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0" r:id="rId1"/>
  </p:sldMasterIdLst>
  <p:sldIdLst>
    <p:sldId id="256" r:id="rId2"/>
    <p:sldId id="261" r:id="rId3"/>
    <p:sldId id="257" r:id="rId4"/>
    <p:sldId id="258" r:id="rId5"/>
    <p:sldId id="259"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9546E8D-6994-4855-9CA6-4A0C1E8D3C9D}">
          <p14:sldIdLst>
            <p14:sldId id="256"/>
            <p14:sldId id="261"/>
            <p14:sldId id="257"/>
            <p14:sldId id="258"/>
            <p14:sldId id="259"/>
            <p14:sldId id="260"/>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80" d="100"/>
          <a:sy n="80" d="100"/>
        </p:scale>
        <p:origin x="33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DI OMARI" userId="2b64dae4af09a1d5" providerId="LiveId" clId="{8636F939-0933-421B-A63E-70B2F28AB6A8}"/>
    <pc:docChg chg="undo custSel addSld delSld modSld addSection delSection modSection">
      <pc:chgData name="BADI OMARI" userId="2b64dae4af09a1d5" providerId="LiveId" clId="{8636F939-0933-421B-A63E-70B2F28AB6A8}" dt="2023-11-05T14:16:19.555" v="2920" actId="313"/>
      <pc:docMkLst>
        <pc:docMk/>
      </pc:docMkLst>
      <pc:sldChg chg="modSp mod">
        <pc:chgData name="BADI OMARI" userId="2b64dae4af09a1d5" providerId="LiveId" clId="{8636F939-0933-421B-A63E-70B2F28AB6A8}" dt="2023-11-05T11:44:23.350" v="1135" actId="27636"/>
        <pc:sldMkLst>
          <pc:docMk/>
          <pc:sldMk cId="2041408847" sldId="256"/>
        </pc:sldMkLst>
        <pc:spChg chg="mod">
          <ac:chgData name="BADI OMARI" userId="2b64dae4af09a1d5" providerId="LiveId" clId="{8636F939-0933-421B-A63E-70B2F28AB6A8}" dt="2023-11-05T11:44:23.350" v="1135" actId="27636"/>
          <ac:spMkLst>
            <pc:docMk/>
            <pc:sldMk cId="2041408847" sldId="256"/>
            <ac:spMk id="3" creationId="{B87A0030-C56E-F53E-0A1B-125085837694}"/>
          </ac:spMkLst>
        </pc:spChg>
      </pc:sldChg>
      <pc:sldChg chg="modSp mod">
        <pc:chgData name="BADI OMARI" userId="2b64dae4af09a1d5" providerId="LiveId" clId="{8636F939-0933-421B-A63E-70B2F28AB6A8}" dt="2023-11-05T12:45:15.773" v="2585" actId="14100"/>
        <pc:sldMkLst>
          <pc:docMk/>
          <pc:sldMk cId="3287996609" sldId="257"/>
        </pc:sldMkLst>
        <pc:spChg chg="mod">
          <ac:chgData name="BADI OMARI" userId="2b64dae4af09a1d5" providerId="LiveId" clId="{8636F939-0933-421B-A63E-70B2F28AB6A8}" dt="2023-11-05T11:39:12.869" v="1124" actId="1076"/>
          <ac:spMkLst>
            <pc:docMk/>
            <pc:sldMk cId="3287996609" sldId="257"/>
            <ac:spMk id="2" creationId="{BA3BA378-0666-45D8-CDCE-D96F98DB7429}"/>
          </ac:spMkLst>
        </pc:spChg>
        <pc:spChg chg="mod">
          <ac:chgData name="BADI OMARI" userId="2b64dae4af09a1d5" providerId="LiveId" clId="{8636F939-0933-421B-A63E-70B2F28AB6A8}" dt="2023-11-05T12:45:15.773" v="2585" actId="14100"/>
          <ac:spMkLst>
            <pc:docMk/>
            <pc:sldMk cId="3287996609" sldId="257"/>
            <ac:spMk id="3" creationId="{15483EFD-7236-6F7A-F9FB-02395B6D452D}"/>
          </ac:spMkLst>
        </pc:spChg>
      </pc:sldChg>
      <pc:sldChg chg="addSp modSp new mod">
        <pc:chgData name="BADI OMARI" userId="2b64dae4af09a1d5" providerId="LiveId" clId="{8636F939-0933-421B-A63E-70B2F28AB6A8}" dt="2023-11-05T13:11:51.321" v="2682" actId="20577"/>
        <pc:sldMkLst>
          <pc:docMk/>
          <pc:sldMk cId="1069440873" sldId="258"/>
        </pc:sldMkLst>
        <pc:spChg chg="mod">
          <ac:chgData name="BADI OMARI" userId="2b64dae4af09a1d5" providerId="LiveId" clId="{8636F939-0933-421B-A63E-70B2F28AB6A8}" dt="2023-11-05T13:08:39.721" v="2669" actId="14100"/>
          <ac:spMkLst>
            <pc:docMk/>
            <pc:sldMk cId="1069440873" sldId="258"/>
            <ac:spMk id="2" creationId="{AFA2C2E2-5AA0-853D-A1D8-50811AAFB60A}"/>
          </ac:spMkLst>
        </pc:spChg>
        <pc:spChg chg="mod">
          <ac:chgData name="BADI OMARI" userId="2b64dae4af09a1d5" providerId="LiveId" clId="{8636F939-0933-421B-A63E-70B2F28AB6A8}" dt="2023-11-05T13:11:51.321" v="2682" actId="20577"/>
          <ac:spMkLst>
            <pc:docMk/>
            <pc:sldMk cId="1069440873" sldId="258"/>
            <ac:spMk id="3" creationId="{D0424C34-23EB-2EA9-93F0-857CAB9ADA25}"/>
          </ac:spMkLst>
        </pc:spChg>
        <pc:picChg chg="add mod">
          <ac:chgData name="BADI OMARI" userId="2b64dae4af09a1d5" providerId="LiveId" clId="{8636F939-0933-421B-A63E-70B2F28AB6A8}" dt="2023-11-05T13:10:48.065" v="2675" actId="14100"/>
          <ac:picMkLst>
            <pc:docMk/>
            <pc:sldMk cId="1069440873" sldId="258"/>
            <ac:picMk id="5" creationId="{961D20BE-77E6-297F-093D-863FF2942F65}"/>
          </ac:picMkLst>
        </pc:picChg>
      </pc:sldChg>
      <pc:sldChg chg="new del">
        <pc:chgData name="BADI OMARI" userId="2b64dae4af09a1d5" providerId="LiveId" clId="{8636F939-0933-421B-A63E-70B2F28AB6A8}" dt="2023-11-05T11:31:01.598" v="1083" actId="2696"/>
        <pc:sldMkLst>
          <pc:docMk/>
          <pc:sldMk cId="1219403511" sldId="258"/>
        </pc:sldMkLst>
      </pc:sldChg>
      <pc:sldChg chg="modSp new del mod">
        <pc:chgData name="BADI OMARI" userId="2b64dae4af09a1d5" providerId="LiveId" clId="{8636F939-0933-421B-A63E-70B2F28AB6A8}" dt="2023-11-05T11:40:52.219" v="1129" actId="2696"/>
        <pc:sldMkLst>
          <pc:docMk/>
          <pc:sldMk cId="2233403031" sldId="258"/>
        </pc:sldMkLst>
        <pc:spChg chg="mod">
          <ac:chgData name="BADI OMARI" userId="2b64dae4af09a1d5" providerId="LiveId" clId="{8636F939-0933-421B-A63E-70B2F28AB6A8}" dt="2023-11-05T11:36:42.903" v="1112" actId="12"/>
          <ac:spMkLst>
            <pc:docMk/>
            <pc:sldMk cId="2233403031" sldId="258"/>
            <ac:spMk id="3" creationId="{C9C3AFC9-BE10-340B-5C1E-A215D95A9C8B}"/>
          </ac:spMkLst>
        </pc:spChg>
      </pc:sldChg>
      <pc:sldChg chg="addSp modSp new mod">
        <pc:chgData name="BADI OMARI" userId="2b64dae4af09a1d5" providerId="LiveId" clId="{8636F939-0933-421B-A63E-70B2F28AB6A8}" dt="2023-11-05T13:36:17.658" v="2791" actId="11"/>
        <pc:sldMkLst>
          <pc:docMk/>
          <pc:sldMk cId="3322388353" sldId="259"/>
        </pc:sldMkLst>
        <pc:spChg chg="mod">
          <ac:chgData name="BADI OMARI" userId="2b64dae4af09a1d5" providerId="LiveId" clId="{8636F939-0933-421B-A63E-70B2F28AB6A8}" dt="2023-11-05T13:20:10.700" v="2728" actId="313"/>
          <ac:spMkLst>
            <pc:docMk/>
            <pc:sldMk cId="3322388353" sldId="259"/>
            <ac:spMk id="2" creationId="{BFD7C6B1-2743-6605-FACB-DFE715956C08}"/>
          </ac:spMkLst>
        </pc:spChg>
        <pc:spChg chg="mod">
          <ac:chgData name="BADI OMARI" userId="2b64dae4af09a1d5" providerId="LiveId" clId="{8636F939-0933-421B-A63E-70B2F28AB6A8}" dt="2023-11-05T13:36:17.658" v="2791" actId="11"/>
          <ac:spMkLst>
            <pc:docMk/>
            <pc:sldMk cId="3322388353" sldId="259"/>
            <ac:spMk id="3" creationId="{2C31AAC2-A2D1-95FE-DDB2-C745E03594C7}"/>
          </ac:spMkLst>
        </pc:spChg>
        <pc:picChg chg="add mod">
          <ac:chgData name="BADI OMARI" userId="2b64dae4af09a1d5" providerId="LiveId" clId="{8636F939-0933-421B-A63E-70B2F28AB6A8}" dt="2023-11-05T13:34:24.347" v="2778" actId="14100"/>
          <ac:picMkLst>
            <pc:docMk/>
            <pc:sldMk cId="3322388353" sldId="259"/>
            <ac:picMk id="5" creationId="{B4E87CCB-5210-69C1-4C5B-715A47F5A25D}"/>
          </ac:picMkLst>
        </pc:picChg>
      </pc:sldChg>
      <pc:sldChg chg="addSp modSp new mod">
        <pc:chgData name="BADI OMARI" userId="2b64dae4af09a1d5" providerId="LiveId" clId="{8636F939-0933-421B-A63E-70B2F28AB6A8}" dt="2023-11-05T14:16:19.555" v="2920" actId="313"/>
        <pc:sldMkLst>
          <pc:docMk/>
          <pc:sldMk cId="3693475057" sldId="260"/>
        </pc:sldMkLst>
        <pc:spChg chg="mod">
          <ac:chgData name="BADI OMARI" userId="2b64dae4af09a1d5" providerId="LiveId" clId="{8636F939-0933-421B-A63E-70B2F28AB6A8}" dt="2023-11-05T13:53:33.780" v="2892" actId="20577"/>
          <ac:spMkLst>
            <pc:docMk/>
            <pc:sldMk cId="3693475057" sldId="260"/>
            <ac:spMk id="2" creationId="{5D1916CE-CEE6-86CF-D258-F7E5E0CC6855}"/>
          </ac:spMkLst>
        </pc:spChg>
        <pc:spChg chg="mod">
          <ac:chgData name="BADI OMARI" userId="2b64dae4af09a1d5" providerId="LiveId" clId="{8636F939-0933-421B-A63E-70B2F28AB6A8}" dt="2023-11-05T14:16:19.555" v="2920" actId="313"/>
          <ac:spMkLst>
            <pc:docMk/>
            <pc:sldMk cId="3693475057" sldId="260"/>
            <ac:spMk id="3" creationId="{BFEDDC94-766B-17C7-F664-656E5BB87FC1}"/>
          </ac:spMkLst>
        </pc:spChg>
        <pc:picChg chg="add mod">
          <ac:chgData name="BADI OMARI" userId="2b64dae4af09a1d5" providerId="LiveId" clId="{8636F939-0933-421B-A63E-70B2F28AB6A8}" dt="2023-11-05T14:15:46.544" v="2919" actId="14100"/>
          <ac:picMkLst>
            <pc:docMk/>
            <pc:sldMk cId="3693475057" sldId="260"/>
            <ac:picMk id="5" creationId="{658F2264-CCFF-7493-D971-CC0FD432EC8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B54EFC-A43F-428B-8EDE-077E2E1C0598}"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7D5C3-4CB7-4AF7-A5BA-CC38EEDBA923}" type="slidenum">
              <a:rPr lang="en-US" smtClean="0"/>
              <a:t>‹#›</a:t>
            </a:fld>
            <a:endParaRPr lang="en-US"/>
          </a:p>
        </p:txBody>
      </p:sp>
    </p:spTree>
    <p:extLst>
      <p:ext uri="{BB962C8B-B14F-4D97-AF65-F5344CB8AC3E}">
        <p14:creationId xmlns:p14="http://schemas.microsoft.com/office/powerpoint/2010/main" val="3185860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B54EFC-A43F-428B-8EDE-077E2E1C0598}"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7D5C3-4CB7-4AF7-A5BA-CC38EEDBA923}" type="slidenum">
              <a:rPr lang="en-US" smtClean="0"/>
              <a:t>‹#›</a:t>
            </a:fld>
            <a:endParaRPr lang="en-US"/>
          </a:p>
        </p:txBody>
      </p:sp>
    </p:spTree>
    <p:extLst>
      <p:ext uri="{BB962C8B-B14F-4D97-AF65-F5344CB8AC3E}">
        <p14:creationId xmlns:p14="http://schemas.microsoft.com/office/powerpoint/2010/main" val="202614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B54EFC-A43F-428B-8EDE-077E2E1C0598}"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7D5C3-4CB7-4AF7-A5BA-CC38EEDBA92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54745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B54EFC-A43F-428B-8EDE-077E2E1C0598}"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7D5C3-4CB7-4AF7-A5BA-CC38EEDBA923}" type="slidenum">
              <a:rPr lang="en-US" smtClean="0"/>
              <a:t>‹#›</a:t>
            </a:fld>
            <a:endParaRPr lang="en-US"/>
          </a:p>
        </p:txBody>
      </p:sp>
    </p:spTree>
    <p:extLst>
      <p:ext uri="{BB962C8B-B14F-4D97-AF65-F5344CB8AC3E}">
        <p14:creationId xmlns:p14="http://schemas.microsoft.com/office/powerpoint/2010/main" val="772049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B54EFC-A43F-428B-8EDE-077E2E1C0598}"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7D5C3-4CB7-4AF7-A5BA-CC38EEDBA92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91763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B54EFC-A43F-428B-8EDE-077E2E1C0598}"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7D5C3-4CB7-4AF7-A5BA-CC38EEDBA923}" type="slidenum">
              <a:rPr lang="en-US" smtClean="0"/>
              <a:t>‹#›</a:t>
            </a:fld>
            <a:endParaRPr lang="en-US"/>
          </a:p>
        </p:txBody>
      </p:sp>
    </p:spTree>
    <p:extLst>
      <p:ext uri="{BB962C8B-B14F-4D97-AF65-F5344CB8AC3E}">
        <p14:creationId xmlns:p14="http://schemas.microsoft.com/office/powerpoint/2010/main" val="443482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B54EFC-A43F-428B-8EDE-077E2E1C0598}"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7D5C3-4CB7-4AF7-A5BA-CC38EEDBA923}" type="slidenum">
              <a:rPr lang="en-US" smtClean="0"/>
              <a:t>‹#›</a:t>
            </a:fld>
            <a:endParaRPr lang="en-US"/>
          </a:p>
        </p:txBody>
      </p:sp>
    </p:spTree>
    <p:extLst>
      <p:ext uri="{BB962C8B-B14F-4D97-AF65-F5344CB8AC3E}">
        <p14:creationId xmlns:p14="http://schemas.microsoft.com/office/powerpoint/2010/main" val="2819787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B54EFC-A43F-428B-8EDE-077E2E1C0598}"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7D5C3-4CB7-4AF7-A5BA-CC38EEDBA923}" type="slidenum">
              <a:rPr lang="en-US" smtClean="0"/>
              <a:t>‹#›</a:t>
            </a:fld>
            <a:endParaRPr lang="en-US"/>
          </a:p>
        </p:txBody>
      </p:sp>
    </p:spTree>
    <p:extLst>
      <p:ext uri="{BB962C8B-B14F-4D97-AF65-F5344CB8AC3E}">
        <p14:creationId xmlns:p14="http://schemas.microsoft.com/office/powerpoint/2010/main" val="695534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B54EFC-A43F-428B-8EDE-077E2E1C0598}"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7D5C3-4CB7-4AF7-A5BA-CC38EEDBA923}" type="slidenum">
              <a:rPr lang="en-US" smtClean="0"/>
              <a:t>‹#›</a:t>
            </a:fld>
            <a:endParaRPr lang="en-US"/>
          </a:p>
        </p:txBody>
      </p:sp>
    </p:spTree>
    <p:extLst>
      <p:ext uri="{BB962C8B-B14F-4D97-AF65-F5344CB8AC3E}">
        <p14:creationId xmlns:p14="http://schemas.microsoft.com/office/powerpoint/2010/main" val="15991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B54EFC-A43F-428B-8EDE-077E2E1C0598}"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7D5C3-4CB7-4AF7-A5BA-CC38EEDBA923}" type="slidenum">
              <a:rPr lang="en-US" smtClean="0"/>
              <a:t>‹#›</a:t>
            </a:fld>
            <a:endParaRPr lang="en-US"/>
          </a:p>
        </p:txBody>
      </p:sp>
    </p:spTree>
    <p:extLst>
      <p:ext uri="{BB962C8B-B14F-4D97-AF65-F5344CB8AC3E}">
        <p14:creationId xmlns:p14="http://schemas.microsoft.com/office/powerpoint/2010/main" val="2328377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5B54EFC-A43F-428B-8EDE-077E2E1C0598}"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7D5C3-4CB7-4AF7-A5BA-CC38EEDBA923}" type="slidenum">
              <a:rPr lang="en-US" smtClean="0"/>
              <a:t>‹#›</a:t>
            </a:fld>
            <a:endParaRPr lang="en-US"/>
          </a:p>
        </p:txBody>
      </p:sp>
    </p:spTree>
    <p:extLst>
      <p:ext uri="{BB962C8B-B14F-4D97-AF65-F5344CB8AC3E}">
        <p14:creationId xmlns:p14="http://schemas.microsoft.com/office/powerpoint/2010/main" val="2258108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B54EFC-A43F-428B-8EDE-077E2E1C0598}"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E7D5C3-4CB7-4AF7-A5BA-CC38EEDBA923}" type="slidenum">
              <a:rPr lang="en-US" smtClean="0"/>
              <a:t>‹#›</a:t>
            </a:fld>
            <a:endParaRPr lang="en-US"/>
          </a:p>
        </p:txBody>
      </p:sp>
    </p:spTree>
    <p:extLst>
      <p:ext uri="{BB962C8B-B14F-4D97-AF65-F5344CB8AC3E}">
        <p14:creationId xmlns:p14="http://schemas.microsoft.com/office/powerpoint/2010/main" val="2988709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B54EFC-A43F-428B-8EDE-077E2E1C0598}"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E7D5C3-4CB7-4AF7-A5BA-CC38EEDBA923}" type="slidenum">
              <a:rPr lang="en-US" smtClean="0"/>
              <a:t>‹#›</a:t>
            </a:fld>
            <a:endParaRPr lang="en-US"/>
          </a:p>
        </p:txBody>
      </p:sp>
    </p:spTree>
    <p:extLst>
      <p:ext uri="{BB962C8B-B14F-4D97-AF65-F5344CB8AC3E}">
        <p14:creationId xmlns:p14="http://schemas.microsoft.com/office/powerpoint/2010/main" val="1305406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B54EFC-A43F-428B-8EDE-077E2E1C0598}"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E7D5C3-4CB7-4AF7-A5BA-CC38EEDBA923}" type="slidenum">
              <a:rPr lang="en-US" smtClean="0"/>
              <a:t>‹#›</a:t>
            </a:fld>
            <a:endParaRPr lang="en-US"/>
          </a:p>
        </p:txBody>
      </p:sp>
    </p:spTree>
    <p:extLst>
      <p:ext uri="{BB962C8B-B14F-4D97-AF65-F5344CB8AC3E}">
        <p14:creationId xmlns:p14="http://schemas.microsoft.com/office/powerpoint/2010/main" val="2460555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B54EFC-A43F-428B-8EDE-077E2E1C0598}"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7D5C3-4CB7-4AF7-A5BA-CC38EEDBA923}" type="slidenum">
              <a:rPr lang="en-US" smtClean="0"/>
              <a:t>‹#›</a:t>
            </a:fld>
            <a:endParaRPr lang="en-US"/>
          </a:p>
        </p:txBody>
      </p:sp>
    </p:spTree>
    <p:extLst>
      <p:ext uri="{BB962C8B-B14F-4D97-AF65-F5344CB8AC3E}">
        <p14:creationId xmlns:p14="http://schemas.microsoft.com/office/powerpoint/2010/main" val="392986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7D5C3-4CB7-4AF7-A5BA-CC38EEDBA923}" type="slidenum">
              <a:rPr lang="en-US" smtClean="0"/>
              <a:t>‹#›</a:t>
            </a:fld>
            <a:endParaRPr lang="en-US"/>
          </a:p>
        </p:txBody>
      </p:sp>
      <p:sp>
        <p:nvSpPr>
          <p:cNvPr id="5" name="Date Placeholder 4"/>
          <p:cNvSpPr>
            <a:spLocks noGrp="1"/>
          </p:cNvSpPr>
          <p:nvPr>
            <p:ph type="dt" sz="half" idx="10"/>
          </p:nvPr>
        </p:nvSpPr>
        <p:spPr/>
        <p:txBody>
          <a:bodyPr/>
          <a:lstStyle/>
          <a:p>
            <a:fld id="{25B54EFC-A43F-428B-8EDE-077E2E1C0598}" type="datetimeFigureOut">
              <a:rPr lang="en-US" smtClean="0"/>
              <a:t>11/6/2023</a:t>
            </a:fld>
            <a:endParaRPr lang="en-US"/>
          </a:p>
        </p:txBody>
      </p:sp>
    </p:spTree>
    <p:extLst>
      <p:ext uri="{BB962C8B-B14F-4D97-AF65-F5344CB8AC3E}">
        <p14:creationId xmlns:p14="http://schemas.microsoft.com/office/powerpoint/2010/main" val="3497884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B54EFC-A43F-428B-8EDE-077E2E1C0598}" type="datetimeFigureOut">
              <a:rPr lang="en-US" smtClean="0"/>
              <a:t>11/6/2023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E7D5C3-4CB7-4AF7-A5BA-CC38EEDBA923}" type="slidenum">
              <a:rPr lang="en-US" smtClean="0"/>
              <a:t>‹#›</a:t>
            </a:fld>
            <a:endParaRPr lang="en-US"/>
          </a:p>
        </p:txBody>
      </p:sp>
    </p:spTree>
    <p:extLst>
      <p:ext uri="{BB962C8B-B14F-4D97-AF65-F5344CB8AC3E}">
        <p14:creationId xmlns:p14="http://schemas.microsoft.com/office/powerpoint/2010/main" val="3235033365"/>
      </p:ext>
    </p:extLst>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 id="2147484012" r:id="rId12"/>
    <p:sldLayoutId id="2147484013" r:id="rId13"/>
    <p:sldLayoutId id="2147484014" r:id="rId14"/>
    <p:sldLayoutId id="2147484015" r:id="rId15"/>
    <p:sldLayoutId id="214748401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D557FA-E1F8-CDCC-46D7-D2EBC8776192}"/>
              </a:ext>
            </a:extLst>
          </p:cNvPr>
          <p:cNvSpPr>
            <a:spLocks noGrp="1"/>
          </p:cNvSpPr>
          <p:nvPr>
            <p:ph type="ctrTitle"/>
          </p:nvPr>
        </p:nvSpPr>
        <p:spPr>
          <a:xfrm>
            <a:off x="237505" y="0"/>
            <a:ext cx="9144000" cy="1445108"/>
          </a:xfrm>
        </p:spPr>
        <p:txBody>
          <a:bodyPr>
            <a:normAutofit fontScale="90000"/>
          </a:bodyPr>
          <a:lstStyle/>
          <a:p>
            <a:r>
              <a:rPr lang="en-US" dirty="0"/>
              <a:t>Corporate entrepreneurship</a:t>
            </a:r>
            <a:br>
              <a:rPr lang="en-US" dirty="0"/>
            </a:br>
            <a:endParaRPr lang="en-US" dirty="0"/>
          </a:p>
        </p:txBody>
      </p:sp>
      <p:sp>
        <p:nvSpPr>
          <p:cNvPr id="3" name="Subtitle 2">
            <a:extLst>
              <a:ext uri="{FF2B5EF4-FFF2-40B4-BE49-F238E27FC236}">
                <a16:creationId xmlns:a16="http://schemas.microsoft.com/office/drawing/2014/main" xmlns="" id="{B87A0030-C56E-F53E-0A1B-125085837694}"/>
              </a:ext>
            </a:extLst>
          </p:cNvPr>
          <p:cNvSpPr>
            <a:spLocks noGrp="1"/>
          </p:cNvSpPr>
          <p:nvPr>
            <p:ph type="subTitle" idx="1"/>
          </p:nvPr>
        </p:nvSpPr>
        <p:spPr>
          <a:xfrm>
            <a:off x="237505" y="3504606"/>
            <a:ext cx="9369633" cy="3906980"/>
          </a:xfrm>
        </p:spPr>
        <p:txBody>
          <a:bodyPr>
            <a:normAutofit/>
          </a:bodyPr>
          <a:lstStyle/>
          <a:p>
            <a:r>
              <a:rPr lang="en-US" dirty="0"/>
              <a:t>This is also known as </a:t>
            </a:r>
            <a:r>
              <a:rPr lang="en-US" dirty="0" smtClean="0"/>
              <a:t>intrapreneurship </a:t>
            </a:r>
            <a:r>
              <a:rPr lang="en-US" dirty="0"/>
              <a:t>which is defined as an attempt to take the mindset and behaviors that external entrepreneurs use to create and build business, and bring these characteristic to bear inside an existing and usually large corporate </a:t>
            </a:r>
            <a:r>
              <a:rPr lang="en-US" dirty="0" smtClean="0"/>
              <a:t>setting.</a:t>
            </a:r>
          </a:p>
          <a:p>
            <a:r>
              <a:rPr lang="en-US" dirty="0" smtClean="0"/>
              <a:t> More over Donald </a:t>
            </a:r>
            <a:r>
              <a:rPr lang="en-US" dirty="0" err="1" smtClean="0"/>
              <a:t>kuratko</a:t>
            </a:r>
            <a:r>
              <a:rPr lang="en-US" dirty="0" smtClean="0"/>
              <a:t> defined corporate entrepreneurship as the process of creating new ventures or fostering innovation within existing organization. It involves encouraging employees to think and act like entrepreneurs, promote culture innovation and risk taking, allocating resources effectively and aligning entrepreneurial activities with the organization’s strategic goals.</a:t>
            </a:r>
            <a:endParaRPr lang="en-US" dirty="0"/>
          </a:p>
        </p:txBody>
      </p:sp>
      <p:pic>
        <p:nvPicPr>
          <p:cNvPr id="7" name="Picture 6">
            <a:extLst>
              <a:ext uri="{FF2B5EF4-FFF2-40B4-BE49-F238E27FC236}">
                <a16:creationId xmlns:a16="http://schemas.microsoft.com/office/drawing/2014/main" xmlns="" id="{B8C65E0E-AF4D-51EB-5A94-BE213A066C71}"/>
              </a:ext>
            </a:extLst>
          </p:cNvPr>
          <p:cNvPicPr>
            <a:picLocks noChangeAspect="1"/>
          </p:cNvPicPr>
          <p:nvPr/>
        </p:nvPicPr>
        <p:blipFill>
          <a:blip r:embed="rId2"/>
          <a:stretch>
            <a:fillRect/>
          </a:stretch>
        </p:blipFill>
        <p:spPr>
          <a:xfrm>
            <a:off x="807522" y="769572"/>
            <a:ext cx="8381998" cy="2585947"/>
          </a:xfrm>
          <a:prstGeom prst="rect">
            <a:avLst/>
          </a:prstGeom>
        </p:spPr>
      </p:pic>
    </p:spTree>
    <p:extLst>
      <p:ext uri="{BB962C8B-B14F-4D97-AF65-F5344CB8AC3E}">
        <p14:creationId xmlns:p14="http://schemas.microsoft.com/office/powerpoint/2010/main" val="2041408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647" y="-107538"/>
            <a:ext cx="13074733" cy="6965537"/>
          </a:xfrm>
        </p:spPr>
        <p:txBody>
          <a:bodyPr/>
          <a:lstStyle/>
          <a:p>
            <a:pPr algn="ctr"/>
            <a:r>
              <a:rPr lang="en-US" dirty="0" smtClean="0"/>
              <a:t>Examples of corporate entreprenuership</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1800" dirty="0" smtClean="0">
                <a:solidFill>
                  <a:schemeClr val="tx1"/>
                </a:solidFill>
                <a:latin typeface="Calibri" panose="020F0502020204030204" pitchFamily="34" charset="0"/>
                <a:cs typeface="Calibri" panose="020F0502020204030204" pitchFamily="34" charset="0"/>
              </a:rPr>
              <a:t>Google Is renowned for its innovative culture and commitment to corporate</a:t>
            </a:r>
            <a:br>
              <a:rPr lang="en-US" sz="1800" dirty="0" smtClean="0">
                <a:solidFill>
                  <a:schemeClr val="tx1"/>
                </a:solidFill>
                <a:latin typeface="Calibri" panose="020F0502020204030204" pitchFamily="34" charset="0"/>
                <a:cs typeface="Calibri" panose="020F0502020204030204" pitchFamily="34" charset="0"/>
              </a:rPr>
            </a:br>
            <a:r>
              <a:rPr lang="en-US" sz="1800" dirty="0" smtClean="0">
                <a:solidFill>
                  <a:schemeClr val="tx1"/>
                </a:solidFill>
                <a:latin typeface="Calibri" panose="020F0502020204030204" pitchFamily="34" charset="0"/>
                <a:cs typeface="Calibri" panose="020F0502020204030204" pitchFamily="34" charset="0"/>
              </a:rPr>
              <a:t>entrepreneurship. The company encourage its employees to spend 20% of their time working on project  outside their core responsibilities. This policy has led to the development of successful products such as Gmail, Google Maps and Google News</a:t>
            </a:r>
            <a:br>
              <a:rPr lang="en-US" sz="1800" dirty="0" smtClean="0">
                <a:solidFill>
                  <a:schemeClr val="tx1"/>
                </a:solidFill>
                <a:latin typeface="Calibri" panose="020F0502020204030204" pitchFamily="34" charset="0"/>
                <a:cs typeface="Calibri" panose="020F0502020204030204" pitchFamily="34" charset="0"/>
              </a:rPr>
            </a:br>
            <a:r>
              <a:rPr lang="en-US" sz="1800" dirty="0">
                <a:solidFill>
                  <a:schemeClr val="tx1"/>
                </a:solidFill>
                <a:latin typeface="Calibri" panose="020F0502020204030204" pitchFamily="34" charset="0"/>
                <a:cs typeface="Calibri" panose="020F0502020204030204" pitchFamily="34" charset="0"/>
              </a:rPr>
              <a:t/>
            </a:r>
            <a:br>
              <a:rPr lang="en-US" sz="1800" dirty="0">
                <a:solidFill>
                  <a:schemeClr val="tx1"/>
                </a:solidFill>
                <a:latin typeface="Calibri" panose="020F0502020204030204" pitchFamily="34" charset="0"/>
                <a:cs typeface="Calibri" panose="020F0502020204030204" pitchFamily="34" charset="0"/>
              </a:rPr>
            </a:br>
            <a:r>
              <a:rPr lang="en-US" sz="1800" dirty="0" smtClean="0">
                <a:solidFill>
                  <a:schemeClr val="tx1"/>
                </a:solidFill>
                <a:latin typeface="Calibri" panose="020F0502020204030204" pitchFamily="34" charset="0"/>
                <a:cs typeface="Calibri" panose="020F0502020204030204" pitchFamily="34" charset="0"/>
              </a:rPr>
              <a:t>                             3M is known for its strong focus on innovation and corporate entreprenuership. The company encourage employees to pursue their own ideas through initiative like the “15% Rule’’ which allow employees to allocate 15% of their time towards personal projects. This approach has resulted in creation of iconic products like Scotch Tape, Post-it Notes and Scotchgard</a:t>
            </a:r>
            <a:br>
              <a:rPr lang="en-US" sz="1800" dirty="0" smtClean="0">
                <a:solidFill>
                  <a:schemeClr val="tx1"/>
                </a:solidFill>
                <a:latin typeface="Calibri" panose="020F0502020204030204" pitchFamily="34" charset="0"/>
                <a:cs typeface="Calibri" panose="020F0502020204030204" pitchFamily="34" charset="0"/>
              </a:rPr>
            </a:br>
            <a:r>
              <a:rPr lang="en-US" sz="1800" dirty="0" smtClean="0">
                <a:solidFill>
                  <a:schemeClr val="tx1"/>
                </a:solidFill>
                <a:latin typeface="Calibri" panose="020F0502020204030204" pitchFamily="34" charset="0"/>
                <a:cs typeface="Calibri" panose="020F0502020204030204" pitchFamily="34" charset="0"/>
              </a:rPr>
              <a:t/>
            </a:r>
            <a:br>
              <a:rPr lang="en-US" sz="1800" dirty="0" smtClean="0">
                <a:solidFill>
                  <a:schemeClr val="tx1"/>
                </a:solidFill>
                <a:latin typeface="Calibri" panose="020F0502020204030204" pitchFamily="34" charset="0"/>
                <a:cs typeface="Calibri" panose="020F0502020204030204" pitchFamily="34" charset="0"/>
              </a:rPr>
            </a:br>
            <a:r>
              <a:rPr lang="en-US" sz="1800" dirty="0" smtClean="0">
                <a:solidFill>
                  <a:schemeClr val="tx1"/>
                </a:solidFill>
                <a:latin typeface="Calibri" panose="020F0502020204030204" pitchFamily="34" charset="0"/>
                <a:cs typeface="Calibri" panose="020F0502020204030204" pitchFamily="34" charset="0"/>
              </a:rPr>
              <a:t>                                   Amazon has  embraced corporate entreprenuership by continuously exploring new business opportunities beyond its core e-commerce platform. The company has successful diversified into various industries such as cloud computing (Amazon Web series), digital streaming (Amazon prime Video) and smart home devices (Amazon Echo)</a:t>
            </a:r>
            <a:endParaRPr lang="en-US" sz="1800" dirty="0">
              <a:solidFill>
                <a:schemeClr val="tx1"/>
              </a:solidFill>
              <a:latin typeface="Calibri" panose="020F0502020204030204" pitchFamily="34" charset="0"/>
              <a:cs typeface="Calibri" panose="020F0502020204030204" pitchFamily="34"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81469" y="620157"/>
            <a:ext cx="2348831" cy="1959427"/>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8370" y="1757547"/>
            <a:ext cx="2395655" cy="135906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87744" y="1576118"/>
            <a:ext cx="2493725" cy="1425041"/>
          </a:xfrm>
          <a:prstGeom prst="rect">
            <a:avLst/>
          </a:prstGeom>
        </p:spPr>
      </p:pic>
    </p:spTree>
    <p:extLst>
      <p:ext uri="{BB962C8B-B14F-4D97-AF65-F5344CB8AC3E}">
        <p14:creationId xmlns:p14="http://schemas.microsoft.com/office/powerpoint/2010/main" val="916408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3BA378-0666-45D8-CDCE-D96F98DB7429}"/>
              </a:ext>
            </a:extLst>
          </p:cNvPr>
          <p:cNvSpPr>
            <a:spLocks noGrp="1"/>
          </p:cNvSpPr>
          <p:nvPr>
            <p:ph type="title"/>
          </p:nvPr>
        </p:nvSpPr>
        <p:spPr>
          <a:xfrm>
            <a:off x="838200" y="325368"/>
            <a:ext cx="10515600" cy="1325563"/>
          </a:xfrm>
        </p:spPr>
        <p:txBody>
          <a:bodyPr/>
          <a:lstStyle/>
          <a:p>
            <a:r>
              <a:rPr lang="en-US" dirty="0"/>
              <a:t>Features of corporate entrepreneurship</a:t>
            </a:r>
          </a:p>
        </p:txBody>
      </p:sp>
      <p:sp>
        <p:nvSpPr>
          <p:cNvPr id="3" name="Content Placeholder 2">
            <a:extLst>
              <a:ext uri="{FF2B5EF4-FFF2-40B4-BE49-F238E27FC236}">
                <a16:creationId xmlns:a16="http://schemas.microsoft.com/office/drawing/2014/main" xmlns="" id="{15483EFD-7236-6F7A-F9FB-02395B6D452D}"/>
              </a:ext>
            </a:extLst>
          </p:cNvPr>
          <p:cNvSpPr>
            <a:spLocks noGrp="1"/>
          </p:cNvSpPr>
          <p:nvPr>
            <p:ph idx="1"/>
          </p:nvPr>
        </p:nvSpPr>
        <p:spPr>
          <a:xfrm>
            <a:off x="838200" y="1540564"/>
            <a:ext cx="10515600" cy="5317435"/>
          </a:xfrm>
        </p:spPr>
        <p:txBody>
          <a:bodyPr>
            <a:normAutofit lnSpcReduction="10000"/>
          </a:bodyPr>
          <a:lstStyle/>
          <a:p>
            <a:r>
              <a:rPr lang="en-US" dirty="0"/>
              <a:t>According to Donald Kuratko the following are the key features of corporate entrepreneurship.</a:t>
            </a:r>
          </a:p>
          <a:p>
            <a:pPr marL="400050" marR="0" indent="-400050">
              <a:spcBef>
                <a:spcPts val="0"/>
              </a:spcBef>
              <a:spcAft>
                <a:spcPts val="0"/>
              </a:spcAft>
              <a:buFont typeface="+mj-lt"/>
              <a:buAutoNum type="romanLcPeriod"/>
            </a:pPr>
            <a:r>
              <a:rPr lang="en-US" sz="1800" b="1" i="0" dirty="0">
                <a:effectLst/>
                <a:latin typeface="Helvetica" panose="020B0604020202020204" pitchFamily="34" charset="0"/>
                <a:ea typeface="DengXian" panose="020B0503020204020204" pitchFamily="2" charset="-122"/>
                <a:cs typeface="Times New Roman" panose="02020603050405020304" pitchFamily="18" charset="0"/>
              </a:rPr>
              <a:t>Risk-taking and experimentation: </a:t>
            </a:r>
            <a:r>
              <a:rPr lang="en-US" sz="1800" b="0" i="0" dirty="0">
                <a:effectLst/>
                <a:latin typeface="Helvetica" panose="020B0604020202020204" pitchFamily="34" charset="0"/>
                <a:ea typeface="DengXian" panose="020B0503020204020204" pitchFamily="2" charset="-122"/>
                <a:cs typeface="Times New Roman" panose="02020603050405020304" pitchFamily="18" charset="0"/>
              </a:rPr>
              <a:t>One of the fundamental features of corporate</a:t>
            </a:r>
            <a:r>
              <a:rPr lang="en-US" sz="1800" dirty="0">
                <a:latin typeface="Helvetica" panose="020B0604020202020204" pitchFamily="34" charset="0"/>
                <a:ea typeface="DengXian" panose="020B0503020204020204" pitchFamily="2" charset="-122"/>
                <a:cs typeface="Times New Roman" panose="02020603050405020304" pitchFamily="18" charset="0"/>
              </a:rPr>
              <a:t> </a:t>
            </a:r>
            <a:r>
              <a:rPr lang="en-US" sz="1800" b="0" i="0" dirty="0">
                <a:effectLst/>
                <a:latin typeface="Helvetica" panose="020B0604020202020204" pitchFamily="34" charset="0"/>
                <a:ea typeface="DengXian" panose="020B0503020204020204" pitchFamily="2" charset="-122"/>
                <a:cs typeface="Times New Roman" panose="02020603050405020304" pitchFamily="18" charset="0"/>
              </a:rPr>
              <a:t>entrepreneurship is the willingness to take risks and experiment with new ideas. This involves challenging the status quo, embracing, uncertainty, and being open to failure as a learning opportunity. Organizations that encourage risk-taking create an environment where employees feel empowered to explore new opportunities and push boundaries.</a:t>
            </a:r>
          </a:p>
          <a:p>
            <a:pPr marL="400050" marR="0" indent="-400050">
              <a:spcBef>
                <a:spcPts val="0"/>
              </a:spcBef>
              <a:spcAft>
                <a:spcPts val="0"/>
              </a:spcAft>
              <a:buFont typeface="+mj-lt"/>
              <a:buAutoNum type="romanLcPeriod"/>
            </a:pPr>
            <a:endParaRPr lang="en-US" sz="1800" dirty="0">
              <a:effectLst/>
              <a:latin typeface="Helvetica" panose="020B0604020202020204" pitchFamily="34" charset="0"/>
              <a:ea typeface="DengXian" panose="020B0503020204020204" pitchFamily="2" charset="-122"/>
              <a:cs typeface="Times New Roman" panose="02020603050405020304" pitchFamily="18" charset="0"/>
            </a:endParaRPr>
          </a:p>
          <a:p>
            <a:pPr marL="400050" marR="0" lvl="0" indent="-400050">
              <a:spcBef>
                <a:spcPts val="0"/>
              </a:spcBef>
              <a:spcAft>
                <a:spcPts val="0"/>
              </a:spcAft>
              <a:buFont typeface="+mj-lt"/>
              <a:buAutoNum type="romanLcPeriod"/>
              <a:tabLst>
                <a:tab pos="457200" algn="l"/>
              </a:tabLst>
            </a:pPr>
            <a:r>
              <a:rPr lang="en-US" sz="1800" b="1" i="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1800" b="1" dirty="0">
                <a:latin typeface="Helvetica" panose="020B0604020202020204" pitchFamily="34" charset="0"/>
                <a:ea typeface="Times New Roman" panose="02020603050405020304" pitchFamily="18" charset="0"/>
                <a:cs typeface="Times New Roman" panose="02020603050405020304" pitchFamily="18" charset="0"/>
              </a:rPr>
              <a:t>continuous learning and adaptation</a:t>
            </a:r>
            <a:r>
              <a:rPr lang="en-US" sz="1800" b="1" i="0" dirty="0">
                <a:effectLst/>
                <a:latin typeface="Helvetica" panose="020B0604020202020204" pitchFamily="34" charset="0"/>
                <a:ea typeface="Times New Roman" panose="02020603050405020304" pitchFamily="18" charset="0"/>
                <a:cs typeface="Times New Roman" panose="02020603050405020304" pitchFamily="18" charset="0"/>
              </a:rPr>
              <a:t>: </a:t>
            </a:r>
            <a:r>
              <a:rPr lang="en-US" sz="1800" b="0" i="0" dirty="0">
                <a:effectLst/>
                <a:latin typeface="Helvetica" panose="020B0604020202020204" pitchFamily="34" charset="0"/>
                <a:ea typeface="Times New Roman" panose="02020603050405020304" pitchFamily="18" charset="0"/>
                <a:cs typeface="Times New Roman" panose="02020603050405020304" pitchFamily="18" charset="0"/>
              </a:rPr>
              <a:t>Corporate entrepreneurship requires a continuous learning </a:t>
            </a:r>
            <a:r>
              <a:rPr lang="en-US" sz="1800" dirty="0">
                <a:latin typeface="Helvetica" panose="020B0604020202020204" pitchFamily="34" charset="0"/>
                <a:ea typeface="Times New Roman" panose="02020603050405020304" pitchFamily="18" charset="0"/>
                <a:cs typeface="Times New Roman" panose="02020603050405020304" pitchFamily="18" charset="0"/>
              </a:rPr>
              <a:t>mindset. Organizations need to foster a culture of experimentation, feedback, and adaptation. This involves learning from both successes and failures, iterating on ideas and constantly refining entrepreneurial processes.</a:t>
            </a:r>
            <a:endParaRPr lang="en-US" sz="1800" b="0" i="0" dirty="0">
              <a:effectLst/>
              <a:latin typeface="Helvetica" panose="020B0604020202020204" pitchFamily="34" charset="0"/>
              <a:ea typeface="Times New Roman" panose="02020603050405020304" pitchFamily="18" charset="0"/>
              <a:cs typeface="Times New Roman" panose="02020603050405020304" pitchFamily="18" charset="0"/>
            </a:endParaRPr>
          </a:p>
          <a:p>
            <a:pPr marL="400050" marR="0" lvl="0" indent="-400050">
              <a:spcBef>
                <a:spcPts val="0"/>
              </a:spcBef>
              <a:spcAft>
                <a:spcPts val="0"/>
              </a:spcAft>
              <a:buFont typeface="+mj-lt"/>
              <a:buAutoNum type="romanLcPeriod"/>
              <a:tabLst>
                <a:tab pos="457200" algn="l"/>
              </a:tabLst>
            </a:pPr>
            <a:endParaRPr lang="en-US" sz="1800" dirty="0">
              <a:effectLst/>
              <a:latin typeface="Helvetica" panose="020B0604020202020204" pitchFamily="34" charset="0"/>
              <a:ea typeface="DengXian" panose="020B0503020204020204" pitchFamily="2" charset="-122"/>
              <a:cs typeface="Times New Roman" panose="02020603050405020304" pitchFamily="18" charset="0"/>
            </a:endParaRPr>
          </a:p>
          <a:p>
            <a:pPr marL="400050" marR="0" lvl="0" indent="-400050" algn="l" defTabSz="914400" rtl="0" eaLnBrk="1" fontAlgn="auto" latinLnBrk="0" hangingPunct="1">
              <a:lnSpc>
                <a:spcPct val="90000"/>
              </a:lnSpc>
              <a:spcBef>
                <a:spcPts val="0"/>
              </a:spcBef>
              <a:spcAft>
                <a:spcPts val="0"/>
              </a:spcAft>
              <a:buClrTx/>
              <a:buSzTx/>
              <a:buFont typeface="+mj-lt"/>
              <a:buAutoNum type="romanLcPeriod"/>
              <a:tabLst/>
              <a:defRPr/>
            </a:pPr>
            <a:r>
              <a:rPr kumimoji="0" lang="en-US" sz="1700" b="1" i="0" u="none" strike="noStrike" kern="1200" cap="none" spc="0" normalizeH="0" baseline="0" noProof="0" dirty="0">
                <a:ln>
                  <a:noFill/>
                </a:ln>
                <a:solidFill>
                  <a:prstClr val="black"/>
                </a:solidFill>
                <a:effectLst/>
                <a:uLnTx/>
                <a:uFillTx/>
                <a:latin typeface="Helvetica" panose="020B0604020202020204" pitchFamily="34" charset="0"/>
                <a:ea typeface="DengXian" panose="020B0503020204020204" pitchFamily="2" charset="-122"/>
                <a:cs typeface="Times New Roman" panose="02020603050405020304" pitchFamily="18" charset="0"/>
              </a:rPr>
              <a:t>Resource allocation: </a:t>
            </a:r>
            <a:r>
              <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DengXian" panose="020B0503020204020204" pitchFamily="2" charset="-122"/>
                <a:cs typeface="Times New Roman" panose="02020603050405020304" pitchFamily="18" charset="0"/>
              </a:rPr>
              <a:t>Effective resource allocation is crucial for corporate entrepreneurship. It involves allocating financial, human, and technological resources to support entrepreneurial initiatives within the organization. This may include providing dedicated budgets for innovation projects, assigning skilled personnel to entrepreneurial teams, or leveraging existing infrastructure to support new ventures.</a:t>
            </a:r>
          </a:p>
          <a:p>
            <a:pPr marL="400050" marR="0" lvl="0" indent="-400050" algn="l" defTabSz="914400" rtl="0" eaLnBrk="1" fontAlgn="auto" latinLnBrk="0" hangingPunct="1">
              <a:lnSpc>
                <a:spcPct val="90000"/>
              </a:lnSpc>
              <a:spcBef>
                <a:spcPts val="0"/>
              </a:spcBef>
              <a:spcAft>
                <a:spcPts val="0"/>
              </a:spcAft>
              <a:buClrTx/>
              <a:buSzTx/>
              <a:buFont typeface="+mj-lt"/>
              <a:buAutoNum type="romanLcPeriod"/>
              <a:tabLst/>
              <a:defRPr/>
            </a:pP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DengXian" panose="020B0503020204020204" pitchFamily="2" charset="-122"/>
              <a:cs typeface="Times New Roman" panose="02020603050405020304" pitchFamily="18" charset="0"/>
            </a:endParaRPr>
          </a:p>
          <a:p>
            <a:pPr marL="400050" marR="0" lvl="0" indent="-400050" algn="l" defTabSz="914400" rtl="0" eaLnBrk="1" fontAlgn="auto" latinLnBrk="0" hangingPunct="1">
              <a:lnSpc>
                <a:spcPct val="90000"/>
              </a:lnSpc>
              <a:spcBef>
                <a:spcPts val="0"/>
              </a:spcBef>
              <a:spcAft>
                <a:spcPts val="0"/>
              </a:spcAft>
              <a:buClrTx/>
              <a:buSzTx/>
              <a:buFont typeface="+mj-lt"/>
              <a:buAutoNum type="romanLcPeriod"/>
              <a:tabLst>
                <a:tab pos="457200" algn="l"/>
              </a:tabLst>
              <a:defRPr/>
            </a:pPr>
            <a:r>
              <a:rPr kumimoji="0" lang="en-US" sz="17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a:t>
            </a:r>
            <a:r>
              <a:rPr kumimoji="0" lang="en-US" sz="1700" b="1" i="0" u="none" strike="noStrike" kern="1200" cap="none" spc="0" normalizeH="0" baseline="0" noProof="0" dirty="0">
                <a:ln>
                  <a:noFill/>
                </a:ln>
                <a:solidFill>
                  <a:prstClr val="black"/>
                </a:solidFill>
                <a:effectLst/>
                <a:uLnTx/>
                <a:uFillTx/>
                <a:latin typeface="Helvetica" panose="020B0604020202020204" pitchFamily="34" charset="0"/>
                <a:ea typeface="Times New Roman" panose="02020603050405020304" pitchFamily="18" charset="0"/>
                <a:cs typeface="Times New Roman" panose="02020603050405020304" pitchFamily="18" charset="0"/>
              </a:rPr>
              <a:t>Organizational support: </a:t>
            </a:r>
            <a:r>
              <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Times New Roman" panose="02020603050405020304" pitchFamily="18" charset="0"/>
                <a:cs typeface="Times New Roman" panose="02020603050405020304" pitchFamily="18" charset="0"/>
              </a:rPr>
              <a:t>Creating a supportive organization culture is vital for corporate entrepreneurship to thrive. This include fostering a climate that encourages creativity, collaboration, and knowledge sharing. Organizations need to provide the necessary resources, training and mentorship to empower employees to take on entrepreneurial roles and responsibilities.</a:t>
            </a:r>
            <a:endParaRPr kumimoji="0" lang="en-US" sz="1700" b="0" i="0" u="none" strike="noStrike" kern="1200" cap="none" spc="0" normalizeH="0" baseline="0" noProof="0" dirty="0">
              <a:ln>
                <a:noFill/>
              </a:ln>
              <a:solidFill>
                <a:prstClr val="black"/>
              </a:solidFill>
              <a:effectLst/>
              <a:uLnTx/>
              <a:uFillTx/>
              <a:latin typeface="Helvetica" panose="020B0604020202020204" pitchFamily="34" charset="0"/>
              <a:ea typeface="DengXian" panose="020B0503020204020204" pitchFamily="2" charset="-122"/>
              <a:cs typeface="Times New Roman" panose="02020603050405020304" pitchFamily="18" charset="0"/>
            </a:endParaRPr>
          </a:p>
          <a:p>
            <a:pPr marL="571500" indent="-571500">
              <a:buFont typeface="+mj-lt"/>
              <a:buAutoNum type="romanLcPeriod"/>
            </a:pPr>
            <a:endParaRPr lang="en-US" dirty="0"/>
          </a:p>
        </p:txBody>
      </p:sp>
    </p:spTree>
    <p:extLst>
      <p:ext uri="{BB962C8B-B14F-4D97-AF65-F5344CB8AC3E}">
        <p14:creationId xmlns:p14="http://schemas.microsoft.com/office/powerpoint/2010/main" val="3287996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A2C2E2-5AA0-853D-A1D8-50811AAFB60A}"/>
              </a:ext>
            </a:extLst>
          </p:cNvPr>
          <p:cNvSpPr>
            <a:spLocks noGrp="1"/>
          </p:cNvSpPr>
          <p:nvPr>
            <p:ph type="title"/>
          </p:nvPr>
        </p:nvSpPr>
        <p:spPr>
          <a:xfrm>
            <a:off x="838200" y="89453"/>
            <a:ext cx="10515600" cy="844825"/>
          </a:xfrm>
        </p:spPr>
        <p:txBody>
          <a:bodyPr/>
          <a:lstStyle/>
          <a:p>
            <a:r>
              <a:rPr lang="en-US" dirty="0"/>
              <a:t>Advantages of corporate entrepreneurship</a:t>
            </a:r>
          </a:p>
        </p:txBody>
      </p:sp>
      <p:sp>
        <p:nvSpPr>
          <p:cNvPr id="3" name="Content Placeholder 2">
            <a:extLst>
              <a:ext uri="{FF2B5EF4-FFF2-40B4-BE49-F238E27FC236}">
                <a16:creationId xmlns:a16="http://schemas.microsoft.com/office/drawing/2014/main" xmlns="" id="{D0424C34-23EB-2EA9-93F0-857CAB9ADA25}"/>
              </a:ext>
            </a:extLst>
          </p:cNvPr>
          <p:cNvSpPr>
            <a:spLocks noGrp="1"/>
          </p:cNvSpPr>
          <p:nvPr>
            <p:ph idx="1"/>
          </p:nvPr>
        </p:nvSpPr>
        <p:spPr>
          <a:xfrm>
            <a:off x="838200" y="2604052"/>
            <a:ext cx="10515600" cy="4164495"/>
          </a:xfrm>
        </p:spPr>
        <p:txBody>
          <a:bodyPr>
            <a:normAutofit fontScale="92500" lnSpcReduction="10000"/>
          </a:bodyPr>
          <a:lstStyle/>
          <a:p>
            <a:pPr marL="400050" marR="0" lvl="0" indent="-400050">
              <a:spcBef>
                <a:spcPts val="0"/>
              </a:spcBef>
              <a:spcAft>
                <a:spcPts val="0"/>
              </a:spcAft>
              <a:buFont typeface="+mj-lt"/>
              <a:buAutoNum type="romanLcPeriod"/>
              <a:tabLst>
                <a:tab pos="457200" algn="l"/>
              </a:tabLst>
            </a:pPr>
            <a:r>
              <a:rPr lang="en-US" sz="1800" b="0" i="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1800" b="1" i="0" dirty="0">
                <a:effectLst/>
                <a:latin typeface="Helvetica" panose="020B0604020202020204" pitchFamily="34" charset="0"/>
                <a:ea typeface="Times New Roman" panose="02020603050405020304" pitchFamily="18" charset="0"/>
                <a:cs typeface="Times New Roman" panose="02020603050405020304" pitchFamily="18" charset="0"/>
              </a:rPr>
              <a:t>Enhanced Innovation and Creativity; </a:t>
            </a:r>
            <a:r>
              <a:rPr lang="en-US" sz="1800" b="0" i="0" dirty="0">
                <a:effectLst/>
                <a:latin typeface="Helvetica" panose="020B0604020202020204" pitchFamily="34" charset="0"/>
                <a:ea typeface="Times New Roman" panose="02020603050405020304" pitchFamily="18" charset="0"/>
                <a:cs typeface="Times New Roman" panose="02020603050405020304" pitchFamily="18" charset="0"/>
              </a:rPr>
              <a:t>One of the primary advantages of corporate entrepreneurship is the promotion of innovation and creativity within an organization. By encouraging employees to think outside the box and explore new ideas, companies can tap into their collective knowledge and expertise to develop innovative products, services, or processes. This can lead to a competitive advantage in the market, as organizations that continuously innovate are better positioned to adapt to changing customer needs and preferences.</a:t>
            </a:r>
          </a:p>
          <a:p>
            <a:pPr marL="400050" marR="0" lvl="0" indent="-400050">
              <a:spcBef>
                <a:spcPts val="0"/>
              </a:spcBef>
              <a:spcAft>
                <a:spcPts val="0"/>
              </a:spcAft>
              <a:buFont typeface="+mj-lt"/>
              <a:buAutoNum type="romanLcPeriod"/>
              <a:tabLst>
                <a:tab pos="457200" algn="l"/>
              </a:tabLst>
            </a:pPr>
            <a:endParaRPr lang="en-US" sz="1800" dirty="0">
              <a:effectLst/>
              <a:latin typeface="Helvetica" panose="020B0604020202020204" pitchFamily="34" charset="0"/>
              <a:ea typeface="DengXian" panose="020B0503020204020204" pitchFamily="2" charset="-122"/>
              <a:cs typeface="Times New Roman" panose="02020603050405020304" pitchFamily="18" charset="0"/>
            </a:endParaRPr>
          </a:p>
          <a:p>
            <a:pPr marL="400050" marR="0" lvl="0" indent="-400050">
              <a:spcBef>
                <a:spcPts val="0"/>
              </a:spcBef>
              <a:spcAft>
                <a:spcPts val="0"/>
              </a:spcAft>
              <a:buFont typeface="+mj-lt"/>
              <a:buAutoNum type="romanLcPeriod"/>
              <a:tabLst>
                <a:tab pos="457200" algn="l"/>
              </a:tabLst>
            </a:pPr>
            <a:r>
              <a:rPr lang="en-US" sz="1800" b="0" i="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1800" b="1" i="0" dirty="0">
                <a:effectLst/>
                <a:latin typeface="Helvetica" panose="020B0604020202020204" pitchFamily="34" charset="0"/>
                <a:ea typeface="Times New Roman" panose="02020603050405020304" pitchFamily="18" charset="0"/>
                <a:cs typeface="Times New Roman" panose="02020603050405020304" pitchFamily="18" charset="0"/>
              </a:rPr>
              <a:t>Improved Organizational Performance; </a:t>
            </a:r>
            <a:r>
              <a:rPr lang="en-US" sz="1800" b="0" i="0" dirty="0">
                <a:effectLst/>
                <a:latin typeface="Helvetica" panose="020B0604020202020204" pitchFamily="34" charset="0"/>
                <a:ea typeface="Times New Roman" panose="02020603050405020304" pitchFamily="18" charset="0"/>
                <a:cs typeface="Times New Roman" panose="02020603050405020304" pitchFamily="18" charset="0"/>
              </a:rPr>
              <a:t>Corporate entrepreneurship has been linked to improved organizational performance in various studies. When employees are empowered to take ownership of their work and are given the freedom to experiment with new ideas, they become more engaged and motivated. This can result in increased productivity, efficiency, and overall performance levels within the organization.</a:t>
            </a:r>
          </a:p>
          <a:p>
            <a:pPr marL="400050" marR="0" lvl="0" indent="-400050">
              <a:spcBef>
                <a:spcPts val="0"/>
              </a:spcBef>
              <a:spcAft>
                <a:spcPts val="0"/>
              </a:spcAft>
              <a:buFont typeface="+mj-lt"/>
              <a:buAutoNum type="romanLcPeriod"/>
              <a:tabLst>
                <a:tab pos="457200" algn="l"/>
              </a:tabLst>
            </a:pPr>
            <a:endParaRPr lang="en-US" sz="1800" dirty="0">
              <a:effectLst/>
              <a:latin typeface="Helvetica" panose="020B0604020202020204" pitchFamily="34" charset="0"/>
              <a:ea typeface="DengXian" panose="020B0503020204020204" pitchFamily="2" charset="-122"/>
              <a:cs typeface="Times New Roman" panose="02020603050405020304" pitchFamily="18" charset="0"/>
            </a:endParaRPr>
          </a:p>
          <a:p>
            <a:pPr marL="400050" marR="0" indent="-400050">
              <a:spcBef>
                <a:spcPts val="0"/>
              </a:spcBef>
              <a:spcAft>
                <a:spcPts val="0"/>
              </a:spcAft>
              <a:buFont typeface="+mj-lt"/>
              <a:buAutoNum type="romanLcPeriod"/>
            </a:pPr>
            <a:r>
              <a:rPr lang="en-US" sz="1800" b="1" i="0" dirty="0">
                <a:effectLst/>
                <a:latin typeface="Helvetica" panose="020B0604020202020204" pitchFamily="34" charset="0"/>
                <a:ea typeface="DengXian" panose="020B0503020204020204" pitchFamily="2" charset="-122"/>
                <a:cs typeface="Times New Roman" panose="02020603050405020304" pitchFamily="18" charset="0"/>
              </a:rPr>
              <a:t>Stimulating Organizational Learning; </a:t>
            </a:r>
            <a:r>
              <a:rPr lang="en-US" sz="1800" b="0" i="0" dirty="0">
                <a:effectLst/>
                <a:latin typeface="Helvetica" panose="020B0604020202020204" pitchFamily="34" charset="0"/>
                <a:ea typeface="DengXian" panose="020B0503020204020204" pitchFamily="2" charset="-122"/>
                <a:cs typeface="Times New Roman" panose="02020603050405020304" pitchFamily="18" charset="0"/>
              </a:rPr>
              <a:t>Corporate entrepreneurship encourages organizations to embrace a learning mindset. It promotes experimentation, learning from failures, and adapting strategies based on feedback and market insights. This continuous learning process helps organizations stay agile, responsive, and adaptable in a rapidly changing business environment.</a:t>
            </a:r>
            <a:endParaRPr lang="en-US" sz="1800" dirty="0">
              <a:effectLst/>
              <a:latin typeface="Helvetica" panose="020B0604020202020204" pitchFamily="34" charset="0"/>
              <a:ea typeface="DengXian" panose="020B0503020204020204" pitchFamily="2" charset="-122"/>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xmlns="" id="{961D20BE-77E6-297F-093D-863FF2942F65}"/>
              </a:ext>
            </a:extLst>
          </p:cNvPr>
          <p:cNvPicPr>
            <a:picLocks noChangeAspect="1"/>
          </p:cNvPicPr>
          <p:nvPr/>
        </p:nvPicPr>
        <p:blipFill>
          <a:blip r:embed="rId2"/>
          <a:stretch>
            <a:fillRect/>
          </a:stretch>
        </p:blipFill>
        <p:spPr>
          <a:xfrm>
            <a:off x="241639" y="695738"/>
            <a:ext cx="9372599" cy="1908314"/>
          </a:xfrm>
          <a:prstGeom prst="rect">
            <a:avLst/>
          </a:prstGeom>
        </p:spPr>
      </p:pic>
    </p:spTree>
    <p:extLst>
      <p:ext uri="{BB962C8B-B14F-4D97-AF65-F5344CB8AC3E}">
        <p14:creationId xmlns:p14="http://schemas.microsoft.com/office/powerpoint/2010/main" val="1069440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D7C6B1-2743-6605-FACB-DFE715956C08}"/>
              </a:ext>
            </a:extLst>
          </p:cNvPr>
          <p:cNvSpPr>
            <a:spLocks noGrp="1"/>
          </p:cNvSpPr>
          <p:nvPr>
            <p:ph type="title"/>
          </p:nvPr>
        </p:nvSpPr>
        <p:spPr>
          <a:xfrm>
            <a:off x="2086099" y="-101600"/>
            <a:ext cx="9610469" cy="1320800"/>
          </a:xfrm>
        </p:spPr>
        <p:txBody>
          <a:bodyPr>
            <a:normAutofit/>
          </a:bodyPr>
          <a:lstStyle/>
          <a:p>
            <a:r>
              <a:rPr lang="en-US" dirty="0"/>
              <a:t>Disadvantages of corporate </a:t>
            </a:r>
            <a:r>
              <a:rPr lang="en-US" dirty="0" smtClean="0"/>
              <a:t>      entrepreneurship</a:t>
            </a:r>
            <a:endParaRPr lang="en-US" dirty="0"/>
          </a:p>
        </p:txBody>
      </p:sp>
      <p:sp>
        <p:nvSpPr>
          <p:cNvPr id="3" name="Content Placeholder 2">
            <a:extLst>
              <a:ext uri="{FF2B5EF4-FFF2-40B4-BE49-F238E27FC236}">
                <a16:creationId xmlns:a16="http://schemas.microsoft.com/office/drawing/2014/main" xmlns="" id="{2C31AAC2-A2D1-95FE-DDB2-C745E03594C7}"/>
              </a:ext>
            </a:extLst>
          </p:cNvPr>
          <p:cNvSpPr>
            <a:spLocks noGrp="1"/>
          </p:cNvSpPr>
          <p:nvPr>
            <p:ph idx="1"/>
          </p:nvPr>
        </p:nvSpPr>
        <p:spPr>
          <a:xfrm>
            <a:off x="868017" y="3647661"/>
            <a:ext cx="10515600" cy="3121274"/>
          </a:xfrm>
        </p:spPr>
        <p:txBody>
          <a:bodyPr>
            <a:normAutofit/>
          </a:bodyPr>
          <a:lstStyle/>
          <a:p>
            <a:pPr marL="400050" marR="0" indent="-400050">
              <a:spcBef>
                <a:spcPts val="0"/>
              </a:spcBef>
              <a:spcAft>
                <a:spcPts val="0"/>
              </a:spcAft>
              <a:buFont typeface="+mj-lt"/>
              <a:buAutoNum type="romanLcPeriod"/>
            </a:pPr>
            <a:r>
              <a:rPr lang="en-US" sz="1800" b="1" i="0" dirty="0">
                <a:effectLst/>
                <a:latin typeface="Helvetica" panose="020B0604020202020204" pitchFamily="34" charset="0"/>
                <a:ea typeface="DengXian" panose="020B0503020204020204" pitchFamily="2" charset="-122"/>
                <a:cs typeface="Times New Roman" panose="02020603050405020304" pitchFamily="18" charset="0"/>
              </a:rPr>
              <a:t>Lack of Focus; </a:t>
            </a:r>
            <a:r>
              <a:rPr lang="en-US" sz="1800" b="0" i="0" dirty="0">
                <a:effectLst/>
                <a:latin typeface="Helvetica" panose="020B0604020202020204" pitchFamily="34" charset="0"/>
                <a:ea typeface="DengXian" panose="020B0503020204020204" pitchFamily="2" charset="-122"/>
                <a:cs typeface="Times New Roman" panose="02020603050405020304" pitchFamily="18" charset="0"/>
              </a:rPr>
              <a:t>Corporate entrepreneurship can lead to a lack of focus on the core business, as</a:t>
            </a:r>
            <a:r>
              <a:rPr lang="en-US" sz="1800" dirty="0">
                <a:latin typeface="Helvetica" panose="020B0604020202020204" pitchFamily="34" charset="0"/>
                <a:ea typeface="DengXian" panose="020B0503020204020204" pitchFamily="2" charset="-122"/>
                <a:cs typeface="Times New Roman" panose="02020603050405020304" pitchFamily="18" charset="0"/>
              </a:rPr>
              <a:t> </a:t>
            </a:r>
            <a:r>
              <a:rPr lang="en-US" sz="1800" b="0" i="0" dirty="0">
                <a:effectLst/>
                <a:latin typeface="Helvetica" panose="020B0604020202020204" pitchFamily="34" charset="0"/>
                <a:ea typeface="DengXian" panose="020B0503020204020204" pitchFamily="2" charset="-122"/>
                <a:cs typeface="Times New Roman" panose="02020603050405020304" pitchFamily="18" charset="0"/>
              </a:rPr>
              <a:t>resources and attention are diverted to new ventures. This can result in neglect of existing products, services, and customers.</a:t>
            </a:r>
            <a:endParaRPr lang="en-US" sz="1800" dirty="0">
              <a:effectLst/>
              <a:latin typeface="Helvetica" panose="020B0604020202020204" pitchFamily="34" charset="0"/>
              <a:ea typeface="DengXian" panose="020B0503020204020204" pitchFamily="2" charset="-122"/>
              <a:cs typeface="Times New Roman" panose="02020603050405020304" pitchFamily="18" charset="0"/>
            </a:endParaRPr>
          </a:p>
          <a:p>
            <a:pPr marL="400050" marR="0" indent="-400050">
              <a:spcBef>
                <a:spcPts val="0"/>
              </a:spcBef>
              <a:spcAft>
                <a:spcPts val="0"/>
              </a:spcAft>
              <a:buFont typeface="+mj-lt"/>
              <a:buAutoNum type="romanLcPeriod"/>
            </a:pPr>
            <a:r>
              <a:rPr lang="en-US" sz="1800" b="1" i="0" dirty="0">
                <a:effectLst/>
                <a:latin typeface="Helvetica" panose="020B0604020202020204" pitchFamily="34" charset="0"/>
                <a:ea typeface="DengXian" panose="020B0503020204020204" pitchFamily="2" charset="-122"/>
                <a:cs typeface="Times New Roman" panose="02020603050405020304" pitchFamily="18" charset="0"/>
              </a:rPr>
              <a:t>Resource Misallocation; </a:t>
            </a:r>
            <a:r>
              <a:rPr lang="en-US" sz="1800" b="0" i="0" dirty="0">
                <a:effectLst/>
                <a:latin typeface="Helvetica" panose="020B0604020202020204" pitchFamily="34" charset="0"/>
                <a:ea typeface="DengXian" panose="020B0503020204020204" pitchFamily="2" charset="-122"/>
                <a:cs typeface="Times New Roman" panose="02020603050405020304" pitchFamily="18" charset="0"/>
              </a:rPr>
              <a:t>Corporate</a:t>
            </a:r>
            <a:r>
              <a:rPr lang="en-US" sz="1800" dirty="0">
                <a:latin typeface="Helvetica" panose="020B0604020202020204" pitchFamily="34" charset="0"/>
                <a:ea typeface="DengXian" panose="020B0503020204020204" pitchFamily="2" charset="-122"/>
                <a:cs typeface="Times New Roman" panose="02020603050405020304" pitchFamily="18" charset="0"/>
              </a:rPr>
              <a:t> </a:t>
            </a:r>
            <a:r>
              <a:rPr lang="en-US" sz="1800" b="0" i="0" dirty="0">
                <a:effectLst/>
                <a:latin typeface="Helvetica" panose="020B0604020202020204" pitchFamily="34" charset="0"/>
                <a:ea typeface="DengXian" panose="020B0503020204020204" pitchFamily="2" charset="-122"/>
                <a:cs typeface="Times New Roman" panose="02020603050405020304" pitchFamily="18" charset="0"/>
              </a:rPr>
              <a:t>entrepreneurship can lead to the misallocation of resources, as resources are diverted to new ventures that may not be profitable or sustainable.</a:t>
            </a:r>
            <a:r>
              <a:rPr lang="en-US" sz="1800" dirty="0">
                <a:latin typeface="Helvetica" panose="020B0604020202020204" pitchFamily="34" charset="0"/>
                <a:ea typeface="DengXian" panose="020B0503020204020204" pitchFamily="2" charset="-122"/>
                <a:cs typeface="Times New Roman" panose="02020603050405020304" pitchFamily="18" charset="0"/>
              </a:rPr>
              <a:t> </a:t>
            </a:r>
            <a:r>
              <a:rPr lang="en-US" sz="1800" b="0" i="0" dirty="0">
                <a:effectLst/>
                <a:latin typeface="Helvetica" panose="020B0604020202020204" pitchFamily="34" charset="0"/>
                <a:ea typeface="DengXian" panose="020B0503020204020204" pitchFamily="2" charset="-122"/>
                <a:cs typeface="Times New Roman" panose="02020603050405020304" pitchFamily="18" charset="0"/>
              </a:rPr>
              <a:t>This can result in wasted time, money, and effort.</a:t>
            </a:r>
            <a:endParaRPr lang="en-US" sz="1800" dirty="0">
              <a:effectLst/>
              <a:latin typeface="Helvetica" panose="020B0604020202020204" pitchFamily="34" charset="0"/>
              <a:ea typeface="DengXian" panose="020B0503020204020204" pitchFamily="2" charset="-122"/>
              <a:cs typeface="Times New Roman" panose="02020603050405020304" pitchFamily="18" charset="0"/>
            </a:endParaRPr>
          </a:p>
          <a:p>
            <a:pPr marL="400050" indent="-400050">
              <a:buFont typeface="+mj-lt"/>
              <a:buAutoNum type="romanLcPeriod"/>
            </a:pPr>
            <a:r>
              <a:rPr lang="en-US" sz="1800" b="1" i="0" dirty="0">
                <a:effectLst/>
                <a:latin typeface="Helvetica" panose="020B0604020202020204" pitchFamily="34" charset="0"/>
                <a:ea typeface="Times New Roman" panose="02020603050405020304" pitchFamily="18" charset="0"/>
                <a:cs typeface="Times New Roman" panose="02020603050405020304" pitchFamily="18" charset="0"/>
              </a:rPr>
              <a:t>Inadequate Risk Management; </a:t>
            </a:r>
            <a:r>
              <a:rPr lang="en-US" sz="1800" b="0" i="0" dirty="0">
                <a:effectLst/>
                <a:latin typeface="Helvetica" panose="020B0604020202020204" pitchFamily="34" charset="0"/>
                <a:ea typeface="Times New Roman" panose="02020603050405020304" pitchFamily="18" charset="0"/>
                <a:cs typeface="Times New Roman" panose="02020603050405020304" pitchFamily="18" charset="0"/>
              </a:rPr>
              <a:t>Corporate entrepreneurship can increase the risk of failure, as new ventures are inherently uncertain and may not be successful. Organizations may not have adequate risk management strategies in place to mitigate these risks</a:t>
            </a:r>
            <a:r>
              <a:rPr lang="en-US" sz="1800" b="0" i="0" dirty="0" smtClean="0">
                <a:effectLst/>
                <a:latin typeface="Helvetica" panose="020B0604020202020204" pitchFamily="34" charset="0"/>
                <a:ea typeface="Times New Roman" panose="02020603050405020304" pitchFamily="18" charset="0"/>
                <a:cs typeface="Times New Roman" panose="02020603050405020304" pitchFamily="18" charset="0"/>
              </a:rPr>
              <a:t>.</a:t>
            </a:r>
          </a:p>
          <a:p>
            <a:pPr marL="400050" indent="-400050">
              <a:buFont typeface="+mj-lt"/>
              <a:buAutoNum type="romanLcPeriod"/>
            </a:pPr>
            <a:endParaRPr lang="en-US" dirty="0">
              <a:latin typeface="Helvetica" panose="020B0604020202020204" pitchFamily="34" charset="0"/>
              <a:ea typeface="DengXian" panose="020B0503020204020204" pitchFamily="2" charset="-122"/>
              <a:cs typeface="Times New Roman" panose="02020603050405020304" pitchFamily="18" charset="0"/>
            </a:endParaRPr>
          </a:p>
          <a:p>
            <a:pPr marL="400050" indent="-400050">
              <a:buFont typeface="+mj-lt"/>
              <a:buAutoNum type="romanLcPeriod"/>
            </a:pPr>
            <a:endParaRPr lang="en-US" sz="1800" dirty="0" smtClean="0">
              <a:effectLst/>
              <a:latin typeface="Helvetica" panose="020B0604020202020204" pitchFamily="34" charset="0"/>
              <a:ea typeface="DengXian" panose="020B0503020204020204" pitchFamily="2" charset="-122"/>
              <a:cs typeface="Times New Roman" panose="02020603050405020304" pitchFamily="18" charset="0"/>
            </a:endParaRPr>
          </a:p>
          <a:p>
            <a:pPr marL="400050" indent="-400050">
              <a:buFont typeface="+mj-lt"/>
              <a:buAutoNum type="romanLcPeriod"/>
            </a:pPr>
            <a:endParaRPr lang="en-US" sz="1800" dirty="0">
              <a:effectLst/>
              <a:latin typeface="Helvetica" panose="020B0604020202020204" pitchFamily="34" charset="0"/>
              <a:ea typeface="DengXian" panose="020B0503020204020204" pitchFamily="2" charset="-122"/>
              <a:cs typeface="Times New Roman" panose="02020603050405020304" pitchFamily="18" charset="0"/>
            </a:endParaRPr>
          </a:p>
          <a:p>
            <a:pPr marL="400050" indent="-400050">
              <a:buFont typeface="+mj-lt"/>
              <a:buAutoNum type="romanUcPeriod"/>
            </a:pPr>
            <a:endParaRPr lang="en-US" dirty="0"/>
          </a:p>
        </p:txBody>
      </p:sp>
      <p:pic>
        <p:nvPicPr>
          <p:cNvPr id="5" name="Picture 4">
            <a:extLst>
              <a:ext uri="{FF2B5EF4-FFF2-40B4-BE49-F238E27FC236}">
                <a16:creationId xmlns:a16="http://schemas.microsoft.com/office/drawing/2014/main" xmlns="" id="{B4E87CCB-5210-69C1-4C5B-715A47F5A25D}"/>
              </a:ext>
            </a:extLst>
          </p:cNvPr>
          <p:cNvPicPr>
            <a:picLocks noChangeAspect="1"/>
          </p:cNvPicPr>
          <p:nvPr/>
        </p:nvPicPr>
        <p:blipFill>
          <a:blip r:embed="rId2"/>
          <a:stretch>
            <a:fillRect/>
          </a:stretch>
        </p:blipFill>
        <p:spPr>
          <a:xfrm>
            <a:off x="91043" y="1112322"/>
            <a:ext cx="9753600" cy="2428461"/>
          </a:xfrm>
          <a:prstGeom prst="rect">
            <a:avLst/>
          </a:prstGeom>
        </p:spPr>
      </p:pic>
    </p:spTree>
    <p:extLst>
      <p:ext uri="{BB962C8B-B14F-4D97-AF65-F5344CB8AC3E}">
        <p14:creationId xmlns:p14="http://schemas.microsoft.com/office/powerpoint/2010/main" val="3322388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1916CE-CEE6-86CF-D258-F7E5E0CC6855}"/>
              </a:ext>
            </a:extLst>
          </p:cNvPr>
          <p:cNvSpPr>
            <a:spLocks noGrp="1"/>
          </p:cNvSpPr>
          <p:nvPr>
            <p:ph type="title"/>
          </p:nvPr>
        </p:nvSpPr>
        <p:spPr>
          <a:xfrm>
            <a:off x="701084" y="180010"/>
            <a:ext cx="8596668" cy="1320800"/>
          </a:xfrm>
        </p:spPr>
        <p:txBody>
          <a:bodyPr>
            <a:normAutofit/>
          </a:bodyPr>
          <a:lstStyle/>
          <a:p>
            <a:r>
              <a:rPr lang="en-US" dirty="0"/>
              <a:t>How intrapreneurs contribute to business success.</a:t>
            </a:r>
          </a:p>
        </p:txBody>
      </p:sp>
      <p:sp>
        <p:nvSpPr>
          <p:cNvPr id="3" name="Content Placeholder 2">
            <a:extLst>
              <a:ext uri="{FF2B5EF4-FFF2-40B4-BE49-F238E27FC236}">
                <a16:creationId xmlns:a16="http://schemas.microsoft.com/office/drawing/2014/main" xmlns="" id="{BFEDDC94-766B-17C7-F664-656E5BB87FC1}"/>
              </a:ext>
            </a:extLst>
          </p:cNvPr>
          <p:cNvSpPr>
            <a:spLocks noGrp="1"/>
          </p:cNvSpPr>
          <p:nvPr>
            <p:ph idx="1"/>
          </p:nvPr>
        </p:nvSpPr>
        <p:spPr>
          <a:xfrm>
            <a:off x="838200" y="3428999"/>
            <a:ext cx="10515600" cy="3338513"/>
          </a:xfrm>
        </p:spPr>
        <p:txBody>
          <a:bodyPr>
            <a:normAutofit fontScale="92500" lnSpcReduction="20000"/>
          </a:bodyPr>
          <a:lstStyle/>
          <a:p>
            <a:pPr marL="400050" marR="0" lvl="0" indent="-400050">
              <a:spcBef>
                <a:spcPts val="0"/>
              </a:spcBef>
              <a:spcAft>
                <a:spcPts val="0"/>
              </a:spcAft>
              <a:buFont typeface="+mj-lt"/>
              <a:buAutoNum type="romanLcPeriod"/>
              <a:tabLst>
                <a:tab pos="457200" algn="l"/>
              </a:tabLst>
            </a:pPr>
            <a:r>
              <a:rPr lang="en-US" sz="1800" b="1" i="0" dirty="0">
                <a:effectLst/>
                <a:latin typeface="Helvetica" panose="020B0604020202020204" pitchFamily="34" charset="0"/>
                <a:ea typeface="Times New Roman" panose="02020603050405020304" pitchFamily="18" charset="0"/>
                <a:cs typeface="Times New Roman" panose="02020603050405020304" pitchFamily="18" charset="0"/>
              </a:rPr>
              <a:t>Innovation and Creativity: </a:t>
            </a:r>
            <a:r>
              <a:rPr lang="en-US" sz="1800" b="0" i="0" dirty="0">
                <a:effectLst/>
                <a:latin typeface="Helvetica" panose="020B0604020202020204" pitchFamily="34" charset="0"/>
                <a:ea typeface="Times New Roman" panose="02020603050405020304" pitchFamily="18" charset="0"/>
                <a:cs typeface="Times New Roman" panose="02020603050405020304" pitchFamily="18" charset="0"/>
              </a:rPr>
              <a:t>Intrapreneurs are known for their ability to think outside the box and come up with innovative ideas that can help the organization stay ahead of the competition. They are always on the lookout for new opportunities and ways to improve existing processes and products.</a:t>
            </a:r>
          </a:p>
          <a:p>
            <a:pPr marL="400050" marR="0" lvl="0" indent="-400050">
              <a:spcBef>
                <a:spcPts val="0"/>
              </a:spcBef>
              <a:spcAft>
                <a:spcPts val="0"/>
              </a:spcAft>
              <a:buFont typeface="+mj-lt"/>
              <a:buAutoNum type="romanLcPeriod"/>
              <a:tabLst>
                <a:tab pos="457200" algn="l"/>
              </a:tabLst>
            </a:pPr>
            <a:endParaRPr lang="en-US" sz="1800" dirty="0">
              <a:effectLst/>
              <a:latin typeface="Helvetica" panose="020B0604020202020204" pitchFamily="34" charset="0"/>
              <a:ea typeface="DengXian" panose="020B0503020204020204" pitchFamily="2" charset="-122"/>
              <a:cs typeface="Times New Roman" panose="02020603050405020304" pitchFamily="18" charset="0"/>
            </a:endParaRPr>
          </a:p>
          <a:p>
            <a:pPr marL="400050" marR="0" lvl="0" indent="-400050">
              <a:spcBef>
                <a:spcPts val="0"/>
              </a:spcBef>
              <a:spcAft>
                <a:spcPts val="0"/>
              </a:spcAft>
              <a:buFont typeface="+mj-lt"/>
              <a:buAutoNum type="romanLcPeriod"/>
              <a:tabLst>
                <a:tab pos="457200" algn="l"/>
              </a:tabLst>
            </a:pPr>
            <a:r>
              <a:rPr lang="en-US" sz="1800" b="1" i="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1800" b="1" i="0" dirty="0">
                <a:effectLst/>
                <a:latin typeface="Helvetica" panose="020B0604020202020204" pitchFamily="34" charset="0"/>
                <a:ea typeface="Times New Roman" panose="02020603050405020304" pitchFamily="18" charset="0"/>
                <a:cs typeface="Times New Roman" panose="02020603050405020304" pitchFamily="18" charset="0"/>
              </a:rPr>
              <a:t>Risk-Taking: </a:t>
            </a:r>
            <a:r>
              <a:rPr lang="en-US" sz="1800" b="0" i="0" dirty="0">
                <a:effectLst/>
                <a:latin typeface="Helvetica" panose="020B0604020202020204" pitchFamily="34" charset="0"/>
                <a:ea typeface="Times New Roman" panose="02020603050405020304" pitchFamily="18" charset="0"/>
                <a:cs typeface="Times New Roman" panose="02020603050405020304" pitchFamily="18" charset="0"/>
              </a:rPr>
              <a:t>Intrapreneurs are not afraid to take calculated risks, which can lead to significant growth and success for the organization. They are willing to experiment and try new things, even if it means stepping outside of their comfort zone.</a:t>
            </a:r>
          </a:p>
          <a:p>
            <a:pPr marL="400050" marR="0" lvl="0" indent="-400050">
              <a:spcBef>
                <a:spcPts val="0"/>
              </a:spcBef>
              <a:spcAft>
                <a:spcPts val="0"/>
              </a:spcAft>
              <a:buFont typeface="+mj-lt"/>
              <a:buAutoNum type="romanLcPeriod"/>
              <a:tabLst>
                <a:tab pos="457200" algn="l"/>
              </a:tabLst>
            </a:pPr>
            <a:endParaRPr lang="en-US" sz="1800" dirty="0">
              <a:effectLst/>
              <a:latin typeface="Helvetica" panose="020B0604020202020204" pitchFamily="34" charset="0"/>
              <a:ea typeface="DengXian" panose="020B0503020204020204" pitchFamily="2" charset="-122"/>
              <a:cs typeface="Times New Roman" panose="02020603050405020304" pitchFamily="18" charset="0"/>
            </a:endParaRPr>
          </a:p>
          <a:p>
            <a:pPr marL="400050" marR="0" lvl="0" indent="-400050">
              <a:spcBef>
                <a:spcPts val="0"/>
              </a:spcBef>
              <a:spcAft>
                <a:spcPts val="0"/>
              </a:spcAft>
              <a:buFont typeface="+mj-lt"/>
              <a:buAutoNum type="romanLcPeriod"/>
              <a:tabLst>
                <a:tab pos="457200" algn="l"/>
              </a:tabLst>
            </a:pPr>
            <a:r>
              <a:rPr lang="en-US" sz="1800" b="0" i="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1800" b="1" i="0" dirty="0">
                <a:effectLst/>
                <a:latin typeface="Helvetica" panose="020B0604020202020204" pitchFamily="34" charset="0"/>
                <a:ea typeface="Times New Roman" panose="02020603050405020304" pitchFamily="18" charset="0"/>
                <a:cs typeface="Times New Roman" panose="02020603050405020304" pitchFamily="18" charset="0"/>
              </a:rPr>
              <a:t>Adaptability: </a:t>
            </a:r>
            <a:r>
              <a:rPr lang="en-US" sz="1800" b="0" i="0" dirty="0">
                <a:effectLst/>
                <a:latin typeface="Helvetica" panose="020B0604020202020204" pitchFamily="34" charset="0"/>
                <a:ea typeface="Times New Roman" panose="02020603050405020304" pitchFamily="18" charset="0"/>
                <a:cs typeface="Times New Roman" panose="02020603050405020304" pitchFamily="18" charset="0"/>
              </a:rPr>
              <a:t>Intrapreneurs are adaptable and can quickly adjust to changing circumstances. They</a:t>
            </a:r>
            <a:r>
              <a:rPr lang="en-US" sz="1800" b="0" i="0" dirty="0">
                <a:effectLst/>
                <a:latin typeface="Helvetica" panose="020B0604020202020204" pitchFamily="34" charset="0"/>
                <a:ea typeface="DengXian" panose="020B0503020204020204" pitchFamily="2" charset="-122"/>
                <a:cs typeface="Times New Roman" panose="02020603050405020304" pitchFamily="18" charset="0"/>
              </a:rPr>
              <a:t> are able to pivot and adjust their ideas and strategies as needed, ensuring that the organization remains agile and responsive to market changes.</a:t>
            </a:r>
            <a:endParaRPr lang="en-US" sz="1800" dirty="0">
              <a:effectLst/>
              <a:latin typeface="Helvetica" panose="020B0604020202020204" pitchFamily="34" charset="0"/>
              <a:ea typeface="DengXian" panose="020B0503020204020204" pitchFamily="2" charset="-122"/>
              <a:cs typeface="Times New Roman" panose="02020603050405020304" pitchFamily="18" charset="0"/>
            </a:endParaRPr>
          </a:p>
          <a:p>
            <a:pPr marL="400050" indent="-400050">
              <a:buFont typeface="+mj-lt"/>
              <a:buAutoNum type="romanLcPeriod"/>
            </a:pPr>
            <a:r>
              <a:rPr lang="en-US" sz="1800" b="1" i="0" dirty="0">
                <a:effectLst/>
                <a:latin typeface="Helvetica" panose="020B0604020202020204" pitchFamily="34" charset="0"/>
                <a:ea typeface="Times New Roman" panose="02020603050405020304" pitchFamily="18" charset="0"/>
                <a:cs typeface="Times New Roman" panose="02020603050405020304" pitchFamily="18" charset="0"/>
              </a:rPr>
              <a:t>Leadership: </a:t>
            </a:r>
            <a:r>
              <a:rPr lang="en-US" sz="1800" b="0" i="0" dirty="0">
                <a:effectLst/>
                <a:latin typeface="Helvetica" panose="020B0604020202020204" pitchFamily="34" charset="0"/>
                <a:ea typeface="Times New Roman" panose="02020603050405020304" pitchFamily="18" charset="0"/>
                <a:cs typeface="Times New Roman" panose="02020603050405020304" pitchFamily="18" charset="0"/>
              </a:rPr>
              <a:t>Intrapreneurs often take on leadership roles within the organization, inspiring and motivating others to work towards a common goal. They are able to communicate their vision effectively and rally others around it.</a:t>
            </a:r>
            <a:endParaRPr lang="en-US" sz="1800" dirty="0">
              <a:effectLst/>
              <a:latin typeface="Helvetica" panose="020B0604020202020204" pitchFamily="34" charset="0"/>
              <a:ea typeface="DengXian" panose="020B0503020204020204" pitchFamily="2" charset="-122"/>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xmlns="" id="{658F2264-CCFF-7493-D971-CC0FD432EC8B}"/>
              </a:ext>
            </a:extLst>
          </p:cNvPr>
          <p:cNvPicPr>
            <a:picLocks noChangeAspect="1"/>
          </p:cNvPicPr>
          <p:nvPr/>
        </p:nvPicPr>
        <p:blipFill>
          <a:blip r:embed="rId2"/>
          <a:stretch>
            <a:fillRect/>
          </a:stretch>
        </p:blipFill>
        <p:spPr>
          <a:xfrm>
            <a:off x="2042555" y="1270660"/>
            <a:ext cx="6650183" cy="2174733"/>
          </a:xfrm>
          <a:prstGeom prst="rect">
            <a:avLst/>
          </a:prstGeom>
        </p:spPr>
      </p:pic>
    </p:spTree>
    <p:extLst>
      <p:ext uri="{BB962C8B-B14F-4D97-AF65-F5344CB8AC3E}">
        <p14:creationId xmlns:p14="http://schemas.microsoft.com/office/powerpoint/2010/main" val="3693475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FF0000"/>
                </a:solidFill>
              </a:rPr>
              <a:t>  </a:t>
            </a:r>
            <a:r>
              <a:rPr lang="en-US" dirty="0" smtClean="0">
                <a:solidFill>
                  <a:schemeClr val="tx2"/>
                </a:solidFill>
                <a:latin typeface="Calibri" panose="020F0502020204030204" pitchFamily="34" charset="0"/>
                <a:cs typeface="Calibri" panose="020F0502020204030204" pitchFamily="34" charset="0"/>
              </a:rPr>
              <a:t>Drucker,P (2014).Innovation and entrepreneurship,Routledge</a:t>
            </a:r>
          </a:p>
          <a:p>
            <a:pPr marL="0" indent="0">
              <a:buNone/>
            </a:pPr>
            <a:r>
              <a:rPr lang="en-US" dirty="0">
                <a:solidFill>
                  <a:schemeClr val="tx2"/>
                </a:solidFill>
                <a:latin typeface="Calibri" panose="020F0502020204030204" pitchFamily="34" charset="0"/>
                <a:cs typeface="Calibri" panose="020F0502020204030204" pitchFamily="34" charset="0"/>
              </a:rPr>
              <a:t> </a:t>
            </a:r>
            <a:r>
              <a:rPr lang="en-US" dirty="0" smtClean="0">
                <a:solidFill>
                  <a:schemeClr val="tx2"/>
                </a:solidFill>
                <a:latin typeface="Calibri" panose="020F0502020204030204" pitchFamily="34" charset="0"/>
                <a:cs typeface="Calibri" panose="020F0502020204030204" pitchFamily="34" charset="0"/>
              </a:rPr>
              <a:t>  Harvad Business Review (hbr.org)</a:t>
            </a:r>
          </a:p>
          <a:p>
            <a:pPr marL="0" indent="0">
              <a:buNone/>
            </a:pPr>
            <a:r>
              <a:rPr lang="en-US" dirty="0">
                <a:solidFill>
                  <a:schemeClr val="tx2"/>
                </a:solidFill>
                <a:latin typeface="Calibri" panose="020F0502020204030204" pitchFamily="34" charset="0"/>
                <a:cs typeface="Calibri" panose="020F0502020204030204" pitchFamily="34" charset="0"/>
              </a:rPr>
              <a:t> </a:t>
            </a:r>
            <a:r>
              <a:rPr lang="en-US" dirty="0" smtClean="0">
                <a:solidFill>
                  <a:schemeClr val="tx2"/>
                </a:solidFill>
                <a:latin typeface="Calibri" panose="020F0502020204030204" pitchFamily="34" charset="0"/>
                <a:cs typeface="Calibri" panose="020F0502020204030204" pitchFamily="34" charset="0"/>
              </a:rPr>
              <a:t>  Kuratko Donald F, (2011) Entrepreneurship and introduction </a:t>
            </a:r>
            <a:endParaRPr lang="en-US"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0492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members (G4)</a:t>
            </a:r>
            <a:endParaRPr lang="en-US" dirty="0"/>
          </a:p>
        </p:txBody>
      </p:sp>
      <p:sp>
        <p:nvSpPr>
          <p:cNvPr id="3" name="Content Placeholder 2"/>
          <p:cNvSpPr>
            <a:spLocks noGrp="1"/>
          </p:cNvSpPr>
          <p:nvPr>
            <p:ph idx="1"/>
          </p:nvPr>
        </p:nvSpPr>
        <p:spPr/>
        <p:txBody>
          <a:bodyPr/>
          <a:lstStyle/>
          <a:p>
            <a:r>
              <a:rPr lang="en-US" dirty="0" smtClean="0"/>
              <a:t>IMRAN AHMED     IMC/BAIT/2126967</a:t>
            </a:r>
          </a:p>
          <a:p>
            <a:r>
              <a:rPr lang="en-US" dirty="0" smtClean="0"/>
              <a:t>RICHARD P CHUMA  IMC/BAIT/2124119</a:t>
            </a:r>
          </a:p>
          <a:p>
            <a:r>
              <a:rPr lang="en-US" dirty="0" smtClean="0"/>
              <a:t>BADI O MSANGI      IMC/BAIT/2120343</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52601"/>
            <a:ext cx="9999023" cy="2641889"/>
          </a:xfrm>
          <a:prstGeom prst="rect">
            <a:avLst/>
          </a:prstGeom>
        </p:spPr>
      </p:pic>
    </p:spTree>
    <p:extLst>
      <p:ext uri="{BB962C8B-B14F-4D97-AF65-F5344CB8AC3E}">
        <p14:creationId xmlns:p14="http://schemas.microsoft.com/office/powerpoint/2010/main" val="8262985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356</TotalTime>
  <Words>414</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DengXian</vt:lpstr>
      <vt:lpstr>Helvetica</vt:lpstr>
      <vt:lpstr>Times New Roman</vt:lpstr>
      <vt:lpstr>Trebuchet MS</vt:lpstr>
      <vt:lpstr>Wingdings 3</vt:lpstr>
      <vt:lpstr>Facet</vt:lpstr>
      <vt:lpstr>Corporate entrepreneurship </vt:lpstr>
      <vt:lpstr>Examples of corporate entreprenuership      Google Is renowned for its innovative culture and commitment to corporate entrepreneurship. The company encourage its employees to spend 20% of their time working on project  outside their core responsibilities. This policy has led to the development of successful products such as Gmail, Google Maps and Google News                               3M is known for its strong focus on innovation and corporate entreprenuership. The company encourage employees to pursue their own ideas through initiative like the “15% Rule’’ which allow employees to allocate 15% of their time towards personal projects. This approach has resulted in creation of iconic products like Scotch Tape, Post-it Notes and Scotchgard                                     Amazon has  embraced corporate entreprenuership by continuously exploring new business opportunities beyond its core e-commerce platform. The company has successful diversified into various industries such as cloud computing (Amazon Web series), digital streaming (Amazon prime Video) and smart home devices (Amazon Echo)</vt:lpstr>
      <vt:lpstr>Features of corporate entrepreneurship</vt:lpstr>
      <vt:lpstr>Advantages of corporate entrepreneurship</vt:lpstr>
      <vt:lpstr>Disadvantages of corporate       entrepreneurship</vt:lpstr>
      <vt:lpstr>How intrapreneurs contribute to business success.</vt:lpstr>
      <vt:lpstr>References</vt:lpstr>
      <vt:lpstr>Group members (G4)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entrepreneurship </dc:title>
  <dc:creator>BADI OMARI</dc:creator>
  <cp:lastModifiedBy>Laizer</cp:lastModifiedBy>
  <cp:revision>12</cp:revision>
  <dcterms:created xsi:type="dcterms:W3CDTF">2023-11-05T10:01:20Z</dcterms:created>
  <dcterms:modified xsi:type="dcterms:W3CDTF">2023-11-06T12:40:24Z</dcterms:modified>
</cp:coreProperties>
</file>