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92171-0037-43AF-BB72-31FD6CE77525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957D-5B94-437A-8881-E0B3C72A9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A669-8776-E19E-A394-38BA39FC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B2C71-FFA9-3C7F-17D1-BDB83FA2B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1274-E516-F7B9-2027-A23415E8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D305-3F6B-1354-26B2-0591FACE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A884-C18C-2B6C-1CE6-68F8F197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3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CBCF-DC6F-0DC4-8AEF-42ED85C8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55EEA-D564-63F7-1C6C-9896CF7B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7ED6-DCA8-1035-2939-689ABD03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B3BB-BE0A-8F05-7057-400F055A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A09C-1066-487B-63CF-A741EC44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07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457D7-FF67-CF44-CD50-2B50CEEF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BC7F9-4305-3B7B-D65C-BFEE9BA9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3FAF-66FB-EFE1-2462-4A6A2B88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2CBB-E006-289C-CE9F-64293408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102-2A65-2F51-E7F9-5A896870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7184-94D8-CAC6-8914-67F4BE12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3CF-E41F-E4C0-0EB7-8610031D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C752-F234-328E-D549-3D1EB456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4AC79-E1E6-7E17-510F-7C940CBE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1C52-1F58-849A-4EAC-E08701F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0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99C7-A1CF-D106-0052-A252C8EF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DAFD0-B544-62CD-CC0D-FEE998470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60BC-012E-F70B-2532-7C09FF38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C9E1-7050-BBCF-CB0E-32F90765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D1E6-F36D-5D8F-EB49-089CAFC4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1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FF15-3314-F6FC-4ADC-0324890D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30B8-AD52-A097-6652-118892A0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D07D-8B7D-562F-8104-1F02D58F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4FD5E-26E2-1605-12BF-73369DED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42D6-7811-60A8-4E5D-E3912F45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FE9D0-348B-AB27-E6E8-218CFEE4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62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4CD2-1426-B227-E443-3ECCC76A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3C6FF-37CE-B15F-1A3A-F33BC3DA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6571-B78A-09AD-1A15-497009555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D4187-74A7-8867-185C-40A00420D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03F52-64D8-C7FE-11BD-40B0ADB36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0A3E-CF3A-4013-9032-4C83C7CC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F6EBD-54C1-0D51-6A65-A54196E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2A59D-B67F-1C5D-CBF4-2EC9A228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7034-54C9-9E16-F433-542C6C2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11E-0517-A580-9C30-02A1502C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3829C-9C66-B5D2-A8F7-DA50F5D4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C4753-29F8-946A-D13A-93B03011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33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E22CC-CB4D-A0C5-D1ED-6FEAB2A0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A44B3-3C47-3573-E2F6-EAB62902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2876-1EC8-E15A-9592-C164F7FE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4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2CDE-343E-A15A-1195-1A406417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0B72-5628-DBB4-1B2B-4DDF48DEA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C1280-E57F-EB9F-5B51-52AF1D587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3F827-D75F-1035-CB85-09055D3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07539-4DDC-B4CC-94CD-061B6383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40CD-4126-CEFB-09C3-C53B9E10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30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EC0F-FC82-687F-1AC0-CAF7FD79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CC253-8D66-1007-7220-6369F9DCB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60C06-3964-E259-B72B-40DFA5EE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41B5B-1EC9-4635-A727-033F5C7C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7141-FF36-6306-D20B-E65DB7AD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FFC3D-DB86-00A8-9D49-E8C5175B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77EE9-0361-9FA4-2CE2-DF3FB239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AA46-7499-C4C0-9D12-99B33FE5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66AE-AB8C-6DAD-FE48-C6D2220F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A258-0B48-4B0E-AC48-D809BA4D752F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BE0A-7AD3-3D91-7D47-A6D3BCFBA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F91AD-97CB-E9C8-AE56-B038A2413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E27E-0CE8-4E75-8183-22B67EE53D1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43CD5-3C5E-04FB-E3AA-2FFF941551ED}"/>
              </a:ext>
            </a:extLst>
          </p:cNvPr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10306050" y="395287"/>
            <a:ext cx="1387364" cy="11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2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586E-87AB-0B11-2B8B-27721A735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980" y="1531088"/>
            <a:ext cx="8584019" cy="1679945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br>
              <a:rPr lang="en-GB" sz="4000" b="1" i="0" u="none" strike="noStrike" baseline="0" dirty="0">
                <a:latin typeface="TimesNewRomanPS-BoldMT"/>
              </a:rPr>
            </a:br>
            <a:br>
              <a:rPr lang="en-GB" sz="4000" b="1" i="0" u="none" strike="noStrike" baseline="0" dirty="0">
                <a:latin typeface="TimesNewRomanPS-BoldMT"/>
              </a:rPr>
            </a:br>
            <a:br>
              <a:rPr lang="en-GB" sz="4000" b="1" i="0" u="none" strike="noStrike" baseline="0" dirty="0">
                <a:latin typeface="TimesNewRomanPS-BoldMT"/>
              </a:rPr>
            </a:br>
            <a:br>
              <a:rPr lang="en-GB" sz="4000" b="1" i="0" u="none" strike="noStrike" baseline="0" dirty="0">
                <a:latin typeface="TimesNewRomanPS-BoldMT"/>
              </a:rPr>
            </a:br>
            <a:r>
              <a:rPr lang="en-GB" sz="4000" b="1" dirty="0">
                <a:latin typeface="TimesNewRomanPS-BoldMT"/>
              </a:rPr>
              <a:t>AFU_08504, BFU 08104, ACU_08103</a:t>
            </a:r>
            <a:br>
              <a:rPr lang="en-GB" sz="4000" b="1" i="0" u="none" strike="noStrike" baseline="0" dirty="0">
                <a:latin typeface="TimesNewRomanPS-BoldMT"/>
              </a:rPr>
            </a:br>
            <a:r>
              <a:rPr lang="en-GB" sz="4000" b="1" dirty="0">
                <a:latin typeface="TimesNewRomanPS-BoldMT"/>
              </a:rPr>
              <a:t>International Finance</a:t>
            </a:r>
            <a:endParaRPr lang="en-GB" sz="40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53806D6-AD13-95B4-3F24-F21B1A7DA8D1}"/>
              </a:ext>
            </a:extLst>
          </p:cNvPr>
          <p:cNvSpPr txBox="1">
            <a:spLocks/>
          </p:cNvSpPr>
          <p:nvPr/>
        </p:nvSpPr>
        <p:spPr>
          <a:xfrm>
            <a:off x="2456121" y="3485701"/>
            <a:ext cx="8038214" cy="1352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3600" b="1" dirty="0"/>
              <a:t>Lecturers: Dr </a:t>
            </a:r>
            <a:r>
              <a:rPr lang="en-GB" altLang="en-US" sz="3600" b="1" dirty="0" err="1"/>
              <a:t>Nkoba</a:t>
            </a:r>
            <a:r>
              <a:rPr lang="en-GB" altLang="en-US" sz="3600" b="1" dirty="0"/>
              <a:t>, Dr Kaaya, Mr </a:t>
            </a:r>
            <a:r>
              <a:rPr lang="en-GB" altLang="en-US" sz="3600" b="1" dirty="0" err="1"/>
              <a:t>Mbiku</a:t>
            </a:r>
            <a:r>
              <a:rPr lang="en-GB" altLang="en-US" sz="3600" b="1" dirty="0"/>
              <a:t> and Dr Rajwani</a:t>
            </a:r>
          </a:p>
          <a:p>
            <a:endParaRPr lang="en-GB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398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90FDF28-0E7B-7227-D9C2-164B40F598F8}"/>
              </a:ext>
            </a:extLst>
          </p:cNvPr>
          <p:cNvSpPr txBox="1">
            <a:spLocks/>
          </p:cNvSpPr>
          <p:nvPr/>
        </p:nvSpPr>
        <p:spPr>
          <a:xfrm>
            <a:off x="1212112" y="2365743"/>
            <a:ext cx="9983971" cy="143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altLang="en-US" sz="9600" dirty="0">
                <a:solidFill>
                  <a:schemeClr val="accent1"/>
                </a:solidFill>
              </a:rPr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53746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86AD5C-93D9-D103-5718-9EBEFBB1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539"/>
              </p:ext>
            </p:extLst>
          </p:nvPr>
        </p:nvGraphicFramePr>
        <p:xfrm>
          <a:off x="1055873" y="489098"/>
          <a:ext cx="9098220" cy="56458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{BC89EF96-8CEA-46FF-86C4-4CE0E7609802}</a:tableStyleId>
              </a:tblPr>
              <a:tblGrid>
                <a:gridCol w="889806">
                  <a:extLst>
                    <a:ext uri="{9D8B030D-6E8A-4147-A177-3AD203B41FA5}">
                      <a16:colId xmlns:a16="http://schemas.microsoft.com/office/drawing/2014/main" val="2778889185"/>
                    </a:ext>
                  </a:extLst>
                </a:gridCol>
                <a:gridCol w="8208414">
                  <a:extLst>
                    <a:ext uri="{9D8B030D-6E8A-4147-A177-3AD203B41FA5}">
                      <a16:colId xmlns:a16="http://schemas.microsoft.com/office/drawing/2014/main" val="1902925891"/>
                    </a:ext>
                  </a:extLst>
                </a:gridCol>
              </a:tblGrid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>
                          <a:effectLst/>
                        </a:rPr>
                        <a:t>1</a:t>
                      </a:r>
                      <a:endParaRPr lang="en-GB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Introduction to international finance and international monetary system.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949877"/>
                  </a:ext>
                </a:extLst>
              </a:tr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>
                          <a:effectLst/>
                        </a:rPr>
                        <a:t>2</a:t>
                      </a:r>
                      <a:endParaRPr lang="en-GB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The foreign exchange markets operations.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781672"/>
                  </a:ext>
                </a:extLst>
              </a:tr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>
                          <a:effectLst/>
                        </a:rPr>
                        <a:t>3</a:t>
                      </a:r>
                      <a:endParaRPr lang="en-GB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International parity relationship to determine exchange rate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095787"/>
                  </a:ext>
                </a:extLst>
              </a:tr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>
                          <a:effectLst/>
                        </a:rPr>
                        <a:t>4</a:t>
                      </a:r>
                      <a:endParaRPr lang="en-GB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Market efficiency concept in predicting exchange rate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05111"/>
                  </a:ext>
                </a:extLst>
              </a:tr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>
                          <a:effectLst/>
                        </a:rPr>
                        <a:t>5</a:t>
                      </a:r>
                      <a:endParaRPr lang="en-GB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Hedging techniques to mitigate foreign exchange risks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749131"/>
                  </a:ext>
                </a:extLst>
              </a:tr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>
                          <a:effectLst/>
                        </a:rPr>
                        <a:t>6</a:t>
                      </a:r>
                      <a:endParaRPr lang="en-GB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Portfolio theories to manage international diversification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80707"/>
                  </a:ext>
                </a:extLst>
              </a:tr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>
                          <a:effectLst/>
                        </a:rPr>
                        <a:t>7</a:t>
                      </a:r>
                      <a:endParaRPr lang="en-GB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Capital budgeting techniques to manage international projects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545295"/>
                  </a:ext>
                </a:extLst>
              </a:tr>
              <a:tr h="705736"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kern="100" dirty="0">
                          <a:effectLst/>
                        </a:rPr>
                        <a:t>8</a:t>
                      </a:r>
                      <a:endParaRPr lang="en-GB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20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 global financing strategy in foreign direct investments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4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B935AD-31B0-A4AC-81EC-151E3C0E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1127051"/>
            <a:ext cx="10717617" cy="422466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600" b="1" dirty="0"/>
              <a:t>Lectures</a:t>
            </a:r>
          </a:p>
          <a:p>
            <a:pPr marL="361950" lvl="1" indent="-361950"/>
            <a:r>
              <a:rPr lang="en-GB" altLang="en-US" dirty="0"/>
              <a:t>Lectures, classwork and discussion</a:t>
            </a:r>
          </a:p>
          <a:p>
            <a:pPr marL="361950" lvl="1" indent="-361950"/>
            <a:r>
              <a:rPr lang="en-GB" altLang="en-US" dirty="0"/>
              <a:t>Dr </a:t>
            </a:r>
            <a:r>
              <a:rPr lang="en-GB" altLang="en-US" dirty="0" err="1"/>
              <a:t>Nkoba</a:t>
            </a:r>
            <a:r>
              <a:rPr lang="en-GB" altLang="en-US" dirty="0"/>
              <a:t>, Dr Kaaya, Mr </a:t>
            </a:r>
            <a:r>
              <a:rPr lang="en-GB" altLang="en-US" dirty="0" err="1"/>
              <a:t>Mbiku</a:t>
            </a:r>
            <a:r>
              <a:rPr lang="en-GB" altLang="en-US" dirty="0"/>
              <a:t> and </a:t>
            </a:r>
            <a:r>
              <a:rPr lang="en-GB" altLang="en-US"/>
              <a:t>Dr Rajwani</a:t>
            </a:r>
            <a:endParaRPr lang="en-GB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GB" altLang="en-US" sz="2600" b="1" dirty="0"/>
              <a:t>Tutorials</a:t>
            </a:r>
          </a:p>
          <a:p>
            <a:pPr marL="361950" lvl="1" indent="-361950"/>
            <a:r>
              <a:rPr lang="en-GB" altLang="en-US" dirty="0"/>
              <a:t>Discussion in small groups</a:t>
            </a:r>
          </a:p>
          <a:p>
            <a:pPr marL="361950" lvl="1" indent="-361950"/>
            <a:r>
              <a:rPr lang="en-GB" altLang="en-US" dirty="0"/>
              <a:t>Tutor will be there to help with discussions</a:t>
            </a:r>
          </a:p>
          <a:p>
            <a:pPr marL="361950" lvl="1" indent="-361950"/>
            <a:r>
              <a:rPr lang="en-GB" altLang="en-US" dirty="0"/>
              <a:t>There are no printed solutions</a:t>
            </a:r>
          </a:p>
          <a:p>
            <a:pPr marL="0" lvl="1" indent="0">
              <a:buNone/>
            </a:pPr>
            <a:endParaRPr lang="en-GB" altLang="en-US" dirty="0"/>
          </a:p>
          <a:p>
            <a:pPr marL="361950" lvl="1" indent="-361950">
              <a:buNone/>
            </a:pPr>
            <a:r>
              <a:rPr lang="en-GB" altLang="en-US" sz="2600" b="1" dirty="0"/>
              <a:t>Students must:</a:t>
            </a:r>
          </a:p>
          <a:p>
            <a:pPr marL="712788" lvl="1" indent="-276225"/>
            <a:r>
              <a:rPr lang="en-GB" altLang="en-US" sz="2200" b="1" dirty="0"/>
              <a:t>Attend lectures and tutorials </a:t>
            </a:r>
            <a:r>
              <a:rPr lang="en-GB" altLang="en-US" sz="2200" dirty="0"/>
              <a:t>and any required meetings set by the lecturer or the tutor.</a:t>
            </a:r>
          </a:p>
          <a:p>
            <a:pPr marL="712788" lvl="1" indent="-276225"/>
            <a:r>
              <a:rPr lang="en-GB" altLang="en-US" sz="2200" b="1" dirty="0"/>
              <a:t>Read</a:t>
            </a:r>
            <a:r>
              <a:rPr lang="en-GB" altLang="en-US" sz="2200" dirty="0"/>
              <a:t> what is provided by the lecturer and the tutor, at times it could be ahead of the sessions.</a:t>
            </a:r>
          </a:p>
          <a:p>
            <a:pPr marL="712788" lvl="1" indent="-276225"/>
            <a:r>
              <a:rPr lang="en-GB" altLang="en-US" sz="2200" dirty="0"/>
              <a:t>Complete </a:t>
            </a:r>
            <a:r>
              <a:rPr lang="en-GB" altLang="en-US" sz="2200" b="1" dirty="0"/>
              <a:t>assignments</a:t>
            </a:r>
            <a:r>
              <a:rPr lang="en-GB" altLang="en-US" sz="2200" dirty="0"/>
              <a:t> and any </a:t>
            </a:r>
            <a:r>
              <a:rPr lang="en-GB" altLang="en-US" sz="2200" b="1" dirty="0"/>
              <a:t>other module task (</a:t>
            </a:r>
            <a:r>
              <a:rPr lang="en-GB" altLang="en-US" sz="2200" dirty="0"/>
              <a:t>such as research, amongst others) provided by lecturer and tutor.</a:t>
            </a:r>
            <a:br>
              <a:rPr lang="en-GB" altLang="en-US" sz="2600" dirty="0"/>
            </a:br>
            <a:endParaRPr lang="en-GB" altLang="en-US" sz="2600" dirty="0"/>
          </a:p>
          <a:p>
            <a:pPr>
              <a:buFont typeface="Arial" panose="020B0604020202020204" pitchFamily="34" charset="0"/>
              <a:buNone/>
            </a:pPr>
            <a:br>
              <a:rPr lang="en-GB" altLang="en-US" sz="2600" dirty="0"/>
            </a:br>
            <a:endParaRPr lang="en-GB" altLang="en-US" sz="2600" dirty="0"/>
          </a:p>
          <a:p>
            <a:pPr>
              <a:buFont typeface="Arial" panose="020B0604020202020204" pitchFamily="34" charset="0"/>
              <a:buNone/>
            </a:pPr>
            <a:br>
              <a:rPr lang="en-GB" altLang="en-US" sz="2600" dirty="0"/>
            </a:br>
            <a:endParaRPr lang="en-GB" altLang="en-US" sz="2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2E835E-3616-F5D9-4C66-0CCBDEE5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38" y="173885"/>
            <a:ext cx="8096250" cy="1143000"/>
          </a:xfrm>
        </p:spPr>
        <p:txBody>
          <a:bodyPr/>
          <a:lstStyle/>
          <a:p>
            <a:r>
              <a:rPr lang="en-GB" altLang="en-US" b="1" dirty="0">
                <a:solidFill>
                  <a:schemeClr val="accent1"/>
                </a:solidFill>
              </a:rPr>
              <a:t>Module Delivery Format</a:t>
            </a:r>
          </a:p>
        </p:txBody>
      </p:sp>
    </p:spTree>
    <p:extLst>
      <p:ext uri="{BB962C8B-B14F-4D97-AF65-F5344CB8AC3E}">
        <p14:creationId xmlns:p14="http://schemas.microsoft.com/office/powerpoint/2010/main" val="233811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199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TimesNewRomanPS-BoldMT</vt:lpstr>
      <vt:lpstr>Office Theme</vt:lpstr>
      <vt:lpstr>    AFU_08504, BFU 08104, ACU_08103 International Finance</vt:lpstr>
      <vt:lpstr>PowerPoint Presentation</vt:lpstr>
      <vt:lpstr>PowerPoint Presentation</vt:lpstr>
      <vt:lpstr>Module Delivery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BFU 08104 International Finance </dc:title>
  <dc:creator>Mehrin Rajwani</dc:creator>
  <cp:lastModifiedBy>Mehrin Rajwani</cp:lastModifiedBy>
  <cp:revision>10</cp:revision>
  <dcterms:created xsi:type="dcterms:W3CDTF">2023-08-14T10:13:47Z</dcterms:created>
  <dcterms:modified xsi:type="dcterms:W3CDTF">2023-10-29T15:37:53Z</dcterms:modified>
</cp:coreProperties>
</file>