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4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5" r:id="rId14"/>
    <p:sldId id="272" r:id="rId15"/>
    <p:sldId id="273" r:id="rId16"/>
    <p:sldId id="270" r:id="rId17"/>
    <p:sldId id="271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23DDAD-EEFE-473A-9D4C-6E72305247F7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8F246-E1C1-4E48-9A26-F200654459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8F246-E1C1-4E48-9A26-F200654459F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8F246-E1C1-4E48-9A26-F200654459F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877F-81CF-4245-AFAE-654D858F45DC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8D4B-6B33-4088-98A1-77CFD079BF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877F-81CF-4245-AFAE-654D858F45DC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8D4B-6B33-4088-98A1-77CFD079BF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877F-81CF-4245-AFAE-654D858F45DC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8D4B-6B33-4088-98A1-77CFD079BF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877F-81CF-4245-AFAE-654D858F45DC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8D4B-6B33-4088-98A1-77CFD079BF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877F-81CF-4245-AFAE-654D858F45DC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8D4B-6B33-4088-98A1-77CFD079BF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877F-81CF-4245-AFAE-654D858F45DC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8D4B-6B33-4088-98A1-77CFD079BF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877F-81CF-4245-AFAE-654D858F45DC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8D4B-6B33-4088-98A1-77CFD079BF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877F-81CF-4245-AFAE-654D858F45DC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8D4B-6B33-4088-98A1-77CFD079BF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877F-81CF-4245-AFAE-654D858F45DC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8D4B-6B33-4088-98A1-77CFD079BF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877F-81CF-4245-AFAE-654D858F45DC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8D4B-6B33-4088-98A1-77CFD079BF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877F-81CF-4245-AFAE-654D858F45DC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8D4B-6B33-4088-98A1-77CFD079BF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7877F-81CF-4245-AFAE-654D858F45DC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88D4B-6B33-4088-98A1-77CFD079BFD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457200"/>
            <a:ext cx="8610600" cy="23622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5300" b="1" dirty="0" smtClean="0"/>
              <a:t>International Code of Ethics for </a:t>
            </a:r>
            <a:r>
              <a:rPr lang="en-US" sz="5300" b="1" dirty="0"/>
              <a:t>Professional </a:t>
            </a:r>
            <a:r>
              <a:rPr lang="en-US" sz="5300" b="1" dirty="0" smtClean="0"/>
              <a:t>Accountants</a:t>
            </a:r>
            <a:br>
              <a:rPr lang="en-US" sz="5300" b="1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657600"/>
            <a:ext cx="6400800" cy="17526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Mwamba</a:t>
            </a:r>
            <a:r>
              <a:rPr lang="en-US" dirty="0" smtClean="0"/>
              <a:t> Ally </a:t>
            </a:r>
            <a:r>
              <a:rPr lang="en-US" dirty="0" err="1" smtClean="0"/>
              <a:t>Jingu</a:t>
            </a:r>
            <a:endParaRPr lang="en-US" dirty="0"/>
          </a:p>
        </p:txBody>
      </p:sp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381000" y="2514600"/>
            <a:ext cx="83820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International Ethics Standards Board for Accountants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 (IESBA): R. E. 2023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OBJECTIVITY</a:t>
            </a:r>
            <a:endParaRPr lang="en-US" b="1" dirty="0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152400" y="990600"/>
            <a:ext cx="8839200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A professional accountant shall comply with the principle of objectivity, which requires an accountant to exercise professional or business judgment without being compromised by: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Both"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Bias; 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Both"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(b) Conflict of interest; 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(c) Undue (excessive) influence of individuals or entities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dirty="0" smtClean="0">
                <a:latin typeface="Arial Narrow" pitchFamily="34" charset="0"/>
                <a:ea typeface="Calibri" pitchFamily="34" charset="0"/>
                <a:cs typeface="Times New Roman" pitchFamily="18" charset="0"/>
              </a:rPr>
              <a:t>  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 or undue reliance on, individuals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 or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 entities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8600"/>
            <a:ext cx="91440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rial Narrow" pitchFamily="34" charset="0"/>
              </a:rPr>
              <a:t>PROFESSIONAL COMPETENCE AND DUE CARE</a:t>
            </a:r>
            <a:endParaRPr lang="en-US" sz="3600" b="1" dirty="0">
              <a:latin typeface="Arial Narrow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609600"/>
            <a:ext cx="89916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Arial Narrow" pitchFamily="34" charset="0"/>
              </a:rPr>
              <a:t>A professional accountant shall comply with the principle of professional competence and due care, which requires an accountant to: </a:t>
            </a:r>
          </a:p>
          <a:p>
            <a:endParaRPr lang="en-US" sz="1200" dirty="0" smtClean="0">
              <a:latin typeface="Arial Narrow" pitchFamily="34" charset="0"/>
            </a:endParaRPr>
          </a:p>
          <a:p>
            <a:r>
              <a:rPr lang="en-US" sz="3200" dirty="0" smtClean="0">
                <a:latin typeface="Arial Narrow" pitchFamily="34" charset="0"/>
              </a:rPr>
              <a:t>(a) Attain and maintain professional knowledge and skill at the level required to ensure that:</a:t>
            </a:r>
          </a:p>
          <a:p>
            <a:endParaRPr lang="en-US" sz="1200" dirty="0" smtClean="0">
              <a:latin typeface="Arial Narrow" pitchFamily="34" charset="0"/>
            </a:endParaRPr>
          </a:p>
          <a:p>
            <a:r>
              <a:rPr lang="en-US" sz="3200" dirty="0" smtClean="0">
                <a:latin typeface="Times New Roman"/>
                <a:cs typeface="Times New Roman"/>
              </a:rPr>
              <a:t>̶  </a:t>
            </a:r>
            <a:r>
              <a:rPr lang="en-US" sz="3200" dirty="0" smtClean="0">
                <a:latin typeface="Arial Narrow" pitchFamily="34" charset="0"/>
              </a:rPr>
              <a:t>a client receives competent professional service, based on current technical and professional standards and     relevant legislation; and </a:t>
            </a:r>
          </a:p>
          <a:p>
            <a:endParaRPr lang="en-US" sz="1200" dirty="0" smtClean="0">
              <a:latin typeface="Arial Narrow" pitchFamily="34" charset="0"/>
            </a:endParaRPr>
          </a:p>
          <a:p>
            <a:r>
              <a:rPr lang="en-US" sz="3200" dirty="0" smtClean="0">
                <a:latin typeface="Arial Narrow" pitchFamily="34" charset="0"/>
              </a:rPr>
              <a:t>(b) Act diligently and in accordance with applicable technical and professional standards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8991600" cy="6771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Serving clients with professional competence needs: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 ̶  the exercise of sound judgment in applying professional knowledge and skill when undertaking professional activities.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Maintaining professional competence requires: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 a continuing awareness and an understanding of relevant technical, professional, business and technology-related developments.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effectLst/>
              <a:latin typeface="Arial Narrow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 Continuing professional development enables a professional accountant to: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 ̶  develop and maintain the capabilities to perform competently within the professional environment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152400" y="0"/>
            <a:ext cx="8991600" cy="7448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Diligence encompasses the responsibility to act in accordance with the requirements of an assignment,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/>
              </a:rPr>
              <a:t>̶ 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carefully,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/>
              </a:rPr>
              <a:t>̶ 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thoroughly and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/>
              </a:rPr>
              <a:t>̶ 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on a timely basis.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In complying with the principle of professional competence and due care, a professional accountant shall: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/>
              </a:rPr>
              <a:t>̶ 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take reasonable steps to ensure that those working in a professional capacity under the accountant’s authority have appropriate training and supervision.</a:t>
            </a:r>
            <a:r>
              <a:rPr lang="en-US" sz="3200" dirty="0" smtClean="0">
                <a:latin typeface="Arial Narrow" pitchFamily="34" charset="0"/>
              </a:rPr>
              <a:t> </a:t>
            </a:r>
          </a:p>
          <a:p>
            <a:endParaRPr lang="en-US" sz="1000" dirty="0" smtClean="0">
              <a:latin typeface="Arial Narrow" pitchFamily="34" charset="0"/>
            </a:endParaRPr>
          </a:p>
          <a:p>
            <a:r>
              <a:rPr lang="en-US" sz="3200" dirty="0" smtClean="0">
                <a:latin typeface="Arial Narrow" pitchFamily="34" charset="0"/>
                <a:cs typeface="Times New Roman"/>
              </a:rPr>
              <a:t>̶  </a:t>
            </a:r>
            <a:r>
              <a:rPr lang="en-US" sz="3200" dirty="0" smtClean="0">
                <a:latin typeface="Arial Narrow" pitchFamily="34" charset="0"/>
              </a:rPr>
              <a:t>a professional accountant shall make client or other users of the accountant’s professional services or activities aware of the limitations inherent in the services or activities.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/>
              <a:t>CONFIDENTIALITY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" y="914400"/>
            <a:ext cx="89154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latin typeface="Arial Narrow" pitchFamily="34" charset="0"/>
                <a:ea typeface="Calibri" pitchFamily="34" charset="0"/>
                <a:cs typeface="Times New Roman" pitchFamily="18" charset="0"/>
              </a:rPr>
              <a:t>A professional accountant shall comply with the principle of confidentiality, which requires: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000" dirty="0" smtClean="0">
              <a:latin typeface="Arial Narrow" pitchFamily="34" charset="0"/>
              <a:ea typeface="Calibri" pitchFamily="34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latin typeface="Arial Narrow" pitchFamily="34" charset="0"/>
                <a:ea typeface="Calibri" pitchFamily="34" charset="0"/>
                <a:cs typeface="Times New Roman" pitchFamily="18" charset="0"/>
              </a:rPr>
              <a:t>an accountant to respect the confidentiality of information acquired as a result of professional and business relationships.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000" dirty="0" smtClean="0">
              <a:latin typeface="Arial Narrow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latin typeface="Arial Narrow" pitchFamily="34" charset="0"/>
                <a:ea typeface="Calibri" pitchFamily="34" charset="0"/>
                <a:cs typeface="Times New Roman" pitchFamily="18" charset="0"/>
              </a:rPr>
              <a:t>An accountant shall: </a:t>
            </a:r>
            <a:endParaRPr lang="en-US" sz="3200" dirty="0" smtClean="0">
              <a:latin typeface="Arial Narrow" pitchFamily="34" charset="0"/>
              <a:cs typeface="Arial" pitchFamily="34" charset="0"/>
            </a:endParaRPr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lphaLcParenBoth"/>
            </a:pPr>
            <a:r>
              <a:rPr lang="en-US" sz="3200" dirty="0" smtClean="0">
                <a:latin typeface="Arial Narrow" pitchFamily="34" charset="0"/>
                <a:ea typeface="Calibri" pitchFamily="34" charset="0"/>
                <a:cs typeface="Times New Roman" pitchFamily="18" charset="0"/>
              </a:rPr>
              <a:t>Be alert to the possibility of:</a:t>
            </a:r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lphaLcParenBoth"/>
            </a:pPr>
            <a:endParaRPr lang="en-US" sz="1000" dirty="0" smtClean="0">
              <a:latin typeface="Arial Narrow" pitchFamily="34" charset="0"/>
              <a:ea typeface="Calibri" pitchFamily="34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latin typeface="Arial Narrow" pitchFamily="34" charset="0"/>
                <a:ea typeface="Calibri" pitchFamily="34" charset="0"/>
                <a:cs typeface="Times New Roman" pitchFamily="18" charset="0"/>
              </a:rPr>
              <a:t>inadvertent disclosure, including in a social environment, and particularly to a close business associate or an immediate or a close family member</a:t>
            </a:r>
            <a:r>
              <a:rPr lang="en-US" sz="3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661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(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b) Maintain confidentiality of information within the client;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(c) Maintain confidentiality of information disclosed by a prospective client or employing organization;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(d) Not disclose confidential information acquired as a result of professional and business relationships outside the client without proper and specific authority,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 smtClean="0">
              <a:latin typeface="Arial Narrow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 unless there is a legal or professional duty or right to disclose;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(e) Not use confidential information acquired as a result of  business relationships for the personal advantage of the accountant or for the advantage of a third party;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0" y="0"/>
            <a:ext cx="9144000" cy="6401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dirty="0" smtClean="0">
                <a:latin typeface="Arial Narrow" pitchFamily="34" charset="0"/>
                <a:ea typeface="Calibri" pitchFamily="34" charset="0"/>
                <a:cs typeface="Times New Roman" pitchFamily="18" charset="0"/>
              </a:rPr>
              <a:t>(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c) Maintain confidentiality of information disclosed by a prospective client or employing organization;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(d) Not disclose confidential information: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acquired as a result of professional and business relationships outside the firm without proper and specific authority,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 smtClean="0">
              <a:latin typeface="Arial Narrow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unless there is a legal or professional duty or right to disclose;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(e) Not use confidential information acquired as a result of professional and business relationships for: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 smtClean="0">
              <a:latin typeface="Arial Narrow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the personal advantage of the accountant or for the advantage of a third party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; 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76200" y="0"/>
            <a:ext cx="9067800" cy="3847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(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f) Not use or disclose any confidential information, either acquired or received as a result of a professional or business relationship;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/>
              </a:rPr>
              <a:t>̶ 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after that relationship has ended; and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(g) Take reasonable steps to ensure that;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personnel under his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 or her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 control respect the accountant’s duty of confidentiality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4038600"/>
            <a:ext cx="9144000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Disclosure of Confidential Information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Nevertheless, the following are circumstances where professional accountants are or might be required to disclose confidential information or when such disclosure might be appropriate: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0" y="-76200"/>
            <a:ext cx="8991600" cy="7125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Both"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Disclosure is required by law, for example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: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 (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i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) Production of documents or other provision of evidence in the course of legal proceedings; 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 (ii) Disclosure to the appropriate public authorities of infringements of the law that come to light;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(b) Disclosure is permitted by law and is authorized by the client or the employing organization; 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r>
              <a:rPr lang="en-US" sz="3200" b="1" dirty="0" smtClean="0">
                <a:latin typeface="Arial Narrow" pitchFamily="34" charset="0"/>
              </a:rPr>
              <a:t>There is a professional duty or right to disclose, when not prohibited by law: </a:t>
            </a:r>
          </a:p>
          <a:p>
            <a:endParaRPr lang="en-US" sz="1100" b="1" dirty="0" smtClean="0">
              <a:latin typeface="Arial Narrow" pitchFamily="34" charset="0"/>
            </a:endParaRPr>
          </a:p>
          <a:p>
            <a:pPr marL="571500" indent="-571500">
              <a:buAutoNum type="romanLcParenBoth"/>
            </a:pPr>
            <a:r>
              <a:rPr lang="en-US" sz="3200" dirty="0" smtClean="0">
                <a:latin typeface="Arial Narrow" pitchFamily="34" charset="0"/>
              </a:rPr>
              <a:t>To comply with the quality review of a professional body</a:t>
            </a:r>
          </a:p>
          <a:p>
            <a:pPr marL="571500" indent="-571500">
              <a:buAutoNum type="romanLcParenBoth"/>
            </a:pPr>
            <a:endParaRPr lang="en-US" sz="1000" dirty="0" smtClean="0">
              <a:latin typeface="Arial Narrow" pitchFamily="34" charset="0"/>
            </a:endParaRPr>
          </a:p>
          <a:p>
            <a:pPr marL="571500" indent="-571500">
              <a:buAutoNum type="romanLcParenBoth"/>
            </a:pPr>
            <a:r>
              <a:rPr lang="en-US" sz="3200" dirty="0" smtClean="0">
                <a:latin typeface="Arial Narrow" pitchFamily="34" charset="0"/>
              </a:rPr>
              <a:t>To respond to an inquiry or investigation by a professional or regulatory body such as the NBAA-T</a:t>
            </a:r>
            <a:endParaRPr lang="en-US" sz="3200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152400" y="0"/>
            <a:ext cx="8839200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iii) To protect the professional interests of a professional accountant in legal proceedings; or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 (iv) To comply with technical and professional standards, including ethics requirements.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In deciding whether to disclose confidential information, factors to consider, depending on the circumstances, include: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3200" dirty="0" smtClean="0">
                <a:latin typeface="Arial Narrow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Whether the interests of any parties, including third parties whose interests might be affected,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3200" dirty="0" smtClean="0">
                <a:latin typeface="Arial Narrow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could be harmed if the client consents to the disclosure of information by the professional accountant.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152400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152400" y="762000"/>
            <a:ext cx="8763000" cy="5570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The International Federation of Accountants (IFAC) is a global organization representing the accounting profession.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>
              <a:solidFill>
                <a:srgbClr val="111111"/>
              </a:solidFill>
              <a:latin typeface="Arial Narrow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IFAC establishes and promotes international standards, and speaks for the profession on public policy issues.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111111"/>
              </a:solidFill>
              <a:effectLst/>
              <a:latin typeface="Arial Narrow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</a:rPr>
              <a:t>IFAC comprises more than 175 member and associate organizations in 130 countries and jurisdictions, representing nearly 3 million professional accountants.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111111"/>
              </a:solidFill>
              <a:effectLst/>
              <a:latin typeface="Arial Narrow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</a:rPr>
              <a:t>Member organizations of IFAC include the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</a:rPr>
              <a:t> National Board of Accountants and Auditors (NBAA) Tanzania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" y="152400"/>
            <a:ext cx="8915400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Arial Narrow" pitchFamily="34" charset="0"/>
              </a:rPr>
              <a:t>A professional accountant shall continue to comply with the principle of confidentiality;</a:t>
            </a:r>
          </a:p>
          <a:p>
            <a:endParaRPr lang="en-US" sz="1100" dirty="0" smtClean="0">
              <a:latin typeface="Arial Narrow" pitchFamily="34" charset="0"/>
            </a:endParaRPr>
          </a:p>
          <a:p>
            <a:r>
              <a:rPr lang="en-US" sz="3200" dirty="0" smtClean="0">
                <a:latin typeface="Arial Narrow" pitchFamily="34" charset="0"/>
              </a:rPr>
              <a:t>even after the end of the relationship between the accountant and a client or employing organization.</a:t>
            </a:r>
          </a:p>
          <a:p>
            <a:endParaRPr lang="en-US" sz="1100" dirty="0" smtClean="0">
              <a:latin typeface="Arial Narrow" pitchFamily="34" charset="0"/>
            </a:endParaRPr>
          </a:p>
          <a:p>
            <a:r>
              <a:rPr lang="en-US" sz="3200" dirty="0" smtClean="0">
                <a:latin typeface="Arial Narrow" pitchFamily="34" charset="0"/>
              </a:rPr>
              <a:t>When changing employment or acquiring a new client;</a:t>
            </a:r>
          </a:p>
          <a:p>
            <a:endParaRPr lang="en-US" sz="1100" dirty="0" smtClean="0">
              <a:latin typeface="Arial Narrow" pitchFamily="34" charset="0"/>
            </a:endParaRPr>
          </a:p>
          <a:p>
            <a:r>
              <a:rPr lang="en-US" sz="3200" dirty="0" smtClean="0">
                <a:latin typeface="Arial Narrow" pitchFamily="34" charset="0"/>
              </a:rPr>
              <a:t>the accountant is entitled to use prior experience but shall not;</a:t>
            </a:r>
          </a:p>
          <a:p>
            <a:endParaRPr lang="en-US" sz="1100" dirty="0" smtClean="0">
              <a:latin typeface="Arial Narrow" pitchFamily="34" charset="0"/>
            </a:endParaRPr>
          </a:p>
          <a:p>
            <a:r>
              <a:rPr lang="en-US" sz="3200" dirty="0" smtClean="0">
                <a:latin typeface="Arial Narrow" pitchFamily="34" charset="0"/>
              </a:rPr>
              <a:t>use or disclose any confidential information acquired or received as a result of a professional or business relationship</a:t>
            </a:r>
            <a:endParaRPr lang="en-US" sz="3200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Arial Narrow" pitchFamily="34" charset="0"/>
              </a:rPr>
              <a:t>PROFESSIONAL BEHAVIOR</a:t>
            </a:r>
            <a:endParaRPr lang="en-US" b="1" dirty="0">
              <a:latin typeface="Arial Narrow" pitchFamily="34" charset="0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762000"/>
            <a:ext cx="9067800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A professional accountant shall comply with the principle of professional behavior, which requires an accountant to: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Both"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Comply with relevant laws and regulations; 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Both"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(b) Behave in a manner consistent with the profession’s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responsibility to act in the public interest in all professional activities and business relationships;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(c) Avoid any conduct that the accountant knows or should know might discredit the profession.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76200" y="0"/>
            <a:ext cx="9067800" cy="6848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An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 accountant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 should not knowingly engage in any business, occupation or activity that impairs or might impair the integrity, objectivity or good reputation of the profession.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Conduct that might discredit the profession includes conduct that a reasonable and informed third party would be likely to conclude adversely on the good reputation of the profession.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When undertaking marketing or promotional activities, an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 Accountant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sh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 not bring the profession into disrepute. </a:t>
            </a:r>
            <a:r>
              <a:rPr lang="en-US" sz="3200" dirty="0" smtClean="0">
                <a:latin typeface="Arial Narrow" pitchFamily="34" charset="0"/>
                <a:ea typeface="Calibri" pitchFamily="34" charset="0"/>
                <a:cs typeface="Times New Roman" pitchFamily="18" charset="0"/>
              </a:rPr>
              <a:t>He or she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 should be honest and truthful and should not make: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dirty="0" smtClean="0">
                <a:latin typeface="Arial Narrow" pitchFamily="34" charset="0"/>
                <a:ea typeface="Calibri" pitchFamily="34" charset="0"/>
                <a:cs typeface="Times New Roman" pitchFamily="18" charset="0"/>
              </a:rPr>
              <a:t>e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xaggerated claims for the services offered by, or the qualifications or experience of, the accountant;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84582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NBAA and Professional Ethics</a:t>
            </a:r>
            <a:endParaRPr 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76200" y="609600"/>
            <a:ext cx="9067800" cy="609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Helvetica"/>
              </a:rPr>
              <a:t>The National Board of Auditors and Accountants  (NBAA) was established under the Auditors and Accountants (Registration) Act No. 33 of 1972.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 Narrow" pitchFamily="34" charset="0"/>
              <a:ea typeface="Calibri" pitchFamily="34" charset="0"/>
              <a:cs typeface="Helvetic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dirty="0" smtClean="0">
                <a:latin typeface="Arial Narrow" pitchFamily="34" charset="0"/>
                <a:ea typeface="Calibri" pitchFamily="34" charset="0"/>
                <a:cs typeface="Helvetica"/>
              </a:rPr>
              <a:t>The board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Helvetica"/>
              </a:rPr>
              <a:t> operates under the supervision of the Ministry responsible for Finance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Helvetica"/>
              </a:rPr>
              <a:t>The NBAA is mandated by the Act to regulate the activities and conduct of accountants and auditors in Tanzania, including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Helvetica"/>
              </a:rPr>
              <a:t>(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Helvetica"/>
              </a:rPr>
              <a:t>i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Helvetica"/>
              </a:rPr>
              <a:t>) Establishing Initial Professional Development (IPD) and Continuing Professional Development (CPD) and ethical requirements;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76200" y="0"/>
            <a:ext cx="8915400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Helvetica"/>
              </a:rPr>
              <a:t>(ii) conducting examinations and granting qualifications of the Board for accounting and auditing;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Helvetica"/>
              </a:rPr>
              <a:t>(iii) maintaining registers of accountants and auditors;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Helvetica"/>
              </a:rPr>
              <a:t>(iv) operating a quality assurance review system and an investigative and disciplinary system;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Helvetica"/>
              </a:rPr>
              <a:t>(v) setting accounting and auditing standards.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Calibri" pitchFamily="34" charset="0"/>
              <a:cs typeface="Helvetic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Helvetica"/>
              </a:rPr>
              <a:t>Membership of NBAA is mandatory to offer public accountancy services in the jurisdiction while Accounting Technicians may voluntarily join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" y="5181600"/>
            <a:ext cx="9220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Arial Narrow" pitchFamily="34" charset="0"/>
              </a:rPr>
              <a:t>In addition to being a Member of IFAC, the NBAA is also a founding member of the Pan African Federation of Accountants</a:t>
            </a:r>
            <a:endParaRPr lang="en-US" sz="3200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0" y="0"/>
            <a:ext cx="9144000" cy="6678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Helvetica"/>
              </a:rPr>
              <a:t>In 2004, the NBAA, adopted the International Standards of Auditing (ISA) without modifications;</a:t>
            </a:r>
          </a:p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 Narrow" pitchFamily="34" charset="0"/>
              <a:ea typeface="Times New Roman" pitchFamily="18" charset="0"/>
              <a:cs typeface="Helvetica"/>
            </a:endParaRPr>
          </a:p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Helvetica"/>
              </a:rPr>
              <a:t>since then it has adopt all subsequent revisions to ISA without modifications and including effective date. </a:t>
            </a:r>
          </a:p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Helvetica"/>
              </a:rPr>
              <a:t>Accordingly, the NBAA focuses its efforts on supporting its members’ implementation of the standards.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Helvetica"/>
              </a:rPr>
              <a:t>The NBAA has introduced two mandatory training sessions per year for auditors in addition to other</a:t>
            </a:r>
            <a:r>
              <a:rPr lang="en-US" sz="3200" dirty="0" smtClean="0">
                <a:latin typeface="Arial Narrow" pitchFamily="34" charset="0"/>
                <a:ea typeface="Times New Roman" pitchFamily="18" charset="0"/>
                <a:cs typeface="Helvetica"/>
              </a:rPr>
              <a:t> CPD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Helvetica"/>
              </a:rPr>
              <a:t>seminars on audit standards and issues. 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 Narrow" pitchFamily="34" charset="0"/>
              <a:ea typeface="Times New Roman" pitchFamily="18" charset="0"/>
              <a:cs typeface="Helvetica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Helvetica"/>
              </a:rPr>
              <a:t>Additionally, the NBAA reviews its syllabus and, subsequently examinations, to ensure that new and existing ISA are incorporated.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ChangeArrowheads="1"/>
          </p:cNvSpPr>
          <p:nvPr/>
        </p:nvSpPr>
        <p:spPr bwMode="auto">
          <a:xfrm>
            <a:off x="76200" y="0"/>
            <a:ext cx="9067800" cy="486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dirty="0" smtClean="0">
                <a:latin typeface="Arial Narrow" pitchFamily="34" charset="0"/>
              </a:rPr>
              <a:t>he Auditors and Accountants Registration Act permits the NBAA to set ethical standards for professional accountants.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Times New Roman" pitchFamily="18" charset="0"/>
              <a:cs typeface="Helvetica" charset="0"/>
            </a:endParaRPr>
          </a:p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 Narrow" pitchFamily="34" charset="0"/>
              <a:ea typeface="Times New Roman" pitchFamily="18" charset="0"/>
              <a:cs typeface="Helvetica" charset="0"/>
            </a:endParaRPr>
          </a:p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Helvetica" charset="0"/>
              </a:rPr>
              <a:t>The NBAA has adopted the IESBA Code of Ethics without modifications and any revisions to the Code are automatically adopted. 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 Narrow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Helvetica" charset="0"/>
              </a:rPr>
              <a:t>The NBAA ensures that the professional ethics are given due consideration in initial and continuing professional development.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4343400"/>
            <a:ext cx="9372600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Helvetica" charset="0"/>
              </a:rPr>
              <a:t>Ethical requirements are addressed by training institutions and in final assessments of NBAA’s</a:t>
            </a:r>
          </a:p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Times New Roman" pitchFamily="18" charset="0"/>
              <a:cs typeface="Helvetica" charset="0"/>
            </a:endParaRPr>
          </a:p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Helvetica" charset="0"/>
              </a:rPr>
              <a:t>Foundational level, Accounting Technician level, and Professional level examinations,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Helvetica" charset="0"/>
              </a:rPr>
              <a:t>.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76200"/>
            <a:ext cx="8229600" cy="1143000"/>
          </a:xfrm>
        </p:spPr>
        <p:txBody>
          <a:bodyPr/>
          <a:lstStyle/>
          <a:p>
            <a:r>
              <a:rPr lang="en-US" dirty="0" smtClean="0"/>
              <a:t>NBAA REGISTRATION STATUS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" y="838200"/>
            <a:ext cx="9067800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After attaining a Certified Public Accountant (CPA) professional degree a person shall be registered by the NBAA (T) as a Graduate Accountant (GA). </a:t>
            </a:r>
          </a:p>
          <a:p>
            <a:endParaRPr lang="en-US" sz="1000" dirty="0" smtClean="0"/>
          </a:p>
          <a:p>
            <a:r>
              <a:rPr lang="en-US" sz="3200" dirty="0" smtClean="0"/>
              <a:t>Such person shall then have to work for a minimum of three (3) years before being registered as an Associate Certified Public Accountant (ACPA). </a:t>
            </a:r>
          </a:p>
          <a:p>
            <a:endParaRPr lang="en-US" sz="1000" dirty="0" smtClean="0"/>
          </a:p>
          <a:p>
            <a:r>
              <a:rPr lang="en-US" sz="3200" dirty="0" smtClean="0"/>
              <a:t>Teaching is not recognized as practicing accounting </a:t>
            </a:r>
          </a:p>
          <a:p>
            <a:endParaRPr lang="en-US" sz="1000" dirty="0" smtClean="0"/>
          </a:p>
          <a:p>
            <a:r>
              <a:rPr lang="en-US" sz="3200" dirty="0" smtClean="0"/>
              <a:t>After becoming an ACPA he or she shall have to work for at least seven (7) years before being registered as a Fellow Certified Public Accountant (FCPA). 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76200" y="-152400"/>
            <a:ext cx="9067800" cy="7186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There are a number of conditions that such person will be required to fulfill before being registered as an ACPA or a FCPA.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These conditions include: (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i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) attending Continued Professional Education (CPE)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Programmes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 smtClean="0">
              <a:latin typeface="Arial Narrow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(ii) during application for such a registration status the applicants should be endorsed by two authoritative persons about the applicant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’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s integrity, diligence and professional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bahaviour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 smtClean="0">
              <a:latin typeface="Arial Narrow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Attaining the FCPA status means that a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 person is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 recognized as an expert in his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 or her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 field. FCPAs are renowned worldwide as having gained the highest experience in the field of accounting and finance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90678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Auditors need to possess a minimum educational training and some experience</a:t>
            </a:r>
            <a:endParaRPr lang="en-US" dirty="0"/>
          </a:p>
        </p:txBody>
      </p:sp>
      <p:sp>
        <p:nvSpPr>
          <p:cNvPr id="45057" name="Rectangle 1"/>
          <p:cNvSpPr>
            <a:spLocks noChangeArrowheads="1"/>
          </p:cNvSpPr>
          <p:nvPr/>
        </p:nvSpPr>
        <p:spPr bwMode="auto">
          <a:xfrm>
            <a:off x="152400" y="1219200"/>
            <a:ext cx="88392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There is a certain amount of training and certification needed before a person becomes an auditor who is also referred to as Certified Public Accountants(CPA) In Public Practice (CPA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—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PP) in several countries.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 smtClean="0">
              <a:latin typeface="Arial Narrow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In Tanzania a person </a:t>
            </a:r>
            <a:r>
              <a:rPr kumimoji="0" lang="en-US" sz="3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must pass CPA)</a:t>
            </a:r>
            <a:r>
              <a:rPr kumimoji="0" lang="en-US" sz="32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32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professional degree exam,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which is managed by the NBAA (T) or its equivalent before he or she can be registered as a CPA -PP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.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 smtClean="0">
              <a:latin typeface="Arial Narrow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The equivalent training qualifications include: ACCA (UK), CA (UK), RIA (Canada) and others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 Narrow" pitchFamily="34" charset="0"/>
              </a:rPr>
              <a:t>International Code of Ethics for Professional </a:t>
            </a:r>
            <a:r>
              <a:rPr lang="en-US" b="1" dirty="0" smtClean="0">
                <a:latin typeface="Arial Narrow" pitchFamily="34" charset="0"/>
              </a:rPr>
              <a:t>Accountants (Code)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1905000"/>
            <a:ext cx="8839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 smtClean="0">
              <a:latin typeface="Arial Narrow" pitchFamily="34" charset="0"/>
            </a:endParaRPr>
          </a:p>
          <a:p>
            <a:endParaRPr lang="en-US" sz="3200" dirty="0">
              <a:latin typeface="Arial Narrow" pitchFamily="34" charset="0"/>
            </a:endParaRPr>
          </a:p>
          <a:p>
            <a:r>
              <a:rPr lang="en-US" sz="3200" dirty="0" smtClean="0">
                <a:latin typeface="Arial Narrow" pitchFamily="34" charset="0"/>
              </a:rPr>
              <a:t>The Code sets </a:t>
            </a:r>
            <a:r>
              <a:rPr lang="en-US" sz="3200" dirty="0">
                <a:latin typeface="Arial Narrow" pitchFamily="34" charset="0"/>
              </a:rPr>
              <a:t>out fundamental principles of ethics for professional accountants</a:t>
            </a:r>
            <a:r>
              <a:rPr lang="en-US" sz="3200" dirty="0" smtClean="0">
                <a:latin typeface="Arial Narrow" pitchFamily="34" charset="0"/>
              </a:rPr>
              <a:t>,</a:t>
            </a:r>
          </a:p>
          <a:p>
            <a:endParaRPr lang="en-US" sz="1200" dirty="0" smtClean="0">
              <a:latin typeface="Arial Narrow" pitchFamily="34" charset="0"/>
            </a:endParaRPr>
          </a:p>
          <a:p>
            <a:r>
              <a:rPr lang="en-US" sz="3200" dirty="0" smtClean="0">
                <a:latin typeface="Arial Narrow" pitchFamily="34" charset="0"/>
              </a:rPr>
              <a:t>The principles reflect </a:t>
            </a:r>
            <a:r>
              <a:rPr lang="en-US" sz="3200" dirty="0">
                <a:latin typeface="Arial Narrow" pitchFamily="34" charset="0"/>
              </a:rPr>
              <a:t>the profession’s recognition of its </a:t>
            </a:r>
            <a:r>
              <a:rPr lang="en-US" sz="3200" dirty="0" smtClean="0">
                <a:latin typeface="Arial Narrow" pitchFamily="34" charset="0"/>
              </a:rPr>
              <a:t>“public interest” responsibility.</a:t>
            </a:r>
          </a:p>
          <a:p>
            <a:endParaRPr lang="en-US" sz="1200" dirty="0" smtClean="0">
              <a:latin typeface="Arial Narrow" pitchFamily="34" charset="0"/>
            </a:endParaRPr>
          </a:p>
          <a:p>
            <a:r>
              <a:rPr lang="en-US" sz="3200" dirty="0" smtClean="0">
                <a:latin typeface="Arial Narrow" pitchFamily="34" charset="0"/>
              </a:rPr>
              <a:t>These </a:t>
            </a:r>
            <a:r>
              <a:rPr lang="en-US" sz="3200" dirty="0">
                <a:latin typeface="Arial Narrow" pitchFamily="34" charset="0"/>
              </a:rPr>
              <a:t>principles establish the standard of behavior expected </a:t>
            </a:r>
            <a:r>
              <a:rPr lang="en-US" sz="3200" dirty="0" smtClean="0">
                <a:latin typeface="Arial Narrow" pitchFamily="34" charset="0"/>
              </a:rPr>
              <a:t>of an </a:t>
            </a:r>
            <a:r>
              <a:rPr lang="en-US" sz="3200" dirty="0">
                <a:latin typeface="Arial Narrow" pitchFamily="34" charset="0"/>
              </a:rPr>
              <a:t>accountant. 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" y="1219200"/>
            <a:ext cx="8915400" cy="2831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Helvetica" charset="0"/>
              </a:rPr>
              <a:t>IFAC's International Ethics Standards Board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for Accountants (IESBA) maintains the international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 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Code of Ethics for Professional Accountants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200" dirty="0">
              <a:latin typeface="Arial Narrow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 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48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Furthermore, such person must have had at least three (3) years post-CPA experience under the supervision of a CPA-PP, or</a:t>
            </a:r>
          </a:p>
          <a:p>
            <a:endParaRPr lang="en-US" sz="800" dirty="0" smtClean="0"/>
          </a:p>
          <a:p>
            <a:r>
              <a:rPr lang="en-US" sz="3200" dirty="0" smtClean="0"/>
              <a:t>hold a practicing certificate from recognized profession. </a:t>
            </a:r>
          </a:p>
          <a:p>
            <a:endParaRPr lang="en-US" sz="700" dirty="0" smtClean="0"/>
          </a:p>
          <a:p>
            <a:r>
              <a:rPr lang="en-US" sz="3200" dirty="0" smtClean="0"/>
              <a:t>prior to registration as a CPA-PP, the applicant should be endorsed by three referees</a:t>
            </a:r>
            <a:r>
              <a:rPr lang="en-US" sz="3200" b="1" i="1" dirty="0" smtClean="0"/>
              <a:t> </a:t>
            </a:r>
            <a:r>
              <a:rPr lang="en-US" sz="3200" dirty="0" smtClean="0"/>
              <a:t>including: his or her employer and Two others of whom must be registered as CPA- PP with the NBAA (T). </a:t>
            </a:r>
          </a:p>
          <a:p>
            <a:endParaRPr lang="en-US" sz="800" dirty="0" smtClean="0"/>
          </a:p>
          <a:p>
            <a:r>
              <a:rPr lang="en-US" sz="3200" dirty="0" smtClean="0"/>
              <a:t>The referees should know the applicant professionally, and should be able to vouch from personal knowledge of the applicant's accounting/auditing experience and character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ChangeArrowheads="1"/>
          </p:cNvSpPr>
          <p:nvPr/>
        </p:nvSpPr>
        <p:spPr bwMode="auto">
          <a:xfrm>
            <a:off x="0" y="0"/>
            <a:ext cx="9144000" cy="575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Apart from a CPA qualification and a post qualification experience of three years, all CPA-PP must undergo a mandatory scheme of </a:t>
            </a:r>
            <a:r>
              <a:rPr kumimoji="0" lang="en-US" sz="32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continuing professional education (CPE)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 Scheme of at least 40 hours per year.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 smtClean="0">
              <a:latin typeface="Arial Narrow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The objective of the scheme is to update and expand their knowledge to maintain high standards demanded of a modern professional accountant.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 smtClean="0">
              <a:latin typeface="Arial Narrow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The NBAA may impose disciplinary proceedings or sanctions against its members for non-compliance with the CPE requirements.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1752600" y="1905000"/>
            <a:ext cx="434445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Asanteni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kwa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kuelewa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152400" y="152400"/>
            <a:ext cx="8686800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54238" algn="l"/>
              </a:tabLst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The fundamental principles are</a:t>
            </a:r>
            <a:r>
              <a: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54238" algn="l"/>
              </a:tabLst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54238" algn="l"/>
              </a:tabLst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integrity,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54238" algn="l"/>
              </a:tabLst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54238" algn="l"/>
              </a:tabLst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objectivity,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54238" algn="l"/>
              </a:tabLst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54238" algn="l"/>
              </a:tabLst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professional competence and due care,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54238" algn="l"/>
              </a:tabLst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54238" algn="l"/>
              </a:tabLst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confidentiality, and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54238" algn="l"/>
              </a:tabLst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54238" algn="l"/>
              </a:tabLst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professional behavior.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54238" algn="l"/>
              </a:tabLst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54238" algn="l"/>
              </a:tabLst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The Code requires professional accountants to comply with the fundamental principles of ethics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54238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52400" y="0"/>
            <a:ext cx="8763000" cy="606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There are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five fundamental principles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of ethics for professional accountants: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Both"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Integrity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–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 to be straightforward and honest in all professional and business relationships.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(b) Objectivity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–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 to exercise professional or business  judgment without being compromised by: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romanLcParenBoth"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Bias; 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romanLcParenBoth"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(ii) Conflict of interest; 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(iii) Undue influence of, or undue reliance on, individuals, organizations, technology or other factors.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152400" y="0"/>
            <a:ext cx="8763000" cy="637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(c) Professional Competence and Due Care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–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 to: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           (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i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) Attain and maintain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 “professional knowledge and skill”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at the level required to ensure that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receives competent professional service, based on current technical and professional standards and relevant legislation; 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           (ii) Act diligently and in accordance with applicable technical and professional standards.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(d) Confidentiality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–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 to respect the confidentiality of information acquired as a result of professional and business relationships.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152400" y="0"/>
            <a:ext cx="8839200" cy="5570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(e) Professional Behavior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–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 to: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 (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i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) Comply with relevant laws and regulations;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 (ii) Behave in a manner consistent with the profession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’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s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responsibility to act in the public interest in all professional activities and business relationships; 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dirty="0" smtClean="0">
                <a:latin typeface="Arial Narrow" pitchFamily="34" charset="0"/>
                <a:ea typeface="Calibri" pitchFamily="34" charset="0"/>
                <a:cs typeface="Times New Roman" pitchFamily="18" charset="0"/>
              </a:rPr>
              <a:t>(iii) Avoid any conduct that the professional accountant knows or should know might discredit the profession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A professional accountant shall comply with each of the fundamental principles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381000"/>
            <a:ext cx="8229600" cy="1143000"/>
          </a:xfrm>
        </p:spPr>
        <p:txBody>
          <a:bodyPr/>
          <a:lstStyle/>
          <a:p>
            <a:r>
              <a:rPr lang="en-US" b="1" dirty="0" smtClean="0"/>
              <a:t>INTEGRITY</a:t>
            </a:r>
            <a:endParaRPr lang="en-US" b="1" dirty="0"/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0" y="381000"/>
            <a:ext cx="8915400" cy="417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A professional accountant shall comply with the principle of integrity, which requires an accountant to be: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00" dirty="0" smtClean="0">
              <a:latin typeface="Arial Narrow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straightforward and honest in all professional and business relationships.</a:t>
            </a:r>
            <a:r>
              <a:rPr lang="en-US" sz="32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Integrity involves: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fair dealing,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truthfulness and having the strength of character to act appropriately,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4191000"/>
            <a:ext cx="9144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Acting appropriately involves: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(a) Standing one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’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s ground when confronted by dilemmas and difficult situations; or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(b) Challenging others as and when circumstances warrant, in a manner appropriate to the circumstances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152400" y="0"/>
            <a:ext cx="8839200" cy="670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A professional accountant shall not knowingly be associated with reports, returns, communications or other information where the accountant believes that the information: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(a) Contains a materially false or misleading statement;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(b) Contains statements or information provided recklessly (carelessly); or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(c) Omits or obscures (vague) required information where such omission or obscurity would be misleading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When a professional accountant becomes aware of having been associated with information described </a:t>
            </a:r>
            <a:r>
              <a:rPr lang="en-US" sz="3200" dirty="0" smtClean="0">
                <a:latin typeface="Arial Narrow" pitchFamily="34" charset="0"/>
                <a:ea typeface="Calibri" pitchFamily="34" charset="0"/>
                <a:cs typeface="Times New Roman" pitchFamily="18" charset="0"/>
              </a:rPr>
              <a:t>above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, the accountant shall take steps to be disassociated </a:t>
            </a:r>
            <a:r>
              <a:rPr kumimoji="0" lang="en-US" sz="3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from that information</a:t>
            </a:r>
            <a:r>
              <a:rPr kumimoji="0" lang="en-US" sz="3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1384</TotalTime>
  <Words>2477</Words>
  <Application>Microsoft Office PowerPoint</Application>
  <PresentationFormat>On-screen Show (4:3)</PresentationFormat>
  <Paragraphs>278</Paragraphs>
  <Slides>32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 International Code of Ethics for Professional Accountants  </vt:lpstr>
      <vt:lpstr>Slide 2</vt:lpstr>
      <vt:lpstr>International Code of Ethics for Professional Accountants (Code)</vt:lpstr>
      <vt:lpstr>Slide 4</vt:lpstr>
      <vt:lpstr>Slide 5</vt:lpstr>
      <vt:lpstr>Slide 6</vt:lpstr>
      <vt:lpstr>Slide 7</vt:lpstr>
      <vt:lpstr>INTEGRITY</vt:lpstr>
      <vt:lpstr>Slide 9</vt:lpstr>
      <vt:lpstr>OBJECTIVITY</vt:lpstr>
      <vt:lpstr>PROFESSIONAL COMPETENCE AND DUE CARE</vt:lpstr>
      <vt:lpstr>Slide 12</vt:lpstr>
      <vt:lpstr>    </vt:lpstr>
      <vt:lpstr>CONFIDENTIALITY</vt:lpstr>
      <vt:lpstr>Slide 15</vt:lpstr>
      <vt:lpstr>Slide 16</vt:lpstr>
      <vt:lpstr>Slide 17</vt:lpstr>
      <vt:lpstr>Slide 18</vt:lpstr>
      <vt:lpstr>Slide 19</vt:lpstr>
      <vt:lpstr>Slide 20</vt:lpstr>
      <vt:lpstr>PROFESSIONAL BEHAVIOR</vt:lpstr>
      <vt:lpstr>Slide 22</vt:lpstr>
      <vt:lpstr>The NBAA and Professional Ethics</vt:lpstr>
      <vt:lpstr>Slide 24</vt:lpstr>
      <vt:lpstr>Slide 25</vt:lpstr>
      <vt:lpstr>Slide 26</vt:lpstr>
      <vt:lpstr>NBAA REGISTRATION STATUS</vt:lpstr>
      <vt:lpstr>Slide 28</vt:lpstr>
      <vt:lpstr>Auditors need to possess a minimum educational training and some experience</vt:lpstr>
      <vt:lpstr>Slide 30</vt:lpstr>
      <vt:lpstr>Slide 31</vt:lpstr>
      <vt:lpstr>Slide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Code of Ethics for Professional Accountants</dc:title>
  <dc:creator>user'</dc:creator>
  <cp:lastModifiedBy>test</cp:lastModifiedBy>
  <cp:revision>55</cp:revision>
  <dcterms:created xsi:type="dcterms:W3CDTF">2024-04-18T07:40:45Z</dcterms:created>
  <dcterms:modified xsi:type="dcterms:W3CDTF">2024-05-28T12:38:32Z</dcterms:modified>
</cp:coreProperties>
</file>