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8" r:id="rId5"/>
    <p:sldId id="259" r:id="rId6"/>
    <p:sldId id="260" r:id="rId7"/>
    <p:sldId id="263" r:id="rId8"/>
    <p:sldId id="261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57" y="-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92C19-5E92-4C8F-9763-F7AB49B2172A}" type="datetimeFigureOut">
              <a:rPr lang="en-US" smtClean="0"/>
            </a:fld>
            <a:endParaRPr lang="en-GB"/>
          </a:p>
        </p:txBody>
      </p:sp>
      <p:sp>
        <p:nvSpPr>
          <p:cNvPr id="4" name="Footer Placeholder 3"/>
          <p:cNvSpPr>
            <a14:cpLocks xmlns:a14="http://schemas.microsoft.com/office/drawing/2010/main"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14:cpLocks xmlns:a14="http://schemas.microsoft.com/office/drawing/2010/main"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F622-8A18-4F86-A32E-DAA3006A14E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A4BFC-4BC4-4E2A-A71B-A680D26DD6D0}" type="datetimeFigureOut">
              <a:rPr lang="en-US" smtClean="0"/>
            </a:fld>
            <a:endParaRPr lang="en-GB"/>
          </a:p>
        </p:txBody>
      </p:sp>
      <p:sp>
        <p:nvSpPr>
          <p:cNvPr id="4" name="Slide Image Placeholder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C5B4-708F-40EB-AB65-118B79A7E76D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fld id="{FCC8C5B4-708F-40EB-AB65-118B79A7E76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EABF1DCD-9F07-4D5B-8623-FF4982D35C04}" type="datetime1">
              <a:rPr lang="en-GB" smtClean="0"/>
            </a:fld>
            <a:endParaRPr lang="en-GB"/>
          </a:p>
        </p:txBody>
      </p:sp>
      <p:sp>
        <p:nvSpPr>
          <p:cNvPr id="20" name="Footer Placeholder 19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D335802E-A8BF-4B29-B3FA-51ACCE653A98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422DA557-FFDD-4F10-84DA-00F60CAF1612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ABDEEBA1-5000-4F09-A7F5-748595E1E5DD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5ACEDCE-4260-4A3D-8672-A7DB70B3A31A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0CA991AA-D10E-4696-8D05-DFCEB368F638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14:cpLocks xmlns:a14="http://schemas.microsoft.com/office/drawing/2010/main"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360FDFA5-6D1D-4DEC-A9A4-5C0913932E13}" type="datetime1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CBBF6BD-9113-44D2-A779-C9D859269577}" type="datetime1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55F7839C-5735-425E-8350-199D6A7B440B}" type="datetime1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EFC9EE72-AB9F-4F33-8914-98D5C7135FA8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E4C0E53-1AEF-4DE1-B125-0C88704A4B90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E6848D1-0B47-4A45-919A-5977D42B378F}" type="datetime1">
              <a:rPr lang="en-GB" smtClean="0"/>
            </a:fld>
            <a:endParaRPr lang="en-GB"/>
          </a:p>
        </p:txBody>
      </p:sp>
      <p:sp>
        <p:nvSpPr>
          <p:cNvPr id="10" name="Footer Placeholder 9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2E693A64-A255-4F16-AA28-E3EAB3B33E75}" type="slidenum">
              <a:rPr lang="en-GB" smtClean="0"/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2266950" y="580680"/>
            <a:ext cx="9144000" cy="1806368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C00000"/>
                </a:solidFill>
              </a:rPr>
              <a:t>An introduction to Business Model Canvas</a:t>
            </a:r>
            <a:endParaRPr lang="en-GB" sz="48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3219450" y="2584173"/>
            <a:ext cx="7448550" cy="3551583"/>
          </a:xfrm>
        </p:spPr>
        <p:txBody>
          <a:bodyPr>
            <a:normAutofit/>
          </a:bodyPr>
          <a:lstStyle/>
          <a:p>
            <a:r>
              <a:rPr lang="en-GB" sz="3200" dirty="0"/>
              <a:t>By </a:t>
            </a:r>
            <a:endParaRPr lang="en-GB" sz="3200" dirty="0"/>
          </a:p>
          <a:p>
            <a:r>
              <a:rPr lang="en-GB" sz="3200" dirty="0"/>
              <a:t>M</a:t>
            </a:r>
            <a:r>
              <a:rPr lang="en-AU" altLang="en-GB" sz="3200" dirty="0"/>
              <a:t>s Mwakalila</a:t>
            </a:r>
            <a:r>
              <a:rPr lang="en-GB" sz="3200" dirty="0"/>
              <a:t>, </a:t>
            </a:r>
            <a:r>
              <a:rPr lang="en-AU" altLang="en-GB" sz="3200" dirty="0"/>
              <a:t>S</a:t>
            </a:r>
            <a:endParaRPr lang="en-GB" sz="3200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914144" y="65088"/>
            <a:ext cx="9997440" cy="1143000"/>
          </a:xfrm>
        </p:spPr>
        <p:txBody>
          <a:bodyPr/>
          <a:lstStyle/>
          <a:p>
            <a:r>
              <a:rPr lang="en-GB" dirty="0"/>
              <a:t>4. Customer relationship</a:t>
            </a:r>
            <a:endParaRPr lang="en-GB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1914144" y="1181100"/>
            <a:ext cx="9997440" cy="54022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It describe the type of relationships a company establishes with specific customer segment </a:t>
            </a:r>
            <a:r>
              <a:rPr lang="en-GB" dirty="0" err="1"/>
              <a:t>ie</a:t>
            </a:r>
            <a:r>
              <a:rPr lang="en-GB" dirty="0"/>
              <a:t>;- for aim of acquiring new customers, retaining existing ones or boosting sales (upselling)</a:t>
            </a:r>
            <a:endParaRPr lang="en-GB" dirty="0"/>
          </a:p>
          <a:p>
            <a:r>
              <a:rPr lang="en-GB" dirty="0"/>
              <a:t>Example of co-exist </a:t>
            </a:r>
            <a:r>
              <a:rPr lang="en-GB" dirty="0" err="1"/>
              <a:t>coy’s</a:t>
            </a:r>
            <a:r>
              <a:rPr lang="en-GB" dirty="0"/>
              <a:t> relationship with </a:t>
            </a:r>
            <a:r>
              <a:rPr lang="en-GB" dirty="0" err="1"/>
              <a:t>costomer</a:t>
            </a:r>
            <a:r>
              <a:rPr lang="en-GB" dirty="0"/>
              <a:t> segment include</a:t>
            </a:r>
            <a:endParaRPr lang="en-GB" dirty="0"/>
          </a:p>
          <a:p>
            <a:pPr lvl="1"/>
            <a:r>
              <a:rPr lang="en-GB" dirty="0"/>
              <a:t>Personal Assistant</a:t>
            </a:r>
            <a:endParaRPr lang="en-GB" dirty="0"/>
          </a:p>
          <a:p>
            <a:pPr lvl="1"/>
            <a:r>
              <a:rPr lang="en-GB" dirty="0"/>
              <a:t>Dedicated Personal Assistant</a:t>
            </a:r>
            <a:endParaRPr lang="en-GB" dirty="0"/>
          </a:p>
          <a:p>
            <a:pPr lvl="1"/>
            <a:r>
              <a:rPr lang="en-GB" dirty="0"/>
              <a:t>Self services</a:t>
            </a:r>
            <a:endParaRPr lang="en-GB" dirty="0"/>
          </a:p>
          <a:p>
            <a:pPr lvl="1"/>
            <a:r>
              <a:rPr lang="en-GB" dirty="0"/>
              <a:t>Automated services</a:t>
            </a:r>
            <a:endParaRPr lang="en-GB" dirty="0"/>
          </a:p>
          <a:p>
            <a:pPr lvl="1"/>
            <a:r>
              <a:rPr lang="en-GB" dirty="0"/>
              <a:t>Communities connections/CSR </a:t>
            </a:r>
            <a:endParaRPr lang="en-GB" dirty="0"/>
          </a:p>
          <a:p>
            <a:pPr lvl="1"/>
            <a:r>
              <a:rPr lang="en-GB" dirty="0"/>
              <a:t>Co-creation</a:t>
            </a:r>
            <a:endParaRPr lang="en-GB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914144" y="138158"/>
            <a:ext cx="9997440" cy="1143000"/>
          </a:xfrm>
        </p:spPr>
        <p:txBody>
          <a:bodyPr/>
          <a:lstStyle/>
          <a:p>
            <a:r>
              <a:rPr lang="en-GB" dirty="0"/>
              <a:t>5. Revenue streams</a:t>
            </a:r>
            <a:endParaRPr lang="en-GB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1914144" y="1160060"/>
            <a:ext cx="9997440" cy="5423302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A business model can involve two different types of revenue streams</a:t>
            </a:r>
            <a:endParaRPr lang="en-GB" sz="2800" dirty="0"/>
          </a:p>
          <a:p>
            <a:pPr marL="596900" indent="-514350">
              <a:buAutoNum type="arabicPeriod"/>
            </a:pPr>
            <a:r>
              <a:rPr lang="en-GB" sz="2800" dirty="0"/>
              <a:t>Transaction revenue – one time customer payment</a:t>
            </a:r>
            <a:endParaRPr lang="en-GB" sz="2800" dirty="0"/>
          </a:p>
          <a:p>
            <a:pPr marL="596900" indent="-514350">
              <a:buAutoNum type="arabicPeriod"/>
            </a:pPr>
            <a:r>
              <a:rPr lang="en-GB" sz="2800" dirty="0"/>
              <a:t>Recurring revenue – ongoing payments through the process of delivering value proposition</a:t>
            </a:r>
            <a:endParaRPr lang="en-GB" sz="2800" dirty="0"/>
          </a:p>
          <a:p>
            <a:pPr marL="596900" indent="-514350">
              <a:buAutoNum type="arabicPeriod"/>
            </a:pPr>
            <a:r>
              <a:rPr lang="en-GB" sz="2800" dirty="0"/>
              <a:t>Others (depending on type of enterprise) includes</a:t>
            </a:r>
            <a:endParaRPr lang="en-GB" sz="2800" dirty="0"/>
          </a:p>
          <a:p>
            <a:pPr lvl="2"/>
            <a:r>
              <a:rPr lang="en-GB" dirty="0"/>
              <a:t>Asset sale</a:t>
            </a:r>
            <a:endParaRPr lang="en-GB" dirty="0"/>
          </a:p>
          <a:p>
            <a:pPr lvl="2"/>
            <a:r>
              <a:rPr lang="en-GB" dirty="0"/>
              <a:t>Usage fee</a:t>
            </a:r>
            <a:endParaRPr lang="en-GB" dirty="0"/>
          </a:p>
          <a:p>
            <a:pPr lvl="2"/>
            <a:r>
              <a:rPr lang="en-GB" dirty="0"/>
              <a:t>Subscription fee</a:t>
            </a:r>
            <a:endParaRPr lang="en-GB" dirty="0"/>
          </a:p>
          <a:p>
            <a:pPr lvl="2"/>
            <a:r>
              <a:rPr lang="en-GB" dirty="0"/>
              <a:t>lending/ leasing/ renting</a:t>
            </a:r>
            <a:endParaRPr lang="en-GB" dirty="0"/>
          </a:p>
          <a:p>
            <a:pPr lvl="2"/>
            <a:r>
              <a:rPr lang="en-GB" dirty="0"/>
              <a:t>Licensing</a:t>
            </a:r>
            <a:endParaRPr lang="en-GB" dirty="0"/>
          </a:p>
          <a:p>
            <a:pPr lvl="2"/>
            <a:r>
              <a:rPr lang="en-GB" dirty="0"/>
              <a:t>Brokerage fees</a:t>
            </a:r>
            <a:endParaRPr lang="en-GB" dirty="0"/>
          </a:p>
          <a:p>
            <a:pPr lvl="2"/>
            <a:r>
              <a:rPr lang="en-GB" dirty="0"/>
              <a:t>Advertising</a:t>
            </a:r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Key Resources</a:t>
            </a:r>
            <a:endParaRPr lang="en-GB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Are important assets required to make a business model work/ function – create and offer value proposition. Reach markets, maintain relationships and earn revenue.</a:t>
            </a:r>
            <a:endParaRPr lang="en-GB" dirty="0"/>
          </a:p>
          <a:p>
            <a:r>
              <a:rPr lang="en-GB" dirty="0"/>
              <a:t>Key resources can be</a:t>
            </a:r>
            <a:endParaRPr lang="en-GB" dirty="0"/>
          </a:p>
          <a:p>
            <a:pPr lvl="1"/>
            <a:r>
              <a:rPr lang="en-GB" dirty="0"/>
              <a:t>Physical</a:t>
            </a:r>
            <a:endParaRPr lang="en-GB" dirty="0"/>
          </a:p>
          <a:p>
            <a:pPr lvl="1"/>
            <a:r>
              <a:rPr lang="en-GB" dirty="0"/>
              <a:t>Intellectual</a:t>
            </a:r>
            <a:endParaRPr lang="en-GB" dirty="0"/>
          </a:p>
          <a:p>
            <a:pPr lvl="1"/>
            <a:r>
              <a:rPr lang="en-GB" dirty="0"/>
              <a:t>Human and </a:t>
            </a:r>
            <a:endParaRPr lang="en-GB" dirty="0"/>
          </a:p>
          <a:p>
            <a:pPr lvl="1"/>
            <a:r>
              <a:rPr lang="en-GB" dirty="0"/>
              <a:t>Financial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Key Activities</a:t>
            </a:r>
            <a:endParaRPr lang="en-GB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most important actions that a company must take to operate successfully. –in creating and offering a superior value.</a:t>
            </a:r>
            <a:endParaRPr lang="en-US" dirty="0"/>
          </a:p>
          <a:p>
            <a:r>
              <a:rPr lang="en-US" dirty="0"/>
              <a:t>Key activities can be categorized as</a:t>
            </a:r>
            <a:endParaRPr lang="en-US" dirty="0"/>
          </a:p>
          <a:p>
            <a:pPr lvl="2"/>
            <a:r>
              <a:rPr lang="en-US" dirty="0"/>
              <a:t>Production activities</a:t>
            </a:r>
            <a:endParaRPr lang="en-US" dirty="0"/>
          </a:p>
          <a:p>
            <a:pPr lvl="2"/>
            <a:r>
              <a:rPr lang="en-US" dirty="0"/>
              <a:t>Problem solving activities</a:t>
            </a:r>
            <a:endParaRPr lang="en-US" dirty="0"/>
          </a:p>
          <a:p>
            <a:pPr lvl="2"/>
            <a:r>
              <a:rPr lang="en-US" dirty="0"/>
              <a:t>Platform/network – </a:t>
            </a:r>
            <a:r>
              <a:rPr lang="en-US" dirty="0" err="1"/>
              <a:t>ie</a:t>
            </a:r>
            <a:r>
              <a:rPr lang="en-US" dirty="0"/>
              <a:t> for e-business activities</a:t>
            </a:r>
            <a:endParaRPr lang="en-US" dirty="0"/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Key partners</a:t>
            </a:r>
            <a:endParaRPr lang="en-GB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1914144" y="1447800"/>
            <a:ext cx="9997440" cy="51355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describe network of suppliers and other trade partners that makes the business model work</a:t>
            </a:r>
            <a:endParaRPr lang="en-GB" dirty="0"/>
          </a:p>
          <a:p>
            <a:r>
              <a:rPr lang="en-GB" dirty="0"/>
              <a:t>There are;-</a:t>
            </a:r>
            <a:endParaRPr lang="en-GB" dirty="0"/>
          </a:p>
          <a:p>
            <a:pPr lvl="2"/>
            <a:r>
              <a:rPr lang="en-US" i="1" dirty="0"/>
              <a:t>Strategic alliances between non-competitors</a:t>
            </a:r>
            <a:endParaRPr lang="en-GB" sz="2000" dirty="0"/>
          </a:p>
          <a:p>
            <a:pPr lvl="2"/>
            <a:r>
              <a:rPr lang="en-US" i="1" dirty="0"/>
              <a:t>Coopetition: strategic partnerships between competitors</a:t>
            </a:r>
            <a:endParaRPr lang="en-GB" sz="2800" dirty="0"/>
          </a:p>
          <a:p>
            <a:pPr lvl="2"/>
            <a:r>
              <a:rPr lang="en-US" i="1" dirty="0"/>
              <a:t>Joint ventures to develop new businesses</a:t>
            </a:r>
            <a:endParaRPr lang="en-GB" sz="2800" dirty="0"/>
          </a:p>
          <a:p>
            <a:pPr lvl="2"/>
            <a:r>
              <a:rPr lang="en-US" i="1" dirty="0"/>
              <a:t>Buyer-supplier relationships to assure reliable supplies</a:t>
            </a:r>
            <a:endParaRPr lang="en-US" i="1" dirty="0"/>
          </a:p>
          <a:p>
            <a:r>
              <a:rPr lang="en-US" dirty="0"/>
              <a:t>Rationale for creating partnership is;-</a:t>
            </a:r>
            <a:endParaRPr lang="en-US" dirty="0"/>
          </a:p>
          <a:p>
            <a:pPr lvl="2"/>
            <a:r>
              <a:rPr lang="en-US" i="1" dirty="0"/>
              <a:t>Optimization of resources – economies of scale</a:t>
            </a:r>
            <a:endParaRPr lang="en-US" i="1" dirty="0"/>
          </a:p>
          <a:p>
            <a:pPr lvl="2"/>
            <a:r>
              <a:rPr lang="en-US" i="1" dirty="0"/>
              <a:t>Reduction of risk and uncertainty</a:t>
            </a:r>
            <a:endParaRPr lang="en-US" i="1" dirty="0"/>
          </a:p>
          <a:p>
            <a:pPr lvl="2"/>
            <a:r>
              <a:rPr lang="en-US" i="1" dirty="0"/>
              <a:t>Acquisition of a particular resource or activity</a:t>
            </a:r>
            <a:endParaRPr lang="en-US" i="1" dirty="0"/>
          </a:p>
          <a:p>
            <a:pPr lvl="2"/>
            <a:endParaRPr lang="en-GB" sz="2800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 Cost structure</a:t>
            </a:r>
            <a:endParaRPr lang="en-GB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costs incurred to operate a business model</a:t>
            </a:r>
            <a:endParaRPr lang="en-US" dirty="0"/>
          </a:p>
          <a:p>
            <a:r>
              <a:rPr lang="en-US" i="1" dirty="0"/>
              <a:t>Many business models fall in between these two broad classes;-</a:t>
            </a:r>
            <a:endParaRPr lang="en-US" i="1" dirty="0"/>
          </a:p>
          <a:p>
            <a:pPr lvl="2"/>
            <a:r>
              <a:rPr lang="en-US" i="1" dirty="0"/>
              <a:t>cost-driven and </a:t>
            </a:r>
            <a:endParaRPr lang="en-US" i="1" dirty="0"/>
          </a:p>
          <a:p>
            <a:pPr lvl="2"/>
            <a:r>
              <a:rPr lang="en-US" i="1" dirty="0"/>
              <a:t>value-driven</a:t>
            </a:r>
            <a:endParaRPr lang="en-US" i="1" dirty="0"/>
          </a:p>
          <a:p>
            <a:r>
              <a:rPr lang="en-US" i="1" dirty="0"/>
              <a:t>In the cost structure we can look on;-</a:t>
            </a:r>
            <a:endParaRPr lang="en-US" i="1" dirty="0"/>
          </a:p>
          <a:p>
            <a:pPr lvl="2"/>
            <a:r>
              <a:rPr lang="en-US" i="1" dirty="0"/>
              <a:t>Fixed costs</a:t>
            </a:r>
            <a:endParaRPr lang="en-US" i="1" dirty="0"/>
          </a:p>
          <a:p>
            <a:pPr lvl="2"/>
            <a:r>
              <a:rPr lang="en-US" i="1" dirty="0"/>
              <a:t>Variable costs</a:t>
            </a:r>
            <a:endParaRPr lang="en-US" i="1" dirty="0"/>
          </a:p>
          <a:p>
            <a:pPr lvl="2"/>
            <a:r>
              <a:rPr lang="en-US" i="1" dirty="0"/>
              <a:t>Economies of scale</a:t>
            </a:r>
            <a:endParaRPr lang="en-US" i="1" dirty="0"/>
          </a:p>
          <a:p>
            <a:pPr lvl="2"/>
            <a:r>
              <a:rPr lang="en-US" i="1" dirty="0"/>
              <a:t>Economies of scope</a:t>
            </a:r>
            <a:endParaRPr lang="en-GB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3954979" y="1361314"/>
            <a:ext cx="4910726" cy="4562405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accent4">
                    <a:lumMod val="75000"/>
                  </a:schemeClr>
                </a:solidFill>
              </a:rPr>
              <a:t>Thank you </a:t>
            </a:r>
            <a:br>
              <a:rPr lang="en-GB" sz="6600" dirty="0"/>
            </a:br>
            <a:r>
              <a:rPr lang="en-GB" sz="6600" dirty="0"/>
              <a:t>for </a:t>
            </a:r>
            <a:br>
              <a:rPr lang="en-GB" sz="6600" dirty="0"/>
            </a:br>
            <a:r>
              <a:rPr lang="en-GB" sz="6600" dirty="0">
                <a:solidFill>
                  <a:schemeClr val="accent2">
                    <a:lumMod val="75000"/>
                  </a:schemeClr>
                </a:solidFill>
              </a:rPr>
              <a:t>Listening</a:t>
            </a:r>
            <a:endParaRPr lang="en-GB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190750" y="365125"/>
            <a:ext cx="5019261" cy="933588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Business Model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1352550" y="1523999"/>
            <a:ext cx="2935460" cy="4652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“A </a:t>
            </a:r>
            <a:r>
              <a:rPr lang="en-GB" dirty="0">
                <a:solidFill>
                  <a:srgbClr val="00B050"/>
                </a:solidFill>
              </a:rPr>
              <a:t>business model </a:t>
            </a:r>
            <a:r>
              <a:rPr lang="en-GB" dirty="0"/>
              <a:t>describes the rationale of how an organization creates, delivers, and captures value”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8010" y="1073134"/>
            <a:ext cx="7724135" cy="5771907"/>
          </a:xfrm>
          <a:prstGeom prst="rect">
            <a:avLst/>
          </a:prstGeom>
        </p:spPr>
      </p:pic>
      <p:sp>
        <p:nvSpPr>
          <p:cNvPr id="5" name="Slide Number Placeholder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business model canvas?</a:t>
            </a:r>
            <a:endParaRPr lang="en-GB" dirty="0"/>
          </a:p>
        </p:txBody>
      </p:sp>
      <p:sp>
        <p:nvSpPr>
          <p:cNvPr id="6" name="Content Placeholder 5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Business Model Canvas is a visual framework for describing the different elements of how a business works.</a:t>
            </a:r>
            <a:endParaRPr lang="en-GB" dirty="0"/>
          </a:p>
          <a:p>
            <a:pPr lvl="1"/>
            <a:r>
              <a:rPr lang="en-GB" dirty="0"/>
              <a:t>It illustrates what the business does, for and with whom, the resources it needs to do that and how money flows in and out of the business. </a:t>
            </a:r>
            <a:endParaRPr lang="en-GB" dirty="0"/>
          </a:p>
          <a:p>
            <a:r>
              <a:rPr lang="en-GB" dirty="0"/>
              <a:t>Is a tool to create &amp; analyse business models... </a:t>
            </a:r>
            <a:endParaRPr lang="en-GB" dirty="0"/>
          </a:p>
          <a:p>
            <a:r>
              <a:rPr lang="en-GB" dirty="0"/>
              <a:t>With canvas, you can</a:t>
            </a:r>
            <a:endParaRPr lang="en-GB" dirty="0"/>
          </a:p>
          <a:p>
            <a:pPr lvl="1"/>
            <a:r>
              <a:rPr lang="en-GB" dirty="0"/>
              <a:t>Create/design new business models or </a:t>
            </a:r>
            <a:endParaRPr lang="en-GB" dirty="0"/>
          </a:p>
          <a:p>
            <a:pPr lvl="1"/>
            <a:r>
              <a:rPr lang="en-GB" dirty="0"/>
              <a:t>Analyse &amp; update your existing/current business model </a:t>
            </a:r>
            <a:endParaRPr lang="en-GB" dirty="0"/>
          </a:p>
          <a:p>
            <a:r>
              <a:rPr lang="en-GB" dirty="0"/>
              <a:t>The canvas is made up of nine different elements….. P.T.O</a:t>
            </a:r>
            <a:endParaRPr lang="en-GB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574" y="171450"/>
            <a:ext cx="7817126" cy="6494393"/>
          </a:xfrm>
          <a:prstGeom prst="rect">
            <a:avLst/>
          </a:prstGeom>
        </p:spPr>
      </p:pic>
      <p:sp>
        <p:nvSpPr>
          <p:cNvPr id="3" name="Slide Number Placeholder 2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32" y="331788"/>
            <a:ext cx="11492268" cy="6003923"/>
          </a:xfrm>
          <a:prstGeom prst="rect">
            <a:avLst/>
          </a:prstGeom>
        </p:spPr>
      </p:pic>
      <p:sp>
        <p:nvSpPr>
          <p:cNvPr id="5" name="Slide Number Placeholder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1150" y="191192"/>
            <a:ext cx="10420350" cy="6324460"/>
          </a:xfrm>
          <a:prstGeom prst="rect">
            <a:avLst/>
          </a:prstGeom>
        </p:spPr>
      </p:pic>
      <p:sp>
        <p:nvSpPr>
          <p:cNvPr id="5" name="Slide Number Placeholder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Customer segment</a:t>
            </a:r>
            <a:endParaRPr lang="en-GB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1914144" y="1447800"/>
            <a:ext cx="9997440" cy="51355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 define groups of people or organizations an enterprise aims to reach and serve</a:t>
            </a:r>
            <a:endParaRPr lang="en-GB" dirty="0"/>
          </a:p>
          <a:p>
            <a:r>
              <a:rPr lang="en-GB" dirty="0"/>
              <a:t>NB: Customers is the heart of any Business model</a:t>
            </a:r>
            <a:endParaRPr lang="en-GB" dirty="0"/>
          </a:p>
          <a:p>
            <a:r>
              <a:rPr lang="en-GB" dirty="0"/>
              <a:t>An enterprise can have different types of customer segment includes</a:t>
            </a:r>
            <a:endParaRPr lang="en-GB" dirty="0"/>
          </a:p>
          <a:p>
            <a:pPr lvl="1"/>
            <a:r>
              <a:rPr lang="en-GB" dirty="0"/>
              <a:t>Mass market</a:t>
            </a:r>
            <a:endParaRPr lang="en-GB" dirty="0"/>
          </a:p>
          <a:p>
            <a:pPr lvl="1"/>
            <a:r>
              <a:rPr lang="en-GB" dirty="0"/>
              <a:t>Niche market</a:t>
            </a:r>
            <a:endParaRPr lang="en-GB" dirty="0"/>
          </a:p>
          <a:p>
            <a:pPr lvl="1"/>
            <a:r>
              <a:rPr lang="en-GB" dirty="0"/>
              <a:t>Segmented market</a:t>
            </a:r>
            <a:endParaRPr lang="en-GB" dirty="0"/>
          </a:p>
          <a:p>
            <a:pPr lvl="1"/>
            <a:r>
              <a:rPr lang="en-GB" dirty="0"/>
              <a:t>Diversified market</a:t>
            </a:r>
            <a:endParaRPr lang="en-GB" dirty="0"/>
          </a:p>
          <a:p>
            <a:pPr lvl="1"/>
            <a:r>
              <a:rPr lang="en-GB" dirty="0"/>
              <a:t>Multi-sided markets</a:t>
            </a:r>
            <a:endParaRPr lang="en-GB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Value proposition</a:t>
            </a:r>
            <a:endParaRPr lang="en-GB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1914144" y="1447800"/>
            <a:ext cx="9997440" cy="5135562"/>
          </a:xfrm>
        </p:spPr>
        <p:txBody>
          <a:bodyPr numCol="2">
            <a:normAutofit lnSpcReduction="10000"/>
          </a:bodyPr>
          <a:lstStyle/>
          <a:p>
            <a:r>
              <a:rPr lang="en-GB" dirty="0"/>
              <a:t>It describe the bundle of products and services that creates value for a specific customer segment</a:t>
            </a:r>
            <a:endParaRPr lang="en-GB" dirty="0"/>
          </a:p>
          <a:p>
            <a:r>
              <a:rPr lang="en-GB" dirty="0"/>
              <a:t>It is the reason why customers turn to one company over another</a:t>
            </a:r>
            <a:endParaRPr lang="en-GB" dirty="0"/>
          </a:p>
          <a:p>
            <a:r>
              <a:rPr lang="en-GB" dirty="0"/>
              <a:t>Values may be quantitative or qualitative ;- </a:t>
            </a:r>
            <a:r>
              <a:rPr lang="en-GB" dirty="0" err="1"/>
              <a:t>ie</a:t>
            </a:r>
            <a:endParaRPr lang="en-GB" dirty="0"/>
          </a:p>
          <a:p>
            <a:pPr lvl="1"/>
            <a:r>
              <a:rPr lang="en-GB" dirty="0"/>
              <a:t>Newness</a:t>
            </a:r>
            <a:endParaRPr lang="en-GB" dirty="0"/>
          </a:p>
          <a:p>
            <a:pPr lvl="1"/>
            <a:r>
              <a:rPr lang="en-GB" dirty="0"/>
              <a:t>Performance</a:t>
            </a:r>
            <a:endParaRPr lang="en-GB" dirty="0"/>
          </a:p>
          <a:p>
            <a:pPr lvl="1"/>
            <a:r>
              <a:rPr lang="en-GB" dirty="0"/>
              <a:t>Customization</a:t>
            </a:r>
            <a:endParaRPr lang="en-GB" dirty="0"/>
          </a:p>
          <a:p>
            <a:pPr lvl="1"/>
            <a:r>
              <a:rPr lang="en-GB" dirty="0"/>
              <a:t>Design</a:t>
            </a:r>
            <a:endParaRPr lang="en-GB" dirty="0"/>
          </a:p>
          <a:p>
            <a:pPr lvl="1"/>
            <a:r>
              <a:rPr lang="en-GB" dirty="0"/>
              <a:t>Brand/ status</a:t>
            </a:r>
            <a:endParaRPr lang="en-GB" dirty="0"/>
          </a:p>
          <a:p>
            <a:pPr lvl="1"/>
            <a:r>
              <a:rPr lang="en-GB" dirty="0"/>
              <a:t>Price</a:t>
            </a:r>
            <a:endParaRPr lang="en-GB" dirty="0"/>
          </a:p>
          <a:p>
            <a:pPr lvl="1"/>
            <a:r>
              <a:rPr lang="en-GB" dirty="0"/>
              <a:t>Cost reduction</a:t>
            </a:r>
            <a:endParaRPr lang="en-GB" dirty="0"/>
          </a:p>
          <a:p>
            <a:pPr lvl="1"/>
            <a:r>
              <a:rPr lang="en-GB" dirty="0"/>
              <a:t>Risk reduction</a:t>
            </a:r>
            <a:endParaRPr lang="en-GB" dirty="0"/>
          </a:p>
          <a:p>
            <a:pPr lvl="1"/>
            <a:r>
              <a:rPr lang="en-GB" dirty="0"/>
              <a:t>Accessibility</a:t>
            </a:r>
            <a:endParaRPr lang="en-GB" dirty="0"/>
          </a:p>
          <a:p>
            <a:pPr lvl="1"/>
            <a:r>
              <a:rPr lang="en-GB" dirty="0"/>
              <a:t>Getting the job done</a:t>
            </a:r>
            <a:endParaRPr lang="en-GB" dirty="0"/>
          </a:p>
          <a:p>
            <a:pPr lvl="1"/>
            <a:r>
              <a:rPr lang="en-GB" dirty="0"/>
              <a:t>Convenience/ usability</a:t>
            </a:r>
            <a:endParaRPr lang="en-GB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Channels</a:t>
            </a:r>
            <a:endParaRPr lang="en-GB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Values proposed are delivered to customers through communication, physical distribution and sales channels</a:t>
            </a:r>
            <a:endParaRPr lang="en-GB" dirty="0"/>
          </a:p>
          <a:p>
            <a:r>
              <a:rPr lang="en-GB" dirty="0"/>
              <a:t>Channels types includes;-</a:t>
            </a:r>
            <a:endParaRPr lang="en-GB" dirty="0"/>
          </a:p>
          <a:p>
            <a:pPr lvl="1"/>
            <a:r>
              <a:rPr lang="en-GB" dirty="0"/>
              <a:t>Sales force</a:t>
            </a:r>
            <a:endParaRPr lang="en-GB" dirty="0"/>
          </a:p>
          <a:p>
            <a:pPr lvl="1"/>
            <a:r>
              <a:rPr lang="en-GB" dirty="0"/>
              <a:t>Web sales</a:t>
            </a:r>
            <a:endParaRPr lang="en-GB" dirty="0"/>
          </a:p>
          <a:p>
            <a:pPr lvl="1"/>
            <a:r>
              <a:rPr lang="en-GB" dirty="0"/>
              <a:t>Own stores</a:t>
            </a:r>
            <a:endParaRPr lang="en-GB" dirty="0"/>
          </a:p>
          <a:p>
            <a:pPr lvl="1"/>
            <a:r>
              <a:rPr lang="en-GB" dirty="0"/>
              <a:t>Partner stores</a:t>
            </a:r>
            <a:endParaRPr lang="en-GB" dirty="0"/>
          </a:p>
          <a:p>
            <a:pPr lvl="1"/>
            <a:r>
              <a:rPr lang="en-GB" dirty="0"/>
              <a:t>wholesaler</a:t>
            </a:r>
            <a:endParaRPr lang="en-GB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2E693A64-A255-4F16-AA28-E3EAB3B33E7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Custom</PresentationFormat>
  <Paragraphs>128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Verdana</vt:lpstr>
      <vt:lpstr>Gill Sans MT</vt:lpstr>
      <vt:lpstr>Calibri</vt:lpstr>
      <vt:lpstr>Solstice</vt:lpstr>
      <vt:lpstr>An introduction to Business Model Canvas</vt:lpstr>
      <vt:lpstr>Business Model</vt:lpstr>
      <vt:lpstr>What is a business model canvas?</vt:lpstr>
      <vt:lpstr>PowerPoint 演示文稿</vt:lpstr>
      <vt:lpstr>PowerPoint 演示文稿</vt:lpstr>
      <vt:lpstr>PowerPoint 演示文稿</vt:lpstr>
      <vt:lpstr>1. Customer segment</vt:lpstr>
      <vt:lpstr>2. Value proposition</vt:lpstr>
      <vt:lpstr>3. Channels</vt:lpstr>
      <vt:lpstr>4. Customer relationship</vt:lpstr>
      <vt:lpstr>5. Revenue streams</vt:lpstr>
      <vt:lpstr>6. Key Resources</vt:lpstr>
      <vt:lpstr>7. Key Activities</vt:lpstr>
      <vt:lpstr>8. Key partners</vt:lpstr>
      <vt:lpstr>9. Cost structure</vt:lpstr>
      <vt:lpstr>Thank you  for 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Canvas Business Model</dc:title>
  <dc:creator>Windows User</dc:creator>
  <cp:lastModifiedBy>Selela’s iphone❤️</cp:lastModifiedBy>
  <cp:revision>17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262028397FA32D0F5BD1A865D48FD1A3</vt:lpwstr>
  </property>
  <property fmtid="{D5CDD505-2E9C-101B-9397-08002B2CF9AE}" pid="3" name="KSOProductBuildVer">
    <vt:lpwstr>3081-11.29.2</vt:lpwstr>
  </property>
</Properties>
</file>