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1" r:id="rId15"/>
    <p:sldId id="270"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4A5401-C6E5-4787-AAF0-BD7B759A7497}" type="datetimeFigureOut">
              <a:rPr lang="en-US" smtClean="0"/>
              <a:pPr/>
              <a:t>11/15/2023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4C982B-700B-456A-BFE7-2B206A403DC5}" type="slidenum">
              <a:rPr lang="en-US" smtClean="0"/>
              <a:pPr/>
              <a:t>‹#›</a:t>
            </a:fld>
            <a:endParaRPr lang="en-US"/>
          </a:p>
        </p:txBody>
      </p:sp>
    </p:spTree>
    <p:extLst>
      <p:ext uri="{BB962C8B-B14F-4D97-AF65-F5344CB8AC3E}">
        <p14:creationId xmlns:p14="http://schemas.microsoft.com/office/powerpoint/2010/main" xmlns="" val="3464611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4C982B-700B-456A-BFE7-2B206A403DC5}" type="slidenum">
              <a:rPr lang="en-US" smtClean="0"/>
              <a:pPr/>
              <a:t>16</a:t>
            </a:fld>
            <a:endParaRPr lang="en-US"/>
          </a:p>
        </p:txBody>
      </p:sp>
    </p:spTree>
    <p:extLst>
      <p:ext uri="{BB962C8B-B14F-4D97-AF65-F5344CB8AC3E}">
        <p14:creationId xmlns:p14="http://schemas.microsoft.com/office/powerpoint/2010/main" xmlns="" val="240388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257497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26325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282122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200359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424387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288595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217380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268756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299072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14441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A68A6-A4A6-4681-8182-37A4C9E65CC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17826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A68A6-A4A6-4681-8182-37A4C9E65CC9}" type="datetimeFigureOut">
              <a:rPr lang="en-US" smtClean="0"/>
              <a:pPr/>
              <a:t>11/15/2023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FA92F-77B7-4FF7-877E-E67E5438731D}" type="slidenum">
              <a:rPr lang="en-US" smtClean="0"/>
              <a:pPr/>
              <a:t>‹#›</a:t>
            </a:fld>
            <a:endParaRPr lang="en-US"/>
          </a:p>
        </p:txBody>
      </p:sp>
    </p:spTree>
    <p:extLst>
      <p:ext uri="{BB962C8B-B14F-4D97-AF65-F5344CB8AC3E}">
        <p14:creationId xmlns:p14="http://schemas.microsoft.com/office/powerpoint/2010/main" xmlns="" val="2804732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Assurance Services</a:t>
            </a:r>
            <a:endParaRPr lang="en-US" dirty="0"/>
          </a:p>
        </p:txBody>
      </p:sp>
      <p:sp>
        <p:nvSpPr>
          <p:cNvPr id="3" name="Subtitle 2"/>
          <p:cNvSpPr>
            <a:spLocks noGrp="1"/>
          </p:cNvSpPr>
          <p:nvPr>
            <p:ph type="subTitle" idx="1"/>
          </p:nvPr>
        </p:nvSpPr>
        <p:spPr/>
        <p:txBody>
          <a:bodyPr/>
          <a:lstStyle/>
          <a:p>
            <a:r>
              <a:rPr lang="en-US" dirty="0" err="1" smtClean="0"/>
              <a:t>Mwamba</a:t>
            </a:r>
            <a:r>
              <a:rPr lang="en-US" dirty="0" smtClean="0"/>
              <a:t> Ally </a:t>
            </a:r>
            <a:r>
              <a:rPr lang="en-US" dirty="0" err="1" smtClean="0"/>
              <a:t>Jingu</a:t>
            </a:r>
            <a:r>
              <a:rPr lang="en-US" dirty="0" smtClean="0"/>
              <a:t>: FCPA; PhD</a:t>
            </a:r>
            <a:endParaRPr lang="en-US" dirty="0"/>
          </a:p>
        </p:txBody>
      </p:sp>
    </p:spTree>
    <p:extLst>
      <p:ext uri="{BB962C8B-B14F-4D97-AF65-F5344CB8AC3E}">
        <p14:creationId xmlns:p14="http://schemas.microsoft.com/office/powerpoint/2010/main" xmlns="" val="330014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763000" cy="6206827"/>
          </a:xfrm>
          <a:prstGeom prst="rect">
            <a:avLst/>
          </a:prstGeom>
        </p:spPr>
        <p:txBody>
          <a:bodyPr wrap="square">
            <a:spAutoFit/>
          </a:bodyPr>
          <a:lstStyle/>
          <a:p>
            <a:r>
              <a:rPr lang="en-MY" sz="3200" b="1" dirty="0" smtClean="0">
                <a:effectLst/>
                <a:latin typeface="Times New Roman"/>
                <a:ea typeface="Calibri"/>
              </a:rPr>
              <a:t>4</a:t>
            </a:r>
            <a:r>
              <a:rPr lang="en-MY" sz="3200" b="1" dirty="0" smtClean="0">
                <a:effectLst/>
                <a:latin typeface="Arial Narrow"/>
                <a:ea typeface="Calibri"/>
                <a:cs typeface="Times New Roman"/>
              </a:rPr>
              <a:t>. Sufficient appropriate evidence to support the assurance opinion</a:t>
            </a:r>
            <a:endParaRPr lang="en-US" sz="3200" dirty="0" smtClean="0">
              <a:effectLst/>
            </a:endParaRPr>
          </a:p>
          <a:p>
            <a:pPr algn="just">
              <a:spcAft>
                <a:spcPts val="800"/>
              </a:spcAft>
            </a:pPr>
            <a:r>
              <a:rPr lang="en-MY" sz="3200" dirty="0" smtClean="0">
                <a:effectLst/>
                <a:latin typeface="Arial Narrow"/>
                <a:ea typeface="Calibri"/>
                <a:cs typeface="Times New Roman"/>
              </a:rPr>
              <a:t>The assurance provider should obtain sufficient appropriate evidence as the basis for supporting the assurance provided by him or her</a:t>
            </a:r>
            <a:r>
              <a:rPr lang="en-MY" sz="3200" b="1" dirty="0" smtClean="0">
                <a:effectLst/>
                <a:latin typeface="Arial Narrow"/>
                <a:ea typeface="Calibri"/>
                <a:cs typeface="Times New Roman"/>
              </a:rPr>
              <a:t>.</a:t>
            </a:r>
            <a:r>
              <a:rPr lang="en-MY" sz="3200" dirty="0" smtClean="0">
                <a:effectLst/>
                <a:latin typeface="Arial Narrow"/>
                <a:ea typeface="Calibri"/>
                <a:cs typeface="Times New Roman"/>
              </a:rPr>
              <a:t>. </a:t>
            </a:r>
            <a:endParaRPr lang="en-US" sz="3200" dirty="0">
              <a:ea typeface="Calibri"/>
              <a:cs typeface="Times New Roman"/>
            </a:endParaRPr>
          </a:p>
          <a:p>
            <a:pPr algn="just">
              <a:spcAft>
                <a:spcPts val="800"/>
              </a:spcAft>
            </a:pPr>
            <a:r>
              <a:rPr lang="en-MY" sz="3200" dirty="0" smtClean="0">
                <a:effectLst/>
                <a:latin typeface="Arial Narrow"/>
                <a:ea typeface="Calibri"/>
                <a:cs typeface="Times New Roman"/>
              </a:rPr>
              <a:t>He or she must obtain evidence as to whether the criteria have been met. </a:t>
            </a:r>
          </a:p>
          <a:p>
            <a:pPr algn="just">
              <a:spcAft>
                <a:spcPts val="800"/>
              </a:spcAft>
            </a:pPr>
            <a:r>
              <a:rPr lang="en-US" sz="3200" dirty="0" smtClean="0">
                <a:effectLst/>
                <a:latin typeface="Arial Narrow"/>
                <a:ea typeface="Calibri"/>
                <a:cs typeface="Times New Roman"/>
              </a:rPr>
              <a:t>The practitioner needs to plan and performs an assurance engagement with an attitude of professional </a:t>
            </a:r>
            <a:r>
              <a:rPr lang="en-US" sz="3200" dirty="0" err="1" smtClean="0">
                <a:effectLst/>
                <a:latin typeface="Arial Narrow"/>
                <a:ea typeface="Calibri"/>
                <a:cs typeface="Times New Roman"/>
              </a:rPr>
              <a:t>scepticism</a:t>
            </a:r>
            <a:r>
              <a:rPr lang="en-US" sz="3200" dirty="0" smtClean="0">
                <a:effectLst/>
                <a:latin typeface="Arial Narrow"/>
                <a:ea typeface="Calibri"/>
                <a:cs typeface="Times New Roman"/>
              </a:rPr>
              <a:t> to obtain sufficient appropriate evidence about whether the subject matter information is free of material misstatement. </a:t>
            </a:r>
            <a:endParaRPr lang="en-US" sz="3200" dirty="0">
              <a:ea typeface="Calibri"/>
              <a:cs typeface="Times New Roman"/>
            </a:endParaRPr>
          </a:p>
        </p:txBody>
      </p:sp>
    </p:spTree>
    <p:extLst>
      <p:ext uri="{BB962C8B-B14F-4D97-AF65-F5344CB8AC3E}">
        <p14:creationId xmlns:p14="http://schemas.microsoft.com/office/powerpoint/2010/main" xmlns="" val="561103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00" y="0"/>
            <a:ext cx="8991600" cy="7007046"/>
          </a:xfrm>
          <a:prstGeom prst="rect">
            <a:avLst/>
          </a:prstGeom>
        </p:spPr>
        <p:txBody>
          <a:bodyPr wrap="square">
            <a:spAutoFit/>
          </a:bodyPr>
          <a:lstStyle/>
          <a:p>
            <a:pPr lvl="0" algn="just">
              <a:spcAft>
                <a:spcPts val="1000"/>
              </a:spcAft>
            </a:pPr>
            <a:r>
              <a:rPr lang="en-US" sz="3200" dirty="0">
                <a:solidFill>
                  <a:prstClr val="black"/>
                </a:solidFill>
                <a:latin typeface="Arial Narrow"/>
                <a:ea typeface="Calibri"/>
                <a:cs typeface="Times New Roman"/>
              </a:rPr>
              <a:t>An attitude of professional skepticism means the practitioner questions the validity of evidence and is alert to evidence that brings into question the reliability of documents or representations. </a:t>
            </a:r>
            <a:endParaRPr lang="en-US" sz="3200" dirty="0" smtClean="0">
              <a:solidFill>
                <a:prstClr val="black"/>
              </a:solidFill>
              <a:latin typeface="Arial Narrow"/>
              <a:ea typeface="Calibri"/>
              <a:cs typeface="Times New Roman"/>
            </a:endParaRPr>
          </a:p>
          <a:p>
            <a:pPr lvl="0" algn="just">
              <a:spcAft>
                <a:spcPts val="1000"/>
              </a:spcAft>
            </a:pPr>
            <a:r>
              <a:rPr lang="en-US" sz="3200" dirty="0" smtClean="0">
                <a:solidFill>
                  <a:prstClr val="black"/>
                </a:solidFill>
                <a:latin typeface="Arial Narrow"/>
                <a:ea typeface="Calibri"/>
                <a:cs typeface="Times New Roman"/>
              </a:rPr>
              <a:t>It </a:t>
            </a:r>
            <a:r>
              <a:rPr lang="en-US" sz="3200" dirty="0">
                <a:solidFill>
                  <a:prstClr val="black"/>
                </a:solidFill>
                <a:latin typeface="Arial Narrow"/>
                <a:ea typeface="Calibri"/>
                <a:cs typeface="Times New Roman"/>
              </a:rPr>
              <a:t>does not mean that the practitioner assumes everyone is </a:t>
            </a:r>
            <a:r>
              <a:rPr lang="en-US" sz="3200" dirty="0" smtClean="0">
                <a:solidFill>
                  <a:prstClr val="black"/>
                </a:solidFill>
                <a:latin typeface="Arial Narrow"/>
                <a:ea typeface="Calibri"/>
                <a:cs typeface="Times New Roman"/>
              </a:rPr>
              <a:t>not honest </a:t>
            </a:r>
            <a:r>
              <a:rPr lang="en-US" sz="3200" dirty="0">
                <a:solidFill>
                  <a:prstClr val="black"/>
                </a:solidFill>
                <a:latin typeface="Arial Narrow"/>
                <a:ea typeface="Calibri"/>
                <a:cs typeface="Times New Roman"/>
              </a:rPr>
              <a:t>or </a:t>
            </a:r>
            <a:r>
              <a:rPr lang="en-US" sz="3200" dirty="0" smtClean="0">
                <a:solidFill>
                  <a:prstClr val="black"/>
                </a:solidFill>
                <a:latin typeface="Arial Narrow"/>
                <a:ea typeface="Calibri"/>
                <a:cs typeface="Times New Roman"/>
              </a:rPr>
              <a:t>that </a:t>
            </a:r>
            <a:r>
              <a:rPr lang="en-US" sz="3200" dirty="0">
                <a:solidFill>
                  <a:prstClr val="black"/>
                </a:solidFill>
                <a:latin typeface="Arial Narrow"/>
                <a:ea typeface="Calibri"/>
                <a:cs typeface="Times New Roman"/>
              </a:rPr>
              <a:t>figures have </a:t>
            </a:r>
            <a:r>
              <a:rPr lang="en-US" sz="3200" dirty="0" smtClean="0">
                <a:solidFill>
                  <a:prstClr val="black"/>
                </a:solidFill>
                <a:latin typeface="Arial Narrow"/>
                <a:ea typeface="Calibri"/>
                <a:cs typeface="Times New Roman"/>
              </a:rPr>
              <a:t>been </a:t>
            </a:r>
            <a:r>
              <a:rPr lang="en-US" sz="3200" dirty="0">
                <a:solidFill>
                  <a:prstClr val="black"/>
                </a:solidFill>
                <a:latin typeface="Arial Narrow"/>
                <a:ea typeface="Calibri"/>
                <a:cs typeface="Times New Roman"/>
              </a:rPr>
              <a:t>misrepresented. </a:t>
            </a:r>
            <a:endParaRPr lang="en-US" sz="3200" dirty="0" smtClean="0">
              <a:solidFill>
                <a:prstClr val="black"/>
              </a:solidFill>
              <a:latin typeface="Arial Narrow"/>
              <a:ea typeface="Calibri"/>
              <a:cs typeface="Times New Roman"/>
            </a:endParaRPr>
          </a:p>
          <a:p>
            <a:pPr lvl="0" algn="just">
              <a:spcAft>
                <a:spcPts val="1000"/>
              </a:spcAft>
            </a:pPr>
            <a:r>
              <a:rPr lang="en-US" sz="3200" dirty="0" smtClean="0">
                <a:solidFill>
                  <a:prstClr val="black"/>
                </a:solidFill>
                <a:latin typeface="Arial Narrow"/>
                <a:ea typeface="Calibri"/>
                <a:cs typeface="Times New Roman"/>
              </a:rPr>
              <a:t>Nor </a:t>
            </a:r>
            <a:r>
              <a:rPr lang="en-US" sz="3200" dirty="0">
                <a:solidFill>
                  <a:prstClr val="black"/>
                </a:solidFill>
                <a:latin typeface="Arial Narrow"/>
                <a:ea typeface="Calibri"/>
                <a:cs typeface="Times New Roman"/>
              </a:rPr>
              <a:t>does it mean that he or she </a:t>
            </a:r>
            <a:r>
              <a:rPr lang="en-US" sz="3200" dirty="0" smtClean="0">
                <a:solidFill>
                  <a:prstClr val="black"/>
                </a:solidFill>
                <a:latin typeface="Arial Narrow"/>
                <a:ea typeface="Calibri"/>
                <a:cs typeface="Times New Roman"/>
              </a:rPr>
              <a:t>believes </a:t>
            </a:r>
            <a:r>
              <a:rPr lang="en-US" sz="3200" dirty="0">
                <a:solidFill>
                  <a:prstClr val="black"/>
                </a:solidFill>
                <a:latin typeface="Arial Narrow"/>
                <a:ea typeface="Calibri"/>
                <a:cs typeface="Times New Roman"/>
              </a:rPr>
              <a:t>all figures are statements are correct. </a:t>
            </a:r>
            <a:endParaRPr lang="en-US" sz="3200" dirty="0" smtClean="0">
              <a:solidFill>
                <a:prstClr val="black"/>
              </a:solidFill>
              <a:latin typeface="Arial Narrow"/>
              <a:ea typeface="Calibri"/>
              <a:cs typeface="Times New Roman"/>
            </a:endParaRPr>
          </a:p>
          <a:p>
            <a:pPr lvl="0" algn="just">
              <a:spcAft>
                <a:spcPts val="1000"/>
              </a:spcAft>
            </a:pPr>
            <a:r>
              <a:rPr lang="en-US" sz="3200" dirty="0" smtClean="0">
                <a:solidFill>
                  <a:prstClr val="black"/>
                </a:solidFill>
                <a:latin typeface="Arial Narrow"/>
                <a:ea typeface="Calibri"/>
                <a:cs typeface="Times New Roman"/>
              </a:rPr>
              <a:t>It </a:t>
            </a:r>
            <a:r>
              <a:rPr lang="en-US" sz="3200" dirty="0">
                <a:solidFill>
                  <a:prstClr val="black"/>
                </a:solidFill>
                <a:latin typeface="Arial Narrow"/>
                <a:ea typeface="Calibri"/>
                <a:cs typeface="Times New Roman"/>
              </a:rPr>
              <a:t>means the practitioner is aware that the subject matter may be subject to human error, giving quick answers because of short of time. </a:t>
            </a:r>
            <a:endParaRPr lang="en-US" sz="3200" dirty="0" smtClean="0">
              <a:solidFill>
                <a:prstClr val="black"/>
              </a:solidFill>
              <a:latin typeface="Arial Narrow"/>
              <a:ea typeface="Calibri"/>
              <a:cs typeface="Times New Roman"/>
            </a:endParaRPr>
          </a:p>
          <a:p>
            <a:pPr lvl="0" algn="just">
              <a:spcAft>
                <a:spcPts val="1000"/>
              </a:spcAft>
            </a:pPr>
            <a:r>
              <a:rPr lang="en-US" sz="3200" dirty="0" smtClean="0">
                <a:solidFill>
                  <a:prstClr val="black"/>
                </a:solidFill>
                <a:latin typeface="Arial Narrow"/>
                <a:ea typeface="Calibri"/>
                <a:cs typeface="Times New Roman"/>
              </a:rPr>
              <a:t>It </a:t>
            </a:r>
            <a:r>
              <a:rPr lang="en-US" sz="3200" dirty="0">
                <a:solidFill>
                  <a:prstClr val="black"/>
                </a:solidFill>
                <a:latin typeface="Arial Narrow"/>
                <a:ea typeface="Calibri"/>
                <a:cs typeface="Times New Roman"/>
              </a:rPr>
              <a:t>also recognizes that sometimes people are deliberately misleading or dishonest.</a:t>
            </a:r>
            <a:endParaRPr lang="en-US" sz="3200" dirty="0">
              <a:solidFill>
                <a:prstClr val="black"/>
              </a:solidFill>
              <a:ea typeface="Calibri"/>
              <a:cs typeface="Times New Roman"/>
            </a:endParaRPr>
          </a:p>
        </p:txBody>
      </p:sp>
    </p:spTree>
    <p:extLst>
      <p:ext uri="{BB962C8B-B14F-4D97-AF65-F5344CB8AC3E}">
        <p14:creationId xmlns:p14="http://schemas.microsoft.com/office/powerpoint/2010/main" xmlns="" val="2388637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9067800" cy="7191712"/>
          </a:xfrm>
          <a:prstGeom prst="rect">
            <a:avLst/>
          </a:prstGeom>
        </p:spPr>
        <p:txBody>
          <a:bodyPr wrap="square">
            <a:spAutoFit/>
          </a:bodyPr>
          <a:lstStyle/>
          <a:p>
            <a:pPr algn="just">
              <a:spcAft>
                <a:spcPts val="1000"/>
              </a:spcAft>
            </a:pPr>
            <a:r>
              <a:rPr lang="en-US" sz="3200" b="1" dirty="0" smtClean="0">
                <a:effectLst/>
                <a:latin typeface="Arial Narrow" pitchFamily="34" charset="0"/>
                <a:ea typeface="Calibri"/>
                <a:cs typeface="Times New Roman"/>
              </a:rPr>
              <a:t>5.  Assurance Report</a:t>
            </a:r>
            <a:endParaRPr lang="en-US" sz="3200" dirty="0">
              <a:latin typeface="Arial Narrow" pitchFamily="34" charset="0"/>
              <a:ea typeface="Calibri"/>
              <a:cs typeface="Times New Roman"/>
            </a:endParaRPr>
          </a:p>
          <a:p>
            <a:pPr algn="just">
              <a:spcAft>
                <a:spcPts val="1000"/>
              </a:spcAft>
            </a:pPr>
            <a:r>
              <a:rPr lang="en-US" sz="3200" dirty="0" smtClean="0">
                <a:effectLst/>
                <a:latin typeface="Arial Narrow" pitchFamily="34" charset="0"/>
                <a:ea typeface="Calibri"/>
                <a:cs typeface="Times New Roman"/>
              </a:rPr>
              <a:t>The practitioner provides a written report containing a conclusion (usually an opinion). </a:t>
            </a:r>
            <a:endParaRPr lang="en-US" sz="3200" dirty="0">
              <a:latin typeface="Arial Narrow" pitchFamily="34" charset="0"/>
              <a:ea typeface="Calibri"/>
              <a:cs typeface="Times New Roman"/>
            </a:endParaRPr>
          </a:p>
          <a:p>
            <a:pPr algn="just">
              <a:spcAft>
                <a:spcPts val="1000"/>
              </a:spcAft>
            </a:pPr>
            <a:r>
              <a:rPr lang="en-US" sz="3200" dirty="0" smtClean="0">
                <a:effectLst/>
                <a:latin typeface="Arial Narrow" pitchFamily="34" charset="0"/>
                <a:ea typeface="Calibri"/>
                <a:cs typeface="Times New Roman"/>
              </a:rPr>
              <a:t>In </a:t>
            </a:r>
            <a:r>
              <a:rPr lang="en-US" sz="3200" b="1" dirty="0" smtClean="0">
                <a:effectLst/>
                <a:latin typeface="Arial Narrow" pitchFamily="34" charset="0"/>
                <a:ea typeface="Calibri"/>
                <a:cs typeface="Times New Roman"/>
              </a:rPr>
              <a:t>a reasonable assurance engagement</a:t>
            </a:r>
            <a:r>
              <a:rPr lang="en-US" sz="3200" dirty="0" smtClean="0">
                <a:effectLst/>
                <a:latin typeface="Arial Narrow" pitchFamily="34" charset="0"/>
                <a:ea typeface="Calibri"/>
                <a:cs typeface="Times New Roman"/>
              </a:rPr>
              <a:t> the practitioner’s conclusion is </a:t>
            </a:r>
            <a:r>
              <a:rPr lang="en-US" sz="3200" b="1" dirty="0" smtClean="0">
                <a:effectLst/>
                <a:latin typeface="Arial Narrow" pitchFamily="34" charset="0"/>
                <a:ea typeface="Calibri"/>
                <a:cs typeface="Times New Roman"/>
              </a:rPr>
              <a:t>worded in the positive form, </a:t>
            </a:r>
          </a:p>
          <a:p>
            <a:pPr algn="just">
              <a:spcAft>
                <a:spcPts val="1000"/>
              </a:spcAft>
            </a:pPr>
            <a:r>
              <a:rPr lang="en-US" sz="3200" dirty="0" smtClean="0">
                <a:effectLst/>
                <a:latin typeface="Arial Narrow" pitchFamily="34" charset="0"/>
                <a:ea typeface="Calibri"/>
                <a:cs typeface="Times New Roman"/>
              </a:rPr>
              <a:t>for example: </a:t>
            </a:r>
            <a:r>
              <a:rPr lang="en-US" sz="3200" b="1" i="1" dirty="0" smtClean="0">
                <a:effectLst/>
                <a:latin typeface="Arial Narrow" pitchFamily="34" charset="0"/>
                <a:ea typeface="Calibri"/>
                <a:cs typeface="Times New Roman"/>
              </a:rPr>
              <a:t>“</a:t>
            </a:r>
            <a:r>
              <a:rPr lang="en-US" sz="3200" i="1" dirty="0" smtClean="0">
                <a:effectLst/>
                <a:latin typeface="Arial Narrow" pitchFamily="34" charset="0"/>
                <a:ea typeface="Calibri"/>
                <a:cs typeface="Times New Roman"/>
              </a:rPr>
              <a:t>In our opinion internal control is effective, in all material respects, based on XYZ criteria</a:t>
            </a:r>
            <a:r>
              <a:rPr lang="en-US" sz="3200" b="1" i="1" dirty="0" smtClean="0">
                <a:effectLst/>
                <a:latin typeface="Arial Narrow" pitchFamily="34" charset="0"/>
                <a:ea typeface="Calibri"/>
                <a:cs typeface="Times New Roman"/>
              </a:rPr>
              <a:t>.”</a:t>
            </a:r>
            <a:endParaRPr lang="en-US" sz="3200" dirty="0">
              <a:latin typeface="Arial Narrow" pitchFamily="34" charset="0"/>
              <a:ea typeface="Calibri"/>
              <a:cs typeface="Times New Roman"/>
            </a:endParaRPr>
          </a:p>
          <a:p>
            <a:pPr algn="just"/>
            <a:r>
              <a:rPr lang="en-US" sz="3200" dirty="0" smtClean="0">
                <a:effectLst/>
                <a:latin typeface="Arial Narrow" pitchFamily="34" charset="0"/>
                <a:ea typeface="Calibri"/>
                <a:cs typeface="Times New Roman"/>
              </a:rPr>
              <a:t>In </a:t>
            </a:r>
            <a:r>
              <a:rPr lang="en-US" sz="3200" b="1" dirty="0" smtClean="0">
                <a:effectLst/>
                <a:latin typeface="Arial Narrow" pitchFamily="34" charset="0"/>
                <a:ea typeface="Calibri"/>
                <a:cs typeface="Times New Roman"/>
              </a:rPr>
              <a:t>a limited assurance engagement</a:t>
            </a:r>
            <a:r>
              <a:rPr lang="en-US" sz="3200" dirty="0" smtClean="0">
                <a:effectLst/>
                <a:latin typeface="Arial Narrow" pitchFamily="34" charset="0"/>
                <a:ea typeface="Calibri"/>
                <a:cs typeface="Times New Roman"/>
              </a:rPr>
              <a:t> the conclusion is </a:t>
            </a:r>
            <a:r>
              <a:rPr lang="en-US" sz="3200" b="1" dirty="0" smtClean="0">
                <a:effectLst/>
                <a:latin typeface="Arial Narrow" pitchFamily="34" charset="0"/>
                <a:ea typeface="Calibri"/>
                <a:cs typeface="Times New Roman"/>
              </a:rPr>
              <a:t>worded in the negative form</a:t>
            </a:r>
            <a:r>
              <a:rPr lang="en-US" sz="3200" dirty="0" smtClean="0">
                <a:effectLst/>
                <a:latin typeface="Arial Narrow" pitchFamily="34" charset="0"/>
                <a:ea typeface="Calibri"/>
                <a:cs typeface="Times New Roman"/>
              </a:rPr>
              <a:t>, </a:t>
            </a:r>
          </a:p>
          <a:p>
            <a:pPr algn="just"/>
            <a:endParaRPr lang="en-US" sz="800" dirty="0" smtClean="0">
              <a:effectLst/>
              <a:latin typeface="Arial Narrow" pitchFamily="34" charset="0"/>
              <a:ea typeface="Calibri"/>
              <a:cs typeface="Times New Roman"/>
            </a:endParaRPr>
          </a:p>
          <a:p>
            <a:pPr algn="just"/>
            <a:r>
              <a:rPr lang="en-US" sz="3200" dirty="0" smtClean="0">
                <a:effectLst/>
                <a:latin typeface="Arial Narrow" pitchFamily="34" charset="0"/>
                <a:ea typeface="Calibri"/>
                <a:cs typeface="Times New Roman"/>
              </a:rPr>
              <a:t>for example, </a:t>
            </a:r>
            <a:r>
              <a:rPr lang="en-US" sz="3200" b="1" i="1" dirty="0" smtClean="0">
                <a:effectLst/>
                <a:latin typeface="Arial Narrow" pitchFamily="34" charset="0"/>
                <a:ea typeface="Calibri"/>
                <a:cs typeface="Times New Roman"/>
              </a:rPr>
              <a:t>“</a:t>
            </a:r>
            <a:r>
              <a:rPr lang="en-US" sz="3200" i="1" dirty="0" smtClean="0">
                <a:effectLst/>
                <a:latin typeface="Arial Narrow" pitchFamily="34" charset="0"/>
                <a:ea typeface="Calibri"/>
                <a:cs typeface="Times New Roman"/>
              </a:rPr>
              <a:t>Based on our work described in this report, nothing has come to our attention that causes us to believe that internal control is not effective, in all material respects, based on XYZ criteria.”</a:t>
            </a:r>
            <a:endParaRPr lang="en-US" sz="3200" dirty="0">
              <a:latin typeface="Arial Narrow" pitchFamily="34" charset="0"/>
              <a:ea typeface="Calibri"/>
              <a:cs typeface="Times New Roman"/>
            </a:endParaRPr>
          </a:p>
        </p:txBody>
      </p:sp>
    </p:spTree>
    <p:extLst>
      <p:ext uri="{BB962C8B-B14F-4D97-AF65-F5344CB8AC3E}">
        <p14:creationId xmlns:p14="http://schemas.microsoft.com/office/powerpoint/2010/main" xmlns="" val="3810938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8222"/>
            <a:ext cx="8915400" cy="6601807"/>
          </a:xfrm>
          <a:prstGeom prst="rect">
            <a:avLst/>
          </a:prstGeom>
        </p:spPr>
        <p:txBody>
          <a:bodyPr wrap="square">
            <a:spAutoFit/>
          </a:bodyPr>
          <a:lstStyle/>
          <a:p>
            <a:pPr algn="ctr"/>
            <a:r>
              <a:rPr lang="en-MY" sz="3200" b="1" dirty="0">
                <a:solidFill>
                  <a:prstClr val="black"/>
                </a:solidFill>
                <a:latin typeface="Arial Narrow" pitchFamily="34" charset="0"/>
                <a:ea typeface="Calibri"/>
                <a:cs typeface="Times New Roman"/>
              </a:rPr>
              <a:t>Not all </a:t>
            </a:r>
            <a:r>
              <a:rPr lang="en-MY" sz="3200" b="1" dirty="0" smtClean="0">
                <a:solidFill>
                  <a:prstClr val="black"/>
                </a:solidFill>
                <a:latin typeface="Arial Narrow" pitchFamily="34" charset="0"/>
                <a:ea typeface="Calibri"/>
                <a:cs typeface="Times New Roman"/>
              </a:rPr>
              <a:t>engagements</a:t>
            </a:r>
          </a:p>
          <a:p>
            <a:endParaRPr lang="en-MY" sz="900" b="1" dirty="0" smtClean="0">
              <a:effectLst/>
              <a:latin typeface="Arial Narrow" pitchFamily="34" charset="0"/>
              <a:ea typeface="Calibri"/>
              <a:cs typeface="Times New Roman"/>
            </a:endParaRPr>
          </a:p>
          <a:p>
            <a:r>
              <a:rPr lang="en-MY" sz="3200" dirty="0" smtClean="0">
                <a:effectLst/>
                <a:latin typeface="Arial Narrow" pitchFamily="34" charset="0"/>
                <a:ea typeface="Calibri"/>
                <a:cs typeface="Times New Roman"/>
              </a:rPr>
              <a:t>Not all engagements performed by practitioners are assurance engagements. Other frequently performed engagements that are not assurance engagements include:</a:t>
            </a:r>
          </a:p>
          <a:p>
            <a:endParaRPr lang="en-US" sz="800" dirty="0">
              <a:latin typeface="Arial Narrow" pitchFamily="34" charset="0"/>
              <a:ea typeface="Calibri"/>
              <a:cs typeface="Times New Roman"/>
            </a:endParaRPr>
          </a:p>
          <a:p>
            <a:r>
              <a:rPr lang="en-MY" sz="3200" dirty="0" smtClean="0">
                <a:effectLst/>
                <a:latin typeface="Arial Narrow" pitchFamily="34" charset="0"/>
                <a:ea typeface="Calibri"/>
                <a:cs typeface="Times New Roman"/>
              </a:rPr>
              <a:t> (a) Engagements covered by International Standards on Related Services (ISRS), such as agreed-upon procedure and compilation engagements;</a:t>
            </a:r>
          </a:p>
          <a:p>
            <a:endParaRPr lang="en-US" sz="900" dirty="0">
              <a:latin typeface="Arial Narrow" pitchFamily="34" charset="0"/>
              <a:ea typeface="Calibri"/>
              <a:cs typeface="Times New Roman"/>
            </a:endParaRPr>
          </a:p>
          <a:p>
            <a:r>
              <a:rPr lang="en-MY" sz="3200" dirty="0" smtClean="0">
                <a:effectLst/>
                <a:latin typeface="Arial Narrow" pitchFamily="34" charset="0"/>
                <a:ea typeface="Calibri"/>
                <a:cs typeface="Times New Roman"/>
              </a:rPr>
              <a:t>(b) The preparation of tax returns where no assurance conclusion is expressed; and </a:t>
            </a:r>
          </a:p>
          <a:p>
            <a:endParaRPr lang="en-US" sz="800" dirty="0">
              <a:latin typeface="Arial Narrow" pitchFamily="34" charset="0"/>
              <a:ea typeface="Calibri"/>
              <a:cs typeface="Times New Roman"/>
            </a:endParaRPr>
          </a:p>
          <a:p>
            <a:r>
              <a:rPr lang="en-MY" sz="3200" dirty="0" smtClean="0">
                <a:effectLst/>
                <a:latin typeface="Arial Narrow" pitchFamily="34" charset="0"/>
                <a:ea typeface="Calibri"/>
              </a:rPr>
              <a:t>(c) Consulting (or advisory) engagements, such as management and tax consulting</a:t>
            </a:r>
            <a:endParaRPr lang="en-US" sz="3200" dirty="0">
              <a:latin typeface="Arial Narrow" pitchFamily="34" charset="0"/>
            </a:endParaRPr>
          </a:p>
        </p:txBody>
      </p:sp>
    </p:spTree>
    <p:extLst>
      <p:ext uri="{BB962C8B-B14F-4D97-AF65-F5344CB8AC3E}">
        <p14:creationId xmlns:p14="http://schemas.microsoft.com/office/powerpoint/2010/main" xmlns="" val="1782652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7800" y="36689"/>
            <a:ext cx="8839200" cy="6755696"/>
          </a:xfrm>
          <a:prstGeom prst="rect">
            <a:avLst/>
          </a:prstGeom>
        </p:spPr>
        <p:txBody>
          <a:bodyPr wrap="square">
            <a:spAutoFit/>
          </a:bodyPr>
          <a:lstStyle/>
          <a:p>
            <a:pPr algn="ctr"/>
            <a:r>
              <a:rPr lang="en-MY" sz="3200" b="1" dirty="0" smtClean="0">
                <a:effectLst/>
                <a:latin typeface="Arial Narrow" pitchFamily="34" charset="0"/>
                <a:ea typeface="Calibri"/>
                <a:cs typeface="Times New Roman"/>
              </a:rPr>
              <a:t>Categories of Assurance Engagements</a:t>
            </a:r>
            <a:endParaRPr lang="en-US" sz="3200" dirty="0">
              <a:latin typeface="Arial Narrow" pitchFamily="34" charset="0"/>
              <a:ea typeface="Calibri"/>
              <a:cs typeface="Times New Roman"/>
            </a:endParaRPr>
          </a:p>
          <a:p>
            <a:pPr algn="just"/>
            <a:r>
              <a:rPr lang="en-MY" sz="3200" dirty="0" smtClean="0">
                <a:effectLst/>
                <a:latin typeface="Arial Narrow" pitchFamily="34" charset="0"/>
                <a:ea typeface="Calibri"/>
                <a:cs typeface="Times New Roman"/>
              </a:rPr>
              <a:t>The framework for assurance engagement indicates that assurance services can be classified into two main categories: (i) Attestation engagements and (ii) non-attestation engagements.</a:t>
            </a:r>
          </a:p>
          <a:p>
            <a:pPr algn="just"/>
            <a:endParaRPr lang="en-MY" sz="800" dirty="0" smtClean="0">
              <a:effectLst/>
              <a:latin typeface="Arial Narrow" pitchFamily="34" charset="0"/>
              <a:ea typeface="Calibri"/>
              <a:cs typeface="Times New Roman"/>
            </a:endParaRPr>
          </a:p>
          <a:p>
            <a:pPr algn="just"/>
            <a:r>
              <a:rPr lang="en-MY" sz="3200" b="1" dirty="0" smtClean="0">
                <a:latin typeface="Arial Narrow" pitchFamily="34" charset="0"/>
                <a:ea typeface="Calibri"/>
                <a:cs typeface="Times New Roman"/>
              </a:rPr>
              <a:t>Attestation Engagements include</a:t>
            </a:r>
          </a:p>
          <a:p>
            <a:pPr algn="just"/>
            <a:endParaRPr lang="en-MY" sz="100" dirty="0" smtClean="0">
              <a:latin typeface="Arial Narrow" pitchFamily="34" charset="0"/>
              <a:ea typeface="Calibri"/>
              <a:cs typeface="Times New Roman"/>
            </a:endParaRPr>
          </a:p>
          <a:p>
            <a:pPr algn="just"/>
            <a:r>
              <a:rPr lang="en-MY" sz="3200" dirty="0" smtClean="0">
                <a:latin typeface="Arial Narrow" pitchFamily="34" charset="0"/>
                <a:ea typeface="Calibri"/>
                <a:cs typeface="Times New Roman"/>
              </a:rPr>
              <a:t>Historical financial statements audit</a:t>
            </a:r>
          </a:p>
          <a:p>
            <a:pPr algn="just"/>
            <a:r>
              <a:rPr lang="en-MY" sz="3200" dirty="0" smtClean="0">
                <a:latin typeface="Arial Narrow" pitchFamily="34" charset="0"/>
                <a:ea typeface="Calibri"/>
                <a:cs typeface="Times New Roman"/>
              </a:rPr>
              <a:t>Effectiveness of internal controls</a:t>
            </a:r>
          </a:p>
          <a:p>
            <a:pPr algn="just"/>
            <a:r>
              <a:rPr lang="en-MY" sz="3200" dirty="0" smtClean="0">
                <a:latin typeface="Arial Narrow" pitchFamily="34" charset="0"/>
                <a:ea typeface="Calibri"/>
                <a:cs typeface="Times New Roman"/>
              </a:rPr>
              <a:t>Corporate governance</a:t>
            </a:r>
          </a:p>
          <a:p>
            <a:pPr algn="just"/>
            <a:endParaRPr lang="en-MY" sz="800" dirty="0">
              <a:latin typeface="Arial Narrow" pitchFamily="34" charset="0"/>
              <a:ea typeface="Calibri"/>
              <a:cs typeface="Times New Roman"/>
            </a:endParaRPr>
          </a:p>
          <a:p>
            <a:pPr algn="just"/>
            <a:r>
              <a:rPr lang="en-MY" sz="3200" b="1" dirty="0" smtClean="0">
                <a:latin typeface="Arial Narrow" pitchFamily="34" charset="0"/>
                <a:ea typeface="Calibri"/>
                <a:cs typeface="Times New Roman"/>
              </a:rPr>
              <a:t>Non-Attestation engagements include</a:t>
            </a:r>
          </a:p>
          <a:p>
            <a:pPr algn="just"/>
            <a:r>
              <a:rPr lang="en-MY" sz="3200" dirty="0" smtClean="0">
                <a:latin typeface="Arial Narrow" pitchFamily="34" charset="0"/>
                <a:ea typeface="Calibri"/>
                <a:cs typeface="Times New Roman"/>
              </a:rPr>
              <a:t>Information risk assurance</a:t>
            </a:r>
          </a:p>
          <a:p>
            <a:pPr algn="just"/>
            <a:r>
              <a:rPr lang="en-MY" sz="3200" dirty="0" smtClean="0">
                <a:latin typeface="Arial Narrow" pitchFamily="34" charset="0"/>
                <a:ea typeface="Calibri"/>
                <a:cs typeface="Times New Roman"/>
              </a:rPr>
              <a:t>Customer satisfaction survey</a:t>
            </a:r>
          </a:p>
          <a:p>
            <a:pPr algn="just"/>
            <a:r>
              <a:rPr lang="en-MY" sz="3200" dirty="0" smtClean="0">
                <a:latin typeface="Arial Narrow" pitchFamily="34" charset="0"/>
                <a:ea typeface="Calibri"/>
                <a:cs typeface="Times New Roman"/>
              </a:rPr>
              <a:t>Evaluation of investment management policy</a:t>
            </a:r>
            <a:endParaRPr lang="en-US" sz="3200" dirty="0">
              <a:latin typeface="Arial Narrow" pitchFamily="34" charset="0"/>
              <a:ea typeface="Calibri"/>
              <a:cs typeface="Times New Roman"/>
            </a:endParaRPr>
          </a:p>
        </p:txBody>
      </p:sp>
    </p:spTree>
    <p:extLst>
      <p:ext uri="{BB962C8B-B14F-4D97-AF65-F5344CB8AC3E}">
        <p14:creationId xmlns:p14="http://schemas.microsoft.com/office/powerpoint/2010/main" xmlns="" val="542126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4862" y="228600"/>
            <a:ext cx="9678862" cy="731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8031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911" y="-22580"/>
            <a:ext cx="9019822" cy="7704673"/>
          </a:xfrm>
          <a:prstGeom prst="rect">
            <a:avLst/>
          </a:prstGeom>
        </p:spPr>
        <p:txBody>
          <a:bodyPr wrap="square">
            <a:spAutoFit/>
          </a:bodyPr>
          <a:lstStyle/>
          <a:p>
            <a:pPr algn="just">
              <a:spcAft>
                <a:spcPts val="800"/>
              </a:spcAft>
            </a:pPr>
            <a:r>
              <a:rPr lang="en-MY" sz="3200" b="1" dirty="0" smtClean="0">
                <a:effectLst/>
                <a:latin typeface="Arial Narrow" pitchFamily="34" charset="0"/>
                <a:ea typeface="Calibri"/>
                <a:cs typeface="Times New Roman"/>
              </a:rPr>
              <a:t>Interactive Question One</a:t>
            </a:r>
            <a:endParaRPr lang="en-US" sz="3200" dirty="0">
              <a:latin typeface="Arial Narrow" pitchFamily="34" charset="0"/>
              <a:ea typeface="Calibri"/>
              <a:cs typeface="Times New Roman"/>
            </a:endParaRPr>
          </a:p>
          <a:p>
            <a:pPr algn="just">
              <a:spcAft>
                <a:spcPts val="800"/>
              </a:spcAft>
            </a:pPr>
            <a:r>
              <a:rPr lang="en-MY" sz="3200" dirty="0" smtClean="0">
                <a:effectLst/>
                <a:latin typeface="Arial Narrow" pitchFamily="34" charset="0"/>
                <a:ea typeface="Calibri"/>
                <a:cs typeface="Times New Roman"/>
              </a:rPr>
              <a:t>You are a professional accountant who has been approached by Dr. </a:t>
            </a:r>
            <a:r>
              <a:rPr lang="en-MY" sz="3200" dirty="0" err="1" smtClean="0">
                <a:effectLst/>
                <a:latin typeface="Arial Narrow" pitchFamily="34" charset="0"/>
                <a:ea typeface="Calibri"/>
                <a:cs typeface="Times New Roman"/>
              </a:rPr>
              <a:t>Mabo</a:t>
            </a:r>
            <a:r>
              <a:rPr lang="en-MY" sz="3200" dirty="0" smtClean="0">
                <a:effectLst/>
                <a:latin typeface="Arial Narrow" pitchFamily="34" charset="0"/>
                <a:ea typeface="Calibri"/>
                <a:cs typeface="Times New Roman"/>
              </a:rPr>
              <a:t>, who wants to invest in Company X. He has asked you for assurance whether the most recent financial statements of Company X are a reliable basis for him to make his investment decision.</a:t>
            </a:r>
            <a:endParaRPr lang="en-US" sz="3200" dirty="0">
              <a:latin typeface="Arial Narrow" pitchFamily="34" charset="0"/>
              <a:ea typeface="Calibri"/>
              <a:cs typeface="Times New Roman"/>
            </a:endParaRPr>
          </a:p>
          <a:p>
            <a:pPr algn="just">
              <a:spcAft>
                <a:spcPts val="800"/>
              </a:spcAft>
            </a:pPr>
            <a:r>
              <a:rPr lang="en-MY" sz="3200" b="1" dirty="0" smtClean="0">
                <a:effectLst/>
                <a:latin typeface="Arial Narrow" pitchFamily="34" charset="0"/>
                <a:ea typeface="Calibri"/>
                <a:cs typeface="Times New Roman"/>
              </a:rPr>
              <a:t>Required</a:t>
            </a:r>
            <a:endParaRPr lang="en-US" sz="3200" dirty="0">
              <a:latin typeface="Arial Narrow" pitchFamily="34" charset="0"/>
              <a:ea typeface="Calibri"/>
              <a:cs typeface="Times New Roman"/>
            </a:endParaRPr>
          </a:p>
          <a:p>
            <a:pPr algn="just">
              <a:spcAft>
                <a:spcPts val="800"/>
              </a:spcAft>
            </a:pPr>
            <a:r>
              <a:rPr lang="en-MY" sz="3200" dirty="0" smtClean="0">
                <a:effectLst/>
                <a:latin typeface="Arial Narrow" pitchFamily="34" charset="0"/>
                <a:ea typeface="Calibri"/>
                <a:cs typeface="Times New Roman"/>
              </a:rPr>
              <a:t>Identify the key elements of an assurance engagement in this scenario, if you accepted the engagement.</a:t>
            </a:r>
          </a:p>
          <a:p>
            <a:pPr algn="just">
              <a:spcAft>
                <a:spcPts val="800"/>
              </a:spcAft>
            </a:pPr>
            <a:r>
              <a:rPr lang="en-MY" sz="3200" b="1" dirty="0" smtClean="0">
                <a:latin typeface="Arial Narrow" pitchFamily="34" charset="0"/>
                <a:ea typeface="Calibri"/>
                <a:cs typeface="Times New Roman"/>
              </a:rPr>
              <a:t>Answer</a:t>
            </a:r>
          </a:p>
          <a:p>
            <a:pPr algn="just">
              <a:spcAft>
                <a:spcPts val="800"/>
              </a:spcAft>
            </a:pPr>
            <a:r>
              <a:rPr lang="en-MY" sz="3200" b="1" dirty="0" smtClean="0">
                <a:effectLst/>
                <a:latin typeface="Arial Narrow" pitchFamily="34" charset="0"/>
                <a:ea typeface="Calibri"/>
                <a:cs typeface="Times New Roman"/>
              </a:rPr>
              <a:t>1 Three party involvement:</a:t>
            </a:r>
            <a:endParaRPr lang="en-US" sz="2800" dirty="0">
              <a:latin typeface="Arial Narrow" pitchFamily="34" charset="0"/>
              <a:ea typeface="Calibri"/>
              <a:cs typeface="Times New Roman"/>
            </a:endParaRPr>
          </a:p>
          <a:p>
            <a:pPr marR="0" lvl="0" algn="just">
              <a:spcBef>
                <a:spcPts val="0"/>
              </a:spcBef>
              <a:spcAft>
                <a:spcPts val="0"/>
              </a:spcAft>
            </a:pPr>
            <a:r>
              <a:rPr lang="en-MY" sz="3200" dirty="0" smtClean="0">
                <a:effectLst/>
                <a:latin typeface="Arial Narrow" pitchFamily="34" charset="0"/>
                <a:ea typeface="Calibri"/>
                <a:cs typeface="Times New Roman"/>
              </a:rPr>
              <a:t>Dr. </a:t>
            </a:r>
            <a:r>
              <a:rPr lang="en-MY" sz="3200" dirty="0" err="1" smtClean="0">
                <a:effectLst/>
                <a:latin typeface="Arial Narrow" pitchFamily="34" charset="0"/>
                <a:ea typeface="Calibri"/>
                <a:cs typeface="Times New Roman"/>
              </a:rPr>
              <a:t>Mabo</a:t>
            </a:r>
            <a:r>
              <a:rPr lang="en-MY" sz="3200" dirty="0" smtClean="0">
                <a:effectLst/>
                <a:latin typeface="Arial Narrow" pitchFamily="34" charset="0"/>
                <a:ea typeface="Calibri"/>
                <a:cs typeface="Times New Roman"/>
              </a:rPr>
              <a:t> (the intended user)</a:t>
            </a:r>
            <a:r>
              <a:rPr lang="en-US" sz="2800" dirty="0" smtClean="0">
                <a:latin typeface="Arial Narrow" pitchFamily="34" charset="0"/>
                <a:ea typeface="Calibri"/>
                <a:cs typeface="Times New Roman"/>
              </a:rPr>
              <a:t>,</a:t>
            </a:r>
            <a:r>
              <a:rPr lang="en-MY" sz="3200" dirty="0" smtClean="0">
                <a:effectLst/>
                <a:latin typeface="Arial Narrow" pitchFamily="34" charset="0"/>
                <a:ea typeface="Calibri"/>
                <a:cs typeface="Times New Roman"/>
              </a:rPr>
              <a:t>You (the practitioner)</a:t>
            </a:r>
            <a:endParaRPr lang="en-US" sz="2800" dirty="0">
              <a:latin typeface="Arial Narrow" pitchFamily="34" charset="0"/>
              <a:ea typeface="Calibri"/>
              <a:cs typeface="Times New Roman"/>
            </a:endParaRPr>
          </a:p>
          <a:p>
            <a:pPr marL="342900" marR="0" lvl="0" indent="-342900" algn="just">
              <a:spcBef>
                <a:spcPts val="0"/>
              </a:spcBef>
              <a:spcAft>
                <a:spcPts val="800"/>
              </a:spcAft>
              <a:buFont typeface="Wingdings"/>
              <a:buChar char=""/>
            </a:pPr>
            <a:r>
              <a:rPr lang="en-MY" sz="3200" dirty="0" smtClean="0">
                <a:effectLst/>
                <a:latin typeface="Arial Narrow" pitchFamily="34" charset="0"/>
                <a:ea typeface="Calibri"/>
                <a:cs typeface="Times New Roman"/>
              </a:rPr>
              <a:t>The directors of Company X (the responsible party)</a:t>
            </a:r>
            <a:endParaRPr lang="en-US" sz="2800" dirty="0">
              <a:latin typeface="Arial Narrow" pitchFamily="34" charset="0"/>
              <a:ea typeface="Calibri"/>
              <a:cs typeface="Times New Roman"/>
            </a:endParaRPr>
          </a:p>
          <a:p>
            <a:pPr algn="just">
              <a:spcAft>
                <a:spcPts val="800"/>
              </a:spcAft>
            </a:pPr>
            <a:endParaRPr lang="en-US" sz="3200" b="1" dirty="0">
              <a:latin typeface="Arial Narrow" pitchFamily="34" charset="0"/>
              <a:ea typeface="Calibri"/>
              <a:cs typeface="Times New Roman"/>
            </a:endParaRPr>
          </a:p>
        </p:txBody>
      </p:sp>
    </p:spTree>
    <p:extLst>
      <p:ext uri="{BB962C8B-B14F-4D97-AF65-F5344CB8AC3E}">
        <p14:creationId xmlns:p14="http://schemas.microsoft.com/office/powerpoint/2010/main" xmlns="" val="3161494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7275"/>
            <a:ext cx="8763000" cy="5242461"/>
          </a:xfrm>
          <a:prstGeom prst="rect">
            <a:avLst/>
          </a:prstGeom>
        </p:spPr>
        <p:txBody>
          <a:bodyPr wrap="square">
            <a:spAutoFit/>
          </a:bodyPr>
          <a:lstStyle/>
          <a:p>
            <a:pPr algn="just">
              <a:spcAft>
                <a:spcPts val="800"/>
              </a:spcAft>
            </a:pPr>
            <a:r>
              <a:rPr lang="en-MY" sz="3200" b="1" dirty="0" smtClean="0">
                <a:latin typeface="Times New Roman"/>
                <a:ea typeface="Calibri"/>
                <a:cs typeface="Times New Roman"/>
              </a:rPr>
              <a:t>2</a:t>
            </a:r>
            <a:r>
              <a:rPr lang="en-MY" b="1" dirty="0" smtClean="0">
                <a:latin typeface="Times New Roman"/>
                <a:ea typeface="Calibri"/>
                <a:cs typeface="Times New Roman"/>
              </a:rPr>
              <a:t>.</a:t>
            </a:r>
            <a:r>
              <a:rPr lang="en-MY" sz="3200" b="1" dirty="0" smtClean="0">
                <a:effectLst/>
                <a:latin typeface="Arial Narrow" pitchFamily="34" charset="0"/>
                <a:ea typeface="Calibri"/>
                <a:cs typeface="Times New Roman"/>
              </a:rPr>
              <a:t>Subject matter</a:t>
            </a:r>
            <a:endParaRPr lang="en-US" sz="3200" dirty="0">
              <a:latin typeface="Arial Narrow" pitchFamily="34" charset="0"/>
              <a:ea typeface="Calibri"/>
              <a:cs typeface="Times New Roman"/>
            </a:endParaRPr>
          </a:p>
          <a:p>
            <a:pPr marR="0" lvl="0" algn="just">
              <a:spcBef>
                <a:spcPts val="0"/>
              </a:spcBef>
              <a:spcAft>
                <a:spcPts val="0"/>
              </a:spcAft>
            </a:pPr>
            <a:r>
              <a:rPr lang="en-MY" sz="3200" dirty="0" smtClean="0">
                <a:effectLst/>
                <a:latin typeface="Arial Narrow" pitchFamily="34" charset="0"/>
                <a:ea typeface="Calibri"/>
                <a:cs typeface="Times New Roman"/>
              </a:rPr>
              <a:t>The most recent financial statements of Company X are the subject matter</a:t>
            </a:r>
          </a:p>
          <a:p>
            <a:pPr marR="0" lvl="0" algn="just">
              <a:spcBef>
                <a:spcPts val="0"/>
              </a:spcBef>
              <a:spcAft>
                <a:spcPts val="0"/>
              </a:spcAft>
            </a:pPr>
            <a:endParaRPr lang="en-US" sz="800" dirty="0">
              <a:latin typeface="Arial Narrow" pitchFamily="34" charset="0"/>
              <a:ea typeface="Calibri"/>
              <a:cs typeface="Times New Roman"/>
            </a:endParaRPr>
          </a:p>
          <a:p>
            <a:pPr algn="just"/>
            <a:r>
              <a:rPr lang="en-MY" sz="3200" b="1" dirty="0" smtClean="0">
                <a:effectLst/>
                <a:latin typeface="Arial Narrow" pitchFamily="34" charset="0"/>
                <a:ea typeface="Calibri"/>
                <a:cs typeface="Times New Roman"/>
              </a:rPr>
              <a:t>3 Relevant criteria</a:t>
            </a:r>
            <a:endParaRPr lang="en-US" sz="3200" dirty="0">
              <a:latin typeface="Arial Narrow" pitchFamily="34" charset="0"/>
              <a:ea typeface="Calibri"/>
              <a:cs typeface="Times New Roman"/>
            </a:endParaRPr>
          </a:p>
          <a:p>
            <a:pPr marR="0" lvl="0" algn="just">
              <a:spcBef>
                <a:spcPts val="0"/>
              </a:spcBef>
              <a:spcAft>
                <a:spcPts val="0"/>
              </a:spcAft>
            </a:pPr>
            <a:r>
              <a:rPr lang="en-MY" sz="3200" dirty="0" smtClean="0">
                <a:effectLst/>
                <a:latin typeface="Arial Narrow" pitchFamily="34" charset="0"/>
                <a:ea typeface="Calibri"/>
                <a:cs typeface="Times New Roman"/>
              </a:rPr>
              <a:t>It is most likely in this instance that the criteria would be accounting standards (i.e., IFRS), so that Dr </a:t>
            </a:r>
            <a:r>
              <a:rPr lang="en-MY" sz="3200" dirty="0" err="1" smtClean="0">
                <a:effectLst/>
                <a:latin typeface="Arial Narrow" pitchFamily="34" charset="0"/>
                <a:ea typeface="Calibri"/>
                <a:cs typeface="Times New Roman"/>
              </a:rPr>
              <a:t>Mabo</a:t>
            </a:r>
            <a:r>
              <a:rPr lang="en-MY" sz="3200" dirty="0" smtClean="0">
                <a:effectLst/>
                <a:latin typeface="Arial Narrow" pitchFamily="34" charset="0"/>
                <a:ea typeface="Calibri"/>
                <a:cs typeface="Times New Roman"/>
              </a:rPr>
              <a:t> can be assured that the financial statements were properly prepared and comparable with other companies' financial statements</a:t>
            </a:r>
            <a:endParaRPr lang="en-US" sz="3200" dirty="0">
              <a:latin typeface="Arial Narrow" pitchFamily="34" charset="0"/>
              <a:ea typeface="Calibri"/>
              <a:cs typeface="Times New Roman"/>
            </a:endParaRPr>
          </a:p>
          <a:p>
            <a:pPr algn="just"/>
            <a:r>
              <a:rPr lang="en-MY" sz="3200" b="1" dirty="0" smtClean="0">
                <a:effectLst/>
                <a:latin typeface="Arial Narrow" pitchFamily="34" charset="0"/>
                <a:ea typeface="Calibri"/>
                <a:cs typeface="Times New Roman"/>
              </a:rPr>
              <a:t>`</a:t>
            </a:r>
            <a:endParaRPr lang="en-US" sz="3200" dirty="0">
              <a:latin typeface="Arial Narrow" pitchFamily="34" charset="0"/>
            </a:endParaRPr>
          </a:p>
        </p:txBody>
      </p:sp>
    </p:spTree>
    <p:extLst>
      <p:ext uri="{BB962C8B-B14F-4D97-AF65-F5344CB8AC3E}">
        <p14:creationId xmlns:p14="http://schemas.microsoft.com/office/powerpoint/2010/main" xmlns="" val="1993911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5878532"/>
          </a:xfrm>
          <a:prstGeom prst="rect">
            <a:avLst/>
          </a:prstGeom>
        </p:spPr>
        <p:txBody>
          <a:bodyPr wrap="square">
            <a:spAutoFit/>
          </a:bodyPr>
          <a:lstStyle/>
          <a:p>
            <a:pPr lvl="0" algn="just"/>
            <a:r>
              <a:rPr lang="en-MY" sz="3200" b="1" dirty="0">
                <a:solidFill>
                  <a:prstClr val="black"/>
                </a:solidFill>
                <a:latin typeface="Arial Narrow" pitchFamily="34" charset="0"/>
                <a:ea typeface="Calibri"/>
                <a:cs typeface="Times New Roman"/>
              </a:rPr>
              <a:t>4 Evidence</a:t>
            </a:r>
            <a:endParaRPr lang="en-US" sz="3200" dirty="0">
              <a:solidFill>
                <a:prstClr val="black"/>
              </a:solidFill>
              <a:latin typeface="Arial Narrow" pitchFamily="34" charset="0"/>
              <a:ea typeface="Calibri"/>
              <a:cs typeface="Times New Roman"/>
            </a:endParaRPr>
          </a:p>
          <a:p>
            <a:pPr lvl="0" algn="just"/>
            <a:r>
              <a:rPr lang="en-MY" sz="3200" dirty="0">
                <a:solidFill>
                  <a:prstClr val="black"/>
                </a:solidFill>
                <a:latin typeface="Arial Narrow" pitchFamily="34" charset="0"/>
                <a:ea typeface="Calibri"/>
                <a:cs typeface="Times New Roman"/>
              </a:rPr>
              <a:t>You would have to agree the extent of procedures in relation to this assignment with Dr. </a:t>
            </a:r>
            <a:r>
              <a:rPr lang="en-MY" sz="3200" dirty="0" err="1">
                <a:solidFill>
                  <a:prstClr val="black"/>
                </a:solidFill>
                <a:latin typeface="Arial Narrow" pitchFamily="34" charset="0"/>
                <a:ea typeface="Calibri"/>
                <a:cs typeface="Times New Roman"/>
              </a:rPr>
              <a:t>Mabo</a:t>
            </a:r>
            <a:r>
              <a:rPr lang="en-MY" sz="3200" dirty="0">
                <a:solidFill>
                  <a:prstClr val="black"/>
                </a:solidFill>
                <a:latin typeface="Arial Narrow" pitchFamily="34" charset="0"/>
                <a:ea typeface="Calibri"/>
                <a:cs typeface="Times New Roman"/>
              </a:rPr>
              <a:t> so that he knew the level of evidence you were intending to seek. </a:t>
            </a:r>
            <a:endParaRPr lang="en-MY" sz="3200" dirty="0" smtClean="0">
              <a:solidFill>
                <a:prstClr val="black"/>
              </a:solidFill>
              <a:latin typeface="Arial Narrow" pitchFamily="34" charset="0"/>
              <a:ea typeface="Calibri"/>
              <a:cs typeface="Times New Roman"/>
            </a:endParaRPr>
          </a:p>
          <a:p>
            <a:pPr lvl="0" algn="just"/>
            <a:endParaRPr lang="en-MY" sz="800" dirty="0">
              <a:solidFill>
                <a:prstClr val="black"/>
              </a:solidFill>
              <a:latin typeface="Arial Narrow" pitchFamily="34" charset="0"/>
              <a:ea typeface="Calibri"/>
              <a:cs typeface="Times New Roman"/>
            </a:endParaRPr>
          </a:p>
          <a:p>
            <a:pPr lvl="0" algn="just"/>
            <a:r>
              <a:rPr lang="en-MY" sz="3200" dirty="0" smtClean="0">
                <a:solidFill>
                  <a:prstClr val="black"/>
                </a:solidFill>
                <a:latin typeface="Arial Narrow" pitchFamily="34" charset="0"/>
                <a:ea typeface="Calibri"/>
                <a:cs typeface="Times New Roman"/>
              </a:rPr>
              <a:t>This </a:t>
            </a:r>
            <a:r>
              <a:rPr lang="en-MY" sz="3200" dirty="0">
                <a:solidFill>
                  <a:prstClr val="black"/>
                </a:solidFill>
                <a:latin typeface="Arial Narrow" pitchFamily="34" charset="0"/>
                <a:ea typeface="Calibri"/>
                <a:cs typeface="Times New Roman"/>
              </a:rPr>
              <a:t>would depend on several factors, including the degree of secrecy in the proposed transaction and whether the directors of Company X allowed you to inspect the books and </a:t>
            </a:r>
            <a:r>
              <a:rPr lang="en-MY" sz="3200" dirty="0" smtClean="0">
                <a:solidFill>
                  <a:prstClr val="black"/>
                </a:solidFill>
                <a:latin typeface="Arial Narrow" pitchFamily="34" charset="0"/>
                <a:ea typeface="Calibri"/>
                <a:cs typeface="Times New Roman"/>
              </a:rPr>
              <a:t>documents</a:t>
            </a:r>
          </a:p>
          <a:p>
            <a:pPr lvl="0" algn="just"/>
            <a:endParaRPr lang="en-US" sz="800" dirty="0">
              <a:solidFill>
                <a:prstClr val="black"/>
              </a:solidFill>
              <a:latin typeface="Arial Narrow" pitchFamily="34" charset="0"/>
              <a:ea typeface="Calibri"/>
              <a:cs typeface="Times New Roman"/>
            </a:endParaRPr>
          </a:p>
          <a:p>
            <a:pPr lvl="0" algn="just"/>
            <a:r>
              <a:rPr lang="en-MY" sz="3200" b="1" dirty="0">
                <a:solidFill>
                  <a:prstClr val="black"/>
                </a:solidFill>
                <a:latin typeface="Arial Narrow" pitchFamily="34" charset="0"/>
                <a:ea typeface="Calibri"/>
                <a:cs typeface="Times New Roman"/>
              </a:rPr>
              <a:t>5 Reports</a:t>
            </a:r>
            <a:endParaRPr lang="en-US" sz="3200" dirty="0">
              <a:solidFill>
                <a:prstClr val="black"/>
              </a:solidFill>
              <a:latin typeface="Arial Narrow" pitchFamily="34" charset="0"/>
              <a:ea typeface="Calibri"/>
              <a:cs typeface="Times New Roman"/>
            </a:endParaRPr>
          </a:p>
          <a:p>
            <a:pPr lvl="0"/>
            <a:r>
              <a:rPr lang="en-MY" sz="3200" dirty="0">
                <a:solidFill>
                  <a:prstClr val="black"/>
                </a:solidFill>
                <a:latin typeface="Arial Narrow" pitchFamily="34" charset="0"/>
                <a:ea typeface="Calibri"/>
              </a:rPr>
              <a:t>Again, the nature of the report would be agreed between you and Dr. </a:t>
            </a:r>
            <a:r>
              <a:rPr lang="en-MY" sz="3200" dirty="0" err="1">
                <a:solidFill>
                  <a:prstClr val="black"/>
                </a:solidFill>
                <a:latin typeface="Arial Narrow" pitchFamily="34" charset="0"/>
                <a:ea typeface="Calibri"/>
              </a:rPr>
              <a:t>Mabo</a:t>
            </a:r>
            <a:endParaRPr lang="en-US" sz="3200" dirty="0">
              <a:solidFill>
                <a:prstClr val="black"/>
              </a:solidFill>
              <a:latin typeface="Arial Narrow" pitchFamily="34" charset="0"/>
            </a:endParaRPr>
          </a:p>
        </p:txBody>
      </p:sp>
    </p:spTree>
    <p:extLst>
      <p:ext uri="{BB962C8B-B14F-4D97-AF65-F5344CB8AC3E}">
        <p14:creationId xmlns:p14="http://schemas.microsoft.com/office/powerpoint/2010/main" xmlns="" val="1126774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2628"/>
            <a:ext cx="8940800" cy="7048083"/>
          </a:xfrm>
          <a:prstGeom prst="rect">
            <a:avLst/>
          </a:prstGeom>
        </p:spPr>
        <p:txBody>
          <a:bodyPr wrap="square">
            <a:spAutoFit/>
          </a:bodyPr>
          <a:lstStyle/>
          <a:p>
            <a:pPr algn="just">
              <a:spcAft>
                <a:spcPts val="1000"/>
              </a:spcAft>
            </a:pPr>
            <a:r>
              <a:rPr lang="en-US" sz="2800" b="1" dirty="0" smtClean="0">
                <a:effectLst/>
                <a:latin typeface="Arial Narrow" pitchFamily="34" charset="0"/>
                <a:ea typeface="Calibri"/>
                <a:cs typeface="Times New Roman"/>
              </a:rPr>
              <a:t>QUESTION ONE</a:t>
            </a:r>
            <a:endParaRPr lang="en-US" sz="2800" dirty="0">
              <a:latin typeface="Arial Narrow" pitchFamily="34" charset="0"/>
              <a:ea typeface="Calibri"/>
              <a:cs typeface="Times New Roman"/>
            </a:endParaRPr>
          </a:p>
          <a:p>
            <a:pPr algn="just"/>
            <a:r>
              <a:rPr lang="en-US" sz="2800" dirty="0" err="1" smtClean="0">
                <a:effectLst/>
                <a:latin typeface="Arial Narrow" pitchFamily="34" charset="0"/>
                <a:ea typeface="Calibri"/>
                <a:cs typeface="Times New Roman"/>
              </a:rPr>
              <a:t>Sinde</a:t>
            </a:r>
            <a:r>
              <a:rPr lang="en-US" sz="2800" dirty="0" smtClean="0">
                <a:effectLst/>
                <a:latin typeface="Arial Narrow" pitchFamily="34" charset="0"/>
                <a:ea typeface="Calibri"/>
                <a:cs typeface="Times New Roman"/>
              </a:rPr>
              <a:t> &amp; Co are the auditors of Magnet Co.. During the year 202X, Magnet Co. have approached the bank to extend their overdraft limit in order to finance a short term that project they intend to undertake. </a:t>
            </a:r>
          </a:p>
          <a:p>
            <a:pPr algn="just"/>
            <a:endParaRPr lang="en-US" sz="700" dirty="0">
              <a:latin typeface="Arial Narrow" pitchFamily="34" charset="0"/>
              <a:ea typeface="Calibri"/>
              <a:cs typeface="Times New Roman"/>
            </a:endParaRPr>
          </a:p>
          <a:p>
            <a:pPr algn="just"/>
            <a:r>
              <a:rPr lang="en-US" sz="2800" dirty="0" smtClean="0">
                <a:effectLst/>
                <a:latin typeface="Arial Narrow" pitchFamily="34" charset="0"/>
                <a:ea typeface="Calibri"/>
                <a:cs typeface="Times New Roman"/>
              </a:rPr>
              <a:t>The bank has asked that the cash flow projections be provided for the project and that assurance be provided over the projections by </a:t>
            </a:r>
            <a:r>
              <a:rPr lang="en-US" sz="2800" dirty="0" err="1" smtClean="0">
                <a:effectLst/>
                <a:latin typeface="Arial Narrow" pitchFamily="34" charset="0"/>
                <a:ea typeface="Calibri"/>
                <a:cs typeface="Times New Roman"/>
              </a:rPr>
              <a:t>Sinde</a:t>
            </a:r>
            <a:r>
              <a:rPr lang="en-US" sz="2800" dirty="0" smtClean="0">
                <a:effectLst/>
                <a:latin typeface="Arial Narrow" pitchFamily="34" charset="0"/>
                <a:ea typeface="Calibri"/>
                <a:cs typeface="Times New Roman"/>
              </a:rPr>
              <a:t> &amp; Co.</a:t>
            </a:r>
            <a:endParaRPr lang="en-US" sz="2800" dirty="0">
              <a:latin typeface="Arial Narrow" pitchFamily="34" charset="0"/>
              <a:ea typeface="Calibri"/>
              <a:cs typeface="Times New Roman"/>
            </a:endParaRPr>
          </a:p>
          <a:p>
            <a:pPr algn="just"/>
            <a:r>
              <a:rPr lang="en-US" sz="2800" dirty="0" smtClean="0">
                <a:effectLst/>
                <a:latin typeface="Arial Narrow" pitchFamily="34" charset="0"/>
                <a:ea typeface="Calibri"/>
                <a:cs typeface="Times New Roman"/>
              </a:rPr>
              <a:t> </a:t>
            </a:r>
            <a:endParaRPr lang="en-US" sz="2800" dirty="0">
              <a:latin typeface="Arial Narrow" pitchFamily="34" charset="0"/>
              <a:ea typeface="Calibri"/>
              <a:cs typeface="Times New Roman"/>
            </a:endParaRPr>
          </a:p>
          <a:p>
            <a:pPr algn="just"/>
            <a:r>
              <a:rPr lang="en-US" sz="2800" b="1" dirty="0" smtClean="0">
                <a:effectLst/>
                <a:latin typeface="Arial Narrow" pitchFamily="34" charset="0"/>
                <a:ea typeface="Calibri"/>
                <a:cs typeface="Times New Roman"/>
              </a:rPr>
              <a:t>Required,</a:t>
            </a:r>
            <a:r>
              <a:rPr lang="en-US" sz="2800" dirty="0" smtClean="0">
                <a:latin typeface="Arial Narrow" pitchFamily="34" charset="0"/>
                <a:ea typeface="Calibri"/>
                <a:cs typeface="Times New Roman"/>
              </a:rPr>
              <a:t> </a:t>
            </a:r>
            <a:r>
              <a:rPr lang="en-US" sz="2800" dirty="0" smtClean="0">
                <a:effectLst/>
                <a:latin typeface="Arial Narrow" pitchFamily="34" charset="0"/>
                <a:ea typeface="Calibri"/>
                <a:cs typeface="Times New Roman"/>
              </a:rPr>
              <a:t>Briefly Explain:</a:t>
            </a:r>
            <a:endParaRPr lang="en-US" sz="2800" dirty="0">
              <a:latin typeface="Arial Narrow" pitchFamily="34" charset="0"/>
              <a:ea typeface="Calibri"/>
              <a:cs typeface="Times New Roman"/>
            </a:endParaRPr>
          </a:p>
          <a:p>
            <a:pPr algn="just">
              <a:spcAft>
                <a:spcPts val="1000"/>
              </a:spcAft>
            </a:pPr>
            <a:r>
              <a:rPr lang="en-US" sz="2800" dirty="0" smtClean="0">
                <a:effectLst/>
                <a:latin typeface="Arial Narrow" pitchFamily="34" charset="0"/>
                <a:ea typeface="Calibri"/>
                <a:cs typeface="Times New Roman"/>
              </a:rPr>
              <a:t>(i) The type of assurance engagement that will be undertaken by </a:t>
            </a:r>
            <a:r>
              <a:rPr lang="en-US" sz="2800" dirty="0" err="1" smtClean="0">
                <a:effectLst/>
                <a:latin typeface="Arial Narrow" pitchFamily="34" charset="0"/>
                <a:ea typeface="Calibri"/>
                <a:cs typeface="Times New Roman"/>
              </a:rPr>
              <a:t>Sinde</a:t>
            </a:r>
            <a:r>
              <a:rPr lang="en-US" sz="2800" dirty="0" smtClean="0">
                <a:effectLst/>
                <a:latin typeface="Arial Narrow" pitchFamily="34" charset="0"/>
                <a:ea typeface="Calibri"/>
                <a:cs typeface="Times New Roman"/>
              </a:rPr>
              <a:t> &amp; Co </a:t>
            </a:r>
            <a:endParaRPr lang="en-US" sz="2800" dirty="0">
              <a:latin typeface="Arial Narrow" pitchFamily="34" charset="0"/>
              <a:ea typeface="Calibri"/>
              <a:cs typeface="Times New Roman"/>
            </a:endParaRPr>
          </a:p>
          <a:p>
            <a:pPr algn="just">
              <a:spcAft>
                <a:spcPts val="1000"/>
              </a:spcAft>
            </a:pPr>
            <a:r>
              <a:rPr lang="en-US" sz="2800" dirty="0" smtClean="0">
                <a:effectLst/>
                <a:latin typeface="Arial Narrow" pitchFamily="34" charset="0"/>
                <a:ea typeface="Calibri"/>
                <a:cs typeface="Times New Roman"/>
              </a:rPr>
              <a:t>(ii) The form of assurance that will be provided in their report </a:t>
            </a:r>
            <a:endParaRPr lang="en-US" sz="2800" dirty="0">
              <a:latin typeface="Arial Narrow" pitchFamily="34" charset="0"/>
              <a:ea typeface="Calibri"/>
              <a:cs typeface="Times New Roman"/>
            </a:endParaRPr>
          </a:p>
          <a:p>
            <a:pPr algn="just"/>
            <a:r>
              <a:rPr lang="en-US" sz="2800" dirty="0" smtClean="0">
                <a:effectLst/>
                <a:latin typeface="Arial Narrow" pitchFamily="34" charset="0"/>
                <a:ea typeface="Calibri"/>
                <a:cs typeface="Times New Roman"/>
              </a:rPr>
              <a:t>(iii) Why this type of assurance is appropriate for a cash flow projection</a:t>
            </a:r>
            <a:r>
              <a:rPr lang="en-US" sz="2800" b="1" dirty="0" smtClean="0">
                <a:effectLst/>
                <a:latin typeface="Arial Narrow" pitchFamily="34" charset="0"/>
                <a:ea typeface="Calibri"/>
                <a:cs typeface="Times New Roman"/>
              </a:rPr>
              <a:t> </a:t>
            </a:r>
            <a:endParaRPr lang="en-US" sz="2800" dirty="0">
              <a:latin typeface="Arial Narrow" pitchFamily="34" charset="0"/>
              <a:ea typeface="Calibri"/>
              <a:cs typeface="Times New Roman"/>
            </a:endParaRPr>
          </a:p>
        </p:txBody>
      </p:sp>
    </p:spTree>
    <p:extLst>
      <p:ext uri="{BB962C8B-B14F-4D97-AF65-F5344CB8AC3E}">
        <p14:creationId xmlns:p14="http://schemas.microsoft.com/office/powerpoint/2010/main" xmlns="" val="3615176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944562"/>
          </a:xfrm>
        </p:spPr>
        <p:txBody>
          <a:bodyPr>
            <a:normAutofit fontScale="90000"/>
          </a:bodyPr>
          <a:lstStyle/>
          <a:p>
            <a:pPr algn="l"/>
            <a:r>
              <a:rPr lang="en-MY" dirty="0" smtClean="0">
                <a:effectLst/>
                <a:latin typeface="Times New Roman"/>
                <a:ea typeface="Calibri"/>
              </a:rPr>
              <a:t/>
            </a:r>
            <a:br>
              <a:rPr lang="en-MY" dirty="0" smtClean="0">
                <a:effectLst/>
                <a:latin typeface="Times New Roman"/>
                <a:ea typeface="Calibri"/>
              </a:rPr>
            </a:br>
            <a:r>
              <a:rPr lang="en-MY" dirty="0">
                <a:latin typeface="Times New Roman"/>
                <a:ea typeface="Calibri"/>
              </a:rPr>
              <a:t/>
            </a:r>
            <a:br>
              <a:rPr lang="en-MY" dirty="0">
                <a:latin typeface="Times New Roman"/>
                <a:ea typeface="Calibri"/>
              </a:rPr>
            </a:br>
            <a:r>
              <a:rPr lang="en-MY" dirty="0" smtClean="0">
                <a:latin typeface="Times New Roman"/>
                <a:ea typeface="Calibri"/>
              </a:rPr>
              <a:t/>
            </a:r>
            <a:br>
              <a:rPr lang="en-MY" dirty="0" smtClean="0">
                <a:latin typeface="Times New Roman"/>
                <a:ea typeface="Calibri"/>
              </a:rPr>
            </a:br>
            <a:r>
              <a:rPr lang="en-MY" dirty="0">
                <a:latin typeface="Times New Roman"/>
                <a:ea typeface="Calibri"/>
              </a:rPr>
              <a:t/>
            </a:r>
            <a:br>
              <a:rPr lang="en-MY" dirty="0">
                <a:latin typeface="Times New Roman"/>
                <a:ea typeface="Calibri"/>
              </a:rPr>
            </a:br>
            <a:r>
              <a:rPr lang="en-MY" dirty="0" smtClean="0">
                <a:latin typeface="Times New Roman"/>
                <a:ea typeface="Calibri"/>
              </a:rPr>
              <a:t/>
            </a:r>
            <a:br>
              <a:rPr lang="en-MY" dirty="0" smtClean="0">
                <a:latin typeface="Times New Roman"/>
                <a:ea typeface="Calibri"/>
              </a:rPr>
            </a:br>
            <a:r>
              <a:rPr lang="en-MY" dirty="0">
                <a:latin typeface="Times New Roman"/>
                <a:ea typeface="Calibri"/>
              </a:rPr>
              <a:t/>
            </a:r>
            <a:br>
              <a:rPr lang="en-MY" dirty="0">
                <a:latin typeface="Times New Roman"/>
                <a:ea typeface="Calibri"/>
              </a:rPr>
            </a:br>
            <a:r>
              <a:rPr lang="en-MY" dirty="0" smtClean="0">
                <a:latin typeface="Times New Roman"/>
                <a:ea typeface="Calibri"/>
              </a:rPr>
              <a:t/>
            </a:r>
            <a:br>
              <a:rPr lang="en-MY" dirty="0" smtClean="0">
                <a:latin typeface="Times New Roman"/>
                <a:ea typeface="Calibri"/>
              </a:rPr>
            </a:br>
            <a:r>
              <a:rPr lang="en-MY" dirty="0" smtClean="0">
                <a:latin typeface="Times New Roman"/>
                <a:ea typeface="Calibri"/>
              </a:rPr>
              <a:t/>
            </a:r>
            <a:br>
              <a:rPr lang="en-MY" dirty="0" smtClean="0">
                <a:latin typeface="Times New Roman"/>
                <a:ea typeface="Calibri"/>
              </a:rPr>
            </a:br>
            <a:r>
              <a:rPr lang="en-MY" dirty="0" smtClean="0">
                <a:solidFill>
                  <a:prstClr val="black"/>
                </a:solidFill>
                <a:latin typeface="Times New Roman"/>
                <a:ea typeface="Calibri"/>
              </a:rPr>
              <a:t>International </a:t>
            </a:r>
            <a:r>
              <a:rPr lang="en-MY" dirty="0">
                <a:solidFill>
                  <a:prstClr val="black"/>
                </a:solidFill>
                <a:latin typeface="Times New Roman"/>
                <a:ea typeface="Calibri"/>
              </a:rPr>
              <a:t>standards on assurance engagements (ISAE)</a:t>
            </a:r>
            <a:r>
              <a:rPr lang="en-MY" dirty="0">
                <a:latin typeface="Times New Roman"/>
                <a:ea typeface="Calibri"/>
              </a:rPr>
              <a:t/>
            </a:r>
            <a:br>
              <a:rPr lang="en-MY" dirty="0">
                <a:latin typeface="Times New Roman"/>
                <a:ea typeface="Calibri"/>
              </a:rPr>
            </a:br>
            <a:r>
              <a:rPr lang="en-MY" dirty="0" smtClean="0">
                <a:latin typeface="Times New Roman"/>
                <a:ea typeface="Calibri"/>
              </a:rPr>
              <a:t/>
            </a:r>
            <a:br>
              <a:rPr lang="en-MY" dirty="0" smtClean="0">
                <a:latin typeface="Times New Roman"/>
                <a:ea typeface="Calibri"/>
              </a:rPr>
            </a:br>
            <a:r>
              <a:rPr lang="en-MY" sz="3600" dirty="0" smtClean="0">
                <a:effectLst/>
                <a:latin typeface="Times New Roman"/>
                <a:ea typeface="Calibri"/>
              </a:rPr>
              <a:t>The International Framework for Assurance Engagements is provided under ISAE</a:t>
            </a:r>
            <a:br>
              <a:rPr lang="en-MY" sz="3600" dirty="0" smtClean="0">
                <a:effectLst/>
                <a:latin typeface="Times New Roman"/>
                <a:ea typeface="Calibri"/>
              </a:rPr>
            </a:br>
            <a:r>
              <a:rPr lang="en-MY" sz="3600" dirty="0" smtClean="0">
                <a:effectLst/>
                <a:latin typeface="Times New Roman"/>
                <a:ea typeface="Calibri"/>
              </a:rPr>
              <a:t> </a:t>
            </a:r>
            <a:br>
              <a:rPr lang="en-MY" sz="3600" dirty="0" smtClean="0">
                <a:effectLst/>
                <a:latin typeface="Times New Roman"/>
                <a:ea typeface="Calibri"/>
              </a:rPr>
            </a:br>
            <a:r>
              <a:rPr lang="en-MY" sz="3600" dirty="0" err="1" smtClean="0">
                <a:latin typeface="Times New Roman"/>
                <a:ea typeface="Calibri"/>
              </a:rPr>
              <a:t>ISAE</a:t>
            </a:r>
            <a:r>
              <a:rPr lang="en-MY" sz="3600" dirty="0" smtClean="0">
                <a:latin typeface="Times New Roman"/>
                <a:ea typeface="Calibri"/>
              </a:rPr>
              <a:t> is </a:t>
            </a:r>
            <a:r>
              <a:rPr lang="en-MY" sz="3600" dirty="0" smtClean="0">
                <a:effectLst/>
                <a:latin typeface="Times New Roman"/>
                <a:ea typeface="Calibri"/>
              </a:rPr>
              <a:t>issued by the International Auditing and Assurance Standards Board (IAASB).</a:t>
            </a:r>
            <a:br>
              <a:rPr lang="en-MY" sz="3600" dirty="0" smtClean="0">
                <a:effectLst/>
                <a:latin typeface="Times New Roman"/>
                <a:ea typeface="Calibri"/>
              </a:rPr>
            </a:br>
            <a:r>
              <a:rPr lang="en-MY" sz="3600" dirty="0" smtClean="0">
                <a:effectLst/>
                <a:latin typeface="Times New Roman"/>
                <a:ea typeface="Calibri"/>
              </a:rPr>
              <a:t/>
            </a:r>
            <a:br>
              <a:rPr lang="en-MY" sz="3600" dirty="0" smtClean="0">
                <a:effectLst/>
                <a:latin typeface="Times New Roman"/>
                <a:ea typeface="Calibri"/>
              </a:rPr>
            </a:br>
            <a:r>
              <a:rPr lang="en-MY" sz="3600" dirty="0" smtClean="0">
                <a:effectLst/>
                <a:latin typeface="Times New Roman"/>
                <a:ea typeface="Calibri"/>
              </a:rPr>
              <a:t>Assurance engagements include both attestation engagements and direct engagements, in which the practitioner measures or evaluates the underlying subject matter against the criteria</a:t>
            </a:r>
            <a:endParaRPr lang="en-US" sz="3600" dirty="0"/>
          </a:p>
        </p:txBody>
      </p:sp>
    </p:spTree>
    <p:extLst>
      <p:ext uri="{BB962C8B-B14F-4D97-AF65-F5344CB8AC3E}">
        <p14:creationId xmlns:p14="http://schemas.microsoft.com/office/powerpoint/2010/main" xmlns="" val="3260567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91600" cy="7899150"/>
          </a:xfrm>
          <a:prstGeom prst="rect">
            <a:avLst/>
          </a:prstGeom>
        </p:spPr>
        <p:txBody>
          <a:bodyPr wrap="square">
            <a:spAutoFit/>
          </a:bodyPr>
          <a:lstStyle/>
          <a:p>
            <a:pPr algn="just">
              <a:lnSpc>
                <a:spcPct val="107000"/>
              </a:lnSpc>
              <a:spcAft>
                <a:spcPts val="1000"/>
              </a:spcAft>
            </a:pPr>
            <a:r>
              <a:rPr lang="en-US" sz="2400" b="1" dirty="0" smtClean="0">
                <a:effectLst/>
                <a:latin typeface="Times New Roman"/>
                <a:ea typeface="Calibri"/>
                <a:cs typeface="Times New Roman"/>
              </a:rPr>
              <a:t>ANSWER ONE</a:t>
            </a:r>
            <a:endParaRPr lang="en-US" sz="2400" dirty="0">
              <a:ea typeface="Calibri"/>
              <a:cs typeface="Times New Roman"/>
            </a:endParaRPr>
          </a:p>
          <a:p>
            <a:pPr algn="just">
              <a:spcAft>
                <a:spcPts val="1000"/>
              </a:spcAft>
            </a:pPr>
            <a:r>
              <a:rPr lang="en-US" sz="2800" dirty="0" smtClean="0">
                <a:effectLst/>
                <a:latin typeface="Arial Narrow" pitchFamily="34" charset="0"/>
                <a:ea typeface="Calibri"/>
                <a:cs typeface="Times New Roman"/>
              </a:rPr>
              <a:t>(i) The engagement that </a:t>
            </a:r>
            <a:r>
              <a:rPr lang="en-US" sz="2800" dirty="0" err="1" smtClean="0">
                <a:effectLst/>
                <a:latin typeface="Arial Narrow" pitchFamily="34" charset="0"/>
                <a:ea typeface="Calibri"/>
                <a:cs typeface="Times New Roman"/>
              </a:rPr>
              <a:t>Sinde</a:t>
            </a:r>
            <a:r>
              <a:rPr lang="en-US" sz="2800" dirty="0" smtClean="0">
                <a:effectLst/>
                <a:latin typeface="Arial Narrow" pitchFamily="34" charset="0"/>
                <a:ea typeface="Calibri"/>
                <a:cs typeface="Times New Roman"/>
              </a:rPr>
              <a:t> &amp; Co. are undertaking is a form of review engagement in order to provide assurance to the bank that the cash flow projections are reasonable. 	        </a:t>
            </a:r>
            <a:endParaRPr lang="en-US" sz="2800" dirty="0">
              <a:latin typeface="Arial Narrow" pitchFamily="34" charset="0"/>
              <a:ea typeface="Calibri"/>
              <a:cs typeface="Times New Roman"/>
            </a:endParaRPr>
          </a:p>
          <a:p>
            <a:pPr algn="just">
              <a:spcAft>
                <a:spcPts val="1000"/>
              </a:spcAft>
            </a:pPr>
            <a:r>
              <a:rPr lang="en-US" sz="2800" dirty="0" smtClean="0">
                <a:effectLst/>
                <a:latin typeface="Arial Narrow" pitchFamily="34" charset="0"/>
                <a:ea typeface="Calibri"/>
                <a:cs typeface="Times New Roman"/>
              </a:rPr>
              <a:t>The assurance engagement is an example of a Limited Assurance Engagement which provides the user with a moderate level of assurance rather than the high level of assurance provided by Reasonable Assurance Engagements, such as audits of historical financial statements    </a:t>
            </a:r>
            <a:endParaRPr lang="en-US" sz="2800" dirty="0">
              <a:latin typeface="Arial Narrow" pitchFamily="34" charset="0"/>
              <a:ea typeface="Calibri"/>
              <a:cs typeface="Times New Roman"/>
            </a:endParaRPr>
          </a:p>
          <a:p>
            <a:pPr algn="just"/>
            <a:r>
              <a:rPr lang="en-US" sz="2800" dirty="0" smtClean="0">
                <a:effectLst/>
                <a:latin typeface="Arial Narrow" pitchFamily="34" charset="0"/>
                <a:ea typeface="Calibri"/>
                <a:cs typeface="Times New Roman"/>
              </a:rPr>
              <a:t>The assurance report is provided by </a:t>
            </a:r>
            <a:r>
              <a:rPr lang="en-US" sz="2800" dirty="0" err="1" smtClean="0">
                <a:effectLst/>
                <a:latin typeface="Arial Narrow" pitchFamily="34" charset="0"/>
                <a:ea typeface="Calibri"/>
                <a:cs typeface="Times New Roman"/>
              </a:rPr>
              <a:t>Sinde</a:t>
            </a:r>
            <a:r>
              <a:rPr lang="en-US" sz="2800" dirty="0" smtClean="0">
                <a:effectLst/>
                <a:latin typeface="Arial Narrow" pitchFamily="34" charset="0"/>
                <a:ea typeface="Calibri"/>
                <a:cs typeface="Times New Roman"/>
              </a:rPr>
              <a:t> to enable the user of that report (the bank) to determine what level of reliance they can place on the information which is the subject matter of the report. </a:t>
            </a:r>
          </a:p>
          <a:p>
            <a:pPr algn="just"/>
            <a:endParaRPr lang="en-US" sz="1100" dirty="0">
              <a:latin typeface="Arial Narrow" pitchFamily="34" charset="0"/>
              <a:ea typeface="Calibri"/>
              <a:cs typeface="Times New Roman"/>
            </a:endParaRPr>
          </a:p>
          <a:p>
            <a:pPr lvl="0" algn="just">
              <a:spcAft>
                <a:spcPts val="800"/>
              </a:spcAft>
            </a:pPr>
            <a:r>
              <a:rPr lang="en-US" sz="2800" dirty="0" smtClean="0">
                <a:effectLst/>
                <a:latin typeface="Times New Roman"/>
                <a:ea typeface="Calibri"/>
                <a:cs typeface="Times New Roman"/>
              </a:rPr>
              <a:t> </a:t>
            </a:r>
            <a:r>
              <a:rPr lang="en-US" sz="2800" dirty="0">
                <a:solidFill>
                  <a:prstClr val="black"/>
                </a:solidFill>
                <a:latin typeface="Times New Roman"/>
                <a:ea typeface="Calibri"/>
                <a:cs typeface="Times New Roman"/>
              </a:rPr>
              <a:t>(</a:t>
            </a:r>
            <a:r>
              <a:rPr lang="en-US" sz="2800" dirty="0">
                <a:solidFill>
                  <a:prstClr val="black"/>
                </a:solidFill>
                <a:latin typeface="Arial Narrow" pitchFamily="34" charset="0"/>
                <a:ea typeface="Calibri"/>
                <a:cs typeface="Times New Roman"/>
              </a:rPr>
              <a:t>ii) The form of assurance provided by the report in this case will be a ‘limited assurance’ i.e. that the Auditor has found nothing to suggest that the cash flow projections are not accurate </a:t>
            </a:r>
          </a:p>
          <a:p>
            <a:pPr algn="just">
              <a:lnSpc>
                <a:spcPct val="107000"/>
              </a:lnSpc>
            </a:pPr>
            <a:endParaRPr lang="en-US" sz="2800" dirty="0">
              <a:ea typeface="Calibri"/>
              <a:cs typeface="Times New Roman"/>
            </a:endParaRPr>
          </a:p>
        </p:txBody>
      </p:sp>
    </p:spTree>
    <p:extLst>
      <p:ext uri="{BB962C8B-B14F-4D97-AF65-F5344CB8AC3E}">
        <p14:creationId xmlns:p14="http://schemas.microsoft.com/office/powerpoint/2010/main" xmlns="" val="2380498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333" y="0"/>
            <a:ext cx="8853311" cy="7268656"/>
          </a:xfrm>
          <a:prstGeom prst="rect">
            <a:avLst/>
          </a:prstGeom>
        </p:spPr>
        <p:txBody>
          <a:bodyPr wrap="square">
            <a:spAutoFit/>
          </a:bodyPr>
          <a:lstStyle/>
          <a:p>
            <a:pPr lvl="0" algn="just"/>
            <a:r>
              <a:rPr lang="en-US" sz="2800" dirty="0" smtClean="0">
                <a:solidFill>
                  <a:prstClr val="black"/>
                </a:solidFill>
                <a:latin typeface="Arial Narrow" pitchFamily="34" charset="0"/>
                <a:ea typeface="Calibri"/>
                <a:cs typeface="Times New Roman"/>
              </a:rPr>
              <a:t>(</a:t>
            </a:r>
            <a:r>
              <a:rPr lang="en-US" sz="2800" dirty="0">
                <a:solidFill>
                  <a:prstClr val="black"/>
                </a:solidFill>
                <a:latin typeface="Arial Narrow" pitchFamily="34" charset="0"/>
                <a:ea typeface="Calibri"/>
                <a:cs typeface="Times New Roman"/>
              </a:rPr>
              <a:t>iii) Negative assurance is appropriate for a cash flow projection because it relates to the future and is therefore uncertain. </a:t>
            </a:r>
            <a:r>
              <a:rPr lang="en-US" sz="2800" dirty="0" smtClean="0">
                <a:solidFill>
                  <a:prstClr val="black"/>
                </a:solidFill>
                <a:latin typeface="Arial Narrow" pitchFamily="34" charset="0"/>
                <a:ea typeface="Calibri"/>
                <a:cs typeface="Times New Roman"/>
              </a:rPr>
              <a:t>The </a:t>
            </a:r>
            <a:r>
              <a:rPr lang="en-US" sz="2800" dirty="0">
                <a:solidFill>
                  <a:prstClr val="black"/>
                </a:solidFill>
                <a:latin typeface="Arial Narrow" pitchFamily="34" charset="0"/>
                <a:ea typeface="Calibri"/>
                <a:cs typeface="Times New Roman"/>
              </a:rPr>
              <a:t>auditor is unable to say with certainty whether the assumptions made are correct. </a:t>
            </a:r>
            <a:r>
              <a:rPr lang="en-US" sz="2800" dirty="0">
                <a:solidFill>
                  <a:prstClr val="black"/>
                </a:solidFill>
                <a:latin typeface="Times New Roman"/>
                <a:ea typeface="Calibri"/>
                <a:cs typeface="Times New Roman"/>
              </a:rPr>
              <a:t>								</a:t>
            </a:r>
            <a:endParaRPr lang="en-US" sz="2800" dirty="0">
              <a:solidFill>
                <a:prstClr val="black"/>
              </a:solidFill>
              <a:ea typeface="Calibri"/>
              <a:cs typeface="Times New Roman"/>
            </a:endParaRPr>
          </a:p>
          <a:p>
            <a:pPr algn="just">
              <a:spcAft>
                <a:spcPts val="1000"/>
              </a:spcAft>
            </a:pPr>
            <a:r>
              <a:rPr lang="en-US" sz="2800" b="1" dirty="0">
                <a:solidFill>
                  <a:prstClr val="black"/>
                </a:solidFill>
                <a:latin typeface="Times New Roman"/>
                <a:ea typeface="Calibri"/>
                <a:cs typeface="Times New Roman"/>
              </a:rPr>
              <a:t> </a:t>
            </a:r>
            <a:r>
              <a:rPr lang="en-US" sz="2400" b="1" dirty="0" smtClean="0">
                <a:effectLst/>
                <a:latin typeface="Arial Narrow" pitchFamily="34" charset="0"/>
                <a:ea typeface="Calibri"/>
                <a:cs typeface="Times New Roman"/>
              </a:rPr>
              <a:t>QUESTION TWO</a:t>
            </a:r>
            <a:endParaRPr lang="en-US" sz="2400" dirty="0">
              <a:latin typeface="Arial Narrow" pitchFamily="34" charset="0"/>
              <a:ea typeface="Calibri"/>
              <a:cs typeface="Times New Roman"/>
            </a:endParaRPr>
          </a:p>
          <a:p>
            <a:r>
              <a:rPr lang="en-US" sz="2800" dirty="0" smtClean="0">
                <a:effectLst/>
                <a:latin typeface="Arial Narrow" pitchFamily="34" charset="0"/>
                <a:ea typeface="Times New Roman"/>
                <a:cs typeface="Times New Roman"/>
              </a:rPr>
              <a:t>Puma </a:t>
            </a:r>
            <a:r>
              <a:rPr lang="en-US" sz="2800" dirty="0" err="1" smtClean="0">
                <a:effectLst/>
                <a:latin typeface="Arial Narrow" pitchFamily="34" charset="0"/>
                <a:ea typeface="Times New Roman"/>
                <a:cs typeface="Times New Roman"/>
              </a:rPr>
              <a:t>Co’s</a:t>
            </a:r>
            <a:r>
              <a:rPr lang="en-US" sz="2800" dirty="0" smtClean="0">
                <a:effectLst/>
                <a:latin typeface="Arial Narrow" pitchFamily="34" charset="0"/>
                <a:ea typeface="Times New Roman"/>
                <a:cs typeface="Times New Roman"/>
              </a:rPr>
              <a:t> new finance director, CPA Fatma </a:t>
            </a:r>
            <a:r>
              <a:rPr lang="en-US" sz="2800" dirty="0" err="1" smtClean="0">
                <a:effectLst/>
                <a:latin typeface="Arial Narrow" pitchFamily="34" charset="0"/>
                <a:ea typeface="Times New Roman"/>
                <a:cs typeface="Times New Roman"/>
              </a:rPr>
              <a:t>Msumari</a:t>
            </a:r>
            <a:r>
              <a:rPr lang="en-US" sz="2800" dirty="0" smtClean="0">
                <a:effectLst/>
                <a:latin typeface="Arial Narrow" pitchFamily="34" charset="0"/>
                <a:ea typeface="Times New Roman"/>
                <a:cs typeface="Times New Roman"/>
              </a:rPr>
              <a:t> has read about review engagements. However, she is not sure how these engagements differ from an external audit and how much assurance would be gained from this type of engagement.</a:t>
            </a:r>
            <a:endParaRPr lang="en-US" sz="2800" dirty="0">
              <a:latin typeface="Arial Narrow" pitchFamily="34" charset="0"/>
              <a:ea typeface="Calibri"/>
              <a:cs typeface="Times New Roman"/>
            </a:endParaRPr>
          </a:p>
          <a:p>
            <a:r>
              <a:rPr lang="en-US" sz="2800" b="1" dirty="0" smtClean="0">
                <a:effectLst/>
                <a:latin typeface="Arial Narrow" pitchFamily="34" charset="0"/>
                <a:ea typeface="Times New Roman"/>
                <a:cs typeface="Times New Roman"/>
              </a:rPr>
              <a:t>Required:</a:t>
            </a:r>
            <a:br>
              <a:rPr lang="en-US" sz="2800" b="1" dirty="0" smtClean="0">
                <a:effectLst/>
                <a:latin typeface="Arial Narrow" pitchFamily="34" charset="0"/>
                <a:ea typeface="Times New Roman"/>
                <a:cs typeface="Times New Roman"/>
              </a:rPr>
            </a:br>
            <a:r>
              <a:rPr lang="en-US" sz="2800" dirty="0" smtClean="0">
                <a:effectLst/>
                <a:latin typeface="Arial Narrow" pitchFamily="34" charset="0"/>
                <a:ea typeface="Times New Roman"/>
                <a:cs typeface="Times New Roman"/>
              </a:rPr>
              <a:t>(i) Explain the purpose of review engagements and how these differ from external audit engagements </a:t>
            </a:r>
            <a:endParaRPr lang="en-US" sz="2800" b="1" dirty="0">
              <a:latin typeface="Arial Narrow" pitchFamily="34" charset="0"/>
              <a:ea typeface="Times New Roman"/>
              <a:cs typeface="Times New Roman"/>
            </a:endParaRPr>
          </a:p>
          <a:p>
            <a:endParaRPr lang="en-US" sz="1000" dirty="0">
              <a:latin typeface="Arial Narrow" pitchFamily="34" charset="0"/>
              <a:ea typeface="Calibri"/>
              <a:cs typeface="Times New Roman"/>
            </a:endParaRPr>
          </a:p>
          <a:p>
            <a:r>
              <a:rPr lang="en-US" sz="2800" dirty="0" smtClean="0">
                <a:effectLst/>
                <a:latin typeface="Arial Narrow" pitchFamily="34" charset="0"/>
                <a:ea typeface="Times New Roman"/>
              </a:rPr>
              <a:t>(ii) Describe the levels of assurance provided by external audits and review engagements</a:t>
            </a:r>
          </a:p>
          <a:p>
            <a:endParaRPr lang="en-US" sz="2800" dirty="0">
              <a:solidFill>
                <a:prstClr val="black"/>
              </a:solidFill>
              <a:latin typeface="Arial Narrow" pitchFamily="34" charset="0"/>
              <a:ea typeface="Calibri"/>
              <a:cs typeface="Times New Roman"/>
            </a:endParaRPr>
          </a:p>
        </p:txBody>
      </p:sp>
    </p:spTree>
    <p:extLst>
      <p:ext uri="{BB962C8B-B14F-4D97-AF65-F5344CB8AC3E}">
        <p14:creationId xmlns:p14="http://schemas.microsoft.com/office/powerpoint/2010/main" xmlns="" val="2337418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991599" cy="4877617"/>
          </a:xfrm>
          <a:prstGeom prst="rect">
            <a:avLst/>
          </a:prstGeom>
        </p:spPr>
        <p:txBody>
          <a:bodyPr wrap="square">
            <a:spAutoFit/>
          </a:bodyPr>
          <a:lstStyle/>
          <a:p>
            <a:pPr>
              <a:lnSpc>
                <a:spcPct val="107000"/>
              </a:lnSpc>
              <a:spcAft>
                <a:spcPts val="1000"/>
              </a:spcAft>
            </a:pPr>
            <a:r>
              <a:rPr lang="en-US" sz="2800" b="1" dirty="0" smtClean="0">
                <a:effectLst/>
                <a:latin typeface="Arial Narrow"/>
                <a:ea typeface="Times New Roman"/>
                <a:cs typeface="Times New Roman"/>
              </a:rPr>
              <a:t>ANSWER TWO</a:t>
            </a:r>
            <a:endParaRPr lang="en-US" sz="2800" dirty="0">
              <a:ea typeface="Calibri"/>
              <a:cs typeface="Times New Roman"/>
            </a:endParaRPr>
          </a:p>
          <a:p>
            <a:pPr>
              <a:spcAft>
                <a:spcPts val="1000"/>
              </a:spcAft>
            </a:pPr>
            <a:r>
              <a:rPr lang="en-US" b="1" dirty="0" smtClean="0">
                <a:effectLst/>
                <a:latin typeface="Arial Narrow"/>
                <a:ea typeface="Calibri"/>
                <a:cs typeface="Times New Roman"/>
              </a:rPr>
              <a:t>(</a:t>
            </a:r>
            <a:r>
              <a:rPr lang="en-US" sz="3200" b="1" dirty="0" smtClean="0">
                <a:effectLst/>
                <a:latin typeface="Arial Narrow" pitchFamily="34" charset="0"/>
                <a:ea typeface="Calibri"/>
                <a:cs typeface="Times New Roman"/>
              </a:rPr>
              <a:t>i) Review engagements</a:t>
            </a:r>
            <a:endParaRPr lang="en-US" sz="3200" dirty="0">
              <a:latin typeface="Arial Narrow" pitchFamily="34" charset="0"/>
              <a:ea typeface="Calibri"/>
              <a:cs typeface="Times New Roman"/>
            </a:endParaRPr>
          </a:p>
          <a:p>
            <a:pPr>
              <a:spcAft>
                <a:spcPts val="1000"/>
              </a:spcAft>
            </a:pPr>
            <a:r>
              <a:rPr lang="en-US" sz="3200" dirty="0" smtClean="0">
                <a:effectLst/>
                <a:latin typeface="Arial Narrow" pitchFamily="34" charset="0"/>
                <a:ea typeface="Calibri"/>
                <a:cs typeface="Times New Roman"/>
              </a:rPr>
              <a:t>Review engagements are often undertaken as an alternative to an audit, and involve a practitioner reviewing financial data, such as six-monthly figures. </a:t>
            </a:r>
          </a:p>
          <a:p>
            <a:pPr>
              <a:spcAft>
                <a:spcPts val="1000"/>
              </a:spcAft>
            </a:pPr>
            <a:r>
              <a:rPr lang="en-US" sz="3200" dirty="0" smtClean="0">
                <a:effectLst/>
                <a:latin typeface="Arial Narrow" pitchFamily="34" charset="0"/>
                <a:ea typeface="Calibri"/>
                <a:cs typeface="Times New Roman"/>
              </a:rPr>
              <a:t>This would involve the practitioner undertaking procedures to state whether anything has come to their attention which causes the practitioner to believe that the financial data is not in accordance with the financial reporting framework.</a:t>
            </a:r>
            <a:endParaRPr lang="en-US" sz="3200" dirty="0">
              <a:latin typeface="Arial Narrow" pitchFamily="34" charset="0"/>
              <a:ea typeface="Calibri"/>
              <a:cs typeface="Times New Roman"/>
            </a:endParaRPr>
          </a:p>
        </p:txBody>
      </p:sp>
    </p:spTree>
    <p:extLst>
      <p:ext uri="{BB962C8B-B14F-4D97-AF65-F5344CB8AC3E}">
        <p14:creationId xmlns:p14="http://schemas.microsoft.com/office/powerpoint/2010/main" xmlns="" val="271740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011095"/>
            <a:ext cx="8991600" cy="8869095"/>
          </a:xfrm>
          <a:prstGeom prst="rect">
            <a:avLst/>
          </a:prstGeom>
        </p:spPr>
        <p:txBody>
          <a:bodyPr wrap="square">
            <a:spAutoFit/>
          </a:bodyPr>
          <a:lstStyle/>
          <a:p>
            <a:pPr lvl="0">
              <a:spcAft>
                <a:spcPts val="1000"/>
              </a:spcAft>
            </a:pPr>
            <a:endParaRPr lang="en-US" sz="3200" dirty="0" smtClean="0">
              <a:solidFill>
                <a:prstClr val="black"/>
              </a:solidFill>
              <a:latin typeface="Arial Narrow" pitchFamily="34" charset="0"/>
              <a:ea typeface="Calibri"/>
              <a:cs typeface="Times New Roman"/>
            </a:endParaRPr>
          </a:p>
          <a:p>
            <a:pPr lvl="0">
              <a:spcAft>
                <a:spcPts val="1000"/>
              </a:spcAft>
            </a:pPr>
            <a:endParaRPr lang="en-US" sz="3200" dirty="0">
              <a:solidFill>
                <a:prstClr val="black"/>
              </a:solidFill>
              <a:latin typeface="Arial Narrow" pitchFamily="34" charset="0"/>
              <a:ea typeface="Calibri"/>
              <a:cs typeface="Times New Roman"/>
            </a:endParaRPr>
          </a:p>
          <a:p>
            <a:pPr lvl="0">
              <a:spcAft>
                <a:spcPts val="1000"/>
              </a:spcAft>
            </a:pPr>
            <a:endParaRPr lang="en-US" sz="3200" dirty="0" smtClean="0">
              <a:solidFill>
                <a:prstClr val="black"/>
              </a:solidFill>
              <a:latin typeface="Arial Narrow" pitchFamily="34" charset="0"/>
              <a:ea typeface="Calibri"/>
              <a:cs typeface="Times New Roman"/>
            </a:endParaRPr>
          </a:p>
          <a:p>
            <a:pPr lvl="0">
              <a:spcAft>
                <a:spcPts val="1000"/>
              </a:spcAft>
            </a:pPr>
            <a:r>
              <a:rPr lang="en-US" sz="3200" dirty="0" smtClean="0">
                <a:solidFill>
                  <a:prstClr val="black"/>
                </a:solidFill>
                <a:latin typeface="Arial Narrow" pitchFamily="34" charset="0"/>
                <a:ea typeface="Calibri"/>
                <a:cs typeface="Times New Roman"/>
              </a:rPr>
              <a:t>A </a:t>
            </a:r>
            <a:r>
              <a:rPr lang="en-US" sz="3200" dirty="0">
                <a:solidFill>
                  <a:prstClr val="black"/>
                </a:solidFill>
                <a:latin typeface="Arial Narrow" pitchFamily="34" charset="0"/>
                <a:ea typeface="Calibri"/>
                <a:cs typeface="Times New Roman"/>
              </a:rPr>
              <a:t>review engagement differs to an external audit in that the procedures undertaken are not nearly as comprehensive as those in an audit, with procedures such as analytical review </a:t>
            </a:r>
            <a:r>
              <a:rPr lang="en-US" sz="3200" dirty="0" smtClean="0">
                <a:solidFill>
                  <a:prstClr val="black"/>
                </a:solidFill>
                <a:latin typeface="Arial Narrow" pitchFamily="34" charset="0"/>
                <a:ea typeface="Calibri"/>
                <a:cs typeface="Times New Roman"/>
              </a:rPr>
              <a:t>and </a:t>
            </a:r>
            <a:r>
              <a:rPr lang="en-US" sz="3200" dirty="0">
                <a:solidFill>
                  <a:prstClr val="black"/>
                </a:solidFill>
                <a:latin typeface="Arial Narrow" pitchFamily="34" charset="0"/>
                <a:ea typeface="Calibri"/>
                <a:cs typeface="Times New Roman"/>
              </a:rPr>
              <a:t>enquiry used extensively</a:t>
            </a:r>
            <a:r>
              <a:rPr lang="en-US" sz="3200" dirty="0" smtClean="0">
                <a:solidFill>
                  <a:prstClr val="black"/>
                </a:solidFill>
                <a:latin typeface="Arial Narrow" pitchFamily="34" charset="0"/>
                <a:ea typeface="Calibri"/>
                <a:cs typeface="Times New Roman"/>
              </a:rPr>
              <a:t>.</a:t>
            </a:r>
          </a:p>
          <a:p>
            <a:pPr lvl="0">
              <a:spcAft>
                <a:spcPts val="1000"/>
              </a:spcAft>
            </a:pPr>
            <a:r>
              <a:rPr lang="en-US" sz="3200" dirty="0" smtClean="0">
                <a:solidFill>
                  <a:prstClr val="black"/>
                </a:solidFill>
                <a:latin typeface="Arial Narrow" pitchFamily="34" charset="0"/>
                <a:ea typeface="Calibri"/>
                <a:cs typeface="Times New Roman"/>
              </a:rPr>
              <a:t> </a:t>
            </a:r>
            <a:r>
              <a:rPr lang="en-US" sz="3200" dirty="0">
                <a:solidFill>
                  <a:prstClr val="black"/>
                </a:solidFill>
                <a:latin typeface="Arial Narrow" pitchFamily="34" charset="0"/>
                <a:ea typeface="Calibri"/>
                <a:cs typeface="Times New Roman"/>
              </a:rPr>
              <a:t>In addition, the practitioner does not need to comply with the International Standards on Auditing as these only relate to external audits of historical financial statements.</a:t>
            </a:r>
          </a:p>
          <a:p>
            <a:pPr lvl="0">
              <a:spcAft>
                <a:spcPts val="1000"/>
              </a:spcAft>
            </a:pPr>
            <a:r>
              <a:rPr lang="en-US" sz="3200" dirty="0">
                <a:solidFill>
                  <a:prstClr val="black"/>
                </a:solidFill>
                <a:latin typeface="Arial Narrow" pitchFamily="34" charset="0"/>
                <a:ea typeface="Calibri"/>
                <a:cs typeface="Times New Roman"/>
              </a:rPr>
              <a:t>ii) Levels of assurance.</a:t>
            </a:r>
          </a:p>
          <a:p>
            <a:pPr lvl="0">
              <a:spcAft>
                <a:spcPts val="1000"/>
              </a:spcAft>
            </a:pPr>
            <a:r>
              <a:rPr lang="en-US" sz="3200" dirty="0">
                <a:solidFill>
                  <a:prstClr val="black"/>
                </a:solidFill>
                <a:latin typeface="Arial Narrow" pitchFamily="34" charset="0"/>
                <a:ea typeface="Calibri"/>
                <a:cs typeface="Times New Roman"/>
              </a:rPr>
              <a:t>The level of assurance provided by audit and review engagements is as follows:</a:t>
            </a:r>
          </a:p>
          <a:p>
            <a:pPr lvl="0">
              <a:spcAft>
                <a:spcPts val="1000"/>
              </a:spcAft>
            </a:pPr>
            <a:r>
              <a:rPr lang="en-US" sz="3200" b="1" dirty="0">
                <a:solidFill>
                  <a:prstClr val="black"/>
                </a:solidFill>
                <a:latin typeface="Arial Narrow" pitchFamily="34" charset="0"/>
                <a:ea typeface="Calibri"/>
                <a:cs typeface="Times New Roman"/>
              </a:rPr>
              <a:t>External audit</a:t>
            </a:r>
            <a:r>
              <a:rPr lang="en-US" sz="3200" dirty="0">
                <a:solidFill>
                  <a:prstClr val="black"/>
                </a:solidFill>
                <a:latin typeface="Arial Narrow" pitchFamily="34" charset="0"/>
                <a:ea typeface="Calibri"/>
                <a:cs typeface="Times New Roman"/>
              </a:rPr>
              <a:t> provides a high but not an absolute level of assurance is provided. This is known as reasonable assurance. </a:t>
            </a:r>
          </a:p>
        </p:txBody>
      </p:sp>
    </p:spTree>
    <p:extLst>
      <p:ext uri="{BB962C8B-B14F-4D97-AF65-F5344CB8AC3E}">
        <p14:creationId xmlns:p14="http://schemas.microsoft.com/office/powerpoint/2010/main" xmlns="" val="272470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408495"/>
            <a:ext cx="8991600" cy="9361537"/>
          </a:xfrm>
          <a:prstGeom prst="rect">
            <a:avLst/>
          </a:prstGeom>
        </p:spPr>
        <p:txBody>
          <a:bodyPr wrap="square">
            <a:spAutoFit/>
          </a:bodyPr>
          <a:lstStyle/>
          <a:p>
            <a:pPr lvl="0">
              <a:spcAft>
                <a:spcPts val="1000"/>
              </a:spcAft>
            </a:pPr>
            <a:endParaRPr lang="en-US" sz="3200" dirty="0" smtClean="0">
              <a:solidFill>
                <a:prstClr val="black"/>
              </a:solidFill>
              <a:latin typeface="Arial Narrow" pitchFamily="34" charset="0"/>
              <a:ea typeface="Calibri"/>
              <a:cs typeface="Times New Roman"/>
            </a:endParaRPr>
          </a:p>
          <a:p>
            <a:pPr lvl="0">
              <a:spcAft>
                <a:spcPts val="1000"/>
              </a:spcAft>
            </a:pPr>
            <a:endParaRPr lang="en-US" sz="3200" dirty="0">
              <a:solidFill>
                <a:prstClr val="black"/>
              </a:solidFill>
              <a:latin typeface="Arial Narrow" pitchFamily="34" charset="0"/>
              <a:ea typeface="Calibri"/>
              <a:cs typeface="Times New Roman"/>
            </a:endParaRPr>
          </a:p>
          <a:p>
            <a:pPr lvl="0">
              <a:spcAft>
                <a:spcPts val="1000"/>
              </a:spcAft>
            </a:pPr>
            <a:endParaRPr lang="en-US" sz="3200" dirty="0" smtClean="0">
              <a:solidFill>
                <a:prstClr val="black"/>
              </a:solidFill>
              <a:latin typeface="Arial Narrow" pitchFamily="34" charset="0"/>
              <a:ea typeface="Calibri"/>
              <a:cs typeface="Times New Roman"/>
            </a:endParaRPr>
          </a:p>
          <a:p>
            <a:pPr lvl="0">
              <a:spcAft>
                <a:spcPts val="1000"/>
              </a:spcAft>
            </a:pPr>
            <a:endParaRPr lang="en-US" sz="3200" dirty="0">
              <a:solidFill>
                <a:prstClr val="black"/>
              </a:solidFill>
              <a:latin typeface="Arial Narrow" pitchFamily="34" charset="0"/>
              <a:ea typeface="Calibri"/>
              <a:cs typeface="Times New Roman"/>
            </a:endParaRPr>
          </a:p>
          <a:p>
            <a:pPr lvl="0">
              <a:spcAft>
                <a:spcPts val="1000"/>
              </a:spcAft>
            </a:pPr>
            <a:r>
              <a:rPr lang="en-US" sz="3200" dirty="0" smtClean="0">
                <a:solidFill>
                  <a:prstClr val="black"/>
                </a:solidFill>
                <a:latin typeface="Arial Narrow" pitchFamily="34" charset="0"/>
                <a:ea typeface="Calibri"/>
                <a:cs typeface="Times New Roman"/>
              </a:rPr>
              <a:t>Reasonable assurance </a:t>
            </a:r>
            <a:r>
              <a:rPr lang="en-US" sz="3200" dirty="0">
                <a:solidFill>
                  <a:prstClr val="black"/>
                </a:solidFill>
                <a:latin typeface="Arial Narrow" pitchFamily="34" charset="0"/>
                <a:ea typeface="Calibri"/>
                <a:cs typeface="Times New Roman"/>
              </a:rPr>
              <a:t>provides assurance that the financial statements have been prepared in all material respects in accordance with the applicable financial reporting standards, such as, IFRS (or they show a true and fair view or they  are free of material misstatements).</a:t>
            </a:r>
          </a:p>
          <a:p>
            <a:pPr lvl="0">
              <a:spcAft>
                <a:spcPts val="1000"/>
              </a:spcAft>
            </a:pPr>
            <a:r>
              <a:rPr lang="en-US" sz="3200" b="1" dirty="0">
                <a:solidFill>
                  <a:prstClr val="black"/>
                </a:solidFill>
                <a:latin typeface="Arial Narrow" pitchFamily="34" charset="0"/>
                <a:ea typeface="Calibri"/>
                <a:cs typeface="Times New Roman"/>
              </a:rPr>
              <a:t>Review engagements</a:t>
            </a:r>
            <a:r>
              <a:rPr lang="en-US" sz="3200" dirty="0">
                <a:solidFill>
                  <a:prstClr val="black"/>
                </a:solidFill>
                <a:latin typeface="Arial Narrow" pitchFamily="34" charset="0"/>
                <a:ea typeface="Calibri"/>
                <a:cs typeface="Times New Roman"/>
              </a:rPr>
              <a:t> – where an opinion is being provided, the practitioner gathers sufficient evidence to be satisfied that the subject matter is plausible</a:t>
            </a:r>
            <a:r>
              <a:rPr lang="en-US" sz="3200" dirty="0" smtClean="0">
                <a:solidFill>
                  <a:prstClr val="black"/>
                </a:solidFill>
                <a:latin typeface="Arial Narrow" pitchFamily="34" charset="0"/>
                <a:ea typeface="Calibri"/>
                <a:cs typeface="Times New Roman"/>
              </a:rPr>
              <a:t>;</a:t>
            </a:r>
          </a:p>
          <a:p>
            <a:pPr lvl="0">
              <a:spcAft>
                <a:spcPts val="1000"/>
              </a:spcAft>
            </a:pPr>
            <a:r>
              <a:rPr lang="en-US" sz="3200" dirty="0" smtClean="0">
                <a:solidFill>
                  <a:prstClr val="black"/>
                </a:solidFill>
                <a:latin typeface="Arial Narrow" pitchFamily="34" charset="0"/>
                <a:ea typeface="Calibri"/>
                <a:cs typeface="Times New Roman"/>
              </a:rPr>
              <a:t> </a:t>
            </a:r>
            <a:r>
              <a:rPr lang="en-US" sz="3200" dirty="0">
                <a:solidFill>
                  <a:prstClr val="black"/>
                </a:solidFill>
                <a:latin typeface="Arial Narrow" pitchFamily="34" charset="0"/>
                <a:ea typeface="Calibri"/>
                <a:cs typeface="Times New Roman"/>
              </a:rPr>
              <a:t>in this case a negative assurance is given whereby the practitioners confirm that nothing has come to their attention which indicates that the subject matter contains material misstatements.</a:t>
            </a:r>
          </a:p>
          <a:p>
            <a:pPr lvl="0">
              <a:spcAft>
                <a:spcPts val="1000"/>
              </a:spcAft>
            </a:pPr>
            <a:endParaRPr lang="en-US" sz="3200" dirty="0">
              <a:solidFill>
                <a:prstClr val="black"/>
              </a:solidFill>
              <a:latin typeface="Arial Narrow" pitchFamily="34" charset="0"/>
              <a:ea typeface="Calibri"/>
              <a:cs typeface="Times New Roman"/>
            </a:endParaRPr>
          </a:p>
        </p:txBody>
      </p:sp>
    </p:spTree>
    <p:extLst>
      <p:ext uri="{BB962C8B-B14F-4D97-AF65-F5344CB8AC3E}">
        <p14:creationId xmlns:p14="http://schemas.microsoft.com/office/powerpoint/2010/main" xmlns="" val="97943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5707"/>
            <a:ext cx="8763000" cy="6514604"/>
          </a:xfrm>
          <a:prstGeom prst="rect">
            <a:avLst/>
          </a:prstGeom>
        </p:spPr>
        <p:txBody>
          <a:bodyPr wrap="square">
            <a:spAutoFit/>
          </a:bodyPr>
          <a:lstStyle/>
          <a:p>
            <a:pPr algn="just">
              <a:spcAft>
                <a:spcPts val="800"/>
              </a:spcAft>
              <a:tabLst>
                <a:tab pos="1019175" algn="l"/>
              </a:tabLst>
            </a:pPr>
            <a:r>
              <a:rPr lang="en-MY" sz="3200" b="1" dirty="0" smtClean="0">
                <a:solidFill>
                  <a:prstClr val="black"/>
                </a:solidFill>
                <a:latin typeface="Times New Roman"/>
                <a:ea typeface="Calibri"/>
                <a:cs typeface="Times New Roman"/>
              </a:rPr>
              <a:t>Definition of an Assurance Engagement </a:t>
            </a:r>
            <a:r>
              <a:rPr lang="en-MY" sz="3200" b="1" dirty="0" smtClean="0">
                <a:effectLst/>
                <a:latin typeface="Times New Roman"/>
                <a:ea typeface="Calibri"/>
                <a:cs typeface="Times New Roman"/>
              </a:rPr>
              <a:t>	</a:t>
            </a:r>
            <a:endParaRPr lang="en-US" sz="3200" dirty="0">
              <a:ea typeface="Calibri"/>
              <a:cs typeface="Times New Roman"/>
            </a:endParaRPr>
          </a:p>
          <a:p>
            <a:pPr algn="just">
              <a:spcAft>
                <a:spcPts val="800"/>
              </a:spcAft>
            </a:pPr>
            <a:r>
              <a:rPr lang="en-MY" sz="3200" dirty="0" smtClean="0">
                <a:effectLst/>
                <a:latin typeface="Times New Roman"/>
                <a:ea typeface="Calibri"/>
                <a:cs typeface="Times New Roman"/>
              </a:rPr>
              <a:t>For purposes of ISAEs, an assurance engagement means―An engagement in which a practitioner aims to obtain sufficient appropriate evidence </a:t>
            </a:r>
          </a:p>
          <a:p>
            <a:pPr algn="just">
              <a:spcAft>
                <a:spcPts val="800"/>
              </a:spcAft>
            </a:pPr>
            <a:r>
              <a:rPr lang="en-MY" sz="3200" dirty="0" smtClean="0">
                <a:latin typeface="Times New Roman"/>
                <a:ea typeface="Calibri"/>
                <a:cs typeface="Times New Roman"/>
              </a:rPr>
              <a:t>―</a:t>
            </a:r>
            <a:r>
              <a:rPr lang="en-MY" sz="3200" dirty="0" smtClean="0">
                <a:effectLst/>
                <a:latin typeface="Times New Roman"/>
                <a:ea typeface="Calibri"/>
                <a:cs typeface="Times New Roman"/>
              </a:rPr>
              <a:t>in order to express a conclusion designed to enhance the degree of confidence of the intended users </a:t>
            </a:r>
          </a:p>
          <a:p>
            <a:pPr algn="just">
              <a:spcAft>
                <a:spcPts val="800"/>
              </a:spcAft>
            </a:pPr>
            <a:r>
              <a:rPr lang="en-MY" sz="3200" dirty="0">
                <a:latin typeface="Times New Roman"/>
                <a:ea typeface="Calibri"/>
                <a:cs typeface="Times New Roman"/>
              </a:rPr>
              <a:t>―</a:t>
            </a:r>
            <a:r>
              <a:rPr lang="en-MY" sz="3200" dirty="0" smtClean="0">
                <a:effectLst/>
                <a:latin typeface="Times New Roman"/>
                <a:ea typeface="Calibri"/>
                <a:cs typeface="Times New Roman"/>
              </a:rPr>
              <a:t>other than the responsible party about the subject matter information </a:t>
            </a:r>
          </a:p>
          <a:p>
            <a:pPr algn="just">
              <a:spcAft>
                <a:spcPts val="800"/>
              </a:spcAft>
            </a:pPr>
            <a:r>
              <a:rPr lang="en-MY" sz="3200" dirty="0">
                <a:latin typeface="Times New Roman"/>
                <a:ea typeface="Calibri"/>
                <a:cs typeface="Times New Roman"/>
              </a:rPr>
              <a:t>―</a:t>
            </a:r>
            <a:r>
              <a:rPr lang="en-MY" sz="3200" dirty="0" smtClean="0">
                <a:effectLst/>
                <a:latin typeface="Times New Roman"/>
                <a:ea typeface="Calibri"/>
                <a:cs typeface="Times New Roman"/>
              </a:rPr>
              <a:t>against criteria</a:t>
            </a:r>
          </a:p>
          <a:p>
            <a:pPr algn="just">
              <a:spcAft>
                <a:spcPts val="800"/>
              </a:spcAft>
            </a:pPr>
            <a:r>
              <a:rPr lang="en-MY" sz="3200" dirty="0" smtClean="0">
                <a:effectLst/>
                <a:latin typeface="Times New Roman"/>
                <a:ea typeface="Calibri"/>
                <a:cs typeface="Times New Roman"/>
              </a:rPr>
              <a:t>Each assurance engagement is classified on two dimensions</a:t>
            </a:r>
            <a:r>
              <a:rPr lang="en-MY" dirty="0" smtClean="0">
                <a:latin typeface="Times New Roman"/>
                <a:ea typeface="Calibri"/>
                <a:cs typeface="Times New Roman"/>
              </a:rPr>
              <a:t>: </a:t>
            </a:r>
            <a:r>
              <a:rPr lang="en-MY" sz="3200" dirty="0" smtClean="0">
                <a:latin typeface="Times New Roman"/>
                <a:ea typeface="Calibri"/>
                <a:cs typeface="Times New Roman"/>
              </a:rPr>
              <a:t>Reasonable and Limited Assurance</a:t>
            </a:r>
            <a:r>
              <a:rPr lang="en-MY" sz="3200" dirty="0" smtClean="0">
                <a:effectLst/>
                <a:latin typeface="Times New Roman"/>
                <a:ea typeface="Calibri"/>
                <a:cs typeface="Times New Roman"/>
              </a:rPr>
              <a:t> </a:t>
            </a:r>
            <a:endParaRPr lang="en-US" sz="3200" dirty="0">
              <a:ea typeface="Calibri"/>
              <a:cs typeface="Times New Roman"/>
            </a:endParaRPr>
          </a:p>
        </p:txBody>
      </p:sp>
    </p:spTree>
    <p:extLst>
      <p:ext uri="{BB962C8B-B14F-4D97-AF65-F5344CB8AC3E}">
        <p14:creationId xmlns:p14="http://schemas.microsoft.com/office/powerpoint/2010/main" xmlns="" val="2033777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1044"/>
            <a:ext cx="8686800" cy="5909310"/>
          </a:xfrm>
          <a:prstGeom prst="rect">
            <a:avLst/>
          </a:prstGeom>
        </p:spPr>
        <p:txBody>
          <a:bodyPr wrap="square">
            <a:spAutoFit/>
          </a:bodyPr>
          <a:lstStyle/>
          <a:p>
            <a:pPr algn="just">
              <a:lnSpc>
                <a:spcPct val="150000"/>
              </a:lnSpc>
            </a:pPr>
            <a:r>
              <a:rPr lang="en-US" sz="3600" b="1" dirty="0">
                <a:latin typeface="Times New Roman"/>
                <a:ea typeface="Calibri"/>
                <a:cs typeface="Times New Roman"/>
              </a:rPr>
              <a:t>5</a:t>
            </a:r>
            <a:r>
              <a:rPr lang="en-US" sz="3600" b="1" dirty="0" smtClean="0">
                <a:effectLst/>
                <a:latin typeface="Times New Roman"/>
                <a:ea typeface="Calibri"/>
                <a:cs typeface="Times New Roman"/>
              </a:rPr>
              <a:t> Elements of </a:t>
            </a:r>
            <a:r>
              <a:rPr lang="en-US" sz="3600" b="1" dirty="0">
                <a:latin typeface="Times New Roman"/>
                <a:ea typeface="Calibri"/>
                <a:cs typeface="Times New Roman"/>
              </a:rPr>
              <a:t>a</a:t>
            </a:r>
            <a:r>
              <a:rPr lang="en-US" sz="3600" b="1" dirty="0" smtClean="0">
                <a:effectLst/>
                <a:latin typeface="Times New Roman"/>
                <a:ea typeface="Calibri"/>
                <a:cs typeface="Times New Roman"/>
              </a:rPr>
              <a:t>n Assurance Engagement</a:t>
            </a:r>
            <a:r>
              <a:rPr lang="en-US" sz="3600" dirty="0" smtClean="0">
                <a:effectLst/>
                <a:latin typeface="Times New Roman"/>
                <a:ea typeface="Calibri"/>
                <a:cs typeface="Times New Roman"/>
              </a:rPr>
              <a:t>:</a:t>
            </a:r>
            <a:endParaRPr lang="en-US" sz="3600" dirty="0">
              <a:ea typeface="Calibri"/>
              <a:cs typeface="Times New Roman"/>
            </a:endParaRPr>
          </a:p>
          <a:p>
            <a:pPr algn="just"/>
            <a:r>
              <a:rPr lang="en-US" sz="3600" dirty="0" smtClean="0">
                <a:effectLst/>
                <a:latin typeface="Times New Roman"/>
                <a:ea typeface="Calibri"/>
                <a:cs typeface="Times New Roman"/>
              </a:rPr>
              <a:t>(1) A three party relationship involving a practitioner, a responsible party, and intended users.</a:t>
            </a:r>
            <a:endParaRPr lang="en-US" sz="3600" dirty="0">
              <a:ea typeface="Calibri"/>
              <a:cs typeface="Times New Roman"/>
            </a:endParaRPr>
          </a:p>
          <a:p>
            <a:pPr algn="just"/>
            <a:r>
              <a:rPr lang="en-US" sz="3600" dirty="0" smtClean="0">
                <a:effectLst/>
                <a:latin typeface="Times New Roman"/>
                <a:ea typeface="Calibri"/>
                <a:cs typeface="Times New Roman"/>
              </a:rPr>
              <a:t>(2) Appropriate subject matter.</a:t>
            </a:r>
            <a:endParaRPr lang="en-US" sz="3600" dirty="0">
              <a:ea typeface="Calibri"/>
              <a:cs typeface="Times New Roman"/>
            </a:endParaRPr>
          </a:p>
          <a:p>
            <a:pPr algn="just"/>
            <a:r>
              <a:rPr lang="en-US" sz="3600" dirty="0" smtClean="0">
                <a:effectLst/>
                <a:latin typeface="Times New Roman"/>
                <a:ea typeface="Calibri"/>
                <a:cs typeface="Times New Roman"/>
              </a:rPr>
              <a:t>(3) Suitable criteria.</a:t>
            </a:r>
            <a:endParaRPr lang="en-US" sz="3600" dirty="0">
              <a:ea typeface="Calibri"/>
              <a:cs typeface="Times New Roman"/>
            </a:endParaRPr>
          </a:p>
          <a:p>
            <a:pPr algn="just"/>
            <a:r>
              <a:rPr lang="en-US" sz="3600" dirty="0" smtClean="0">
                <a:effectLst/>
                <a:latin typeface="Times New Roman"/>
                <a:ea typeface="Calibri"/>
                <a:cs typeface="Times New Roman"/>
              </a:rPr>
              <a:t>(4) Sufficient appropriate evidence.</a:t>
            </a:r>
            <a:endParaRPr lang="en-US" sz="3600" dirty="0">
              <a:ea typeface="Calibri"/>
              <a:cs typeface="Times New Roman"/>
            </a:endParaRPr>
          </a:p>
          <a:p>
            <a:pPr algn="just">
              <a:spcAft>
                <a:spcPts val="1000"/>
              </a:spcAft>
            </a:pPr>
            <a:r>
              <a:rPr lang="en-US" sz="3600" dirty="0" smtClean="0">
                <a:effectLst/>
                <a:latin typeface="Times New Roman"/>
                <a:ea typeface="Calibri"/>
                <a:cs typeface="Times New Roman"/>
              </a:rPr>
              <a:t>(5) A Conclusion in the form of an opinion written in an assurance report conveying either a reasonable or a limited assurance.</a:t>
            </a:r>
            <a:endParaRPr lang="en-US" sz="3600" dirty="0">
              <a:ea typeface="Calibri"/>
              <a:cs typeface="Times New Roman"/>
            </a:endParaRPr>
          </a:p>
        </p:txBody>
      </p:sp>
    </p:spTree>
    <p:extLst>
      <p:ext uri="{BB962C8B-B14F-4D97-AF65-F5344CB8AC3E}">
        <p14:creationId xmlns:p14="http://schemas.microsoft.com/office/powerpoint/2010/main" xmlns="" val="1226823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00" y="12680"/>
            <a:ext cx="9017000" cy="6463308"/>
          </a:xfrm>
          <a:prstGeom prst="rect">
            <a:avLst/>
          </a:prstGeom>
        </p:spPr>
        <p:txBody>
          <a:bodyPr wrap="square">
            <a:spAutoFit/>
          </a:bodyPr>
          <a:lstStyle/>
          <a:p>
            <a:r>
              <a:rPr lang="en-US" sz="3200" b="1" dirty="0" smtClean="0">
                <a:effectLst/>
                <a:latin typeface="Times New Roman"/>
                <a:ea typeface="Calibri"/>
                <a:cs typeface="Times New Roman"/>
              </a:rPr>
              <a:t>1.1</a:t>
            </a:r>
            <a:r>
              <a:rPr lang="en-US" sz="3200" dirty="0" smtClean="0">
                <a:effectLst/>
                <a:latin typeface="Times New Roman"/>
                <a:ea typeface="Calibri"/>
                <a:cs typeface="Times New Roman"/>
              </a:rPr>
              <a:t> </a:t>
            </a:r>
            <a:r>
              <a:rPr lang="en-US" sz="3200" b="1" dirty="0" smtClean="0">
                <a:effectLst/>
                <a:latin typeface="Times New Roman"/>
                <a:ea typeface="Times New Roman"/>
                <a:cs typeface="Times New Roman"/>
              </a:rPr>
              <a:t> Assurance practitioner</a:t>
            </a:r>
            <a:r>
              <a:rPr lang="en-US" sz="3200" dirty="0" smtClean="0">
                <a:effectLst/>
                <a:latin typeface="Times New Roman"/>
                <a:ea typeface="Times New Roman"/>
                <a:cs typeface="Times New Roman"/>
              </a:rPr>
              <a:t>. An individual or a farm in public practice conducting assurance engagements</a:t>
            </a:r>
          </a:p>
          <a:p>
            <a:endParaRPr lang="en-US" sz="800" dirty="0">
              <a:latin typeface="Times New Roman"/>
              <a:ea typeface="Times New Roman"/>
              <a:cs typeface="Times New Roman"/>
            </a:endParaRPr>
          </a:p>
          <a:p>
            <a:r>
              <a:rPr lang="en-US" sz="3200" dirty="0" smtClean="0">
                <a:effectLst/>
                <a:latin typeface="Times New Roman"/>
                <a:ea typeface="Times New Roman"/>
                <a:cs typeface="Times New Roman"/>
              </a:rPr>
              <a:t>.</a:t>
            </a:r>
            <a:r>
              <a:rPr lang="en-MY" sz="3200" dirty="0" smtClean="0">
                <a:effectLst/>
                <a:latin typeface="Times New Roman"/>
                <a:ea typeface="Calibri"/>
                <a:cs typeface="Times New Roman"/>
              </a:rPr>
              <a:t>This should be an independent person who evaluates a subject matter and express an opinion. </a:t>
            </a:r>
          </a:p>
          <a:p>
            <a:pPr>
              <a:spcAft>
                <a:spcPts val="800"/>
              </a:spcAft>
            </a:pPr>
            <a:endParaRPr lang="en-MY" sz="200" dirty="0">
              <a:latin typeface="Times New Roman"/>
              <a:ea typeface="Calibri"/>
              <a:cs typeface="Times New Roman"/>
            </a:endParaRPr>
          </a:p>
          <a:p>
            <a:pPr>
              <a:spcAft>
                <a:spcPts val="800"/>
              </a:spcAft>
            </a:pPr>
            <a:r>
              <a:rPr lang="en-MY" sz="3200" dirty="0" smtClean="0">
                <a:effectLst/>
                <a:latin typeface="Times New Roman"/>
                <a:ea typeface="Calibri"/>
                <a:cs typeface="Times New Roman"/>
              </a:rPr>
              <a:t>The practitioner provides the assurance to the intended users about the subject matter information </a:t>
            </a:r>
          </a:p>
          <a:p>
            <a:pPr>
              <a:spcAft>
                <a:spcPts val="800"/>
              </a:spcAft>
            </a:pPr>
            <a:r>
              <a:rPr lang="en-MY" dirty="0" smtClean="0">
                <a:effectLst/>
                <a:latin typeface="Times New Roman"/>
                <a:ea typeface="Calibri"/>
                <a:cs typeface="Times New Roman"/>
              </a:rPr>
              <a:t>.</a:t>
            </a:r>
            <a:r>
              <a:rPr lang="en-US" sz="3200" b="1" dirty="0" smtClean="0">
                <a:effectLst/>
                <a:latin typeface="Times New Roman"/>
                <a:ea typeface="Calibri"/>
              </a:rPr>
              <a:t>1.2.</a:t>
            </a:r>
            <a:r>
              <a:rPr lang="en-US" sz="3200" dirty="0" smtClean="0">
                <a:effectLst/>
                <a:latin typeface="Times New Roman"/>
                <a:ea typeface="Calibri"/>
              </a:rPr>
              <a:t> </a:t>
            </a:r>
            <a:r>
              <a:rPr lang="en-MY" sz="3200" b="1" dirty="0" smtClean="0">
                <a:effectLst/>
                <a:latin typeface="Times New Roman"/>
                <a:ea typeface="Calibri"/>
              </a:rPr>
              <a:t>The responsible party: </a:t>
            </a:r>
            <a:r>
              <a:rPr lang="en-MY" sz="3200" dirty="0" smtClean="0">
                <a:effectLst/>
                <a:latin typeface="Times New Roman"/>
                <a:ea typeface="Calibri"/>
              </a:rPr>
              <a:t>This is a person or group of persons who is responsible for the subject matter or assertion. This may or may not be the party who engages the practitioner. </a:t>
            </a:r>
          </a:p>
          <a:p>
            <a:pPr>
              <a:spcAft>
                <a:spcPts val="800"/>
              </a:spcAft>
            </a:pPr>
            <a:r>
              <a:rPr lang="en-MY" sz="3200" dirty="0" smtClean="0">
                <a:solidFill>
                  <a:prstClr val="black"/>
                </a:solidFill>
                <a:latin typeface="Times New Roman"/>
                <a:ea typeface="Calibri"/>
              </a:rPr>
              <a:t>The </a:t>
            </a:r>
            <a:r>
              <a:rPr lang="en-MY" sz="3200" dirty="0">
                <a:solidFill>
                  <a:prstClr val="black"/>
                </a:solidFill>
                <a:latin typeface="Times New Roman"/>
                <a:ea typeface="Calibri"/>
              </a:rPr>
              <a:t>responsible party</a:t>
            </a:r>
            <a:r>
              <a:rPr lang="en-MY" sz="3200" b="1" dirty="0">
                <a:solidFill>
                  <a:prstClr val="black"/>
                </a:solidFill>
                <a:latin typeface="Times New Roman"/>
                <a:ea typeface="Calibri"/>
              </a:rPr>
              <a:t> </a:t>
            </a:r>
            <a:r>
              <a:rPr lang="en-MY" sz="3200" dirty="0" smtClean="0">
                <a:effectLst/>
                <a:latin typeface="Times New Roman"/>
                <a:ea typeface="Calibri"/>
              </a:rPr>
              <a:t>acknowledge its responsibility for the subject matter to the practitioner</a:t>
            </a:r>
            <a:endParaRPr lang="en-US" sz="3200" dirty="0">
              <a:ea typeface="Calibri"/>
              <a:cs typeface="Times New Roman"/>
            </a:endParaRPr>
          </a:p>
        </p:txBody>
      </p:sp>
    </p:spTree>
    <p:extLst>
      <p:ext uri="{BB962C8B-B14F-4D97-AF65-F5344CB8AC3E}">
        <p14:creationId xmlns:p14="http://schemas.microsoft.com/office/powerpoint/2010/main" xmlns="" val="1970834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4" y="13185"/>
            <a:ext cx="8991600" cy="6370975"/>
          </a:xfrm>
          <a:prstGeom prst="rect">
            <a:avLst/>
          </a:prstGeom>
        </p:spPr>
        <p:txBody>
          <a:bodyPr wrap="square">
            <a:spAutoFit/>
          </a:bodyPr>
          <a:lstStyle/>
          <a:p>
            <a:r>
              <a:rPr lang="en-MY" sz="3200" b="1" dirty="0" smtClean="0">
                <a:effectLst/>
                <a:latin typeface="Times New Roman"/>
                <a:ea typeface="Calibri"/>
              </a:rPr>
              <a:t>1.3</a:t>
            </a:r>
            <a:r>
              <a:rPr lang="en-MY" sz="3200" dirty="0" smtClean="0">
                <a:effectLst/>
                <a:latin typeface="Times New Roman"/>
                <a:ea typeface="Calibri"/>
              </a:rPr>
              <a:t>. </a:t>
            </a:r>
            <a:r>
              <a:rPr lang="en-MY" sz="3200" b="1" dirty="0" smtClean="0">
                <a:effectLst/>
                <a:latin typeface="Times New Roman"/>
                <a:ea typeface="Calibri"/>
              </a:rPr>
              <a:t>The intended users:</a:t>
            </a:r>
            <a:r>
              <a:rPr lang="en-MY" sz="3200" dirty="0" smtClean="0">
                <a:effectLst/>
                <a:latin typeface="Times New Roman"/>
                <a:ea typeface="Calibri"/>
              </a:rPr>
              <a:t> These are all those persons, other than responsible party, who seek assurance of practitioner.</a:t>
            </a:r>
            <a:r>
              <a:rPr lang="en-MY" sz="3200" dirty="0" smtClean="0">
                <a:effectLst/>
                <a:latin typeface="Verdana"/>
                <a:ea typeface="Calibri"/>
                <a:cs typeface="Times New Roman"/>
              </a:rPr>
              <a:t> </a:t>
            </a:r>
          </a:p>
          <a:p>
            <a:endParaRPr lang="en-MY" sz="800" dirty="0" smtClean="0">
              <a:effectLst/>
              <a:latin typeface="Verdana"/>
              <a:ea typeface="Calibri"/>
              <a:cs typeface="Times New Roman"/>
            </a:endParaRPr>
          </a:p>
          <a:p>
            <a:r>
              <a:rPr lang="en-MY" sz="3200" dirty="0">
                <a:solidFill>
                  <a:prstClr val="black"/>
                </a:solidFill>
                <a:latin typeface="Times New Roman"/>
                <a:ea typeface="Calibri"/>
              </a:rPr>
              <a:t>The intended </a:t>
            </a:r>
            <a:r>
              <a:rPr lang="en-MY" sz="3200" dirty="0" smtClean="0">
                <a:solidFill>
                  <a:prstClr val="black"/>
                </a:solidFill>
                <a:latin typeface="Times New Roman"/>
                <a:ea typeface="Calibri"/>
              </a:rPr>
              <a:t>users</a:t>
            </a:r>
            <a:r>
              <a:rPr lang="en-MY" sz="3200" dirty="0" smtClean="0">
                <a:effectLst/>
                <a:latin typeface="Times New Roman"/>
                <a:ea typeface="Calibri"/>
              </a:rPr>
              <a:t> may be individuals or body of persons or class of persons for whom the practitioner prepares the assurance report. </a:t>
            </a:r>
          </a:p>
          <a:p>
            <a:endParaRPr lang="en-MY" sz="800" dirty="0" smtClean="0">
              <a:effectLst/>
              <a:latin typeface="Times New Roman"/>
              <a:ea typeface="Calibri"/>
            </a:endParaRPr>
          </a:p>
          <a:p>
            <a:r>
              <a:rPr lang="en-MY" sz="3200" dirty="0" smtClean="0">
                <a:effectLst/>
                <a:latin typeface="Times New Roman"/>
                <a:ea typeface="Calibri"/>
              </a:rPr>
              <a:t>In certain cases, the intended user and the responsible party may come from the same entity. </a:t>
            </a:r>
          </a:p>
          <a:p>
            <a:endParaRPr lang="en-MY" sz="800" dirty="0">
              <a:latin typeface="Times New Roman"/>
              <a:ea typeface="Calibri"/>
            </a:endParaRPr>
          </a:p>
          <a:p>
            <a:r>
              <a:rPr lang="en-MY" sz="3200" dirty="0" smtClean="0">
                <a:effectLst/>
                <a:latin typeface="Times New Roman"/>
                <a:ea typeface="Calibri"/>
              </a:rPr>
              <a:t>For example, in audit engagements, the board of directors are the primary intended users as they seek assurance about the information provided in the financial statements by the management</a:t>
            </a:r>
            <a:endParaRPr lang="en-US" sz="3200" dirty="0"/>
          </a:p>
        </p:txBody>
      </p:sp>
    </p:spTree>
    <p:extLst>
      <p:ext uri="{BB962C8B-B14F-4D97-AF65-F5344CB8AC3E}">
        <p14:creationId xmlns:p14="http://schemas.microsoft.com/office/powerpoint/2010/main" xmlns="" val="420989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5533" y="190078"/>
            <a:ext cx="8915400" cy="6494085"/>
          </a:xfrm>
          <a:prstGeom prst="rect">
            <a:avLst/>
          </a:prstGeom>
        </p:spPr>
        <p:txBody>
          <a:bodyPr wrap="square">
            <a:spAutoFit/>
          </a:bodyPr>
          <a:lstStyle/>
          <a:p>
            <a:pPr algn="just">
              <a:spcAft>
                <a:spcPts val="0"/>
              </a:spcAft>
            </a:pPr>
            <a:r>
              <a:rPr lang="en-MY" b="1" dirty="0" smtClean="0">
                <a:effectLst/>
                <a:latin typeface="Times New Roman"/>
                <a:ea typeface="Calibri"/>
              </a:rPr>
              <a:t>2</a:t>
            </a:r>
            <a:r>
              <a:rPr lang="en-MY" sz="3200" dirty="0" smtClean="0">
                <a:effectLst/>
                <a:latin typeface="Times New Roman"/>
                <a:ea typeface="Calibri"/>
              </a:rPr>
              <a:t>. </a:t>
            </a:r>
            <a:r>
              <a:rPr lang="en-MY" sz="3200" b="1" dirty="0" smtClean="0">
                <a:effectLst/>
                <a:latin typeface="Times New Roman"/>
                <a:ea typeface="Calibri"/>
              </a:rPr>
              <a:t>An appropriate subject matter</a:t>
            </a:r>
            <a:endParaRPr lang="en-US" sz="3200" dirty="0" smtClean="0">
              <a:effectLst/>
            </a:endParaRPr>
          </a:p>
          <a:p>
            <a:pPr algn="just"/>
            <a:r>
              <a:rPr lang="en-MY" sz="3200" dirty="0" smtClean="0">
                <a:effectLst/>
                <a:latin typeface="Times New Roman"/>
                <a:ea typeface="Calibri"/>
                <a:cs typeface="Times New Roman"/>
              </a:rPr>
              <a:t>The subject matter of an assurance engagement </a:t>
            </a:r>
            <a:r>
              <a:rPr lang="en-US" sz="3200" dirty="0" smtClean="0">
                <a:effectLst/>
                <a:latin typeface="Times New Roman"/>
                <a:ea typeface="Calibri"/>
                <a:cs typeface="Times New Roman"/>
              </a:rPr>
              <a:t>can take many forms, such as:</a:t>
            </a:r>
            <a:endParaRPr lang="en-US" sz="3200" dirty="0">
              <a:ea typeface="Calibri"/>
              <a:cs typeface="Times New Roman"/>
            </a:endParaRPr>
          </a:p>
          <a:p>
            <a:pPr algn="just"/>
            <a:r>
              <a:rPr lang="en-US" sz="3200" dirty="0" smtClean="0">
                <a:effectLst/>
                <a:latin typeface="Times New Roman"/>
                <a:ea typeface="Calibri"/>
                <a:cs typeface="Times New Roman"/>
              </a:rPr>
              <a:t>- Financial performance </a:t>
            </a:r>
            <a:r>
              <a:rPr lang="en-MY" sz="3200" dirty="0" smtClean="0">
                <a:effectLst/>
                <a:latin typeface="Times New Roman"/>
                <a:ea typeface="Calibri"/>
                <a:cs typeface="Times New Roman"/>
              </a:rPr>
              <a:t>(for example, financial statements or business projections)</a:t>
            </a:r>
            <a:endParaRPr lang="en-US" sz="3200" dirty="0">
              <a:ea typeface="Calibri"/>
              <a:cs typeface="Times New Roman"/>
            </a:endParaRPr>
          </a:p>
          <a:p>
            <a:pPr algn="just"/>
            <a:r>
              <a:rPr lang="en-US" sz="3200" dirty="0" smtClean="0">
                <a:effectLst/>
                <a:latin typeface="Times New Roman"/>
                <a:ea typeface="Calibri"/>
                <a:cs typeface="Times New Roman"/>
              </a:rPr>
              <a:t>- Non-financial performance, for example the key indicators of efficiency and effectiveness.</a:t>
            </a:r>
            <a:endParaRPr lang="en-US" sz="3200" dirty="0">
              <a:ea typeface="Calibri"/>
              <a:cs typeface="Times New Roman"/>
            </a:endParaRPr>
          </a:p>
          <a:p>
            <a:pPr algn="just"/>
            <a:r>
              <a:rPr lang="en-US" sz="3200" dirty="0" smtClean="0">
                <a:effectLst/>
                <a:latin typeface="Times New Roman"/>
                <a:ea typeface="Calibri"/>
                <a:cs typeface="Times New Roman"/>
              </a:rPr>
              <a:t>- Physical characteristics, for example, the capacity of a facility.</a:t>
            </a:r>
            <a:endParaRPr lang="en-US" sz="3200" dirty="0">
              <a:ea typeface="Calibri"/>
              <a:cs typeface="Times New Roman"/>
            </a:endParaRPr>
          </a:p>
          <a:p>
            <a:pPr algn="just"/>
            <a:r>
              <a:rPr lang="en-US" sz="3200" dirty="0" smtClean="0">
                <a:effectLst/>
                <a:latin typeface="Times New Roman"/>
                <a:ea typeface="Calibri"/>
                <a:cs typeface="Times New Roman"/>
              </a:rPr>
              <a:t>- Systems and processes, for example, an entity’s internal control or IT system</a:t>
            </a:r>
            <a:endParaRPr lang="en-US" sz="3200" dirty="0">
              <a:ea typeface="Calibri"/>
              <a:cs typeface="Times New Roman"/>
            </a:endParaRPr>
          </a:p>
          <a:p>
            <a:r>
              <a:rPr lang="en-US" sz="3200" dirty="0" smtClean="0">
                <a:effectLst/>
                <a:latin typeface="Times New Roman"/>
                <a:ea typeface="Calibri"/>
              </a:rPr>
              <a:t>- </a:t>
            </a:r>
            <a:r>
              <a:rPr lang="en-US" sz="3200" dirty="0" err="1" smtClean="0">
                <a:effectLst/>
                <a:latin typeface="Times New Roman"/>
                <a:ea typeface="Calibri"/>
              </a:rPr>
              <a:t>Behaviour</a:t>
            </a:r>
            <a:r>
              <a:rPr lang="en-US" sz="3200" dirty="0" smtClean="0">
                <a:effectLst/>
                <a:latin typeface="Times New Roman"/>
                <a:ea typeface="Calibri"/>
              </a:rPr>
              <a:t>, for example, corporate governance, compliance with regulation</a:t>
            </a:r>
            <a:endParaRPr lang="en-US" sz="3200" dirty="0"/>
          </a:p>
        </p:txBody>
      </p:sp>
    </p:spTree>
    <p:extLst>
      <p:ext uri="{BB962C8B-B14F-4D97-AF65-F5344CB8AC3E}">
        <p14:creationId xmlns:p14="http://schemas.microsoft.com/office/powerpoint/2010/main" xmlns="" val="2028505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7217360"/>
          </a:xfrm>
          <a:prstGeom prst="rect">
            <a:avLst/>
          </a:prstGeom>
        </p:spPr>
        <p:txBody>
          <a:bodyPr wrap="square">
            <a:spAutoFit/>
          </a:bodyPr>
          <a:lstStyle/>
          <a:p>
            <a:pPr algn="just"/>
            <a:r>
              <a:rPr lang="en-US" sz="3200" b="1" dirty="0" smtClean="0">
                <a:effectLst/>
                <a:latin typeface="Arial Narrow" pitchFamily="34" charset="0"/>
                <a:ea typeface="Calibri"/>
                <a:cs typeface="Times New Roman"/>
              </a:rPr>
              <a:t>3 Suitable Criteria</a:t>
            </a:r>
            <a:endParaRPr lang="en-US" sz="3200" dirty="0">
              <a:latin typeface="Arial Narrow" pitchFamily="34" charset="0"/>
              <a:ea typeface="Calibri"/>
              <a:cs typeface="Times New Roman"/>
            </a:endParaRPr>
          </a:p>
          <a:p>
            <a:pPr algn="just"/>
            <a:r>
              <a:rPr lang="en-US" sz="3200" dirty="0" smtClean="0">
                <a:effectLst/>
                <a:latin typeface="Arial Narrow" pitchFamily="34" charset="0"/>
                <a:ea typeface="Calibri"/>
                <a:cs typeface="Times New Roman"/>
              </a:rPr>
              <a:t>Criteria are the benchmarks used to evaluate or measure the subject matter. For example:</a:t>
            </a:r>
            <a:endParaRPr lang="en-US" sz="3200" dirty="0">
              <a:latin typeface="Arial Narrow" pitchFamily="34" charset="0"/>
              <a:ea typeface="Calibri"/>
              <a:cs typeface="Times New Roman"/>
            </a:endParaRPr>
          </a:p>
          <a:p>
            <a:pPr algn="just"/>
            <a:r>
              <a:rPr lang="en-US" sz="3200" dirty="0" smtClean="0">
                <a:effectLst/>
                <a:latin typeface="Arial Narrow" pitchFamily="34" charset="0"/>
                <a:ea typeface="Calibri"/>
                <a:cs typeface="Times New Roman"/>
              </a:rPr>
              <a:t>― when reporting on financial statements, The International Financial Reporting Standards.</a:t>
            </a:r>
            <a:endParaRPr lang="en-US" sz="3200" dirty="0">
              <a:latin typeface="Arial Narrow" pitchFamily="34" charset="0"/>
              <a:ea typeface="Calibri"/>
              <a:cs typeface="Times New Roman"/>
            </a:endParaRPr>
          </a:p>
          <a:p>
            <a:pPr algn="just"/>
            <a:r>
              <a:rPr lang="en-US" sz="3200" dirty="0" smtClean="0">
                <a:effectLst/>
                <a:latin typeface="Arial Narrow" pitchFamily="34" charset="0"/>
                <a:ea typeface="Calibri"/>
                <a:cs typeface="Times New Roman"/>
              </a:rPr>
              <a:t>― when reporting on internal control, the criteria may be the COSO internal control framework or ISA 315</a:t>
            </a:r>
            <a:endParaRPr lang="en-US" sz="3200" dirty="0">
              <a:latin typeface="Arial Narrow" pitchFamily="34" charset="0"/>
              <a:ea typeface="Calibri"/>
              <a:cs typeface="Times New Roman"/>
            </a:endParaRPr>
          </a:p>
          <a:p>
            <a:pPr algn="just">
              <a:spcAft>
                <a:spcPts val="1000"/>
              </a:spcAft>
            </a:pPr>
            <a:r>
              <a:rPr lang="en-US" sz="3200" dirty="0" smtClean="0">
                <a:effectLst/>
                <a:latin typeface="Arial Narrow" pitchFamily="34" charset="0"/>
                <a:ea typeface="Calibri"/>
                <a:cs typeface="Times New Roman"/>
              </a:rPr>
              <a:t>― when reporting on compliance, the criteria may be the applicable law, regulation or contract.</a:t>
            </a:r>
            <a:endParaRPr lang="en-US" sz="3200" dirty="0">
              <a:latin typeface="Arial Narrow" pitchFamily="34" charset="0"/>
              <a:ea typeface="Calibri"/>
              <a:cs typeface="Times New Roman"/>
            </a:endParaRPr>
          </a:p>
          <a:p>
            <a:pPr algn="just">
              <a:spcAft>
                <a:spcPts val="800"/>
              </a:spcAft>
            </a:pPr>
            <a:r>
              <a:rPr lang="en-US" sz="3200" dirty="0" smtClean="0">
                <a:effectLst/>
                <a:latin typeface="Arial Narrow" pitchFamily="34" charset="0"/>
                <a:ea typeface="Calibri"/>
                <a:cs typeface="Times New Roman"/>
              </a:rPr>
              <a:t>Suitable criteria exhibit the following characteristics: (i) Relevance, (ii) Completeness, (iii) Reliability, (iv) Neutrality (free from bias) and (v) Understandability (not subject to significantly different interpretations).</a:t>
            </a:r>
            <a:endParaRPr lang="en-US" sz="3200" dirty="0">
              <a:latin typeface="Arial Narrow" pitchFamily="34" charset="0"/>
              <a:ea typeface="Calibri"/>
              <a:cs typeface="Times New Roman"/>
            </a:endParaRPr>
          </a:p>
          <a:p>
            <a:pPr algn="just">
              <a:spcAft>
                <a:spcPts val="800"/>
              </a:spcAft>
            </a:pPr>
            <a:r>
              <a:rPr lang="en-MY" sz="3200" dirty="0" smtClean="0">
                <a:effectLst/>
                <a:latin typeface="Times New Roman"/>
                <a:ea typeface="Calibri"/>
                <a:cs typeface="Times New Roman"/>
              </a:rPr>
              <a:t>.</a:t>
            </a:r>
            <a:endParaRPr lang="en-US" sz="3200" dirty="0">
              <a:ea typeface="Calibri"/>
              <a:cs typeface="Times New Roman"/>
            </a:endParaRPr>
          </a:p>
        </p:txBody>
      </p:sp>
    </p:spTree>
    <p:extLst>
      <p:ext uri="{BB962C8B-B14F-4D97-AF65-F5344CB8AC3E}">
        <p14:creationId xmlns:p14="http://schemas.microsoft.com/office/powerpoint/2010/main" xmlns="" val="3336191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444" y="-76200"/>
            <a:ext cx="8912578" cy="7335341"/>
          </a:xfrm>
          <a:prstGeom prst="rect">
            <a:avLst/>
          </a:prstGeom>
        </p:spPr>
        <p:txBody>
          <a:bodyPr wrap="square">
            <a:spAutoFit/>
          </a:bodyPr>
          <a:lstStyle/>
          <a:p>
            <a:r>
              <a:rPr lang="en-US" sz="3200" dirty="0">
                <a:solidFill>
                  <a:prstClr val="black"/>
                </a:solidFill>
                <a:latin typeface="Arial Narrow" pitchFamily="34" charset="0"/>
                <a:ea typeface="Calibri"/>
                <a:cs typeface="Times New Roman"/>
              </a:rPr>
              <a:t>Criteria need to be available to the intended users to allow them to understand how the subject matter has been evaluated or measured. </a:t>
            </a:r>
            <a:endParaRPr lang="en-US" sz="3200" dirty="0" smtClean="0">
              <a:solidFill>
                <a:prstClr val="black"/>
              </a:solidFill>
              <a:latin typeface="Arial Narrow" pitchFamily="34" charset="0"/>
              <a:ea typeface="Calibri"/>
              <a:cs typeface="Times New Roman"/>
            </a:endParaRPr>
          </a:p>
          <a:p>
            <a:endParaRPr lang="en-US" sz="600" dirty="0">
              <a:solidFill>
                <a:prstClr val="black"/>
              </a:solidFill>
              <a:latin typeface="Arial Narrow" pitchFamily="34" charset="0"/>
              <a:ea typeface="Calibri"/>
              <a:cs typeface="Times New Roman"/>
            </a:endParaRPr>
          </a:p>
          <a:p>
            <a:r>
              <a:rPr lang="en-MY" sz="3200" dirty="0" smtClean="0">
                <a:solidFill>
                  <a:prstClr val="black"/>
                </a:solidFill>
                <a:latin typeface="Arial Narrow" pitchFamily="34" charset="0"/>
                <a:ea typeface="Calibri"/>
                <a:cs typeface="Times New Roman"/>
              </a:rPr>
              <a:t>The </a:t>
            </a:r>
            <a:r>
              <a:rPr lang="en-MY" sz="3200" dirty="0">
                <a:solidFill>
                  <a:prstClr val="black"/>
                </a:solidFill>
                <a:latin typeface="Arial Narrow" pitchFamily="34" charset="0"/>
                <a:ea typeface="Calibri"/>
                <a:cs typeface="Times New Roman"/>
              </a:rPr>
              <a:t>person providing the assurance must have something by which to judge whether the information about a subject matter is reliable and can be trusted </a:t>
            </a:r>
            <a:r>
              <a:rPr lang="en-MY" sz="3200" dirty="0" smtClean="0">
                <a:solidFill>
                  <a:prstClr val="black"/>
                </a:solidFill>
                <a:latin typeface="Arial Narrow" pitchFamily="34" charset="0"/>
                <a:ea typeface="Calibri"/>
                <a:cs typeface="Times New Roman"/>
              </a:rPr>
              <a:t>upon</a:t>
            </a:r>
          </a:p>
          <a:p>
            <a:endParaRPr lang="en-MY" sz="600" dirty="0">
              <a:solidFill>
                <a:prstClr val="black"/>
              </a:solidFill>
              <a:latin typeface="Arial Narrow" pitchFamily="34" charset="0"/>
              <a:cs typeface="Times New Roman"/>
            </a:endParaRPr>
          </a:p>
          <a:p>
            <a:pPr algn="just">
              <a:spcAft>
                <a:spcPts val="800"/>
              </a:spcAft>
            </a:pPr>
            <a:r>
              <a:rPr lang="en-MY" sz="3200" dirty="0" smtClean="0">
                <a:effectLst/>
                <a:latin typeface="Arial Narrow" pitchFamily="34" charset="0"/>
                <a:ea typeface="Calibri"/>
                <a:cs typeface="Times New Roman"/>
              </a:rPr>
              <a:t>For example, in an assurance engagement relating to audits of financial statements, the criteria would be  whether the financial statements have been prepared in accordance with the applicable financial reporting framework, such as IFRS. </a:t>
            </a:r>
          </a:p>
          <a:p>
            <a:pPr algn="just">
              <a:spcAft>
                <a:spcPts val="800"/>
              </a:spcAft>
            </a:pPr>
            <a:r>
              <a:rPr lang="en-MY" sz="3200" dirty="0" smtClean="0">
                <a:effectLst/>
                <a:latin typeface="Arial Narrow" pitchFamily="34" charset="0"/>
                <a:ea typeface="Calibri"/>
              </a:rPr>
              <a:t>In the context of </a:t>
            </a:r>
            <a:r>
              <a:rPr lang="en-MY" sz="3200" dirty="0">
                <a:solidFill>
                  <a:prstClr val="black"/>
                </a:solidFill>
                <a:latin typeface="Arial Narrow" pitchFamily="34" charset="0"/>
                <a:ea typeface="Calibri"/>
              </a:rPr>
              <a:t>corporate </a:t>
            </a:r>
            <a:r>
              <a:rPr lang="en-MY" sz="3200" dirty="0" smtClean="0">
                <a:solidFill>
                  <a:prstClr val="black"/>
                </a:solidFill>
                <a:latin typeface="Arial Narrow" pitchFamily="34" charset="0"/>
                <a:ea typeface="Calibri"/>
              </a:rPr>
              <a:t>governance</a:t>
            </a:r>
            <a:r>
              <a:rPr lang="en-MY" sz="3200" dirty="0" smtClean="0">
                <a:effectLst/>
                <a:latin typeface="Arial Narrow" pitchFamily="34" charset="0"/>
                <a:ea typeface="Calibri"/>
              </a:rPr>
              <a:t>, suitable criteria  might be the Guidelines on Corporate Governance Practice (2002)</a:t>
            </a:r>
            <a:endParaRPr lang="en-US" sz="3200" dirty="0">
              <a:latin typeface="Arial Narrow" pitchFamily="34" charset="0"/>
            </a:endParaRPr>
          </a:p>
        </p:txBody>
      </p:sp>
    </p:spTree>
    <p:extLst>
      <p:ext uri="{BB962C8B-B14F-4D97-AF65-F5344CB8AC3E}">
        <p14:creationId xmlns:p14="http://schemas.microsoft.com/office/powerpoint/2010/main" xmlns="" val="2014716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1607</Words>
  <Application>Microsoft Office PowerPoint</Application>
  <PresentationFormat>On-screen Show (4:3)</PresentationFormat>
  <Paragraphs>149</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Assurance Services</vt:lpstr>
      <vt:lpstr>        International standards on assurance engagements (ISAE)  The International Framework for Assurance Engagements is provided under ISAE   ISAE is issued by the International Auditing and Assurance Standards Board (IAASB).  Assurance engagements include both attestation engagements and direct engagements, in which the practitioner measures or evaluates the underlying subject matter against the criteria</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test</cp:lastModifiedBy>
  <cp:revision>27</cp:revision>
  <dcterms:created xsi:type="dcterms:W3CDTF">2023-03-23T19:14:19Z</dcterms:created>
  <dcterms:modified xsi:type="dcterms:W3CDTF">2023-11-15T07:54:31Z</dcterms:modified>
</cp:coreProperties>
</file>