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5" r:id="rId4"/>
    <p:sldId id="266" r:id="rId5"/>
    <p:sldId id="267"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1D4DBA2-73ED-4252-B7AB-42D269DCEC38}"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176774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D4DBA2-73ED-4252-B7AB-42D269DCEC38}"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213354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D4DBA2-73ED-4252-B7AB-42D269DCEC38}"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277939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D4DBA2-73ED-4252-B7AB-42D269DCEC38}"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16288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D4DBA2-73ED-4252-B7AB-42D269DCEC38}" type="datetimeFigureOut">
              <a:rPr lang="en-GB" smtClean="0"/>
              <a:t>04/11/2023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210238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1D4DBA2-73ED-4252-B7AB-42D269DCEC38}" type="datetimeFigureOut">
              <a:rPr lang="en-GB" smtClean="0"/>
              <a:t>04/11/2023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242221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1D4DBA2-73ED-4252-B7AB-42D269DCEC38}" type="datetimeFigureOut">
              <a:rPr lang="en-GB" smtClean="0"/>
              <a:t>04/11/2023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407340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1D4DBA2-73ED-4252-B7AB-42D269DCEC38}" type="datetimeFigureOut">
              <a:rPr lang="en-GB" smtClean="0"/>
              <a:t>04/11/2023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340045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4DBA2-73ED-4252-B7AB-42D269DCEC38}" type="datetimeFigureOut">
              <a:rPr lang="en-GB" smtClean="0"/>
              <a:t>04/11/2023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151397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D4DBA2-73ED-4252-B7AB-42D269DCEC38}" type="datetimeFigureOut">
              <a:rPr lang="en-GB" smtClean="0"/>
              <a:t>04/11/2023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330530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D4DBA2-73ED-4252-B7AB-42D269DCEC38}" type="datetimeFigureOut">
              <a:rPr lang="en-GB" smtClean="0"/>
              <a:t>04/11/2023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F2034D-E825-4944-B9AE-F1E8A1EF862A}" type="slidenum">
              <a:rPr lang="en-GB" smtClean="0"/>
              <a:t>‹#›</a:t>
            </a:fld>
            <a:endParaRPr lang="en-GB"/>
          </a:p>
        </p:txBody>
      </p:sp>
    </p:spTree>
    <p:extLst>
      <p:ext uri="{BB962C8B-B14F-4D97-AF65-F5344CB8AC3E}">
        <p14:creationId xmlns:p14="http://schemas.microsoft.com/office/powerpoint/2010/main" val="309362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4DBA2-73ED-4252-B7AB-42D269DCEC38}" type="datetimeFigureOut">
              <a:rPr lang="en-GB" smtClean="0"/>
              <a:t>04/11/2023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2034D-E825-4944-B9AE-F1E8A1EF862A}" type="slidenum">
              <a:rPr lang="en-GB" smtClean="0"/>
              <a:t>‹#›</a:t>
            </a:fld>
            <a:endParaRPr lang="en-GB"/>
          </a:p>
        </p:txBody>
      </p:sp>
    </p:spTree>
    <p:extLst>
      <p:ext uri="{BB962C8B-B14F-4D97-AF65-F5344CB8AC3E}">
        <p14:creationId xmlns:p14="http://schemas.microsoft.com/office/powerpoint/2010/main" val="125736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entreforpublicimpact.org/"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harappa.education/" TargetMode="External"/><Relationship Id="rId4" Type="http://schemas.openxmlformats.org/officeDocument/2006/relationships/hyperlink" Target="https://www.f6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90712324"/>
              </p:ext>
            </p:extLst>
          </p:nvPr>
        </p:nvGraphicFramePr>
        <p:xfrm>
          <a:off x="-1" y="2"/>
          <a:ext cx="12192002" cy="6858000"/>
        </p:xfrm>
        <a:graphic>
          <a:graphicData uri="http://schemas.openxmlformats.org/drawingml/2006/table">
            <a:tbl>
              <a:tblPr firstRow="1" bandRow="1">
                <a:tableStyleId>{5C22544A-7EE6-4342-B048-85BDC9FD1C3A}</a:tableStyleId>
              </a:tblPr>
              <a:tblGrid>
                <a:gridCol w="1515208">
                  <a:extLst>
                    <a:ext uri="{9D8B030D-6E8A-4147-A177-3AD203B41FA5}">
                      <a16:colId xmlns:a16="http://schemas.microsoft.com/office/drawing/2014/main" val="4215416604"/>
                    </a:ext>
                  </a:extLst>
                </a:gridCol>
                <a:gridCol w="1532794">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57250">
                <a:tc>
                  <a:txBody>
                    <a:bodyPr/>
                    <a:lstStyle/>
                    <a:p>
                      <a:endParaRPr lang="en-GB" dirty="0"/>
                    </a:p>
                  </a:txBody>
                  <a:tcPr>
                    <a:solidFill>
                      <a:schemeClr val="bg2"/>
                    </a:solidFill>
                  </a:tcPr>
                </a:tc>
                <a:tc>
                  <a:txBody>
                    <a:bodyPr/>
                    <a:lstStyle/>
                    <a:p>
                      <a:endParaRPr lang="en-GB" dirty="0"/>
                    </a:p>
                  </a:txBody>
                  <a:tcPr>
                    <a:noFill/>
                  </a:tcPr>
                </a:tc>
                <a:tc>
                  <a:txBody>
                    <a:bodyPr/>
                    <a:lstStyle/>
                    <a:p>
                      <a:endParaRPr lang="en-GB"/>
                    </a:p>
                  </a:txBody>
                  <a:tcPr>
                    <a:noFill/>
                  </a:tcPr>
                </a:tc>
                <a:tc>
                  <a:txBody>
                    <a:bodyPr/>
                    <a:lstStyle/>
                    <a:p>
                      <a:endParaRPr lang="en-GB" dirty="0"/>
                    </a:p>
                  </a:txBody>
                  <a:tcPr>
                    <a:solidFill>
                      <a:schemeClr val="bg2"/>
                    </a:solidFill>
                  </a:tcPr>
                </a:tc>
                <a:tc>
                  <a:txBody>
                    <a:bodyPr/>
                    <a:lstStyle/>
                    <a:p>
                      <a:endParaRPr lang="en-GB"/>
                    </a:p>
                  </a:txBody>
                  <a:tcPr>
                    <a:noFill/>
                  </a:tcPr>
                </a:tc>
                <a:tc>
                  <a:txBody>
                    <a:bodyPr/>
                    <a:lstStyle/>
                    <a:p>
                      <a:endParaRPr lang="en-GB"/>
                    </a:p>
                  </a:txBody>
                  <a:tcPr>
                    <a:noFill/>
                  </a:tcPr>
                </a:tc>
                <a:tc>
                  <a:txBody>
                    <a:bodyPr/>
                    <a:lstStyle/>
                    <a:p>
                      <a:endParaRPr lang="en-GB"/>
                    </a:p>
                  </a:txBody>
                  <a:tcPr>
                    <a:noFill/>
                  </a:tcPr>
                </a:tc>
                <a:tc>
                  <a:txBody>
                    <a:bodyPr/>
                    <a:lstStyle/>
                    <a:p>
                      <a:endParaRPr lang="en-GB" dirty="0"/>
                    </a:p>
                  </a:txBody>
                  <a:tcPr>
                    <a:noFill/>
                  </a:tcPr>
                </a:tc>
                <a:extLst>
                  <a:ext uri="{0D108BD9-81ED-4DB2-BD59-A6C34878D82A}">
                    <a16:rowId xmlns:a16="http://schemas.microsoft.com/office/drawing/2014/main" val="506688"/>
                  </a:ext>
                </a:extLst>
              </a:tr>
              <a:tr h="857250">
                <a:tc>
                  <a:txBody>
                    <a:bodyPr/>
                    <a:lstStyle/>
                    <a:p>
                      <a:endParaRPr lang="en-GB" dirty="0"/>
                    </a:p>
                  </a:txBody>
                  <a:tcPr>
                    <a:noFill/>
                  </a:tcPr>
                </a:tc>
                <a:tc>
                  <a:txBody>
                    <a:bodyPr/>
                    <a:lstStyle/>
                    <a:p>
                      <a:endParaRPr lang="en-GB" dirty="0"/>
                    </a:p>
                  </a:txBody>
                  <a:tcPr>
                    <a:lnB w="12700" cmpd="sng">
                      <a:noFill/>
                    </a:lnB>
                    <a:noFill/>
                  </a:tcPr>
                </a:tc>
                <a:tc>
                  <a:txBody>
                    <a:bodyPr/>
                    <a:lstStyle/>
                    <a:p>
                      <a:endParaRPr lang="en-GB"/>
                    </a:p>
                  </a:txBody>
                  <a:tcPr>
                    <a:lnB w="12700" cmpd="sng">
                      <a:noFill/>
                    </a:lnB>
                    <a:noFill/>
                  </a:tcPr>
                </a:tc>
                <a:tc>
                  <a:txBody>
                    <a:bodyPr/>
                    <a:lstStyle/>
                    <a:p>
                      <a:endParaRPr lang="en-GB"/>
                    </a:p>
                  </a:txBody>
                  <a:tcPr>
                    <a:lnB w="12700" cmpd="sng">
                      <a:noFill/>
                    </a:lnB>
                    <a:noFill/>
                  </a:tcPr>
                </a:tc>
                <a:tc>
                  <a:txBody>
                    <a:bodyPr/>
                    <a:lstStyle/>
                    <a:p>
                      <a:endParaRPr lang="en-GB"/>
                    </a:p>
                  </a:txBody>
                  <a:tcPr>
                    <a:lnB w="12700" cmpd="sng">
                      <a:noFill/>
                    </a:lnB>
                    <a:noFill/>
                  </a:tcPr>
                </a:tc>
                <a:tc>
                  <a:txBody>
                    <a:bodyPr/>
                    <a:lstStyle/>
                    <a:p>
                      <a:endParaRPr lang="en-GB"/>
                    </a:p>
                  </a:txBody>
                  <a:tcPr>
                    <a:lnB w="12700" cmpd="sng">
                      <a:noFill/>
                    </a:lnB>
                    <a:noFill/>
                  </a:tcPr>
                </a:tc>
                <a:tc>
                  <a:txBody>
                    <a:bodyPr/>
                    <a:lstStyle/>
                    <a:p>
                      <a:endParaRPr lang="en-GB" dirty="0"/>
                    </a:p>
                  </a:txBody>
                  <a:tcPr>
                    <a:lnB w="12700" cmpd="sng">
                      <a:noFill/>
                    </a:lnB>
                    <a:noFill/>
                  </a:tcPr>
                </a:tc>
                <a:tc>
                  <a:txBody>
                    <a:bodyPr/>
                    <a:lstStyle/>
                    <a:p>
                      <a:endParaRPr lang="en-GB" dirty="0"/>
                    </a:p>
                  </a:txBody>
                  <a:tcPr>
                    <a:solidFill>
                      <a:schemeClr val="bg2"/>
                    </a:solidFill>
                  </a:tcPr>
                </a:tc>
                <a:extLst>
                  <a:ext uri="{0D108BD9-81ED-4DB2-BD59-A6C34878D82A}">
                    <a16:rowId xmlns:a16="http://schemas.microsoft.com/office/drawing/2014/main" val="2874786250"/>
                  </a:ext>
                </a:extLst>
              </a:tr>
              <a:tr h="857250">
                <a:tc>
                  <a:txBody>
                    <a:bodyPr/>
                    <a:lstStyle/>
                    <a:p>
                      <a:endParaRPr lang="en-GB"/>
                    </a:p>
                  </a:txBody>
                  <a:tcPr>
                    <a:lnR w="12700" cmpd="sng">
                      <a:noFill/>
                    </a:ln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4177836889"/>
                  </a:ext>
                </a:extLst>
              </a:tr>
              <a:tr h="857250">
                <a:tc>
                  <a:txBody>
                    <a:bodyPr/>
                    <a:lstStyle/>
                    <a:p>
                      <a:endParaRPr lang="en-GB"/>
                    </a:p>
                  </a:txBody>
                  <a:tcPr>
                    <a:lnR w="12700" cmpd="sng">
                      <a:noFill/>
                    </a:ln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2440608514"/>
                  </a:ext>
                </a:extLst>
              </a:tr>
              <a:tr h="857250">
                <a:tc>
                  <a:txBody>
                    <a:bodyPr/>
                    <a:lstStyle/>
                    <a:p>
                      <a:endParaRPr lang="en-GB"/>
                    </a:p>
                  </a:txBody>
                  <a:tcPr>
                    <a:lnR w="12700" cmpd="sng">
                      <a:noFill/>
                    </a:ln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1076575100"/>
                  </a:ext>
                </a:extLst>
              </a:tr>
              <a:tr h="857250">
                <a:tc>
                  <a:txBody>
                    <a:bodyPr/>
                    <a:lstStyle/>
                    <a:p>
                      <a:endParaRPr lang="en-GB"/>
                    </a:p>
                  </a:txBody>
                  <a:tcPr>
                    <a:lnR w="12700" cmpd="sng">
                      <a:noFill/>
                    </a:lnR>
                    <a:no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140655607"/>
                  </a:ext>
                </a:extLst>
              </a:tr>
              <a:tr h="857250">
                <a:tc>
                  <a:txBody>
                    <a:bodyPr/>
                    <a:lstStyle/>
                    <a:p>
                      <a:endParaRPr lang="en-GB" dirty="0"/>
                    </a:p>
                  </a:txBody>
                  <a:tcPr>
                    <a:solidFill>
                      <a:schemeClr val="bg2"/>
                    </a:solidFill>
                  </a:tcPr>
                </a:tc>
                <a:tc>
                  <a:txBody>
                    <a:bodyPr/>
                    <a:lstStyle/>
                    <a:p>
                      <a:endParaRPr lang="en-GB"/>
                    </a:p>
                  </a:txBody>
                  <a:tcPr>
                    <a:lnT w="12700" cmpd="sng">
                      <a:noFill/>
                    </a:lnT>
                    <a:noFill/>
                  </a:tcPr>
                </a:tc>
                <a:tc>
                  <a:txBody>
                    <a:bodyPr/>
                    <a:lstStyle/>
                    <a:p>
                      <a:endParaRPr lang="en-GB"/>
                    </a:p>
                  </a:txBody>
                  <a:tcPr>
                    <a:lnT w="12700" cmpd="sng">
                      <a:noFill/>
                    </a:lnT>
                    <a:noFill/>
                  </a:tcPr>
                </a:tc>
                <a:tc>
                  <a:txBody>
                    <a:bodyPr/>
                    <a:lstStyle/>
                    <a:p>
                      <a:endParaRPr lang="en-GB"/>
                    </a:p>
                  </a:txBody>
                  <a:tcPr>
                    <a:lnT w="12700" cmpd="sng">
                      <a:noFill/>
                    </a:lnT>
                    <a:noFill/>
                  </a:tcPr>
                </a:tc>
                <a:tc>
                  <a:txBody>
                    <a:bodyPr/>
                    <a:lstStyle/>
                    <a:p>
                      <a:endParaRPr lang="en-GB"/>
                    </a:p>
                  </a:txBody>
                  <a:tcPr>
                    <a:lnT w="12700" cmpd="sng">
                      <a:noFill/>
                    </a:lnT>
                    <a:noFill/>
                  </a:tcPr>
                </a:tc>
                <a:tc>
                  <a:txBody>
                    <a:bodyPr/>
                    <a:lstStyle/>
                    <a:p>
                      <a:endParaRPr lang="en-GB" dirty="0"/>
                    </a:p>
                  </a:txBody>
                  <a:tcPr>
                    <a:lnT w="12700" cmpd="sng">
                      <a:noFill/>
                    </a:lnT>
                    <a:noFill/>
                  </a:tcPr>
                </a:tc>
                <a:tc>
                  <a:txBody>
                    <a:bodyPr/>
                    <a:lstStyle/>
                    <a:p>
                      <a:endParaRPr lang="en-GB" dirty="0"/>
                    </a:p>
                  </a:txBody>
                  <a:tcPr>
                    <a:lnT w="12700" cmpd="sng">
                      <a:noFill/>
                    </a:lnT>
                    <a:noFill/>
                  </a:tcPr>
                </a:tc>
                <a:tc>
                  <a:txBody>
                    <a:bodyPr/>
                    <a:lstStyle/>
                    <a:p>
                      <a:endParaRPr lang="en-GB" dirty="0"/>
                    </a:p>
                  </a:txBody>
                  <a:tcPr>
                    <a:noFill/>
                  </a:tcPr>
                </a:tc>
                <a:extLst>
                  <a:ext uri="{0D108BD9-81ED-4DB2-BD59-A6C34878D82A}">
                    <a16:rowId xmlns:a16="http://schemas.microsoft.com/office/drawing/2014/main" val="1825892445"/>
                  </a:ext>
                </a:extLst>
              </a:tr>
              <a:tr h="857250">
                <a:tc>
                  <a:txBody>
                    <a:bodyPr/>
                    <a:lstStyle/>
                    <a:p>
                      <a:endParaRPr lang="en-GB"/>
                    </a:p>
                  </a:txBody>
                  <a:tcPr>
                    <a:noFill/>
                  </a:tcPr>
                </a:tc>
                <a:tc>
                  <a:txBody>
                    <a:bodyPr/>
                    <a:lstStyle/>
                    <a:p>
                      <a:endParaRPr lang="en-GB"/>
                    </a:p>
                  </a:txBody>
                  <a:tcPr>
                    <a:noFill/>
                  </a:tcPr>
                </a:tc>
                <a:tc>
                  <a:txBody>
                    <a:bodyPr/>
                    <a:lstStyle/>
                    <a:p>
                      <a:endParaRPr lang="en-GB" dirty="0"/>
                    </a:p>
                  </a:txBody>
                  <a:tcPr>
                    <a:solidFill>
                      <a:schemeClr val="bg2"/>
                    </a:solidFill>
                  </a:tcPr>
                </a:tc>
                <a:tc>
                  <a:txBody>
                    <a:bodyPr/>
                    <a:lstStyle/>
                    <a:p>
                      <a:endParaRPr lang="en-GB"/>
                    </a:p>
                  </a:txBody>
                  <a:tcPr>
                    <a:noFill/>
                  </a:tcPr>
                </a:tc>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369343766"/>
                  </a:ext>
                </a:extLst>
              </a:tr>
            </a:tbl>
          </a:graphicData>
        </a:graphic>
      </p:graphicFrame>
      <p:sp>
        <p:nvSpPr>
          <p:cNvPr id="4" name="TextBox 3"/>
          <p:cNvSpPr txBox="1"/>
          <p:nvPr/>
        </p:nvSpPr>
        <p:spPr>
          <a:xfrm>
            <a:off x="1528761" y="2136339"/>
            <a:ext cx="9134475" cy="2585323"/>
          </a:xfrm>
          <a:prstGeom prst="rect">
            <a:avLst/>
          </a:prstGeom>
          <a:noFill/>
        </p:spPr>
        <p:txBody>
          <a:bodyPr wrap="square" rtlCol="0">
            <a:spAutoFit/>
          </a:bodyPr>
          <a:lstStyle/>
          <a:p>
            <a:r>
              <a:rPr lang="en-GB" sz="5400" dirty="0" smtClean="0">
                <a:solidFill>
                  <a:schemeClr val="tx2"/>
                </a:solidFill>
                <a:latin typeface="Arial Rounded MT Bold" panose="020F0704030504030204" pitchFamily="34" charset="0"/>
              </a:rPr>
              <a:t>THE CONCEPTS OF SOCIAL AND PUBLIC ENTREPRENEURSHIP</a:t>
            </a:r>
            <a:endParaRPr lang="en-GB" sz="5400" dirty="0">
              <a:solidFill>
                <a:schemeClr val="tx2"/>
              </a:solidFill>
              <a:latin typeface="Arial Rounded MT Bold" panose="020F0704030504030204" pitchFamily="34" charset="0"/>
            </a:endParaRPr>
          </a:p>
        </p:txBody>
      </p:sp>
      <p:sp>
        <p:nvSpPr>
          <p:cNvPr id="5" name="TextBox 4"/>
          <p:cNvSpPr txBox="1"/>
          <p:nvPr/>
        </p:nvSpPr>
        <p:spPr>
          <a:xfrm>
            <a:off x="8261838" y="5934670"/>
            <a:ext cx="3930162"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chemeClr val="tx2"/>
                </a:solidFill>
              </a:rPr>
              <a:t>Teckla </a:t>
            </a:r>
            <a:r>
              <a:rPr lang="en-GB" dirty="0">
                <a:solidFill>
                  <a:schemeClr val="tx2"/>
                </a:solidFill>
              </a:rPr>
              <a:t>B</a:t>
            </a:r>
            <a:r>
              <a:rPr lang="en-GB" dirty="0" smtClean="0">
                <a:solidFill>
                  <a:schemeClr val="tx2"/>
                </a:solidFill>
              </a:rPr>
              <a:t> Lyaruu(IMC/BAIT/2110869)</a:t>
            </a:r>
          </a:p>
          <a:p>
            <a:pPr marL="285750" indent="-285750">
              <a:buFont typeface="Arial" panose="020B0604020202020204" pitchFamily="34" charset="0"/>
              <a:buChar char="•"/>
            </a:pPr>
            <a:r>
              <a:rPr lang="en-GB" dirty="0" err="1" smtClean="0">
                <a:solidFill>
                  <a:schemeClr val="tx2"/>
                </a:solidFill>
              </a:rPr>
              <a:t>Janeth</a:t>
            </a:r>
            <a:r>
              <a:rPr lang="en-GB" dirty="0" smtClean="0">
                <a:solidFill>
                  <a:schemeClr val="tx2"/>
                </a:solidFill>
              </a:rPr>
              <a:t> J Julius(IMC/BAIT/2111240)</a:t>
            </a:r>
          </a:p>
          <a:p>
            <a:pPr marL="285750" indent="-285750">
              <a:buFont typeface="Arial" panose="020B0604020202020204" pitchFamily="34" charset="0"/>
              <a:buChar char="•"/>
            </a:pPr>
            <a:r>
              <a:rPr lang="en-GB" dirty="0" smtClean="0">
                <a:solidFill>
                  <a:schemeClr val="tx2"/>
                </a:solidFill>
              </a:rPr>
              <a:t>Flora N </a:t>
            </a:r>
            <a:r>
              <a:rPr lang="en-GB" dirty="0" err="1" smtClean="0">
                <a:solidFill>
                  <a:schemeClr val="tx2"/>
                </a:solidFill>
              </a:rPr>
              <a:t>Mukama</a:t>
            </a:r>
            <a:r>
              <a:rPr lang="en-GB" dirty="0" smtClean="0">
                <a:solidFill>
                  <a:schemeClr val="tx2"/>
                </a:solidFill>
              </a:rPr>
              <a:t>(IMC/BAIT/2110146)</a:t>
            </a:r>
            <a:endParaRPr lang="en-GB" dirty="0">
              <a:solidFill>
                <a:schemeClr val="tx2"/>
              </a:solidFill>
            </a:endParaRPr>
          </a:p>
        </p:txBody>
      </p:sp>
      <p:sp>
        <p:nvSpPr>
          <p:cNvPr id="6" name="TextBox 5"/>
          <p:cNvSpPr txBox="1"/>
          <p:nvPr/>
        </p:nvSpPr>
        <p:spPr>
          <a:xfrm>
            <a:off x="7686675" y="6048375"/>
            <a:ext cx="575163" cy="369332"/>
          </a:xfrm>
          <a:prstGeom prst="rect">
            <a:avLst/>
          </a:prstGeom>
          <a:noFill/>
        </p:spPr>
        <p:txBody>
          <a:bodyPr wrap="square" rtlCol="0">
            <a:spAutoFit/>
          </a:bodyPr>
          <a:lstStyle/>
          <a:p>
            <a:r>
              <a:rPr lang="en-GB" dirty="0" smtClean="0">
                <a:solidFill>
                  <a:schemeClr val="tx2"/>
                </a:solidFill>
              </a:rPr>
              <a:t>By</a:t>
            </a:r>
            <a:r>
              <a:rPr lang="en-GB" dirty="0"/>
              <a:t>:</a:t>
            </a:r>
          </a:p>
        </p:txBody>
      </p:sp>
    </p:spTree>
    <p:extLst>
      <p:ext uri="{BB962C8B-B14F-4D97-AF65-F5344CB8AC3E}">
        <p14:creationId xmlns:p14="http://schemas.microsoft.com/office/powerpoint/2010/main" val="26940146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36790639"/>
              </p:ext>
            </p:extLst>
          </p:nvPr>
        </p:nvGraphicFramePr>
        <p:xfrm>
          <a:off x="-1" y="2"/>
          <a:ext cx="12192002" cy="6858000"/>
        </p:xfrm>
        <a:graphic>
          <a:graphicData uri="http://schemas.openxmlformats.org/drawingml/2006/table">
            <a:tbl>
              <a:tblPr firstRow="1" bandRow="1">
                <a:tableStyleId>{2D5ABB26-0587-4C30-8999-92F81FD0307C}</a:tableStyleId>
              </a:tblPr>
              <a:tblGrid>
                <a:gridCol w="1514476">
                  <a:extLst>
                    <a:ext uri="{9D8B030D-6E8A-4147-A177-3AD203B41FA5}">
                      <a16:colId xmlns:a16="http://schemas.microsoft.com/office/drawing/2014/main" val="4215416604"/>
                    </a:ext>
                  </a:extLst>
                </a:gridCol>
                <a:gridCol w="1533526">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15285">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506688"/>
                  </a:ext>
                </a:extLst>
              </a:tr>
              <a:tr h="863245">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2874786250"/>
                  </a:ext>
                </a:extLst>
              </a:tr>
              <a:tr h="863245">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4177836889"/>
                  </a:ext>
                </a:extLst>
              </a:tr>
              <a:tr h="863245">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440608514"/>
                  </a:ext>
                </a:extLst>
              </a:tr>
              <a:tr h="863245">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76575100"/>
                  </a:ext>
                </a:extLst>
              </a:tr>
              <a:tr h="863245">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40655607"/>
                  </a:ext>
                </a:extLst>
              </a:tr>
              <a:tr h="863245">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dirty="0"/>
                    </a:p>
                  </a:txBody>
                  <a:tcPr/>
                </a:tc>
                <a:tc>
                  <a:txBody>
                    <a:bodyPr/>
                    <a:lstStyle/>
                    <a:p>
                      <a:endParaRPr lang="en-GB" dirty="0"/>
                    </a:p>
                  </a:txBody>
                  <a:tcPr>
                    <a:solidFill>
                      <a:schemeClr val="bg2">
                        <a:lumMod val="90000"/>
                      </a:schemeClr>
                    </a:solidFill>
                  </a:tcPr>
                </a:tc>
                <a:tc>
                  <a:txBody>
                    <a:bodyPr/>
                    <a:lstStyle/>
                    <a:p>
                      <a:endParaRPr lang="en-GB" dirty="0"/>
                    </a:p>
                  </a:txBody>
                  <a:tcPr/>
                </a:tc>
                <a:extLst>
                  <a:ext uri="{0D108BD9-81ED-4DB2-BD59-A6C34878D82A}">
                    <a16:rowId xmlns:a16="http://schemas.microsoft.com/office/drawing/2014/main" val="1825892445"/>
                  </a:ext>
                </a:extLst>
              </a:tr>
              <a:tr h="863245">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369343766"/>
                  </a:ext>
                </a:extLst>
              </a:tr>
            </a:tbl>
          </a:graphicData>
        </a:graphic>
      </p:graphicFrame>
      <p:sp>
        <p:nvSpPr>
          <p:cNvPr id="5" name="TextBox 4"/>
          <p:cNvSpPr txBox="1"/>
          <p:nvPr/>
        </p:nvSpPr>
        <p:spPr>
          <a:xfrm>
            <a:off x="-3" y="9525"/>
            <a:ext cx="9096377" cy="5155257"/>
          </a:xfrm>
          <a:prstGeom prst="rect">
            <a:avLst/>
          </a:prstGeom>
          <a:noFill/>
        </p:spPr>
        <p:txBody>
          <a:bodyPr wrap="square" rtlCol="0">
            <a:spAutoFit/>
          </a:bodyPr>
          <a:lstStyle/>
          <a:p>
            <a:r>
              <a:rPr lang="en-GB" sz="3200" b="1" dirty="0" smtClean="0">
                <a:solidFill>
                  <a:schemeClr val="tx2"/>
                </a:solidFill>
              </a:rPr>
              <a:t>1. SOCIAL ENTREPRENEURSHIP</a:t>
            </a:r>
          </a:p>
          <a:p>
            <a:pPr algn="just"/>
            <a:r>
              <a:rPr lang="en-GB" sz="2600" dirty="0" smtClean="0">
                <a:solidFill>
                  <a:schemeClr val="tx2"/>
                </a:solidFill>
              </a:rPr>
              <a:t>     Social entrepreneurship takes care of the development of the community and health care and also helps in the alleviation of poverty. Often they are associated with the civic or social sector of the non-governmental organizations. These sectors are also termed as the third sector.</a:t>
            </a:r>
          </a:p>
          <a:p>
            <a:pPr algn="just"/>
            <a:endParaRPr lang="en-GB" sz="2600" dirty="0" smtClean="0">
              <a:solidFill>
                <a:schemeClr val="tx2"/>
              </a:solidFill>
            </a:endParaRPr>
          </a:p>
          <a:p>
            <a:pPr algn="just"/>
            <a:r>
              <a:rPr lang="en-GB" sz="2600" dirty="0" smtClean="0">
                <a:solidFill>
                  <a:schemeClr val="tx2"/>
                </a:solidFill>
              </a:rPr>
              <a:t>      Social entrepreneurship is an approach by individuals, groups, start-up companies, or entrepreneurs, in which they develop, fund, and implement solutions to social, cultural, or environmental issues. This concept may be applied to a wide range of organizations, which vary in size, aims, and beliefs.</a:t>
            </a:r>
            <a:endParaRPr lang="en-GB" sz="2600" dirty="0">
              <a:solidFill>
                <a:schemeClr val="tx2"/>
              </a:solidFill>
            </a:endParaRPr>
          </a:p>
        </p:txBody>
      </p:sp>
    </p:spTree>
    <p:extLst>
      <p:ext uri="{BB962C8B-B14F-4D97-AF65-F5344CB8AC3E}">
        <p14:creationId xmlns:p14="http://schemas.microsoft.com/office/powerpoint/2010/main" val="38696885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249401054"/>
              </p:ext>
            </p:extLst>
          </p:nvPr>
        </p:nvGraphicFramePr>
        <p:xfrm>
          <a:off x="-1" y="2"/>
          <a:ext cx="12192002" cy="6858000"/>
        </p:xfrm>
        <a:graphic>
          <a:graphicData uri="http://schemas.openxmlformats.org/drawingml/2006/table">
            <a:tbl>
              <a:tblPr firstRow="1" bandRow="1">
                <a:tableStyleId>{2D5ABB26-0587-4C30-8999-92F81FD0307C}</a:tableStyleId>
              </a:tblPr>
              <a:tblGrid>
                <a:gridCol w="1514476">
                  <a:extLst>
                    <a:ext uri="{9D8B030D-6E8A-4147-A177-3AD203B41FA5}">
                      <a16:colId xmlns:a16="http://schemas.microsoft.com/office/drawing/2014/main" val="4215416604"/>
                    </a:ext>
                  </a:extLst>
                </a:gridCol>
                <a:gridCol w="1533526">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15285">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extLst>
                  <a:ext uri="{0D108BD9-81ED-4DB2-BD59-A6C34878D82A}">
                    <a16:rowId xmlns:a16="http://schemas.microsoft.com/office/drawing/2014/main" val="506688"/>
                  </a:ext>
                </a:extLst>
              </a:tr>
              <a:tr h="863245">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874786250"/>
                  </a:ext>
                </a:extLst>
              </a:tr>
              <a:tr h="863245">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tc>
                <a:extLst>
                  <a:ext uri="{0D108BD9-81ED-4DB2-BD59-A6C34878D82A}">
                    <a16:rowId xmlns:a16="http://schemas.microsoft.com/office/drawing/2014/main" val="4177836889"/>
                  </a:ext>
                </a:extLst>
              </a:tr>
              <a:tr h="863245">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tc>
                <a:extLst>
                  <a:ext uri="{0D108BD9-81ED-4DB2-BD59-A6C34878D82A}">
                    <a16:rowId xmlns:a16="http://schemas.microsoft.com/office/drawing/2014/main" val="2440608514"/>
                  </a:ext>
                </a:extLst>
              </a:tr>
              <a:tr h="863245">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tc>
                <a:extLst>
                  <a:ext uri="{0D108BD9-81ED-4DB2-BD59-A6C34878D82A}">
                    <a16:rowId xmlns:a16="http://schemas.microsoft.com/office/drawing/2014/main" val="1076575100"/>
                  </a:ext>
                </a:extLst>
              </a:tr>
              <a:tr h="863245">
                <a:tc>
                  <a:txBody>
                    <a:bodyPr/>
                    <a:lstStyle/>
                    <a:p>
                      <a:endParaRPr lang="en-GB" dirty="0"/>
                    </a:p>
                  </a:txBody>
                  <a:tcPr>
                    <a:no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tc>
                <a:extLst>
                  <a:ext uri="{0D108BD9-81ED-4DB2-BD59-A6C34878D82A}">
                    <a16:rowId xmlns:a16="http://schemas.microsoft.com/office/drawing/2014/main" val="140655607"/>
                  </a:ext>
                </a:extLst>
              </a:tr>
              <a:tr h="863245">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825892445"/>
                  </a:ext>
                </a:extLst>
              </a:tr>
              <a:tr h="863245">
                <a:tc>
                  <a:txBody>
                    <a:bodyPr/>
                    <a:lstStyle/>
                    <a:p>
                      <a:endParaRPr lang="en-GB" dirty="0"/>
                    </a:p>
                  </a:txBody>
                  <a:tcPr/>
                </a:tc>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dirty="0"/>
                    </a:p>
                  </a:txBody>
                  <a:tcPr/>
                </a:tc>
                <a:tc>
                  <a:txBody>
                    <a:bodyPr/>
                    <a:lstStyle/>
                    <a:p>
                      <a:endParaRPr lang="en-GB" dirty="0"/>
                    </a:p>
                  </a:txBody>
                  <a:tcPr>
                    <a:solidFill>
                      <a:schemeClr val="bg2">
                        <a:lumMod val="90000"/>
                      </a:schemeClr>
                    </a:solid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369343766"/>
                  </a:ext>
                </a:extLst>
              </a:tr>
            </a:tbl>
          </a:graphicData>
        </a:graphic>
      </p:graphicFrame>
      <p:sp>
        <p:nvSpPr>
          <p:cNvPr id="5" name="TextBox 4"/>
          <p:cNvSpPr txBox="1"/>
          <p:nvPr/>
        </p:nvSpPr>
        <p:spPr>
          <a:xfrm>
            <a:off x="1547810" y="0"/>
            <a:ext cx="9096377" cy="4585871"/>
          </a:xfrm>
          <a:prstGeom prst="rect">
            <a:avLst/>
          </a:prstGeom>
          <a:noFill/>
        </p:spPr>
        <p:txBody>
          <a:bodyPr wrap="square" rtlCol="0">
            <a:spAutoFit/>
          </a:bodyPr>
          <a:lstStyle/>
          <a:p>
            <a:r>
              <a:rPr lang="en-GB" sz="3200" b="1" dirty="0" smtClean="0">
                <a:solidFill>
                  <a:schemeClr val="tx2"/>
                </a:solidFill>
              </a:rPr>
              <a:t>EXAMPLES OF SOCIAL ENTREPRENEURSHIP</a:t>
            </a:r>
          </a:p>
          <a:p>
            <a:pPr marL="285750" indent="-285750" algn="just">
              <a:buFont typeface="Arial" panose="020B0604020202020204" pitchFamily="34" charset="0"/>
              <a:buChar char="•"/>
            </a:pPr>
            <a:r>
              <a:rPr lang="en-GB" sz="2600" dirty="0">
                <a:solidFill>
                  <a:schemeClr val="tx2"/>
                </a:solidFill>
              </a:rPr>
              <a:t> </a:t>
            </a:r>
            <a:r>
              <a:rPr lang="en-GB" sz="2600" dirty="0" smtClean="0">
                <a:solidFill>
                  <a:schemeClr val="tx2"/>
                </a:solidFill>
              </a:rPr>
              <a:t>       </a:t>
            </a:r>
            <a:r>
              <a:rPr lang="en-GB" b="1" dirty="0" smtClean="0">
                <a:solidFill>
                  <a:schemeClr val="tx2"/>
                </a:solidFill>
              </a:rPr>
              <a:t>Harish </a:t>
            </a:r>
            <a:r>
              <a:rPr lang="en-GB" b="1" dirty="0" err="1">
                <a:solidFill>
                  <a:schemeClr val="tx2"/>
                </a:solidFill>
              </a:rPr>
              <a:t>Hande</a:t>
            </a:r>
            <a:r>
              <a:rPr lang="en-GB" b="1" dirty="0">
                <a:solidFill>
                  <a:schemeClr val="tx2"/>
                </a:solidFill>
              </a:rPr>
              <a:t>, CEO and Founder, </a:t>
            </a:r>
            <a:r>
              <a:rPr lang="en-GB" b="1" dirty="0" err="1">
                <a:solidFill>
                  <a:schemeClr val="tx2"/>
                </a:solidFill>
              </a:rPr>
              <a:t>Selco</a:t>
            </a:r>
            <a:r>
              <a:rPr lang="en-GB" b="1" dirty="0">
                <a:solidFill>
                  <a:schemeClr val="tx2"/>
                </a:solidFill>
              </a:rPr>
              <a:t>: </a:t>
            </a:r>
            <a:r>
              <a:rPr lang="en-GB" dirty="0">
                <a:solidFill>
                  <a:schemeClr val="tx2"/>
                </a:solidFill>
              </a:rPr>
              <a:t>India’s first solar funding program, </a:t>
            </a:r>
            <a:r>
              <a:rPr lang="en-GB" dirty="0" err="1">
                <a:solidFill>
                  <a:schemeClr val="tx2"/>
                </a:solidFill>
              </a:rPr>
              <a:t>Selco</a:t>
            </a:r>
            <a:r>
              <a:rPr lang="en-GB" dirty="0">
                <a:solidFill>
                  <a:schemeClr val="tx2"/>
                </a:solidFill>
              </a:rPr>
              <a:t> </a:t>
            </a:r>
            <a:r>
              <a:rPr lang="en-GB" dirty="0" smtClean="0">
                <a:solidFill>
                  <a:schemeClr val="tx2"/>
                </a:solidFill>
              </a:rPr>
              <a:t>aims to </a:t>
            </a:r>
            <a:r>
              <a:rPr lang="en-GB" dirty="0">
                <a:solidFill>
                  <a:schemeClr val="tx2"/>
                </a:solidFill>
              </a:rPr>
              <a:t>provide sustainable energy in the country’s rural </a:t>
            </a:r>
            <a:r>
              <a:rPr lang="en-GB" dirty="0" smtClean="0">
                <a:solidFill>
                  <a:schemeClr val="tx2"/>
                </a:solidFill>
              </a:rPr>
              <a:t>areas.</a:t>
            </a:r>
          </a:p>
          <a:p>
            <a:pPr marL="285750" indent="-285750" algn="just">
              <a:buFont typeface="Arial" panose="020B0604020202020204" pitchFamily="34" charset="0"/>
              <a:buChar char="•"/>
            </a:pPr>
            <a:r>
              <a:rPr lang="en-GB" b="1" dirty="0" smtClean="0">
                <a:solidFill>
                  <a:schemeClr val="tx2"/>
                </a:solidFill>
              </a:rPr>
              <a:t>           Santosh </a:t>
            </a:r>
            <a:r>
              <a:rPr lang="en-GB" b="1" dirty="0" err="1">
                <a:solidFill>
                  <a:schemeClr val="tx2"/>
                </a:solidFill>
              </a:rPr>
              <a:t>Parulekar</a:t>
            </a:r>
            <a:r>
              <a:rPr lang="en-GB" b="1" dirty="0">
                <a:solidFill>
                  <a:schemeClr val="tx2"/>
                </a:solidFill>
              </a:rPr>
              <a:t>, Founder of </a:t>
            </a:r>
            <a:r>
              <a:rPr lang="en-GB" b="1" dirty="0" err="1">
                <a:solidFill>
                  <a:schemeClr val="tx2"/>
                </a:solidFill>
              </a:rPr>
              <a:t>Pipal</a:t>
            </a:r>
            <a:r>
              <a:rPr lang="en-GB" b="1" dirty="0">
                <a:solidFill>
                  <a:schemeClr val="tx2"/>
                </a:solidFill>
              </a:rPr>
              <a:t> Tree: </a:t>
            </a:r>
            <a:r>
              <a:rPr lang="en-GB" dirty="0">
                <a:solidFill>
                  <a:schemeClr val="tx2"/>
                </a:solidFill>
              </a:rPr>
              <a:t>Focusing on one of the most underrated segments, jobs in rural India, this organization is the best example of social entrepreneurship. </a:t>
            </a:r>
            <a:r>
              <a:rPr lang="en-GB" dirty="0" err="1">
                <a:solidFill>
                  <a:schemeClr val="tx2"/>
                </a:solidFill>
              </a:rPr>
              <a:t>Pipal</a:t>
            </a:r>
            <a:r>
              <a:rPr lang="en-GB" dirty="0">
                <a:solidFill>
                  <a:schemeClr val="tx2"/>
                </a:solidFill>
              </a:rPr>
              <a:t> Tree was established to help youth from rural India find suitable jobs. </a:t>
            </a:r>
            <a:r>
              <a:rPr lang="en-GB" b="1" dirty="0">
                <a:solidFill>
                  <a:schemeClr val="tx2"/>
                </a:solidFill>
              </a:rPr>
              <a:t> </a:t>
            </a:r>
            <a:endParaRPr lang="en-GB" b="1" dirty="0" smtClean="0">
              <a:solidFill>
                <a:schemeClr val="tx2"/>
              </a:solidFill>
            </a:endParaRPr>
          </a:p>
          <a:p>
            <a:pPr marL="285750" indent="-285750" algn="just">
              <a:buFont typeface="Arial" panose="020B0604020202020204" pitchFamily="34" charset="0"/>
              <a:buChar char="•"/>
            </a:pPr>
            <a:r>
              <a:rPr lang="en-GB" b="1" dirty="0" smtClean="0">
                <a:solidFill>
                  <a:schemeClr val="tx2"/>
                </a:solidFill>
              </a:rPr>
              <a:t>          Health </a:t>
            </a:r>
            <a:r>
              <a:rPr lang="en-GB" b="1" dirty="0">
                <a:solidFill>
                  <a:schemeClr val="tx2"/>
                </a:solidFill>
              </a:rPr>
              <a:t>Initiative </a:t>
            </a:r>
            <a:r>
              <a:rPr lang="en-GB" b="1" dirty="0" smtClean="0">
                <a:solidFill>
                  <a:schemeClr val="tx2"/>
                </a:solidFill>
              </a:rPr>
              <a:t>Africa. </a:t>
            </a:r>
            <a:r>
              <a:rPr lang="en-GB" dirty="0">
                <a:solidFill>
                  <a:schemeClr val="tx2"/>
                </a:solidFill>
              </a:rPr>
              <a:t>Health </a:t>
            </a:r>
            <a:r>
              <a:rPr lang="en-GB" dirty="0" smtClean="0">
                <a:solidFill>
                  <a:schemeClr val="tx2"/>
                </a:solidFill>
              </a:rPr>
              <a:t>Initiative </a:t>
            </a:r>
            <a:r>
              <a:rPr lang="en-GB" dirty="0">
                <a:solidFill>
                  <a:schemeClr val="tx2"/>
                </a:solidFill>
              </a:rPr>
              <a:t>Africa is a community service company </a:t>
            </a:r>
            <a:r>
              <a:rPr lang="en-GB" dirty="0" smtClean="0">
                <a:solidFill>
                  <a:schemeClr val="tx2"/>
                </a:solidFill>
              </a:rPr>
              <a:t>that works </a:t>
            </a:r>
            <a:r>
              <a:rPr lang="en-GB" dirty="0">
                <a:solidFill>
                  <a:schemeClr val="tx2"/>
                </a:solidFill>
              </a:rPr>
              <a:t>to promote health care through </a:t>
            </a:r>
            <a:r>
              <a:rPr lang="en-GB" dirty="0" smtClean="0">
                <a:solidFill>
                  <a:schemeClr val="tx2"/>
                </a:solidFill>
              </a:rPr>
              <a:t>education, technology, </a:t>
            </a:r>
            <a:r>
              <a:rPr lang="en-GB" dirty="0">
                <a:solidFill>
                  <a:schemeClr val="tx2"/>
                </a:solidFill>
              </a:rPr>
              <a:t>and innovation</a:t>
            </a:r>
            <a:r>
              <a:rPr lang="en-GB" dirty="0" smtClean="0">
                <a:solidFill>
                  <a:schemeClr val="tx2"/>
                </a:solidFill>
              </a:rPr>
              <a:t>. Started in Dar-</a:t>
            </a:r>
            <a:r>
              <a:rPr lang="en-GB" dirty="0" err="1" smtClean="0">
                <a:solidFill>
                  <a:schemeClr val="tx2"/>
                </a:solidFill>
              </a:rPr>
              <a:t>es</a:t>
            </a:r>
            <a:r>
              <a:rPr lang="en-GB" dirty="0" smtClean="0">
                <a:solidFill>
                  <a:schemeClr val="tx2"/>
                </a:solidFill>
              </a:rPr>
              <a:t>-salaam, Tanzania, and was Founded in 2017.</a:t>
            </a:r>
          </a:p>
          <a:p>
            <a:pPr marL="285750" indent="-285750" algn="just">
              <a:buFont typeface="Arial" panose="020B0604020202020204" pitchFamily="34" charset="0"/>
              <a:buChar char="•"/>
            </a:pPr>
            <a:r>
              <a:rPr lang="en-GB" b="1" dirty="0" smtClean="0">
                <a:solidFill>
                  <a:schemeClr val="tx2"/>
                </a:solidFill>
              </a:rPr>
              <a:t>         </a:t>
            </a:r>
            <a:r>
              <a:rPr lang="en-GB" b="1" dirty="0" err="1" smtClean="0">
                <a:solidFill>
                  <a:schemeClr val="tx2"/>
                </a:solidFill>
              </a:rPr>
              <a:t>Afya</a:t>
            </a:r>
            <a:r>
              <a:rPr lang="en-GB" b="1" dirty="0" smtClean="0">
                <a:solidFill>
                  <a:schemeClr val="tx2"/>
                </a:solidFill>
              </a:rPr>
              <a:t> </a:t>
            </a:r>
            <a:r>
              <a:rPr lang="en-GB" b="1" dirty="0" err="1" smtClean="0">
                <a:solidFill>
                  <a:schemeClr val="tx2"/>
                </a:solidFill>
              </a:rPr>
              <a:t>Pamoja</a:t>
            </a:r>
            <a:r>
              <a:rPr lang="en-GB" b="1" dirty="0" smtClean="0">
                <a:solidFill>
                  <a:schemeClr val="tx2"/>
                </a:solidFill>
              </a:rPr>
              <a:t>. </a:t>
            </a:r>
            <a:r>
              <a:rPr lang="en-GB" dirty="0">
                <a:solidFill>
                  <a:schemeClr val="tx2"/>
                </a:solidFill>
              </a:rPr>
              <a:t>A digital patient feedback and analytics platform for healthcare </a:t>
            </a:r>
            <a:r>
              <a:rPr lang="en-GB" dirty="0" smtClean="0">
                <a:solidFill>
                  <a:schemeClr val="tx2"/>
                </a:solidFill>
              </a:rPr>
              <a:t>managers. </a:t>
            </a:r>
            <a:r>
              <a:rPr lang="en-GB" dirty="0">
                <a:solidFill>
                  <a:schemeClr val="tx2"/>
                </a:solidFill>
              </a:rPr>
              <a:t>Using </a:t>
            </a:r>
            <a:r>
              <a:rPr lang="en-GB" dirty="0" smtClean="0">
                <a:solidFill>
                  <a:schemeClr val="tx2"/>
                </a:solidFill>
              </a:rPr>
              <a:t>widely accessible </a:t>
            </a:r>
            <a:r>
              <a:rPr lang="en-GB" dirty="0">
                <a:solidFill>
                  <a:schemeClr val="tx2"/>
                </a:solidFill>
              </a:rPr>
              <a:t>feature phone technology </a:t>
            </a:r>
            <a:r>
              <a:rPr lang="en-GB" dirty="0" err="1">
                <a:solidFill>
                  <a:schemeClr val="tx2"/>
                </a:solidFill>
              </a:rPr>
              <a:t>Afya</a:t>
            </a:r>
            <a:r>
              <a:rPr lang="en-GB" dirty="0">
                <a:solidFill>
                  <a:schemeClr val="tx2"/>
                </a:solidFill>
              </a:rPr>
              <a:t> </a:t>
            </a:r>
            <a:r>
              <a:rPr lang="en-GB" dirty="0" err="1">
                <a:solidFill>
                  <a:schemeClr val="tx2"/>
                </a:solidFill>
              </a:rPr>
              <a:t>Pamoja</a:t>
            </a:r>
            <a:r>
              <a:rPr lang="en-GB" dirty="0">
                <a:solidFill>
                  <a:schemeClr val="tx2"/>
                </a:solidFill>
              </a:rPr>
              <a:t> (“Heath together”) allows governments to collect digitalised, </a:t>
            </a:r>
            <a:r>
              <a:rPr lang="en-GB" dirty="0" smtClean="0">
                <a:solidFill>
                  <a:schemeClr val="tx2"/>
                </a:solidFill>
              </a:rPr>
              <a:t>real-time, </a:t>
            </a:r>
            <a:r>
              <a:rPr lang="en-GB" dirty="0">
                <a:solidFill>
                  <a:schemeClr val="tx2"/>
                </a:solidFill>
              </a:rPr>
              <a:t>and actionable patient feedback directly from all of its primary healthcare facilities</a:t>
            </a:r>
            <a:r>
              <a:rPr lang="en-GB" dirty="0" smtClean="0">
                <a:solidFill>
                  <a:schemeClr val="tx2"/>
                </a:solidFill>
              </a:rPr>
              <a:t>. Started in</a:t>
            </a:r>
            <a:r>
              <a:rPr lang="en-GB" dirty="0">
                <a:solidFill>
                  <a:schemeClr val="tx2"/>
                </a:solidFill>
              </a:rPr>
              <a:t> </a:t>
            </a:r>
            <a:r>
              <a:rPr lang="en-GB" dirty="0" smtClean="0">
                <a:solidFill>
                  <a:schemeClr val="tx2"/>
                </a:solidFill>
              </a:rPr>
              <a:t>Dar-</a:t>
            </a:r>
            <a:r>
              <a:rPr lang="en-GB" dirty="0" err="1" smtClean="0">
                <a:solidFill>
                  <a:schemeClr val="tx2"/>
                </a:solidFill>
              </a:rPr>
              <a:t>es</a:t>
            </a:r>
            <a:r>
              <a:rPr lang="en-GB" dirty="0" smtClean="0">
                <a:solidFill>
                  <a:schemeClr val="tx2"/>
                </a:solidFill>
              </a:rPr>
              <a:t>-</a:t>
            </a:r>
            <a:r>
              <a:rPr lang="en-GB" dirty="0">
                <a:solidFill>
                  <a:schemeClr val="tx2"/>
                </a:solidFill>
              </a:rPr>
              <a:t>s</a:t>
            </a:r>
            <a:r>
              <a:rPr lang="en-GB" dirty="0" smtClean="0">
                <a:solidFill>
                  <a:schemeClr val="tx2"/>
                </a:solidFill>
              </a:rPr>
              <a:t>alaam</a:t>
            </a:r>
            <a:r>
              <a:rPr lang="en-GB" dirty="0">
                <a:solidFill>
                  <a:schemeClr val="tx2"/>
                </a:solidFill>
              </a:rPr>
              <a:t>, </a:t>
            </a:r>
            <a:r>
              <a:rPr lang="en-GB" dirty="0" smtClean="0">
                <a:solidFill>
                  <a:schemeClr val="tx2"/>
                </a:solidFill>
              </a:rPr>
              <a:t>Tanzania, and was Founded in 2020.</a:t>
            </a:r>
            <a:endParaRPr lang="en-GB" dirty="0">
              <a:solidFill>
                <a:schemeClr val="tx2"/>
              </a:solidFill>
            </a:endParaRPr>
          </a:p>
        </p:txBody>
      </p:sp>
    </p:spTree>
    <p:extLst>
      <p:ext uri="{BB962C8B-B14F-4D97-AF65-F5344CB8AC3E}">
        <p14:creationId xmlns:p14="http://schemas.microsoft.com/office/powerpoint/2010/main" val="12730655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625962351"/>
              </p:ext>
            </p:extLst>
          </p:nvPr>
        </p:nvGraphicFramePr>
        <p:xfrm>
          <a:off x="-3" y="1"/>
          <a:ext cx="12192002" cy="6858000"/>
        </p:xfrm>
        <a:graphic>
          <a:graphicData uri="http://schemas.openxmlformats.org/drawingml/2006/table">
            <a:tbl>
              <a:tblPr firstRow="1" bandRow="1">
                <a:tableStyleId>{2D5ABB26-0587-4C30-8999-92F81FD0307C}</a:tableStyleId>
              </a:tblPr>
              <a:tblGrid>
                <a:gridCol w="1514476">
                  <a:extLst>
                    <a:ext uri="{9D8B030D-6E8A-4147-A177-3AD203B41FA5}">
                      <a16:colId xmlns:a16="http://schemas.microsoft.com/office/drawing/2014/main" val="4215416604"/>
                    </a:ext>
                  </a:extLst>
                </a:gridCol>
                <a:gridCol w="1533526">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15285">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noFill/>
                  </a:tcPr>
                </a:tc>
                <a:extLst>
                  <a:ext uri="{0D108BD9-81ED-4DB2-BD59-A6C34878D82A}">
                    <a16:rowId xmlns:a16="http://schemas.microsoft.com/office/drawing/2014/main" val="506688"/>
                  </a:ext>
                </a:extLst>
              </a:tr>
              <a:tr h="863245">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2874786250"/>
                  </a:ext>
                </a:extLst>
              </a:tr>
              <a:tr h="863245">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no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4177836889"/>
                  </a:ext>
                </a:extLst>
              </a:tr>
              <a:tr h="863245">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2440608514"/>
                  </a:ext>
                </a:extLst>
              </a:tr>
              <a:tr h="863245">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076575100"/>
                  </a:ext>
                </a:extLst>
              </a:tr>
              <a:tr h="863245">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40655607"/>
                  </a:ext>
                </a:extLst>
              </a:tr>
              <a:tr h="863245">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tc>
                <a:extLst>
                  <a:ext uri="{0D108BD9-81ED-4DB2-BD59-A6C34878D82A}">
                    <a16:rowId xmlns:a16="http://schemas.microsoft.com/office/drawing/2014/main" val="1825892445"/>
                  </a:ext>
                </a:extLst>
              </a:tr>
              <a:tr h="863245">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369343766"/>
                  </a:ext>
                </a:extLst>
              </a:tr>
            </a:tbl>
          </a:graphicData>
        </a:graphic>
      </p:graphicFrame>
      <p:sp>
        <p:nvSpPr>
          <p:cNvPr id="5" name="TextBox 4"/>
          <p:cNvSpPr txBox="1"/>
          <p:nvPr/>
        </p:nvSpPr>
        <p:spPr>
          <a:xfrm>
            <a:off x="-4" y="859066"/>
            <a:ext cx="9096377" cy="4031873"/>
          </a:xfrm>
          <a:prstGeom prst="rect">
            <a:avLst/>
          </a:prstGeom>
          <a:noFill/>
        </p:spPr>
        <p:txBody>
          <a:bodyPr wrap="square" rtlCol="0">
            <a:spAutoFit/>
          </a:bodyPr>
          <a:lstStyle/>
          <a:p>
            <a:r>
              <a:rPr lang="en-GB" sz="3200" b="1" dirty="0" smtClean="0">
                <a:solidFill>
                  <a:schemeClr val="tx2"/>
                </a:solidFill>
              </a:rPr>
              <a:t>CHARACTERISTICS OF</a:t>
            </a:r>
            <a:r>
              <a:rPr lang="en-GB" sz="3200" b="1" dirty="0">
                <a:solidFill>
                  <a:schemeClr val="tx2"/>
                </a:solidFill>
              </a:rPr>
              <a:t> </a:t>
            </a:r>
            <a:r>
              <a:rPr lang="en-GB" sz="3200" b="1" dirty="0" smtClean="0">
                <a:solidFill>
                  <a:schemeClr val="tx2"/>
                </a:solidFill>
              </a:rPr>
              <a:t>A SOCIAL ENTREPRENEUR</a:t>
            </a:r>
          </a:p>
          <a:p>
            <a:pPr marL="457200" indent="-457200" algn="just">
              <a:buFont typeface="Arial" panose="020B0604020202020204" pitchFamily="34" charset="0"/>
              <a:buChar char="•"/>
            </a:pPr>
            <a:r>
              <a:rPr lang="en-GB" sz="2600" dirty="0" smtClean="0">
                <a:solidFill>
                  <a:schemeClr val="tx2"/>
                </a:solidFill>
              </a:rPr>
              <a:t> </a:t>
            </a:r>
            <a:r>
              <a:rPr lang="en-GB" b="1" dirty="0">
                <a:solidFill>
                  <a:schemeClr val="tx2"/>
                </a:solidFill>
              </a:rPr>
              <a:t>Leadership: </a:t>
            </a:r>
            <a:r>
              <a:rPr lang="en-GB" dirty="0">
                <a:solidFill>
                  <a:schemeClr val="tx2"/>
                </a:solidFill>
              </a:rPr>
              <a:t>You Can’t Meet Your Goals Without A Highly Motivated Team Assisting You. A Good, Inspirational Leader Is A Must For Every Cause. </a:t>
            </a:r>
            <a:endParaRPr lang="en-GB" dirty="0" smtClean="0">
              <a:solidFill>
                <a:schemeClr val="tx2"/>
              </a:solidFill>
            </a:endParaRPr>
          </a:p>
          <a:p>
            <a:pPr marL="457200" indent="-457200" algn="just">
              <a:buFont typeface="Arial" panose="020B0604020202020204" pitchFamily="34" charset="0"/>
              <a:buChar char="•"/>
            </a:pPr>
            <a:r>
              <a:rPr lang="en-GB" b="1" dirty="0" smtClean="0">
                <a:solidFill>
                  <a:schemeClr val="tx2"/>
                </a:solidFill>
              </a:rPr>
              <a:t>Emotional </a:t>
            </a:r>
            <a:r>
              <a:rPr lang="en-GB" b="1" dirty="0">
                <a:solidFill>
                  <a:schemeClr val="tx2"/>
                </a:solidFill>
              </a:rPr>
              <a:t>Balance: </a:t>
            </a:r>
            <a:r>
              <a:rPr lang="en-GB" dirty="0">
                <a:solidFill>
                  <a:schemeClr val="tx2"/>
                </a:solidFill>
              </a:rPr>
              <a:t>Social Work Requires Both Empathy And A Practical Approach At The Same Time. </a:t>
            </a:r>
          </a:p>
          <a:p>
            <a:pPr marL="457200" indent="-457200" algn="just">
              <a:buFont typeface="Arial" panose="020B0604020202020204" pitchFamily="34" charset="0"/>
              <a:buChar char="•"/>
            </a:pPr>
            <a:r>
              <a:rPr lang="en-GB" b="1" dirty="0" smtClean="0">
                <a:solidFill>
                  <a:schemeClr val="tx2"/>
                </a:solidFill>
              </a:rPr>
              <a:t>Vision</a:t>
            </a:r>
            <a:r>
              <a:rPr lang="en-GB" b="1" dirty="0">
                <a:solidFill>
                  <a:schemeClr val="tx2"/>
                </a:solidFill>
              </a:rPr>
              <a:t>: </a:t>
            </a:r>
            <a:r>
              <a:rPr lang="en-GB" dirty="0">
                <a:solidFill>
                  <a:schemeClr val="tx2"/>
                </a:solidFill>
              </a:rPr>
              <a:t>Visionaries Come Up With The Best Solutions To Social Problems. Why? Because They’re Thinking Of Long-Term, Permanent </a:t>
            </a:r>
            <a:r>
              <a:rPr lang="en-GB" dirty="0" smtClean="0">
                <a:solidFill>
                  <a:schemeClr val="tx2"/>
                </a:solidFill>
              </a:rPr>
              <a:t>Resolutions.</a:t>
            </a:r>
            <a:endParaRPr lang="en-GB" b="1" dirty="0" smtClean="0">
              <a:solidFill>
                <a:schemeClr val="tx2"/>
              </a:solidFill>
            </a:endParaRPr>
          </a:p>
          <a:p>
            <a:pPr marL="457200" indent="-457200" algn="just">
              <a:buFont typeface="Arial" panose="020B0604020202020204" pitchFamily="34" charset="0"/>
              <a:buChar char="•"/>
            </a:pPr>
            <a:r>
              <a:rPr lang="en-GB" b="1" dirty="0" smtClean="0">
                <a:solidFill>
                  <a:schemeClr val="tx2"/>
                </a:solidFill>
              </a:rPr>
              <a:t>Ability </a:t>
            </a:r>
            <a:r>
              <a:rPr lang="en-GB" b="1" dirty="0">
                <a:solidFill>
                  <a:schemeClr val="tx2"/>
                </a:solidFill>
              </a:rPr>
              <a:t>To Multitask: </a:t>
            </a:r>
            <a:r>
              <a:rPr lang="en-GB" dirty="0">
                <a:solidFill>
                  <a:schemeClr val="tx2"/>
                </a:solidFill>
              </a:rPr>
              <a:t>Entrepreneurship And Multitasking Go Hand-In-Hand. Only An Exceptional Manager Can Juggle Meetings, Pitches, On-Site </a:t>
            </a:r>
            <a:r>
              <a:rPr lang="en-GB" dirty="0" smtClean="0">
                <a:solidFill>
                  <a:schemeClr val="tx2"/>
                </a:solidFill>
              </a:rPr>
              <a:t>Activities.</a:t>
            </a:r>
          </a:p>
          <a:p>
            <a:pPr marL="457200" indent="-457200" algn="just">
              <a:buFont typeface="Arial" panose="020B0604020202020204" pitchFamily="34" charset="0"/>
              <a:buChar char="•"/>
            </a:pPr>
            <a:r>
              <a:rPr lang="en-GB" b="1" dirty="0" smtClean="0">
                <a:solidFill>
                  <a:schemeClr val="tx2"/>
                </a:solidFill>
              </a:rPr>
              <a:t>Decision-Making</a:t>
            </a:r>
            <a:r>
              <a:rPr lang="en-GB" b="1" dirty="0">
                <a:solidFill>
                  <a:schemeClr val="tx2"/>
                </a:solidFill>
              </a:rPr>
              <a:t>: </a:t>
            </a:r>
            <a:r>
              <a:rPr lang="en-GB" dirty="0">
                <a:solidFill>
                  <a:schemeClr val="tx2"/>
                </a:solidFill>
              </a:rPr>
              <a:t>Social Entrepreneurs Must Prioritize And Make Sound Decisions As They Affect The Lives Of People In Need. </a:t>
            </a:r>
            <a:endParaRPr lang="en-GB" dirty="0" smtClean="0">
              <a:solidFill>
                <a:schemeClr val="tx2"/>
              </a:solidFill>
            </a:endParaRPr>
          </a:p>
          <a:p>
            <a:pPr marL="457200" indent="-457200" algn="just">
              <a:buFont typeface="Arial" panose="020B0604020202020204" pitchFamily="34" charset="0"/>
              <a:buChar char="•"/>
            </a:pPr>
            <a:r>
              <a:rPr lang="en-GB" b="1" dirty="0" smtClean="0">
                <a:solidFill>
                  <a:schemeClr val="tx2"/>
                </a:solidFill>
              </a:rPr>
              <a:t>Open </a:t>
            </a:r>
            <a:r>
              <a:rPr lang="en-GB" b="1" dirty="0">
                <a:solidFill>
                  <a:schemeClr val="tx2"/>
                </a:solidFill>
              </a:rPr>
              <a:t>To Collaboration: </a:t>
            </a:r>
            <a:r>
              <a:rPr lang="en-GB" dirty="0">
                <a:solidFill>
                  <a:schemeClr val="tx2"/>
                </a:solidFill>
              </a:rPr>
              <a:t>Social Entrepreneurship Cannot Be Done In Isolation. Entrepreneurs Need To Be Open To Collaboration And Partnerships</a:t>
            </a:r>
            <a:r>
              <a:rPr lang="en-GB" dirty="0" smtClean="0">
                <a:solidFill>
                  <a:schemeClr val="tx2"/>
                </a:solidFill>
              </a:rPr>
              <a:t>.</a:t>
            </a:r>
            <a:endParaRPr lang="en-GB" b="1" dirty="0">
              <a:solidFill>
                <a:schemeClr val="tx2"/>
              </a:solidFill>
            </a:endParaRPr>
          </a:p>
        </p:txBody>
      </p:sp>
    </p:spTree>
    <p:extLst>
      <p:ext uri="{BB962C8B-B14F-4D97-AF65-F5344CB8AC3E}">
        <p14:creationId xmlns:p14="http://schemas.microsoft.com/office/powerpoint/2010/main" val="41531602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356697328"/>
              </p:ext>
            </p:extLst>
          </p:nvPr>
        </p:nvGraphicFramePr>
        <p:xfrm>
          <a:off x="-3" y="1"/>
          <a:ext cx="12192002" cy="6858000"/>
        </p:xfrm>
        <a:graphic>
          <a:graphicData uri="http://schemas.openxmlformats.org/drawingml/2006/table">
            <a:tbl>
              <a:tblPr firstRow="1" bandRow="1">
                <a:tableStyleId>{2D5ABB26-0587-4C30-8999-92F81FD0307C}</a:tableStyleId>
              </a:tblPr>
              <a:tblGrid>
                <a:gridCol w="1514476">
                  <a:extLst>
                    <a:ext uri="{9D8B030D-6E8A-4147-A177-3AD203B41FA5}">
                      <a16:colId xmlns:a16="http://schemas.microsoft.com/office/drawing/2014/main" val="4215416604"/>
                    </a:ext>
                  </a:extLst>
                </a:gridCol>
                <a:gridCol w="1533526">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15285">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506688"/>
                  </a:ext>
                </a:extLst>
              </a:tr>
              <a:tr h="863245">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874786250"/>
                  </a:ext>
                </a:extLst>
              </a:tr>
              <a:tr h="863245">
                <a:tc>
                  <a:txBody>
                    <a:bodyPr/>
                    <a:lstStyle/>
                    <a:p>
                      <a:endParaRPr lang="en-GB"/>
                    </a:p>
                  </a:txBody>
                  <a:tcPr>
                    <a:noFill/>
                  </a:tcPr>
                </a:tc>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4177836889"/>
                  </a:ext>
                </a:extLst>
              </a:tr>
              <a:tr h="863245">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440608514"/>
                  </a:ext>
                </a:extLst>
              </a:tr>
              <a:tr h="863245">
                <a:tc>
                  <a:txBody>
                    <a:bodyPr/>
                    <a:lstStyle/>
                    <a:p>
                      <a:endParaRPr lang="en-GB" dirty="0"/>
                    </a:p>
                  </a:txBody>
                  <a:tcPr>
                    <a:noFill/>
                  </a:tcPr>
                </a:tc>
                <a:tc>
                  <a:txBody>
                    <a:bodyPr/>
                    <a:lstStyle/>
                    <a:p>
                      <a:endParaRPr lang="en-GB" dirty="0"/>
                    </a:p>
                  </a:txBody>
                  <a:tcPr>
                    <a:no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076575100"/>
                  </a:ext>
                </a:extLst>
              </a:tr>
              <a:tr h="863245">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40655607"/>
                  </a:ext>
                </a:extLst>
              </a:tr>
              <a:tr h="863245">
                <a:tc>
                  <a:txBody>
                    <a:bodyPr/>
                    <a:lstStyle/>
                    <a:p>
                      <a:endParaRPr lang="en-GB" dirty="0"/>
                    </a:p>
                  </a:txBody>
                  <a:tcPr/>
                </a:tc>
                <a:tc>
                  <a:txBody>
                    <a:bodyPr/>
                    <a:lstStyle/>
                    <a:p>
                      <a:endParaRPr lang="en-GB"/>
                    </a:p>
                  </a:txBody>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825892445"/>
                  </a:ext>
                </a:extLst>
              </a:tr>
              <a:tr h="863245">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369343766"/>
                  </a:ext>
                </a:extLst>
              </a:tr>
            </a:tbl>
          </a:graphicData>
        </a:graphic>
      </p:graphicFrame>
      <p:sp>
        <p:nvSpPr>
          <p:cNvPr id="5" name="TextBox 4"/>
          <p:cNvSpPr txBox="1"/>
          <p:nvPr/>
        </p:nvSpPr>
        <p:spPr>
          <a:xfrm>
            <a:off x="3095622" y="1"/>
            <a:ext cx="9096377" cy="5693866"/>
          </a:xfrm>
          <a:prstGeom prst="rect">
            <a:avLst/>
          </a:prstGeom>
          <a:noFill/>
        </p:spPr>
        <p:txBody>
          <a:bodyPr wrap="square" rtlCol="0">
            <a:spAutoFit/>
          </a:bodyPr>
          <a:lstStyle/>
          <a:p>
            <a:r>
              <a:rPr lang="en-GB" sz="3200" b="1" dirty="0" smtClean="0">
                <a:solidFill>
                  <a:schemeClr val="tx2"/>
                </a:solidFill>
              </a:rPr>
              <a:t>TYPES OF SOCIAL ENTREPRENEURS</a:t>
            </a:r>
          </a:p>
          <a:p>
            <a:pPr algn="just"/>
            <a:r>
              <a:rPr lang="en-GB" sz="2600" dirty="0" smtClean="0">
                <a:solidFill>
                  <a:schemeClr val="tx2"/>
                </a:solidFill>
              </a:rPr>
              <a:t> </a:t>
            </a:r>
            <a:r>
              <a:rPr lang="en-GB" b="1" dirty="0">
                <a:solidFill>
                  <a:schemeClr val="tx2"/>
                </a:solidFill>
              </a:rPr>
              <a:t>1. Community Social Entrepreneur: </a:t>
            </a:r>
            <a:r>
              <a:rPr lang="en-GB" dirty="0">
                <a:solidFill>
                  <a:schemeClr val="tx2"/>
                </a:solidFill>
              </a:rPr>
              <a:t>A</a:t>
            </a:r>
            <a:r>
              <a:rPr lang="en-GB" dirty="0" smtClean="0">
                <a:solidFill>
                  <a:schemeClr val="tx2"/>
                </a:solidFill>
              </a:rPr>
              <a:t>re </a:t>
            </a:r>
            <a:r>
              <a:rPr lang="en-GB" dirty="0">
                <a:solidFill>
                  <a:schemeClr val="tx2"/>
                </a:solidFill>
              </a:rPr>
              <a:t>small-scale </a:t>
            </a:r>
            <a:r>
              <a:rPr lang="en-GB" dirty="0" err="1">
                <a:solidFill>
                  <a:schemeClr val="tx2"/>
                </a:solidFill>
              </a:rPr>
              <a:t>changemakers</a:t>
            </a:r>
            <a:r>
              <a:rPr lang="en-GB" dirty="0">
                <a:solidFill>
                  <a:schemeClr val="tx2"/>
                </a:solidFill>
              </a:rPr>
              <a:t>. A community social entrepreneur can be a young individual teaching underprivileged kids in a town, a group of college students running sanitation and plantation drives in a </a:t>
            </a:r>
            <a:r>
              <a:rPr lang="en-GB" dirty="0" smtClean="0">
                <a:solidFill>
                  <a:schemeClr val="tx2"/>
                </a:solidFill>
              </a:rPr>
              <a:t>city, </a:t>
            </a:r>
            <a:r>
              <a:rPr lang="en-GB" dirty="0">
                <a:solidFill>
                  <a:schemeClr val="tx2"/>
                </a:solidFill>
              </a:rPr>
              <a:t>or one or more organizations working for social </a:t>
            </a:r>
            <a:r>
              <a:rPr lang="en-GB" dirty="0" smtClean="0">
                <a:solidFill>
                  <a:schemeClr val="tx2"/>
                </a:solidFill>
              </a:rPr>
              <a:t>good. Community </a:t>
            </a:r>
            <a:r>
              <a:rPr lang="en-GB" dirty="0">
                <a:solidFill>
                  <a:schemeClr val="tx2"/>
                </a:solidFill>
              </a:rPr>
              <a:t>social entrepreneurs work in specific geographies and communities but for a wide variety of causes</a:t>
            </a:r>
            <a:r>
              <a:rPr lang="en-GB" dirty="0" smtClean="0">
                <a:solidFill>
                  <a:schemeClr val="tx2"/>
                </a:solidFill>
              </a:rPr>
              <a:t>.</a:t>
            </a:r>
          </a:p>
          <a:p>
            <a:pPr algn="just"/>
            <a:r>
              <a:rPr lang="en-GB" dirty="0" smtClean="0">
                <a:solidFill>
                  <a:schemeClr val="tx2"/>
                </a:solidFill>
              </a:rPr>
              <a:t> </a:t>
            </a:r>
            <a:r>
              <a:rPr lang="en-GB" b="1" dirty="0" smtClean="0">
                <a:solidFill>
                  <a:schemeClr val="tx2"/>
                </a:solidFill>
              </a:rPr>
              <a:t>2</a:t>
            </a:r>
            <a:r>
              <a:rPr lang="en-GB" b="1" dirty="0">
                <a:solidFill>
                  <a:schemeClr val="tx2"/>
                </a:solidFill>
              </a:rPr>
              <a:t>. Non-Profit Social Entrepreneur: </a:t>
            </a:r>
            <a:r>
              <a:rPr lang="en-GB" dirty="0" smtClean="0">
                <a:solidFill>
                  <a:schemeClr val="tx2"/>
                </a:solidFill>
              </a:rPr>
              <a:t>They believe </a:t>
            </a:r>
            <a:r>
              <a:rPr lang="en-GB" dirty="0">
                <a:solidFill>
                  <a:schemeClr val="tx2"/>
                </a:solidFill>
              </a:rPr>
              <a:t>in reinvesting profits. So, along with the initial cost, they put their profits into the cause</a:t>
            </a:r>
            <a:r>
              <a:rPr lang="en-GB" dirty="0" smtClean="0">
                <a:solidFill>
                  <a:schemeClr val="tx2"/>
                </a:solidFill>
              </a:rPr>
              <a:t>. People </a:t>
            </a:r>
            <a:r>
              <a:rPr lang="en-GB" dirty="0">
                <a:solidFill>
                  <a:schemeClr val="tx2"/>
                </a:solidFill>
              </a:rPr>
              <a:t>who have a business-oriented </a:t>
            </a:r>
            <a:r>
              <a:rPr lang="en-GB" dirty="0" err="1">
                <a:solidFill>
                  <a:schemeClr val="tx2"/>
                </a:solidFill>
              </a:rPr>
              <a:t>mindset</a:t>
            </a:r>
            <a:r>
              <a:rPr lang="en-GB" dirty="0">
                <a:solidFill>
                  <a:schemeClr val="tx2"/>
                </a:solidFill>
              </a:rPr>
              <a:t> prefer this type of social entrepreneurship. Not just that, but companies and organizations chose non-profit social entrepreneurship to utilize their social goodwill for the cause.</a:t>
            </a:r>
          </a:p>
          <a:p>
            <a:pPr algn="just"/>
            <a:r>
              <a:rPr lang="en-GB" b="1" dirty="0">
                <a:solidFill>
                  <a:schemeClr val="tx2"/>
                </a:solidFill>
              </a:rPr>
              <a:t>3. Transformational Social Entrepreneur: </a:t>
            </a:r>
            <a:r>
              <a:rPr lang="en-GB" dirty="0">
                <a:solidFill>
                  <a:schemeClr val="tx2"/>
                </a:solidFill>
              </a:rPr>
              <a:t>These entrepreneurs focus on establishing a business that can solve a purpose that government initiatives and other businesses </a:t>
            </a:r>
            <a:r>
              <a:rPr lang="en-GB" dirty="0" smtClean="0">
                <a:solidFill>
                  <a:schemeClr val="tx2"/>
                </a:solidFill>
              </a:rPr>
              <a:t>can’t. It is </a:t>
            </a:r>
            <a:r>
              <a:rPr lang="en-GB" dirty="0">
                <a:solidFill>
                  <a:schemeClr val="tx2"/>
                </a:solidFill>
              </a:rPr>
              <a:t>more like running an organization where you hire skilled </a:t>
            </a:r>
            <a:r>
              <a:rPr lang="en-GB" dirty="0" smtClean="0">
                <a:solidFill>
                  <a:schemeClr val="tx2"/>
                </a:solidFill>
              </a:rPr>
              <a:t>people. It includes </a:t>
            </a:r>
            <a:r>
              <a:rPr lang="en-GB" dirty="0">
                <a:solidFill>
                  <a:schemeClr val="tx2"/>
                </a:solidFill>
              </a:rPr>
              <a:t>a collaborative set-up of multiple businesses serving society collectively and </a:t>
            </a:r>
            <a:r>
              <a:rPr lang="en-GB" dirty="0" smtClean="0">
                <a:solidFill>
                  <a:schemeClr val="tx2"/>
                </a:solidFill>
              </a:rPr>
              <a:t>individually. E.g. are </a:t>
            </a:r>
            <a:r>
              <a:rPr lang="en-GB" dirty="0">
                <a:solidFill>
                  <a:schemeClr val="tx2"/>
                </a:solidFill>
              </a:rPr>
              <a:t>CRY (Child Rights and You), </a:t>
            </a:r>
            <a:r>
              <a:rPr lang="en-GB" dirty="0" err="1">
                <a:solidFill>
                  <a:schemeClr val="tx2"/>
                </a:solidFill>
              </a:rPr>
              <a:t>Goonj</a:t>
            </a:r>
            <a:r>
              <a:rPr lang="en-GB" dirty="0">
                <a:solidFill>
                  <a:schemeClr val="tx2"/>
                </a:solidFill>
              </a:rPr>
              <a:t> and </a:t>
            </a:r>
            <a:r>
              <a:rPr lang="en-GB" dirty="0" err="1">
                <a:solidFill>
                  <a:schemeClr val="tx2"/>
                </a:solidFill>
              </a:rPr>
              <a:t>JusTea</a:t>
            </a:r>
            <a:r>
              <a:rPr lang="en-GB" dirty="0">
                <a:solidFill>
                  <a:schemeClr val="tx2"/>
                </a:solidFill>
              </a:rPr>
              <a:t>.</a:t>
            </a:r>
          </a:p>
          <a:p>
            <a:pPr algn="just"/>
            <a:r>
              <a:rPr lang="en-GB" b="1" dirty="0">
                <a:solidFill>
                  <a:schemeClr val="tx2"/>
                </a:solidFill>
              </a:rPr>
              <a:t>4. Global Social Entrepreneur: </a:t>
            </a:r>
            <a:r>
              <a:rPr lang="en-GB" dirty="0" smtClean="0">
                <a:solidFill>
                  <a:schemeClr val="tx2"/>
                </a:solidFill>
              </a:rPr>
              <a:t>They think </a:t>
            </a:r>
            <a:r>
              <a:rPr lang="en-GB" dirty="0">
                <a:solidFill>
                  <a:schemeClr val="tx2"/>
                </a:solidFill>
              </a:rPr>
              <a:t>on a larger scale and focus on changes required at the global level. They put social responsibility above </a:t>
            </a:r>
            <a:r>
              <a:rPr lang="en-GB" dirty="0" smtClean="0">
                <a:solidFill>
                  <a:schemeClr val="tx2"/>
                </a:solidFill>
              </a:rPr>
              <a:t>profits. They </a:t>
            </a:r>
            <a:r>
              <a:rPr lang="en-GB" dirty="0">
                <a:solidFill>
                  <a:schemeClr val="tx2"/>
                </a:solidFill>
              </a:rPr>
              <a:t>usually collaborate with organizations working on similar causes in specific regions/countries. </a:t>
            </a:r>
            <a:r>
              <a:rPr lang="en-GB" dirty="0" smtClean="0">
                <a:solidFill>
                  <a:schemeClr val="tx2"/>
                </a:solidFill>
              </a:rPr>
              <a:t>E.g. is </a:t>
            </a:r>
            <a:r>
              <a:rPr lang="en-GB" dirty="0">
                <a:solidFill>
                  <a:schemeClr val="tx2"/>
                </a:solidFill>
              </a:rPr>
              <a:t>the Make A Wish Foundation. </a:t>
            </a:r>
          </a:p>
        </p:txBody>
      </p:sp>
    </p:spTree>
    <p:extLst>
      <p:ext uri="{BB962C8B-B14F-4D97-AF65-F5344CB8AC3E}">
        <p14:creationId xmlns:p14="http://schemas.microsoft.com/office/powerpoint/2010/main" val="344647392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694876471"/>
              </p:ext>
            </p:extLst>
          </p:nvPr>
        </p:nvGraphicFramePr>
        <p:xfrm>
          <a:off x="-1" y="2"/>
          <a:ext cx="12192002" cy="6858000"/>
        </p:xfrm>
        <a:graphic>
          <a:graphicData uri="http://schemas.openxmlformats.org/drawingml/2006/table">
            <a:tbl>
              <a:tblPr firstRow="1" bandRow="1">
                <a:tableStyleId>{2D5ABB26-0587-4C30-8999-92F81FD0307C}</a:tableStyleId>
              </a:tblPr>
              <a:tblGrid>
                <a:gridCol w="1515208">
                  <a:extLst>
                    <a:ext uri="{9D8B030D-6E8A-4147-A177-3AD203B41FA5}">
                      <a16:colId xmlns:a16="http://schemas.microsoft.com/office/drawing/2014/main" val="4215416604"/>
                    </a:ext>
                  </a:extLst>
                </a:gridCol>
                <a:gridCol w="1532794">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57250">
                <a:tc>
                  <a:txBody>
                    <a:bodyPr/>
                    <a:lstStyle/>
                    <a:p>
                      <a:endParaRPr lang="en-GB" dirty="0"/>
                    </a:p>
                  </a:txBody>
                  <a:tcPr>
                    <a:solidFill>
                      <a:schemeClr val="bg2">
                        <a:lumMod val="90000"/>
                      </a:schemeClr>
                    </a:solidFill>
                  </a:tcPr>
                </a:tc>
                <a:tc>
                  <a:txBody>
                    <a:bodyPr/>
                    <a:lstStyle/>
                    <a:p>
                      <a:endParaRPr lang="en-GB" dirty="0"/>
                    </a:p>
                  </a:txBody>
                  <a:tcPr/>
                </a:tc>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506688"/>
                  </a:ext>
                </a:extLst>
              </a:tr>
              <a:tr h="857250">
                <a:tc>
                  <a:txBody>
                    <a:bodyPr/>
                    <a:lstStyle/>
                    <a:p>
                      <a:endParaRPr lang="en-GB" dirty="0"/>
                    </a:p>
                  </a:txBody>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874786250"/>
                  </a:ext>
                </a:extLst>
              </a:tr>
              <a:tr h="857250">
                <a:tc>
                  <a:txBody>
                    <a:bodyPr/>
                    <a:lstStyle/>
                    <a:p>
                      <a:endParaRPr lang="en-GB"/>
                    </a:p>
                  </a:txBody>
                  <a:tcPr/>
                </a:tc>
                <a:tc>
                  <a:txBody>
                    <a:bodyPr/>
                    <a:lstStyle/>
                    <a:p>
                      <a:endParaRPr lang="en-GB" dirty="0"/>
                    </a:p>
                  </a:txBody>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extLst>
                  <a:ext uri="{0D108BD9-81ED-4DB2-BD59-A6C34878D82A}">
                    <a16:rowId xmlns:a16="http://schemas.microsoft.com/office/drawing/2014/main" val="4177836889"/>
                  </a:ext>
                </a:extLst>
              </a:tr>
              <a:tr h="857250">
                <a:tc>
                  <a:txBody>
                    <a:bodyPr/>
                    <a:lstStyle/>
                    <a:p>
                      <a:endParaRPr lang="en-GB"/>
                    </a:p>
                  </a:txBody>
                  <a:tcPr/>
                </a:tc>
                <a:tc>
                  <a:txBody>
                    <a:bodyPr/>
                    <a:lstStyle/>
                    <a:p>
                      <a:endParaRPr lang="en-GB" dirty="0"/>
                    </a:p>
                  </a:txBody>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440608514"/>
                  </a:ext>
                </a:extLst>
              </a:tr>
              <a:tr h="857250">
                <a:tc>
                  <a:txBody>
                    <a:bodyPr/>
                    <a:lstStyle/>
                    <a:p>
                      <a:endParaRPr lang="en-GB"/>
                    </a:p>
                  </a:txBody>
                  <a:tcPr/>
                </a:tc>
                <a:tc>
                  <a:txBody>
                    <a:bodyPr/>
                    <a:lstStyle/>
                    <a:p>
                      <a:endParaRPr lang="en-GB" dirty="0"/>
                    </a:p>
                  </a:txBody>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076575100"/>
                  </a:ext>
                </a:extLst>
              </a:tr>
              <a:tr h="857250">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40655607"/>
                  </a:ext>
                </a:extLst>
              </a:tr>
              <a:tr h="857250">
                <a:tc>
                  <a:txBody>
                    <a:bodyPr/>
                    <a:lstStyle/>
                    <a:p>
                      <a:endParaRPr lang="en-GB"/>
                    </a:p>
                  </a:txBody>
                  <a:tcPr/>
                </a:tc>
                <a:tc>
                  <a:txBody>
                    <a:bodyPr/>
                    <a:lstStyle/>
                    <a:p>
                      <a:endParaRPr lang="en-GB"/>
                    </a:p>
                  </a:txBody>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825892445"/>
                  </a:ext>
                </a:extLst>
              </a:tr>
              <a:tr h="857250">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369343766"/>
                  </a:ext>
                </a:extLst>
              </a:tr>
            </a:tbl>
          </a:graphicData>
        </a:graphic>
      </p:graphicFrame>
      <p:sp>
        <p:nvSpPr>
          <p:cNvPr id="5" name="TextBox 4"/>
          <p:cNvSpPr txBox="1"/>
          <p:nvPr/>
        </p:nvSpPr>
        <p:spPr>
          <a:xfrm>
            <a:off x="3048000" y="1838325"/>
            <a:ext cx="9144000" cy="4585871"/>
          </a:xfrm>
          <a:prstGeom prst="rect">
            <a:avLst/>
          </a:prstGeom>
          <a:noFill/>
        </p:spPr>
        <p:txBody>
          <a:bodyPr wrap="square" rtlCol="0">
            <a:spAutoFit/>
          </a:bodyPr>
          <a:lstStyle/>
          <a:p>
            <a:r>
              <a:rPr lang="en-GB" sz="3200" b="1" dirty="0" smtClean="0">
                <a:solidFill>
                  <a:schemeClr val="tx2"/>
                </a:solidFill>
              </a:rPr>
              <a:t>2. PUBLIC ENTREPRENEURSHIP</a:t>
            </a:r>
          </a:p>
          <a:p>
            <a:pPr algn="just"/>
            <a:r>
              <a:rPr lang="en-GB" sz="2600" dirty="0" smtClean="0">
                <a:solidFill>
                  <a:schemeClr val="tx2"/>
                </a:solidFill>
              </a:rPr>
              <a:t>      Public entrepreneurship focuses on the performance of public entities or institutions (organizations) and the performance of individual actors capable of making change, renewal and development, adaptation, innovation, risk management, value creation for the public, and so on.</a:t>
            </a:r>
          </a:p>
          <a:p>
            <a:pPr algn="just"/>
            <a:endParaRPr lang="en-GB" sz="2600" dirty="0" smtClean="0">
              <a:solidFill>
                <a:schemeClr val="tx2"/>
              </a:solidFill>
            </a:endParaRPr>
          </a:p>
          <a:p>
            <a:pPr algn="just"/>
            <a:r>
              <a:rPr lang="en-GB" sz="2600" dirty="0" smtClean="0">
                <a:solidFill>
                  <a:schemeClr val="tx2"/>
                </a:solidFill>
              </a:rPr>
              <a:t>      While </a:t>
            </a:r>
            <a:r>
              <a:rPr lang="en-GB" sz="2600" dirty="0">
                <a:solidFill>
                  <a:schemeClr val="tx2"/>
                </a:solidFill>
              </a:rPr>
              <a:t>“social entrepreneurs” are people outside government, public entrepreneurs act within government and, at their heart, are a blend of two different roles: that of a public servant, and that of an entrepreneur.</a:t>
            </a:r>
          </a:p>
        </p:txBody>
      </p:sp>
    </p:spTree>
    <p:extLst>
      <p:ext uri="{BB962C8B-B14F-4D97-AF65-F5344CB8AC3E}">
        <p14:creationId xmlns:p14="http://schemas.microsoft.com/office/powerpoint/2010/main" val="7814230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182048027"/>
              </p:ext>
            </p:extLst>
          </p:nvPr>
        </p:nvGraphicFramePr>
        <p:xfrm>
          <a:off x="0" y="1"/>
          <a:ext cx="12192002" cy="6858000"/>
        </p:xfrm>
        <a:graphic>
          <a:graphicData uri="http://schemas.openxmlformats.org/drawingml/2006/table">
            <a:tbl>
              <a:tblPr firstRow="1" bandRow="1">
                <a:tableStyleId>{2D5ABB26-0587-4C30-8999-92F81FD0307C}</a:tableStyleId>
              </a:tblPr>
              <a:tblGrid>
                <a:gridCol w="1515208">
                  <a:extLst>
                    <a:ext uri="{9D8B030D-6E8A-4147-A177-3AD203B41FA5}">
                      <a16:colId xmlns:a16="http://schemas.microsoft.com/office/drawing/2014/main" val="4215416604"/>
                    </a:ext>
                  </a:extLst>
                </a:gridCol>
                <a:gridCol w="1532794">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57250">
                <a:tc>
                  <a:txBody>
                    <a:bodyPr/>
                    <a:lstStyle/>
                    <a:p>
                      <a:endParaRPr lang="en-GB" dirty="0"/>
                    </a:p>
                  </a:txBody>
                  <a:tcPr>
                    <a:noFill/>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tc>
                <a:tc>
                  <a:txBody>
                    <a:bodyPr/>
                    <a:lstStyle/>
                    <a:p>
                      <a:endParaRPr lang="en-GB" dirty="0"/>
                    </a:p>
                  </a:txBody>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506688"/>
                  </a:ext>
                </a:extLst>
              </a:tr>
              <a:tr h="857250">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2874786250"/>
                  </a:ext>
                </a:extLst>
              </a:tr>
              <a:tr h="857250">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4177836889"/>
                  </a:ext>
                </a:extLst>
              </a:tr>
              <a:tr h="857250">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extLst>
                  <a:ext uri="{0D108BD9-81ED-4DB2-BD59-A6C34878D82A}">
                    <a16:rowId xmlns:a16="http://schemas.microsoft.com/office/drawing/2014/main" val="2440608514"/>
                  </a:ext>
                </a:extLst>
              </a:tr>
              <a:tr h="857250">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extLst>
                  <a:ext uri="{0D108BD9-81ED-4DB2-BD59-A6C34878D82A}">
                    <a16:rowId xmlns:a16="http://schemas.microsoft.com/office/drawing/2014/main" val="1076575100"/>
                  </a:ext>
                </a:extLst>
              </a:tr>
              <a:tr h="857250">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extLst>
                  <a:ext uri="{0D108BD9-81ED-4DB2-BD59-A6C34878D82A}">
                    <a16:rowId xmlns:a16="http://schemas.microsoft.com/office/drawing/2014/main" val="140655607"/>
                  </a:ext>
                </a:extLst>
              </a:tr>
              <a:tr h="857250">
                <a:tc>
                  <a:txBody>
                    <a:bodyPr/>
                    <a:lstStyle/>
                    <a:p>
                      <a:endParaRPr lang="en-GB"/>
                    </a:p>
                  </a:txBody>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825892445"/>
                  </a:ext>
                </a:extLst>
              </a:tr>
              <a:tr h="857250">
                <a:tc>
                  <a:txBody>
                    <a:bodyPr/>
                    <a:lstStyle/>
                    <a:p>
                      <a:endParaRPr lang="en-GB" dirty="0"/>
                    </a:p>
                  </a:txBody>
                  <a:tcPr>
                    <a:no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extLst>
                  <a:ext uri="{0D108BD9-81ED-4DB2-BD59-A6C34878D82A}">
                    <a16:rowId xmlns:a16="http://schemas.microsoft.com/office/drawing/2014/main" val="2369343766"/>
                  </a:ext>
                </a:extLst>
              </a:tr>
            </a:tbl>
          </a:graphicData>
        </a:graphic>
      </p:graphicFrame>
      <p:sp>
        <p:nvSpPr>
          <p:cNvPr id="5" name="TextBox 4"/>
          <p:cNvSpPr txBox="1"/>
          <p:nvPr/>
        </p:nvSpPr>
        <p:spPr>
          <a:xfrm>
            <a:off x="1523999" y="1718132"/>
            <a:ext cx="9144000" cy="5139869"/>
          </a:xfrm>
          <a:prstGeom prst="rect">
            <a:avLst/>
          </a:prstGeom>
          <a:noFill/>
        </p:spPr>
        <p:txBody>
          <a:bodyPr wrap="square" rtlCol="0">
            <a:spAutoFit/>
          </a:bodyPr>
          <a:lstStyle/>
          <a:p>
            <a:r>
              <a:rPr lang="en-GB" sz="3200" b="1" dirty="0" smtClean="0">
                <a:solidFill>
                  <a:schemeClr val="tx2"/>
                </a:solidFill>
              </a:rPr>
              <a:t>CHARACTERISTICS OF PUBLIC ENTREPRENEURSHIP</a:t>
            </a:r>
          </a:p>
          <a:p>
            <a:pPr algn="just"/>
            <a:r>
              <a:rPr lang="en-GB" sz="2600" dirty="0" smtClean="0">
                <a:solidFill>
                  <a:schemeClr val="tx2"/>
                </a:solidFill>
              </a:rPr>
              <a:t>     </a:t>
            </a:r>
            <a:r>
              <a:rPr lang="en-GB" dirty="0" smtClean="0">
                <a:solidFill>
                  <a:schemeClr val="tx2"/>
                </a:solidFill>
              </a:rPr>
              <a:t>1.</a:t>
            </a:r>
            <a:r>
              <a:rPr lang="en-GB" sz="2600" dirty="0" smtClean="0">
                <a:solidFill>
                  <a:schemeClr val="tx2"/>
                </a:solidFill>
              </a:rPr>
              <a:t> </a:t>
            </a:r>
            <a:r>
              <a:rPr lang="en-GB" b="1" dirty="0">
                <a:solidFill>
                  <a:schemeClr val="tx2"/>
                </a:solidFill>
              </a:rPr>
              <a:t>Collaborating and networking. </a:t>
            </a:r>
            <a:r>
              <a:rPr lang="en-GB" dirty="0">
                <a:solidFill>
                  <a:schemeClr val="tx2"/>
                </a:solidFill>
              </a:rPr>
              <a:t>Collaboration is fundamental to the public entrepreneur, who seeks to build coalitions for change across government, </a:t>
            </a:r>
            <a:r>
              <a:rPr lang="en-GB" dirty="0" smtClean="0">
                <a:solidFill>
                  <a:schemeClr val="tx2"/>
                </a:solidFill>
              </a:rPr>
              <a:t>business, </a:t>
            </a:r>
            <a:r>
              <a:rPr lang="en-GB" dirty="0">
                <a:solidFill>
                  <a:schemeClr val="tx2"/>
                </a:solidFill>
              </a:rPr>
              <a:t>and civil society, often knowing when to ‘let go' in order for others to lead. </a:t>
            </a:r>
            <a:endParaRPr lang="en-GB" dirty="0" smtClean="0">
              <a:solidFill>
                <a:schemeClr val="tx2"/>
              </a:solidFill>
            </a:endParaRPr>
          </a:p>
          <a:p>
            <a:pPr algn="just"/>
            <a:r>
              <a:rPr lang="en-GB" b="1" dirty="0">
                <a:solidFill>
                  <a:schemeClr val="tx2"/>
                </a:solidFill>
              </a:rPr>
              <a:t> </a:t>
            </a:r>
            <a:r>
              <a:rPr lang="en-GB" b="1" dirty="0" smtClean="0">
                <a:solidFill>
                  <a:schemeClr val="tx2"/>
                </a:solidFill>
              </a:rPr>
              <a:t>     </a:t>
            </a:r>
            <a:r>
              <a:rPr lang="en-GB" dirty="0" smtClean="0">
                <a:solidFill>
                  <a:schemeClr val="tx2"/>
                </a:solidFill>
              </a:rPr>
              <a:t>2.</a:t>
            </a:r>
            <a:r>
              <a:rPr lang="en-GB" b="1" dirty="0" smtClean="0">
                <a:solidFill>
                  <a:schemeClr val="tx2"/>
                </a:solidFill>
              </a:rPr>
              <a:t>  Working </a:t>
            </a:r>
            <a:r>
              <a:rPr lang="en-GB" b="1" dirty="0">
                <a:solidFill>
                  <a:schemeClr val="tx2"/>
                </a:solidFill>
              </a:rPr>
              <a:t>across systems.</a:t>
            </a:r>
            <a:r>
              <a:rPr lang="en-GB" dirty="0">
                <a:solidFill>
                  <a:schemeClr val="tx2"/>
                </a:solidFill>
              </a:rPr>
              <a:t> Public entrepreneurs see themselves as part of a system rather than just an </a:t>
            </a:r>
            <a:r>
              <a:rPr lang="en-GB" dirty="0" smtClean="0">
                <a:solidFill>
                  <a:schemeClr val="tx2"/>
                </a:solidFill>
              </a:rPr>
              <a:t>organization </a:t>
            </a:r>
            <a:r>
              <a:rPr lang="en-GB" dirty="0">
                <a:solidFill>
                  <a:schemeClr val="tx2"/>
                </a:solidFill>
              </a:rPr>
              <a:t>or department. </a:t>
            </a:r>
            <a:endParaRPr lang="en-GB" dirty="0" smtClean="0">
              <a:solidFill>
                <a:schemeClr val="tx2"/>
              </a:solidFill>
            </a:endParaRPr>
          </a:p>
          <a:p>
            <a:pPr algn="just"/>
            <a:r>
              <a:rPr lang="en-GB" b="1" dirty="0" smtClean="0">
                <a:solidFill>
                  <a:schemeClr val="tx2"/>
                </a:solidFill>
              </a:rPr>
              <a:t>      </a:t>
            </a:r>
            <a:r>
              <a:rPr lang="en-GB" dirty="0" smtClean="0">
                <a:solidFill>
                  <a:schemeClr val="tx2"/>
                </a:solidFill>
              </a:rPr>
              <a:t>3.</a:t>
            </a:r>
            <a:r>
              <a:rPr lang="en-GB" b="1" dirty="0" smtClean="0">
                <a:solidFill>
                  <a:schemeClr val="tx2"/>
                </a:solidFill>
              </a:rPr>
              <a:t>  Building </a:t>
            </a:r>
            <a:r>
              <a:rPr lang="en-GB" b="1" dirty="0">
                <a:solidFill>
                  <a:schemeClr val="tx2"/>
                </a:solidFill>
              </a:rPr>
              <a:t>narratives for change.</a:t>
            </a:r>
            <a:r>
              <a:rPr lang="en-GB" dirty="0">
                <a:solidFill>
                  <a:schemeClr val="tx2"/>
                </a:solidFill>
              </a:rPr>
              <a:t> Entrepreneurs persuade, </a:t>
            </a:r>
            <a:r>
              <a:rPr lang="en-GB" dirty="0" smtClean="0">
                <a:solidFill>
                  <a:schemeClr val="tx2"/>
                </a:solidFill>
              </a:rPr>
              <a:t>influence, </a:t>
            </a:r>
            <a:r>
              <a:rPr lang="en-GB" dirty="0">
                <a:solidFill>
                  <a:schemeClr val="tx2"/>
                </a:solidFill>
              </a:rPr>
              <a:t>and “sell”. They influence </a:t>
            </a:r>
            <a:r>
              <a:rPr lang="en-GB" dirty="0" err="1" smtClean="0">
                <a:solidFill>
                  <a:schemeClr val="tx2"/>
                </a:solidFill>
              </a:rPr>
              <a:t>behavior</a:t>
            </a:r>
            <a:r>
              <a:rPr lang="en-GB" dirty="0" smtClean="0">
                <a:solidFill>
                  <a:schemeClr val="tx2"/>
                </a:solidFill>
              </a:rPr>
              <a:t>, </a:t>
            </a:r>
            <a:r>
              <a:rPr lang="en-GB" dirty="0">
                <a:solidFill>
                  <a:schemeClr val="tx2"/>
                </a:solidFill>
              </a:rPr>
              <a:t>showcase social </a:t>
            </a:r>
            <a:r>
              <a:rPr lang="en-GB" dirty="0" smtClean="0">
                <a:solidFill>
                  <a:schemeClr val="tx2"/>
                </a:solidFill>
              </a:rPr>
              <a:t>innovation, </a:t>
            </a:r>
            <a:r>
              <a:rPr lang="en-GB" dirty="0">
                <a:solidFill>
                  <a:schemeClr val="tx2"/>
                </a:solidFill>
              </a:rPr>
              <a:t>and persuade </a:t>
            </a:r>
            <a:r>
              <a:rPr lang="en-GB" dirty="0" smtClean="0">
                <a:solidFill>
                  <a:schemeClr val="tx2"/>
                </a:solidFill>
              </a:rPr>
              <a:t>colleagues, </a:t>
            </a:r>
            <a:r>
              <a:rPr lang="en-GB" dirty="0">
                <a:solidFill>
                  <a:schemeClr val="tx2"/>
                </a:solidFill>
              </a:rPr>
              <a:t>where civil servants are understandably risk averse, there remains an upside of doing something differently</a:t>
            </a:r>
            <a:r>
              <a:rPr lang="en-GB" dirty="0" smtClean="0">
                <a:solidFill>
                  <a:schemeClr val="tx2"/>
                </a:solidFill>
              </a:rPr>
              <a:t>.</a:t>
            </a:r>
          </a:p>
          <a:p>
            <a:pPr algn="just"/>
            <a:r>
              <a:rPr lang="en-GB" dirty="0" smtClean="0">
                <a:solidFill>
                  <a:schemeClr val="tx2"/>
                </a:solidFill>
              </a:rPr>
              <a:t>      4.  </a:t>
            </a:r>
            <a:r>
              <a:rPr lang="en-GB" b="1" dirty="0" smtClean="0">
                <a:solidFill>
                  <a:schemeClr val="tx2"/>
                </a:solidFill>
              </a:rPr>
              <a:t>Leveraging </a:t>
            </a:r>
            <a:r>
              <a:rPr lang="en-GB" b="1" dirty="0">
                <a:solidFill>
                  <a:schemeClr val="tx2"/>
                </a:solidFill>
              </a:rPr>
              <a:t>new resources. </a:t>
            </a:r>
            <a:r>
              <a:rPr lang="en-GB" dirty="0">
                <a:solidFill>
                  <a:schemeClr val="tx2"/>
                </a:solidFill>
              </a:rPr>
              <a:t>T</a:t>
            </a:r>
            <a:r>
              <a:rPr lang="en-GB" dirty="0" smtClean="0">
                <a:solidFill>
                  <a:schemeClr val="tx2"/>
                </a:solidFill>
              </a:rPr>
              <a:t>o </a:t>
            </a:r>
            <a:r>
              <a:rPr lang="en-GB" dirty="0">
                <a:solidFill>
                  <a:schemeClr val="tx2"/>
                </a:solidFill>
              </a:rPr>
              <a:t>find new ways of financing public service and development interventions. This could mean pooling budgets, looking to public-private partnerships, </a:t>
            </a:r>
            <a:r>
              <a:rPr lang="en-GB" dirty="0" smtClean="0">
                <a:solidFill>
                  <a:schemeClr val="tx2"/>
                </a:solidFill>
              </a:rPr>
              <a:t>and utilizing </a:t>
            </a:r>
            <a:r>
              <a:rPr lang="en-GB" dirty="0">
                <a:solidFill>
                  <a:schemeClr val="tx2"/>
                </a:solidFill>
              </a:rPr>
              <a:t>digital </a:t>
            </a:r>
            <a:r>
              <a:rPr lang="en-GB" dirty="0" smtClean="0">
                <a:solidFill>
                  <a:schemeClr val="tx2"/>
                </a:solidFill>
              </a:rPr>
              <a:t>technology.</a:t>
            </a:r>
          </a:p>
          <a:p>
            <a:pPr algn="just"/>
            <a:r>
              <a:rPr lang="en-GB" b="1" dirty="0" smtClean="0">
                <a:solidFill>
                  <a:schemeClr val="tx2"/>
                </a:solidFill>
              </a:rPr>
              <a:t>      </a:t>
            </a:r>
            <a:r>
              <a:rPr lang="en-GB" dirty="0" smtClean="0">
                <a:solidFill>
                  <a:schemeClr val="tx2"/>
                </a:solidFill>
              </a:rPr>
              <a:t>5.</a:t>
            </a:r>
            <a:r>
              <a:rPr lang="en-GB" b="1" dirty="0" smtClean="0">
                <a:solidFill>
                  <a:schemeClr val="tx2"/>
                </a:solidFill>
              </a:rPr>
              <a:t>  Focusing </a:t>
            </a:r>
            <a:r>
              <a:rPr lang="en-GB" b="1" dirty="0">
                <a:solidFill>
                  <a:schemeClr val="tx2"/>
                </a:solidFill>
              </a:rPr>
              <a:t>on outcomes. </a:t>
            </a:r>
            <a:r>
              <a:rPr lang="en-GB" dirty="0">
                <a:solidFill>
                  <a:schemeClr val="tx2"/>
                </a:solidFill>
              </a:rPr>
              <a:t>Public entrepreneurship is about doing what it takes to get the right outcome, even if that means abandoning traditional career paths and confounding performance expectations. </a:t>
            </a:r>
            <a:endParaRPr lang="en-GB" dirty="0" smtClean="0">
              <a:solidFill>
                <a:schemeClr val="tx2"/>
              </a:solidFill>
            </a:endParaRPr>
          </a:p>
          <a:p>
            <a:pPr algn="just"/>
            <a:r>
              <a:rPr lang="en-GB" b="1" dirty="0" smtClean="0">
                <a:solidFill>
                  <a:schemeClr val="tx2"/>
                </a:solidFill>
              </a:rPr>
              <a:t>      </a:t>
            </a:r>
            <a:r>
              <a:rPr lang="en-GB" dirty="0" smtClean="0">
                <a:solidFill>
                  <a:schemeClr val="tx2"/>
                </a:solidFill>
              </a:rPr>
              <a:t>6.</a:t>
            </a:r>
            <a:r>
              <a:rPr lang="en-GB" b="1" dirty="0" smtClean="0">
                <a:solidFill>
                  <a:schemeClr val="tx2"/>
                </a:solidFill>
              </a:rPr>
              <a:t>   Adapting </a:t>
            </a:r>
            <a:r>
              <a:rPr lang="en-GB" b="1" dirty="0">
                <a:solidFill>
                  <a:schemeClr val="tx2"/>
                </a:solidFill>
              </a:rPr>
              <a:t>and learning.</a:t>
            </a:r>
            <a:r>
              <a:rPr lang="en-GB" dirty="0">
                <a:solidFill>
                  <a:schemeClr val="tx2"/>
                </a:solidFill>
              </a:rPr>
              <a:t> </a:t>
            </a:r>
            <a:r>
              <a:rPr lang="en-GB" dirty="0" smtClean="0">
                <a:solidFill>
                  <a:schemeClr val="tx2"/>
                </a:solidFill>
              </a:rPr>
              <a:t>Public </a:t>
            </a:r>
            <a:r>
              <a:rPr lang="en-GB" dirty="0">
                <a:solidFill>
                  <a:schemeClr val="tx2"/>
                </a:solidFill>
              </a:rPr>
              <a:t>entrepreneurs must take this attitude into environments with a human as well as a financial cost, so learning and adapting quickly is vital. </a:t>
            </a:r>
          </a:p>
        </p:txBody>
      </p:sp>
    </p:spTree>
    <p:extLst>
      <p:ext uri="{BB962C8B-B14F-4D97-AF65-F5344CB8AC3E}">
        <p14:creationId xmlns:p14="http://schemas.microsoft.com/office/powerpoint/2010/main" val="24787385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244751706"/>
              </p:ext>
            </p:extLst>
          </p:nvPr>
        </p:nvGraphicFramePr>
        <p:xfrm>
          <a:off x="-1" y="2"/>
          <a:ext cx="12192002" cy="6858000"/>
        </p:xfrm>
        <a:graphic>
          <a:graphicData uri="http://schemas.openxmlformats.org/drawingml/2006/table">
            <a:tbl>
              <a:tblPr firstRow="1" bandRow="1">
                <a:tableStyleId>{2D5ABB26-0587-4C30-8999-92F81FD0307C}</a:tableStyleId>
              </a:tblPr>
              <a:tblGrid>
                <a:gridCol w="1515208">
                  <a:extLst>
                    <a:ext uri="{9D8B030D-6E8A-4147-A177-3AD203B41FA5}">
                      <a16:colId xmlns:a16="http://schemas.microsoft.com/office/drawing/2014/main" val="4215416604"/>
                    </a:ext>
                  </a:extLst>
                </a:gridCol>
                <a:gridCol w="1532794">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57250">
                <a:tc>
                  <a:txBody>
                    <a:bodyPr/>
                    <a:lstStyle/>
                    <a:p>
                      <a:endParaRPr lang="en-GB" dirty="0"/>
                    </a:p>
                  </a:txBody>
                  <a:tcPr>
                    <a:solidFill>
                      <a:schemeClr val="bg2">
                        <a:lumMod val="90000"/>
                      </a:schemeClr>
                    </a:solidFill>
                  </a:tcPr>
                </a:tc>
                <a:tc>
                  <a:txBody>
                    <a:bodyPr/>
                    <a:lstStyle/>
                    <a:p>
                      <a:endParaRPr lang="en-GB" dirty="0"/>
                    </a:p>
                  </a:txBody>
                  <a:tcPr/>
                </a:tc>
                <a:tc>
                  <a:txBody>
                    <a:bodyPr/>
                    <a:lstStyle/>
                    <a:p>
                      <a:endParaRPr lang="en-GB" dirty="0"/>
                    </a:p>
                  </a:txBody>
                  <a:tcPr/>
                </a:tc>
                <a:tc>
                  <a:txBody>
                    <a:bodyPr/>
                    <a:lstStyle/>
                    <a:p>
                      <a:endParaRPr lang="en-GB" dirty="0"/>
                    </a:p>
                  </a:txBody>
                  <a:tcPr>
                    <a:solidFill>
                      <a:schemeClr val="bg2">
                        <a:lumMod val="90000"/>
                      </a:schemeClr>
                    </a:solidFill>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506688"/>
                  </a:ext>
                </a:extLst>
              </a:tr>
              <a:tr h="85725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solidFill>
                      <a:schemeClr val="bg2">
                        <a:lumMod val="90000"/>
                      </a:schemeClr>
                    </a:solidFill>
                  </a:tcPr>
                </a:tc>
                <a:tc>
                  <a:txBody>
                    <a:bodyPr/>
                    <a:lstStyle/>
                    <a:p>
                      <a:endParaRPr lang="en-GB"/>
                    </a:p>
                  </a:txBody>
                  <a:tcPr/>
                </a:tc>
                <a:extLst>
                  <a:ext uri="{0D108BD9-81ED-4DB2-BD59-A6C34878D82A}">
                    <a16:rowId xmlns:a16="http://schemas.microsoft.com/office/drawing/2014/main" val="2874786250"/>
                  </a:ext>
                </a:extLst>
              </a:tr>
              <a:tr h="857250">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noFill/>
                  </a:tcPr>
                </a:tc>
                <a:tc>
                  <a:txBody>
                    <a:bodyPr/>
                    <a:lstStyle/>
                    <a:p>
                      <a:endParaRPr lang="en-GB"/>
                    </a:p>
                  </a:txBody>
                  <a:tcPr>
                    <a:noFill/>
                  </a:tcPr>
                </a:tc>
                <a:extLst>
                  <a:ext uri="{0D108BD9-81ED-4DB2-BD59-A6C34878D82A}">
                    <a16:rowId xmlns:a16="http://schemas.microsoft.com/office/drawing/2014/main" val="4177836889"/>
                  </a:ext>
                </a:extLst>
              </a:tr>
              <a:tr h="857250">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2440608514"/>
                  </a:ext>
                </a:extLst>
              </a:tr>
              <a:tr h="857250">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076575100"/>
                  </a:ext>
                </a:extLst>
              </a:tr>
              <a:tr h="857250">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40655607"/>
                  </a:ext>
                </a:extLst>
              </a:tr>
              <a:tr h="857250">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extLst>
                  <a:ext uri="{0D108BD9-81ED-4DB2-BD59-A6C34878D82A}">
                    <a16:rowId xmlns:a16="http://schemas.microsoft.com/office/drawing/2014/main" val="1825892445"/>
                  </a:ext>
                </a:extLst>
              </a:tr>
              <a:tr h="857250">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2369343766"/>
                  </a:ext>
                </a:extLst>
              </a:tr>
            </a:tbl>
          </a:graphicData>
        </a:graphic>
      </p:graphicFrame>
      <p:sp>
        <p:nvSpPr>
          <p:cNvPr id="5" name="TextBox 4"/>
          <p:cNvSpPr txBox="1"/>
          <p:nvPr/>
        </p:nvSpPr>
        <p:spPr>
          <a:xfrm>
            <a:off x="-2" y="1714500"/>
            <a:ext cx="9144000" cy="5201424"/>
          </a:xfrm>
          <a:prstGeom prst="rect">
            <a:avLst/>
          </a:prstGeom>
          <a:noFill/>
        </p:spPr>
        <p:txBody>
          <a:bodyPr wrap="square" rtlCol="0">
            <a:spAutoFit/>
          </a:bodyPr>
          <a:lstStyle/>
          <a:p>
            <a:r>
              <a:rPr lang="en-GB" sz="3600" b="1" dirty="0" smtClean="0">
                <a:solidFill>
                  <a:schemeClr val="tx2"/>
                </a:solidFill>
              </a:rPr>
              <a:t>HOW WILL THE PUBLIC ENTREPRENEURSHIP AGENDA DEVELOP?</a:t>
            </a:r>
          </a:p>
          <a:p>
            <a:pPr algn="just"/>
            <a:r>
              <a:rPr lang="en-GB" sz="2600" dirty="0" smtClean="0">
                <a:solidFill>
                  <a:schemeClr val="tx2"/>
                </a:solidFill>
              </a:rPr>
              <a:t>      </a:t>
            </a:r>
            <a:r>
              <a:rPr lang="en-GB" b="1" dirty="0" smtClean="0">
                <a:solidFill>
                  <a:schemeClr val="tx2"/>
                </a:solidFill>
              </a:rPr>
              <a:t>1. Building </a:t>
            </a:r>
            <a:r>
              <a:rPr lang="en-GB" b="1" dirty="0">
                <a:solidFill>
                  <a:schemeClr val="tx2"/>
                </a:solidFill>
              </a:rPr>
              <a:t>government capacity for public innovation. </a:t>
            </a:r>
            <a:r>
              <a:rPr lang="en-GB" dirty="0">
                <a:solidFill>
                  <a:schemeClr val="tx2"/>
                </a:solidFill>
              </a:rPr>
              <a:t>Public entrepreneurs will need to play a particularly important role in the developing world, where the capacity of states to act has been missing, </a:t>
            </a:r>
            <a:r>
              <a:rPr lang="en-GB" dirty="0" smtClean="0">
                <a:solidFill>
                  <a:schemeClr val="tx2"/>
                </a:solidFill>
              </a:rPr>
              <a:t>underdeveloped, </a:t>
            </a:r>
            <a:r>
              <a:rPr lang="en-GB" dirty="0">
                <a:solidFill>
                  <a:schemeClr val="tx2"/>
                </a:solidFill>
              </a:rPr>
              <a:t>or undermined by corruption. In more mature welfare states, the role of the public entrepreneur will be crucial in continuing to unlock the potential of citizens in the co-design and </a:t>
            </a:r>
            <a:r>
              <a:rPr lang="en-GB" dirty="0" smtClean="0">
                <a:solidFill>
                  <a:schemeClr val="tx2"/>
                </a:solidFill>
              </a:rPr>
              <a:t>co-delivery </a:t>
            </a:r>
            <a:r>
              <a:rPr lang="en-GB" dirty="0">
                <a:solidFill>
                  <a:schemeClr val="tx2"/>
                </a:solidFill>
              </a:rPr>
              <a:t>of public services.</a:t>
            </a:r>
          </a:p>
          <a:p>
            <a:pPr algn="just"/>
            <a:r>
              <a:rPr lang="en-GB" b="1" dirty="0" smtClean="0">
                <a:solidFill>
                  <a:schemeClr val="tx2"/>
                </a:solidFill>
              </a:rPr>
              <a:t>         2. Building </a:t>
            </a:r>
            <a:r>
              <a:rPr lang="en-GB" b="1" dirty="0">
                <a:solidFill>
                  <a:schemeClr val="tx2"/>
                </a:solidFill>
              </a:rPr>
              <a:t>readiness for collaboration. </a:t>
            </a:r>
            <a:r>
              <a:rPr lang="en-GB" dirty="0">
                <a:solidFill>
                  <a:schemeClr val="tx2"/>
                </a:solidFill>
              </a:rPr>
              <a:t>Working </a:t>
            </a:r>
            <a:r>
              <a:rPr lang="en-GB" dirty="0" smtClean="0">
                <a:solidFill>
                  <a:schemeClr val="tx2"/>
                </a:solidFill>
              </a:rPr>
              <a:t>across sectors </a:t>
            </a:r>
            <a:r>
              <a:rPr lang="en-GB" dirty="0">
                <a:solidFill>
                  <a:schemeClr val="tx2"/>
                </a:solidFill>
              </a:rPr>
              <a:t>is not a natural function of government or civil servants because infrastructure and incentives tend to constrain it. Public entrepreneurs can, as Helen Bevan argues, “rock the boat without tipping it over”, but if they don't prepare their teams and </a:t>
            </a:r>
            <a:r>
              <a:rPr lang="en-GB" dirty="0" smtClean="0">
                <a:solidFill>
                  <a:schemeClr val="tx2"/>
                </a:solidFill>
              </a:rPr>
              <a:t>organizations </a:t>
            </a:r>
            <a:r>
              <a:rPr lang="en-GB" dirty="0">
                <a:solidFill>
                  <a:schemeClr val="tx2"/>
                </a:solidFill>
              </a:rPr>
              <a:t>for collaborating at scale, they will struggle to bring innovation into the mainstream.</a:t>
            </a:r>
          </a:p>
          <a:p>
            <a:pPr algn="just"/>
            <a:r>
              <a:rPr lang="en-GB" b="1" dirty="0" smtClean="0">
                <a:solidFill>
                  <a:schemeClr val="tx2"/>
                </a:solidFill>
              </a:rPr>
              <a:t>        3. Leading </a:t>
            </a:r>
            <a:r>
              <a:rPr lang="en-GB" b="1" dirty="0">
                <a:solidFill>
                  <a:schemeClr val="tx2"/>
                </a:solidFill>
              </a:rPr>
              <a:t>across the sectors.</a:t>
            </a:r>
            <a:r>
              <a:rPr lang="en-GB" dirty="0">
                <a:solidFill>
                  <a:schemeClr val="tx2"/>
                </a:solidFill>
              </a:rPr>
              <a:t> We have arguably only scratched the surface in terms of the potential of public-private-social sector collaboration (and certainly have many examples of where it has not worked!). Supporting sustainable change in society requires a coalition of actors, and this is where the public entrepreneur can play a convening and </a:t>
            </a:r>
            <a:r>
              <a:rPr lang="en-GB" dirty="0" smtClean="0">
                <a:solidFill>
                  <a:schemeClr val="tx2"/>
                </a:solidFill>
              </a:rPr>
              <a:t>mobilizing </a:t>
            </a:r>
            <a:r>
              <a:rPr lang="en-GB" dirty="0">
                <a:solidFill>
                  <a:schemeClr val="tx2"/>
                </a:solidFill>
              </a:rPr>
              <a:t>role.</a:t>
            </a:r>
          </a:p>
        </p:txBody>
      </p:sp>
    </p:spTree>
    <p:extLst>
      <p:ext uri="{BB962C8B-B14F-4D97-AF65-F5344CB8AC3E}">
        <p14:creationId xmlns:p14="http://schemas.microsoft.com/office/powerpoint/2010/main" val="25965028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cerns of Small Business Owners During The Mid-term Elections - Tali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683019677"/>
              </p:ext>
            </p:extLst>
          </p:nvPr>
        </p:nvGraphicFramePr>
        <p:xfrm>
          <a:off x="-1" y="2"/>
          <a:ext cx="12192002" cy="6962773"/>
        </p:xfrm>
        <a:graphic>
          <a:graphicData uri="http://schemas.openxmlformats.org/drawingml/2006/table">
            <a:tbl>
              <a:tblPr firstRow="1" bandRow="1">
                <a:tableStyleId>{5C22544A-7EE6-4342-B048-85BDC9FD1C3A}</a:tableStyleId>
              </a:tblPr>
              <a:tblGrid>
                <a:gridCol w="1515208">
                  <a:extLst>
                    <a:ext uri="{9D8B030D-6E8A-4147-A177-3AD203B41FA5}">
                      <a16:colId xmlns:a16="http://schemas.microsoft.com/office/drawing/2014/main" val="4215416604"/>
                    </a:ext>
                  </a:extLst>
                </a:gridCol>
                <a:gridCol w="1532794">
                  <a:extLst>
                    <a:ext uri="{9D8B030D-6E8A-4147-A177-3AD203B41FA5}">
                      <a16:colId xmlns:a16="http://schemas.microsoft.com/office/drawing/2014/main" val="718588417"/>
                    </a:ext>
                  </a:extLst>
                </a:gridCol>
                <a:gridCol w="1524000">
                  <a:extLst>
                    <a:ext uri="{9D8B030D-6E8A-4147-A177-3AD203B41FA5}">
                      <a16:colId xmlns:a16="http://schemas.microsoft.com/office/drawing/2014/main" val="3723452530"/>
                    </a:ext>
                  </a:extLst>
                </a:gridCol>
                <a:gridCol w="1524000">
                  <a:extLst>
                    <a:ext uri="{9D8B030D-6E8A-4147-A177-3AD203B41FA5}">
                      <a16:colId xmlns:a16="http://schemas.microsoft.com/office/drawing/2014/main" val="541564701"/>
                    </a:ext>
                  </a:extLst>
                </a:gridCol>
                <a:gridCol w="1524000">
                  <a:extLst>
                    <a:ext uri="{9D8B030D-6E8A-4147-A177-3AD203B41FA5}">
                      <a16:colId xmlns:a16="http://schemas.microsoft.com/office/drawing/2014/main" val="657782591"/>
                    </a:ext>
                  </a:extLst>
                </a:gridCol>
                <a:gridCol w="1524000">
                  <a:extLst>
                    <a:ext uri="{9D8B030D-6E8A-4147-A177-3AD203B41FA5}">
                      <a16:colId xmlns:a16="http://schemas.microsoft.com/office/drawing/2014/main" val="3528780245"/>
                    </a:ext>
                  </a:extLst>
                </a:gridCol>
                <a:gridCol w="1524000">
                  <a:extLst>
                    <a:ext uri="{9D8B030D-6E8A-4147-A177-3AD203B41FA5}">
                      <a16:colId xmlns:a16="http://schemas.microsoft.com/office/drawing/2014/main" val="647934249"/>
                    </a:ext>
                  </a:extLst>
                </a:gridCol>
                <a:gridCol w="1524000">
                  <a:extLst>
                    <a:ext uri="{9D8B030D-6E8A-4147-A177-3AD203B41FA5}">
                      <a16:colId xmlns:a16="http://schemas.microsoft.com/office/drawing/2014/main" val="1719002632"/>
                    </a:ext>
                  </a:extLst>
                </a:gridCol>
              </a:tblGrid>
              <a:tr h="857250">
                <a:tc>
                  <a:txBody>
                    <a:bodyPr/>
                    <a:lstStyle/>
                    <a:p>
                      <a:endParaRPr lang="en-GB" dirty="0"/>
                    </a:p>
                  </a:txBody>
                  <a:tcPr>
                    <a:solidFill>
                      <a:schemeClr val="bg2"/>
                    </a:solidFill>
                  </a:tcPr>
                </a:tc>
                <a:tc>
                  <a:txBody>
                    <a:bodyPr/>
                    <a:lstStyle/>
                    <a:p>
                      <a:endParaRPr lang="en-GB" dirty="0"/>
                    </a:p>
                  </a:txBody>
                  <a:tcPr>
                    <a:noFill/>
                  </a:tcPr>
                </a:tc>
                <a:tc>
                  <a:txBody>
                    <a:bodyPr/>
                    <a:lstStyle/>
                    <a:p>
                      <a:endParaRPr lang="en-GB"/>
                    </a:p>
                  </a:txBody>
                  <a:tcPr>
                    <a:noFill/>
                  </a:tcPr>
                </a:tc>
                <a:tc>
                  <a:txBody>
                    <a:bodyPr/>
                    <a:lstStyle/>
                    <a:p>
                      <a:endParaRPr lang="en-GB" dirty="0"/>
                    </a:p>
                  </a:txBody>
                  <a:tcPr>
                    <a:solidFill>
                      <a:schemeClr val="bg2"/>
                    </a:solidFill>
                  </a:tcPr>
                </a:tc>
                <a:tc>
                  <a:txBody>
                    <a:bodyPr/>
                    <a:lstStyle/>
                    <a:p>
                      <a:endParaRPr lang="en-GB"/>
                    </a:p>
                  </a:txBody>
                  <a:tcPr>
                    <a:noFill/>
                  </a:tcPr>
                </a:tc>
                <a:tc>
                  <a:txBody>
                    <a:bodyPr/>
                    <a:lstStyle/>
                    <a:p>
                      <a:endParaRPr lang="en-GB"/>
                    </a:p>
                  </a:txBody>
                  <a:tcPr>
                    <a:noFill/>
                  </a:tcPr>
                </a:tc>
                <a:tc>
                  <a:txBody>
                    <a:bodyPr/>
                    <a:lstStyle/>
                    <a:p>
                      <a:endParaRPr lang="en-GB"/>
                    </a:p>
                  </a:txBody>
                  <a:tcPr>
                    <a:noFill/>
                  </a:tcPr>
                </a:tc>
                <a:tc>
                  <a:txBody>
                    <a:bodyPr/>
                    <a:lstStyle/>
                    <a:p>
                      <a:endParaRPr lang="en-GB" dirty="0"/>
                    </a:p>
                  </a:txBody>
                  <a:tcPr>
                    <a:noFill/>
                  </a:tcPr>
                </a:tc>
                <a:extLst>
                  <a:ext uri="{0D108BD9-81ED-4DB2-BD59-A6C34878D82A}">
                    <a16:rowId xmlns:a16="http://schemas.microsoft.com/office/drawing/2014/main" val="506688"/>
                  </a:ext>
                </a:extLst>
              </a:tr>
              <a:tr h="857250">
                <a:tc>
                  <a:txBody>
                    <a:bodyPr/>
                    <a:lstStyle/>
                    <a:p>
                      <a:endParaRPr lang="en-GB" dirty="0"/>
                    </a:p>
                  </a:txBody>
                  <a:tcPr>
                    <a:noFill/>
                  </a:tcPr>
                </a:tc>
                <a:tc>
                  <a:txBody>
                    <a:bodyPr/>
                    <a:lstStyle/>
                    <a:p>
                      <a:endParaRPr lang="en-GB" dirty="0"/>
                    </a:p>
                  </a:txBody>
                  <a:tcPr>
                    <a:lnB w="12700" cmpd="sng">
                      <a:noFill/>
                    </a:lnB>
                    <a:noFill/>
                  </a:tcPr>
                </a:tc>
                <a:tc>
                  <a:txBody>
                    <a:bodyPr/>
                    <a:lstStyle/>
                    <a:p>
                      <a:endParaRPr lang="en-GB"/>
                    </a:p>
                  </a:txBody>
                  <a:tcPr>
                    <a:lnB w="12700" cmpd="sng">
                      <a:noFill/>
                    </a:lnB>
                    <a:noFill/>
                  </a:tcPr>
                </a:tc>
                <a:tc>
                  <a:txBody>
                    <a:bodyPr/>
                    <a:lstStyle/>
                    <a:p>
                      <a:endParaRPr lang="en-GB"/>
                    </a:p>
                  </a:txBody>
                  <a:tcPr>
                    <a:lnB w="12700" cmpd="sng">
                      <a:noFill/>
                    </a:lnB>
                    <a:noFill/>
                  </a:tcPr>
                </a:tc>
                <a:tc>
                  <a:txBody>
                    <a:bodyPr/>
                    <a:lstStyle/>
                    <a:p>
                      <a:endParaRPr lang="en-GB" dirty="0"/>
                    </a:p>
                  </a:txBody>
                  <a:tcPr>
                    <a:lnB w="12700" cmpd="sng">
                      <a:noFill/>
                    </a:lnB>
                    <a:noFill/>
                  </a:tcPr>
                </a:tc>
                <a:tc>
                  <a:txBody>
                    <a:bodyPr/>
                    <a:lstStyle/>
                    <a:p>
                      <a:endParaRPr lang="en-GB"/>
                    </a:p>
                  </a:txBody>
                  <a:tcPr>
                    <a:lnB w="12700" cmpd="sng">
                      <a:noFill/>
                    </a:lnB>
                    <a:noFill/>
                  </a:tcPr>
                </a:tc>
                <a:tc>
                  <a:txBody>
                    <a:bodyPr/>
                    <a:lstStyle/>
                    <a:p>
                      <a:endParaRPr lang="en-GB" dirty="0"/>
                    </a:p>
                  </a:txBody>
                  <a:tcPr>
                    <a:lnB w="12700" cmpd="sng">
                      <a:noFill/>
                    </a:lnB>
                    <a:noFill/>
                  </a:tcPr>
                </a:tc>
                <a:tc>
                  <a:txBody>
                    <a:bodyPr/>
                    <a:lstStyle/>
                    <a:p>
                      <a:endParaRPr lang="en-GB" dirty="0"/>
                    </a:p>
                  </a:txBody>
                  <a:tcPr>
                    <a:solidFill>
                      <a:schemeClr val="bg2"/>
                    </a:solidFill>
                  </a:tcPr>
                </a:tc>
                <a:extLst>
                  <a:ext uri="{0D108BD9-81ED-4DB2-BD59-A6C34878D82A}">
                    <a16:rowId xmlns:a16="http://schemas.microsoft.com/office/drawing/2014/main" val="2874786250"/>
                  </a:ext>
                </a:extLst>
              </a:tr>
              <a:tr h="857250">
                <a:tc>
                  <a:txBody>
                    <a:bodyPr/>
                    <a:lstStyle/>
                    <a:p>
                      <a:endParaRPr lang="en-GB"/>
                    </a:p>
                  </a:txBody>
                  <a:tcPr>
                    <a:lnR w="12700" cmpd="sng">
                      <a:noFill/>
                    </a:ln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4177836889"/>
                  </a:ext>
                </a:extLst>
              </a:tr>
              <a:tr h="857250">
                <a:tc>
                  <a:txBody>
                    <a:bodyPr/>
                    <a:lstStyle/>
                    <a:p>
                      <a:endParaRPr lang="en-GB"/>
                    </a:p>
                  </a:txBody>
                  <a:tcPr>
                    <a:lnR w="12700" cmpd="sng">
                      <a:noFill/>
                    </a:ln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2440608514"/>
                  </a:ext>
                </a:extLst>
              </a:tr>
              <a:tr h="857250">
                <a:tc>
                  <a:txBody>
                    <a:bodyPr/>
                    <a:lstStyle/>
                    <a:p>
                      <a:endParaRPr lang="en-GB"/>
                    </a:p>
                  </a:txBody>
                  <a:tcPr>
                    <a:lnR w="12700" cmpd="sng">
                      <a:noFill/>
                    </a:ln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1076575100"/>
                  </a:ext>
                </a:extLst>
              </a:tr>
              <a:tr h="962023">
                <a:tc>
                  <a:txBody>
                    <a:bodyPr/>
                    <a:lstStyle/>
                    <a:p>
                      <a:endParaRPr lang="en-GB"/>
                    </a:p>
                  </a:txBody>
                  <a:tcPr>
                    <a:lnR w="12700" cmpd="sng">
                      <a:noFill/>
                    </a:lnR>
                    <a:no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dirty="0"/>
                    </a:p>
                  </a:txBody>
                  <a:tcPr>
                    <a:lnL w="12700" cmpd="sng">
                      <a:noFill/>
                    </a:lnL>
                    <a:noFill/>
                  </a:tcPr>
                </a:tc>
                <a:extLst>
                  <a:ext uri="{0D108BD9-81ED-4DB2-BD59-A6C34878D82A}">
                    <a16:rowId xmlns:a16="http://schemas.microsoft.com/office/drawing/2014/main" val="140655607"/>
                  </a:ext>
                </a:extLst>
              </a:tr>
              <a:tr h="857250">
                <a:tc>
                  <a:txBody>
                    <a:bodyPr/>
                    <a:lstStyle/>
                    <a:p>
                      <a:endParaRPr lang="en-GB" dirty="0"/>
                    </a:p>
                  </a:txBody>
                  <a:tcPr>
                    <a:solidFill>
                      <a:schemeClr val="bg2">
                        <a:lumMod val="90000"/>
                      </a:schemeClr>
                    </a:solidFill>
                  </a:tcPr>
                </a:tc>
                <a:tc>
                  <a:txBody>
                    <a:bodyPr/>
                    <a:lstStyle/>
                    <a:p>
                      <a:endParaRPr lang="en-GB"/>
                    </a:p>
                  </a:txBody>
                  <a:tcPr>
                    <a:lnT w="12700" cmpd="sng">
                      <a:noFill/>
                    </a:lnT>
                    <a:noFill/>
                  </a:tcPr>
                </a:tc>
                <a:tc>
                  <a:txBody>
                    <a:bodyPr/>
                    <a:lstStyle/>
                    <a:p>
                      <a:endParaRPr lang="en-GB"/>
                    </a:p>
                  </a:txBody>
                  <a:tcPr>
                    <a:lnT w="12700" cmpd="sng">
                      <a:noFill/>
                    </a:lnT>
                    <a:noFill/>
                  </a:tcPr>
                </a:tc>
                <a:tc>
                  <a:txBody>
                    <a:bodyPr/>
                    <a:lstStyle/>
                    <a:p>
                      <a:endParaRPr lang="en-GB"/>
                    </a:p>
                  </a:txBody>
                  <a:tcPr>
                    <a:lnT w="12700" cmpd="sng">
                      <a:noFill/>
                    </a:lnT>
                    <a:noFill/>
                  </a:tcPr>
                </a:tc>
                <a:tc>
                  <a:txBody>
                    <a:bodyPr/>
                    <a:lstStyle/>
                    <a:p>
                      <a:endParaRPr lang="en-GB"/>
                    </a:p>
                  </a:txBody>
                  <a:tcPr>
                    <a:lnT w="12700" cmpd="sng">
                      <a:noFill/>
                    </a:lnT>
                    <a:noFill/>
                  </a:tcPr>
                </a:tc>
                <a:tc>
                  <a:txBody>
                    <a:bodyPr/>
                    <a:lstStyle/>
                    <a:p>
                      <a:endParaRPr lang="en-GB" dirty="0"/>
                    </a:p>
                  </a:txBody>
                  <a:tcPr>
                    <a:lnT w="12700" cmpd="sng">
                      <a:noFill/>
                    </a:lnT>
                    <a:noFill/>
                  </a:tcPr>
                </a:tc>
                <a:tc>
                  <a:txBody>
                    <a:bodyPr/>
                    <a:lstStyle/>
                    <a:p>
                      <a:endParaRPr lang="en-GB" dirty="0"/>
                    </a:p>
                  </a:txBody>
                  <a:tcPr>
                    <a:lnT w="12700" cmpd="sng">
                      <a:noFill/>
                    </a:lnT>
                    <a:no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825892445"/>
                  </a:ext>
                </a:extLst>
              </a:tr>
              <a:tr h="857250">
                <a:tc>
                  <a:txBody>
                    <a:bodyPr/>
                    <a:lstStyle/>
                    <a:p>
                      <a:endParaRPr lang="en-GB"/>
                    </a:p>
                  </a:txBody>
                  <a:tcPr>
                    <a:noFill/>
                  </a:tcPr>
                </a:tc>
                <a:tc>
                  <a:txBody>
                    <a:bodyPr/>
                    <a:lstStyle/>
                    <a:p>
                      <a:endParaRPr lang="en-GB"/>
                    </a:p>
                  </a:txBody>
                  <a:tcPr>
                    <a:noFill/>
                  </a:tcPr>
                </a:tc>
                <a:tc>
                  <a:txBody>
                    <a:bodyPr/>
                    <a:lstStyle/>
                    <a:p>
                      <a:endParaRPr lang="en-GB" dirty="0"/>
                    </a:p>
                  </a:txBody>
                  <a:tcPr>
                    <a:solidFill>
                      <a:schemeClr val="bg2">
                        <a:lumMod val="90000"/>
                      </a:schemeClr>
                    </a:solidFill>
                  </a:tcPr>
                </a:tc>
                <a:tc>
                  <a:txBody>
                    <a:bodyPr/>
                    <a:lstStyle/>
                    <a:p>
                      <a:endParaRPr lang="en-GB"/>
                    </a:p>
                  </a:txBody>
                  <a:tcPr>
                    <a:noFill/>
                  </a:tcPr>
                </a:tc>
                <a:tc>
                  <a:txBody>
                    <a:bodyPr/>
                    <a:lstStyle/>
                    <a:p>
                      <a:endParaRPr lang="en-GB"/>
                    </a:p>
                  </a:txBody>
                  <a:tcPr>
                    <a:noFill/>
                  </a:tcPr>
                </a:tc>
                <a:tc>
                  <a:txBody>
                    <a:bodyPr/>
                    <a:lstStyle/>
                    <a:p>
                      <a:endParaRPr lang="en-GB" dirty="0"/>
                    </a:p>
                  </a:txBody>
                  <a:tcPr>
                    <a:solidFill>
                      <a:schemeClr val="bg2">
                        <a:lumMod val="90000"/>
                      </a:schemeClr>
                    </a:solid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2369343766"/>
                  </a:ext>
                </a:extLst>
              </a:tr>
            </a:tbl>
          </a:graphicData>
        </a:graphic>
      </p:graphicFrame>
      <p:sp>
        <p:nvSpPr>
          <p:cNvPr id="4" name="TextBox 3"/>
          <p:cNvSpPr txBox="1"/>
          <p:nvPr/>
        </p:nvSpPr>
        <p:spPr>
          <a:xfrm>
            <a:off x="1528761" y="1942505"/>
            <a:ext cx="9134475" cy="3077766"/>
          </a:xfrm>
          <a:prstGeom prst="rect">
            <a:avLst/>
          </a:prstGeom>
          <a:noFill/>
        </p:spPr>
        <p:txBody>
          <a:bodyPr wrap="square" rtlCol="0">
            <a:spAutoFit/>
          </a:bodyPr>
          <a:lstStyle/>
          <a:p>
            <a:pPr algn="ctr"/>
            <a:r>
              <a:rPr lang="en-GB" sz="2600" b="1" dirty="0" smtClean="0">
                <a:solidFill>
                  <a:schemeClr val="tx2"/>
                </a:solidFill>
                <a:latin typeface="Arial Rounded MT Bold" panose="020F0704030504030204" pitchFamily="34" charset="0"/>
              </a:rPr>
              <a:t>REFERENCES </a:t>
            </a:r>
          </a:p>
          <a:p>
            <a:pPr marL="457200" indent="-457200">
              <a:buFont typeface="+mj-lt"/>
              <a:buAutoNum type="arabicPeriod"/>
            </a:pPr>
            <a:r>
              <a:rPr lang="en-GB" sz="2400" b="1" dirty="0" smtClean="0">
                <a:solidFill>
                  <a:schemeClr val="tx2"/>
                </a:solidFill>
                <a:latin typeface="Arial Rounded MT Bold" panose="020F0704030504030204" pitchFamily="34" charset="0"/>
              </a:rPr>
              <a:t> </a:t>
            </a:r>
            <a:r>
              <a:rPr lang="en-GB" sz="2400" dirty="0" err="1" smtClean="0">
                <a:solidFill>
                  <a:schemeClr val="tx2"/>
                </a:solidFill>
                <a:latin typeface="Arial Rounded MT Bold" panose="020F0704030504030204" pitchFamily="34" charset="0"/>
              </a:rPr>
              <a:t>Szirmai</a:t>
            </a:r>
            <a:r>
              <a:rPr lang="en-GB" sz="2400" dirty="0" smtClean="0">
                <a:solidFill>
                  <a:schemeClr val="tx2"/>
                </a:solidFill>
                <a:latin typeface="Arial Rounded MT Bold" panose="020F0704030504030204" pitchFamily="34" charset="0"/>
              </a:rPr>
              <a:t>, A., </a:t>
            </a:r>
            <a:r>
              <a:rPr lang="en-GB" sz="2400" dirty="0" err="1" smtClean="0">
                <a:solidFill>
                  <a:schemeClr val="tx2"/>
                </a:solidFill>
                <a:latin typeface="Arial Rounded MT Bold" panose="020F0704030504030204" pitchFamily="34" charset="0"/>
              </a:rPr>
              <a:t>Naude</a:t>
            </a:r>
            <a:r>
              <a:rPr lang="en-GB" sz="2400" dirty="0" smtClean="0">
                <a:solidFill>
                  <a:schemeClr val="tx2"/>
                </a:solidFill>
                <a:latin typeface="Arial Rounded MT Bold" panose="020F0704030504030204" pitchFamily="34" charset="0"/>
              </a:rPr>
              <a:t>, W.,&amp; </a:t>
            </a:r>
            <a:r>
              <a:rPr lang="en-GB" sz="2400" dirty="0" err="1" smtClean="0">
                <a:solidFill>
                  <a:schemeClr val="tx2"/>
                </a:solidFill>
                <a:latin typeface="Arial Rounded MT Bold" panose="020F0704030504030204" pitchFamily="34" charset="0"/>
              </a:rPr>
              <a:t>Goedhuys</a:t>
            </a:r>
            <a:r>
              <a:rPr lang="en-GB" sz="2400" dirty="0" smtClean="0">
                <a:solidFill>
                  <a:schemeClr val="tx2"/>
                </a:solidFill>
                <a:latin typeface="Arial Rounded MT Bold" panose="020F0704030504030204" pitchFamily="34" charset="0"/>
              </a:rPr>
              <a:t>, M.((</a:t>
            </a:r>
            <a:r>
              <a:rPr lang="en-GB" sz="2400" dirty="0" err="1" smtClean="0">
                <a:solidFill>
                  <a:schemeClr val="tx2"/>
                </a:solidFill>
                <a:latin typeface="Arial Rounded MT Bold" panose="020F0704030504030204" pitchFamily="34" charset="0"/>
              </a:rPr>
              <a:t>Eds</a:t>
            </a:r>
            <a:r>
              <a:rPr lang="en-GB" sz="2400" dirty="0" smtClean="0">
                <a:solidFill>
                  <a:schemeClr val="tx2"/>
                </a:solidFill>
                <a:latin typeface="Arial Rounded MT Bold" panose="020F0704030504030204" pitchFamily="34" charset="0"/>
              </a:rPr>
              <a:t>), 2011. Entrepreneurship, Innovation and Economic Development. Oxford University Press</a:t>
            </a:r>
          </a:p>
          <a:p>
            <a:pPr marL="457200" indent="-457200">
              <a:buFont typeface="+mj-lt"/>
              <a:buAutoNum type="arabicPeriod"/>
            </a:pPr>
            <a:r>
              <a:rPr lang="en-GB" sz="2400" dirty="0" smtClean="0">
                <a:solidFill>
                  <a:schemeClr val="tx2"/>
                </a:solidFill>
                <a:latin typeface="Arial Rounded MT Bold" panose="020F0704030504030204" pitchFamily="34" charset="0"/>
                <a:hlinkClick r:id="rId3"/>
              </a:rPr>
              <a:t>https://www.centreforpublicimpact.org/</a:t>
            </a:r>
            <a:endParaRPr lang="en-GB" sz="2400" dirty="0" smtClean="0">
              <a:solidFill>
                <a:schemeClr val="tx2"/>
              </a:solidFill>
              <a:latin typeface="Arial Rounded MT Bold" panose="020F0704030504030204" pitchFamily="34" charset="0"/>
            </a:endParaRPr>
          </a:p>
          <a:p>
            <a:pPr marL="457200" indent="-457200">
              <a:buFont typeface="+mj-lt"/>
              <a:buAutoNum type="arabicPeriod"/>
            </a:pPr>
            <a:r>
              <a:rPr lang="en-GB" sz="2400" dirty="0" smtClean="0">
                <a:solidFill>
                  <a:schemeClr val="tx2"/>
                </a:solidFill>
                <a:latin typeface="Arial Rounded MT Bold" panose="020F0704030504030204" pitchFamily="34" charset="0"/>
                <a:hlinkClick r:id="rId4"/>
              </a:rPr>
              <a:t>https://www.f6s.com/</a:t>
            </a:r>
            <a:endParaRPr lang="en-GB" sz="2400" dirty="0" smtClean="0">
              <a:solidFill>
                <a:schemeClr val="tx2"/>
              </a:solidFill>
              <a:latin typeface="Arial Rounded MT Bold" panose="020F0704030504030204" pitchFamily="34" charset="0"/>
            </a:endParaRPr>
          </a:p>
          <a:p>
            <a:pPr marL="457200" indent="-457200">
              <a:buFont typeface="+mj-lt"/>
              <a:buAutoNum type="arabicPeriod"/>
            </a:pPr>
            <a:r>
              <a:rPr lang="en-GB" sz="2400" dirty="0" smtClean="0">
                <a:solidFill>
                  <a:schemeClr val="tx2"/>
                </a:solidFill>
                <a:latin typeface="Arial Rounded MT Bold" panose="020F0704030504030204" pitchFamily="34" charset="0"/>
                <a:hlinkClick r:id="rId5"/>
              </a:rPr>
              <a:t>https://harappa.education/</a:t>
            </a:r>
            <a:endParaRPr lang="en-GB" sz="2400" dirty="0" smtClean="0">
              <a:solidFill>
                <a:schemeClr val="tx2"/>
              </a:solidFill>
              <a:latin typeface="Arial Rounded MT Bold" panose="020F0704030504030204" pitchFamily="34" charset="0"/>
            </a:endParaRPr>
          </a:p>
          <a:p>
            <a:pPr marL="457200" indent="-457200">
              <a:buFont typeface="+mj-lt"/>
              <a:buAutoNum type="arabicPeriod"/>
            </a:pPr>
            <a:endParaRPr lang="en-GB" sz="2400" dirty="0">
              <a:solidFill>
                <a:schemeClr val="tx2"/>
              </a:solidFill>
              <a:latin typeface="Arial Rounded MT Bold" panose="020F0704030504030204" pitchFamily="34" charset="0"/>
            </a:endParaRPr>
          </a:p>
        </p:txBody>
      </p:sp>
    </p:spTree>
    <p:extLst>
      <p:ext uri="{BB962C8B-B14F-4D97-AF65-F5344CB8AC3E}">
        <p14:creationId xmlns:p14="http://schemas.microsoft.com/office/powerpoint/2010/main" val="35352642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268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teckla lyaruu</dc:creator>
  <cp:lastModifiedBy>teckla lyaruu</cp:lastModifiedBy>
  <cp:revision>17</cp:revision>
  <dcterms:created xsi:type="dcterms:W3CDTF">2023-11-04T04:33:22Z</dcterms:created>
  <dcterms:modified xsi:type="dcterms:W3CDTF">2023-11-04T09:14:09Z</dcterms:modified>
</cp:coreProperties>
</file>