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colors8.xml" ContentType="application/vnd.openxmlformats-officedocument.drawingml.diagramColors+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diagrams/data7.xml" ContentType="application/vnd.openxmlformats-officedocument.drawingml.diagramData+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notesSlides/notesSlide31.xml" ContentType="application/vnd.openxmlformats-officedocument.presentationml.notesSlide+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diagrams/layout7.xml" ContentType="application/vnd.openxmlformats-officedocument.drawingml.diagramLayout+xml"/>
  <Override PartName="/ppt/notesSlides/notesSlide54.xml" ContentType="application/vnd.openxmlformats-officedocument.presentationml.notesSlide+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diagrams/quickStyle1.xml" ContentType="application/vnd.openxmlformats-officedocument.drawingml.diagramStyle+xml"/>
  <Override PartName="/ppt/notesSlides/notesSlide37.xml" ContentType="application/vnd.openxmlformats-officedocument.presentationml.notesSlide+xml"/>
  <Override PartName="/ppt/diagrams/layout8.xml" ContentType="application/vnd.openxmlformats-officedocument.drawingml.diagramLayout+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notesSlides/notesSlide6.xml" ContentType="application/vnd.openxmlformats-officedocument.presentationml.notesSlide+xml"/>
  <Override PartName="/ppt/diagrams/drawing6.xml" ContentType="application/vnd.ms-office.drawingml.diagramDrawing+xml"/>
  <Override PartName="/ppt/slides/slide8.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slides/slide29.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6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handoutMasterIdLst>
    <p:handoutMasterId r:id="rId75"/>
  </p:handoutMasterIdLst>
  <p:sldIdLst>
    <p:sldId id="543" r:id="rId2"/>
    <p:sldId id="285" r:id="rId3"/>
    <p:sldId id="295" r:id="rId4"/>
    <p:sldId id="303" r:id="rId5"/>
    <p:sldId id="474" r:id="rId6"/>
    <p:sldId id="341" r:id="rId7"/>
    <p:sldId id="354" r:id="rId8"/>
    <p:sldId id="355" r:id="rId9"/>
    <p:sldId id="356" r:id="rId10"/>
    <p:sldId id="476" r:id="rId11"/>
    <p:sldId id="370" r:id="rId12"/>
    <p:sldId id="441" r:id="rId13"/>
    <p:sldId id="371" r:id="rId14"/>
    <p:sldId id="442" r:id="rId15"/>
    <p:sldId id="365" r:id="rId16"/>
    <p:sldId id="367" r:id="rId17"/>
    <p:sldId id="366" r:id="rId18"/>
    <p:sldId id="304" r:id="rId19"/>
    <p:sldId id="477" r:id="rId20"/>
    <p:sldId id="407" r:id="rId21"/>
    <p:sldId id="369" r:id="rId22"/>
    <p:sldId id="443" r:id="rId23"/>
    <p:sldId id="392" r:id="rId24"/>
    <p:sldId id="444" r:id="rId25"/>
    <p:sldId id="372" r:id="rId26"/>
    <p:sldId id="447" r:id="rId27"/>
    <p:sldId id="422" r:id="rId28"/>
    <p:sldId id="396" r:id="rId29"/>
    <p:sldId id="373" r:id="rId30"/>
    <p:sldId id="397" r:id="rId31"/>
    <p:sldId id="450" r:id="rId32"/>
    <p:sldId id="374" r:id="rId33"/>
    <p:sldId id="375" r:id="rId34"/>
    <p:sldId id="451" r:id="rId35"/>
    <p:sldId id="377" r:id="rId36"/>
    <p:sldId id="481" r:id="rId37"/>
    <p:sldId id="405" r:id="rId38"/>
    <p:sldId id="501" r:id="rId39"/>
    <p:sldId id="502" r:id="rId40"/>
    <p:sldId id="504" r:id="rId41"/>
    <p:sldId id="505" r:id="rId42"/>
    <p:sldId id="506" r:id="rId43"/>
    <p:sldId id="427" r:id="rId44"/>
    <p:sldId id="428" r:id="rId45"/>
    <p:sldId id="482" r:id="rId46"/>
    <p:sldId id="406" r:id="rId47"/>
    <p:sldId id="345" r:id="rId48"/>
    <p:sldId id="410" r:id="rId49"/>
    <p:sldId id="500" r:id="rId50"/>
    <p:sldId id="452" r:id="rId51"/>
    <p:sldId id="380" r:id="rId52"/>
    <p:sldId id="411" r:id="rId53"/>
    <p:sldId id="381" r:id="rId54"/>
    <p:sldId id="382" r:id="rId55"/>
    <p:sldId id="414" r:id="rId56"/>
    <p:sldId id="383" r:id="rId57"/>
    <p:sldId id="415" r:id="rId58"/>
    <p:sldId id="384" r:id="rId59"/>
    <p:sldId id="387" r:id="rId60"/>
    <p:sldId id="456" r:id="rId61"/>
    <p:sldId id="420" r:id="rId62"/>
    <p:sldId id="388" r:id="rId63"/>
    <p:sldId id="306" r:id="rId64"/>
    <p:sldId id="402" r:id="rId65"/>
    <p:sldId id="408" r:id="rId66"/>
    <p:sldId id="403" r:id="rId67"/>
    <p:sldId id="404" r:id="rId68"/>
    <p:sldId id="347" r:id="rId69"/>
    <p:sldId id="401" r:id="rId70"/>
    <p:sldId id="460" r:id="rId71"/>
    <p:sldId id="302" r:id="rId72"/>
    <p:sldId id="349" r:id="rId7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064">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400" autoAdjust="0"/>
    <p:restoredTop sz="67211" autoAdjust="0"/>
  </p:normalViewPr>
  <p:slideViewPr>
    <p:cSldViewPr>
      <p:cViewPr varScale="1">
        <p:scale>
          <a:sx n="47" d="100"/>
          <a:sy n="47" d="100"/>
        </p:scale>
        <p:origin x="-1002" y="-96"/>
      </p:cViewPr>
      <p:guideLst>
        <p:guide orient="horz" pos="2064"/>
        <p:guide pos="2880"/>
      </p:guideLst>
    </p:cSldViewPr>
  </p:slideViewPr>
  <p:notesTextViewPr>
    <p:cViewPr>
      <p:scale>
        <a:sx n="100" d="100"/>
        <a:sy n="100" d="100"/>
      </p:scale>
      <p:origin x="0" y="0"/>
    </p:cViewPr>
  </p:notesTextViewPr>
  <p:sorterViewPr>
    <p:cViewPr>
      <p:scale>
        <a:sx n="100" d="100"/>
        <a:sy n="100" d="100"/>
      </p:scale>
      <p:origin x="0" y="-48546"/>
    </p:cViewPr>
  </p:sorterViewPr>
  <p:notesViewPr>
    <p:cSldViewPr>
      <p:cViewPr varScale="1">
        <p:scale>
          <a:sx n="85" d="100"/>
          <a:sy n="85" d="100"/>
        </p:scale>
        <p:origin x="-3786"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C6463A-FF38-4E07-B638-F32B84B55FB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DFE87B-17BC-41B5-A7A5-6C3448397D46}">
      <dgm:prSet phldrT="[Text]" custT="1"/>
      <dgm:spPr/>
      <dgm:t>
        <a:bodyPr/>
        <a:lstStyle/>
        <a:p>
          <a:r>
            <a:rPr lang="en-US" sz="2400" b="1" dirty="0"/>
            <a:t>Advantages</a:t>
          </a:r>
        </a:p>
      </dgm:t>
    </dgm:pt>
    <dgm:pt modelId="{1F90B06B-E0EE-42F4-9518-21875B376C25}" type="parTrans" cxnId="{284B3994-6F01-4730-B02D-646E246CA282}">
      <dgm:prSet/>
      <dgm:spPr/>
      <dgm:t>
        <a:bodyPr/>
        <a:lstStyle/>
        <a:p>
          <a:endParaRPr lang="en-US"/>
        </a:p>
      </dgm:t>
    </dgm:pt>
    <dgm:pt modelId="{1611A12F-3263-4FD3-A3EA-B4B4C9120F91}" type="sibTrans" cxnId="{284B3994-6F01-4730-B02D-646E246CA282}">
      <dgm:prSet/>
      <dgm:spPr/>
      <dgm:t>
        <a:bodyPr/>
        <a:lstStyle/>
        <a:p>
          <a:endParaRPr lang="en-US"/>
        </a:p>
      </dgm:t>
    </dgm:pt>
    <dgm:pt modelId="{9C29DACA-71A2-4EA5-AE73-8305F0D007FA}">
      <dgm:prSet phldrT="[Text]"/>
      <dgm:spPr/>
      <dgm:t>
        <a:bodyPr/>
        <a:lstStyle/>
        <a:p>
          <a:r>
            <a:rPr lang="en-US" dirty="0"/>
            <a:t>Early detection of risk</a:t>
          </a:r>
        </a:p>
      </dgm:t>
    </dgm:pt>
    <dgm:pt modelId="{38F11967-0C3D-4C0B-9474-1433CA6F44BC}" type="parTrans" cxnId="{AC7EE280-6337-4856-9FC9-BE32FE57AA16}">
      <dgm:prSet/>
      <dgm:spPr/>
      <dgm:t>
        <a:bodyPr/>
        <a:lstStyle/>
        <a:p>
          <a:endParaRPr lang="en-US"/>
        </a:p>
      </dgm:t>
    </dgm:pt>
    <dgm:pt modelId="{1A2F68AC-4BDC-4EA1-A826-BFB9A4C2B0B2}" type="sibTrans" cxnId="{AC7EE280-6337-4856-9FC9-BE32FE57AA16}">
      <dgm:prSet/>
      <dgm:spPr/>
      <dgm:t>
        <a:bodyPr/>
        <a:lstStyle/>
        <a:p>
          <a:endParaRPr lang="en-US"/>
        </a:p>
      </dgm:t>
    </dgm:pt>
    <dgm:pt modelId="{1F70800B-59D6-4C48-BEB3-31D484A86194}">
      <dgm:prSet phldrT="[Text]"/>
      <dgm:spPr/>
      <dgm:t>
        <a:bodyPr/>
        <a:lstStyle/>
        <a:p>
          <a:r>
            <a:rPr lang="en-US" dirty="0"/>
            <a:t>More effective and improved internal controls</a:t>
          </a:r>
        </a:p>
      </dgm:t>
    </dgm:pt>
    <dgm:pt modelId="{EDF17F19-3AA1-4A70-A9B8-2D5FD1FBA34D}" type="parTrans" cxnId="{DABAAA56-4109-4CD8-874A-FA495663F254}">
      <dgm:prSet/>
      <dgm:spPr/>
      <dgm:t>
        <a:bodyPr/>
        <a:lstStyle/>
        <a:p>
          <a:endParaRPr lang="en-US"/>
        </a:p>
      </dgm:t>
    </dgm:pt>
    <dgm:pt modelId="{014643FA-9BCF-48B5-AAE5-1E178AA0057F}" type="sibTrans" cxnId="{DABAAA56-4109-4CD8-874A-FA495663F254}">
      <dgm:prSet/>
      <dgm:spPr/>
      <dgm:t>
        <a:bodyPr/>
        <a:lstStyle/>
        <a:p>
          <a:endParaRPr lang="en-US"/>
        </a:p>
      </dgm:t>
    </dgm:pt>
    <dgm:pt modelId="{60D72CC7-B64F-42CE-9BE1-F479B5C95351}">
      <dgm:prSet phldrT="[Text]" custT="1"/>
      <dgm:spPr/>
      <dgm:t>
        <a:bodyPr/>
        <a:lstStyle/>
        <a:p>
          <a:r>
            <a:rPr lang="en-US" sz="2400" b="1" dirty="0"/>
            <a:t>Disadvantages</a:t>
          </a:r>
        </a:p>
      </dgm:t>
    </dgm:pt>
    <dgm:pt modelId="{3438148D-AF1B-460B-9A7A-61DE02815963}" type="parTrans" cxnId="{3197E5F0-C726-4668-8516-F84B6C6E09F7}">
      <dgm:prSet/>
      <dgm:spPr/>
      <dgm:t>
        <a:bodyPr/>
        <a:lstStyle/>
        <a:p>
          <a:endParaRPr lang="en-US"/>
        </a:p>
      </dgm:t>
    </dgm:pt>
    <dgm:pt modelId="{617B4808-DD5A-47BC-ADDA-56905E6308BE}" type="sibTrans" cxnId="{3197E5F0-C726-4668-8516-F84B6C6E09F7}">
      <dgm:prSet/>
      <dgm:spPr/>
      <dgm:t>
        <a:bodyPr/>
        <a:lstStyle/>
        <a:p>
          <a:endParaRPr lang="en-US"/>
        </a:p>
      </dgm:t>
    </dgm:pt>
    <dgm:pt modelId="{ACAE2B93-E308-4EDE-81AA-5CAC25CE1D72}">
      <dgm:prSet phldrT="[Text]"/>
      <dgm:spPr/>
      <dgm:t>
        <a:bodyPr/>
        <a:lstStyle/>
        <a:p>
          <a:r>
            <a:rPr lang="en-US" dirty="0"/>
            <a:t>Mistaken as an audit function replacement</a:t>
          </a:r>
        </a:p>
      </dgm:t>
    </dgm:pt>
    <dgm:pt modelId="{0A80144C-2DC4-426F-AC01-59E5744CCA57}" type="parTrans" cxnId="{350EBF19-7FDE-4360-886D-C67AE510F832}">
      <dgm:prSet/>
      <dgm:spPr/>
      <dgm:t>
        <a:bodyPr/>
        <a:lstStyle/>
        <a:p>
          <a:endParaRPr lang="en-US"/>
        </a:p>
      </dgm:t>
    </dgm:pt>
    <dgm:pt modelId="{7E9FAC72-050E-4053-98DD-FD8C7C1D9C7C}" type="sibTrans" cxnId="{350EBF19-7FDE-4360-886D-C67AE510F832}">
      <dgm:prSet/>
      <dgm:spPr/>
      <dgm:t>
        <a:bodyPr/>
        <a:lstStyle/>
        <a:p>
          <a:endParaRPr lang="en-US"/>
        </a:p>
      </dgm:t>
    </dgm:pt>
    <dgm:pt modelId="{482C20CF-C808-4A8C-B66D-5FCBF612E2F4}">
      <dgm:prSet phldrT="[Text]"/>
      <dgm:spPr/>
      <dgm:t>
        <a:bodyPr/>
        <a:lstStyle/>
        <a:p>
          <a:r>
            <a:rPr lang="en-US" dirty="0"/>
            <a:t>Regarded as an additional workload</a:t>
          </a:r>
        </a:p>
      </dgm:t>
    </dgm:pt>
    <dgm:pt modelId="{FFADEFBE-F2C9-4F66-9B84-1474D3968BEB}" type="parTrans" cxnId="{AB9D6F92-ED84-467D-AED6-2A5989A084B8}">
      <dgm:prSet/>
      <dgm:spPr/>
      <dgm:t>
        <a:bodyPr/>
        <a:lstStyle/>
        <a:p>
          <a:endParaRPr lang="en-US"/>
        </a:p>
      </dgm:t>
    </dgm:pt>
    <dgm:pt modelId="{95157FBD-013A-40C1-89FA-8681F64240C5}" type="sibTrans" cxnId="{AB9D6F92-ED84-467D-AED6-2A5989A084B8}">
      <dgm:prSet/>
      <dgm:spPr/>
      <dgm:t>
        <a:bodyPr/>
        <a:lstStyle/>
        <a:p>
          <a:endParaRPr lang="en-US"/>
        </a:p>
      </dgm:t>
    </dgm:pt>
    <dgm:pt modelId="{A2CD0739-BB18-4A3A-8BBC-867C35C83DA1}">
      <dgm:prSet phldrT="[Text]"/>
      <dgm:spPr/>
      <dgm:t>
        <a:bodyPr/>
        <a:lstStyle/>
        <a:p>
          <a:r>
            <a:rPr lang="en-US" dirty="0"/>
            <a:t>Failure to act on improvement suggestions could damage employee morale</a:t>
          </a:r>
        </a:p>
      </dgm:t>
    </dgm:pt>
    <dgm:pt modelId="{B31C6515-BDF6-46D7-AA76-E619E9474891}" type="parTrans" cxnId="{5DDDA3EC-E07B-4697-90AE-D4D902776BE2}">
      <dgm:prSet/>
      <dgm:spPr/>
      <dgm:t>
        <a:bodyPr/>
        <a:lstStyle/>
        <a:p>
          <a:endParaRPr lang="en-US"/>
        </a:p>
      </dgm:t>
    </dgm:pt>
    <dgm:pt modelId="{558BB92D-C56E-4513-BD0A-6D8A4262B568}" type="sibTrans" cxnId="{5DDDA3EC-E07B-4697-90AE-D4D902776BE2}">
      <dgm:prSet/>
      <dgm:spPr/>
      <dgm:t>
        <a:bodyPr/>
        <a:lstStyle/>
        <a:p>
          <a:endParaRPr lang="en-US"/>
        </a:p>
      </dgm:t>
    </dgm:pt>
    <dgm:pt modelId="{3838CE7A-D952-43F4-AB36-21CE1650BE67}">
      <dgm:prSet phldrT="[Text]"/>
      <dgm:spPr/>
      <dgm:t>
        <a:bodyPr/>
        <a:lstStyle/>
        <a:p>
          <a:r>
            <a:rPr lang="en-US" dirty="0"/>
            <a:t>Lack of motivation may limit effectiveness in the detection of weak controls</a:t>
          </a:r>
        </a:p>
      </dgm:t>
    </dgm:pt>
    <dgm:pt modelId="{0081E476-DA06-4308-9495-27BFB32F7D77}" type="parTrans" cxnId="{0C0DFE8A-9532-42D1-8373-35F760F78014}">
      <dgm:prSet/>
      <dgm:spPr/>
      <dgm:t>
        <a:bodyPr/>
        <a:lstStyle/>
        <a:p>
          <a:endParaRPr lang="en-US"/>
        </a:p>
      </dgm:t>
    </dgm:pt>
    <dgm:pt modelId="{3A7A9BB8-4525-4FD5-BC9F-05DE0634A883}" type="sibTrans" cxnId="{0C0DFE8A-9532-42D1-8373-35F760F78014}">
      <dgm:prSet/>
      <dgm:spPr/>
      <dgm:t>
        <a:bodyPr/>
        <a:lstStyle/>
        <a:p>
          <a:endParaRPr lang="en-US"/>
        </a:p>
      </dgm:t>
    </dgm:pt>
    <dgm:pt modelId="{6C6D453B-351A-4F72-9C2D-3133ED2BD992}">
      <dgm:prSet phldrT="[Text]"/>
      <dgm:spPr/>
      <dgm:t>
        <a:bodyPr/>
        <a:lstStyle/>
        <a:p>
          <a:r>
            <a:rPr lang="en-US" dirty="0"/>
            <a:t>Creation of cohesive teams  through employee involvement</a:t>
          </a:r>
        </a:p>
      </dgm:t>
    </dgm:pt>
    <dgm:pt modelId="{13ED4158-1519-40D0-B07B-69E9DC0E6C99}" type="parTrans" cxnId="{D677AA57-BEF5-4B07-AC68-9852FBD63998}">
      <dgm:prSet/>
      <dgm:spPr/>
      <dgm:t>
        <a:bodyPr/>
        <a:lstStyle/>
        <a:p>
          <a:endParaRPr lang="en-US"/>
        </a:p>
      </dgm:t>
    </dgm:pt>
    <dgm:pt modelId="{66EECBC6-DFDE-4A93-A050-08A246D81268}" type="sibTrans" cxnId="{D677AA57-BEF5-4B07-AC68-9852FBD63998}">
      <dgm:prSet/>
      <dgm:spPr/>
      <dgm:t>
        <a:bodyPr/>
        <a:lstStyle/>
        <a:p>
          <a:endParaRPr lang="en-US"/>
        </a:p>
      </dgm:t>
    </dgm:pt>
    <dgm:pt modelId="{63069173-8596-4A21-B9E4-A70CFFB3632C}">
      <dgm:prSet phldrT="[Text]"/>
      <dgm:spPr/>
      <dgm:t>
        <a:bodyPr/>
        <a:lstStyle/>
        <a:p>
          <a:r>
            <a:rPr lang="en-US" dirty="0"/>
            <a:t>Increased employee awareness</a:t>
          </a:r>
        </a:p>
      </dgm:t>
    </dgm:pt>
    <dgm:pt modelId="{28BC6336-A1A2-45C9-9825-EB0AB631F5C5}" type="parTrans" cxnId="{BE0A73DC-208F-4C20-8650-D648499D0B31}">
      <dgm:prSet/>
      <dgm:spPr/>
      <dgm:t>
        <a:bodyPr/>
        <a:lstStyle/>
        <a:p>
          <a:endParaRPr lang="en-US"/>
        </a:p>
      </dgm:t>
    </dgm:pt>
    <dgm:pt modelId="{67E0D3A2-2A89-4C3C-9009-BEBFC6AC13A7}" type="sibTrans" cxnId="{BE0A73DC-208F-4C20-8650-D648499D0B31}">
      <dgm:prSet/>
      <dgm:spPr/>
      <dgm:t>
        <a:bodyPr/>
        <a:lstStyle/>
        <a:p>
          <a:endParaRPr lang="en-US"/>
        </a:p>
      </dgm:t>
    </dgm:pt>
    <dgm:pt modelId="{CEA601F8-F29A-4AFA-812E-FE712337883D}">
      <dgm:prSet phldrT="[Text]"/>
      <dgm:spPr/>
      <dgm:t>
        <a:bodyPr/>
        <a:lstStyle/>
        <a:p>
          <a:r>
            <a:rPr lang="en-US" dirty="0"/>
            <a:t>Increased communication </a:t>
          </a:r>
        </a:p>
      </dgm:t>
    </dgm:pt>
    <dgm:pt modelId="{1221AB30-DD23-450A-8E52-FDCA75E44A5F}" type="parTrans" cxnId="{17EFD62D-71CD-4147-B791-4E8016EDEBC6}">
      <dgm:prSet/>
      <dgm:spPr/>
      <dgm:t>
        <a:bodyPr/>
        <a:lstStyle/>
        <a:p>
          <a:endParaRPr lang="en-US"/>
        </a:p>
      </dgm:t>
    </dgm:pt>
    <dgm:pt modelId="{41E93FDA-485D-4505-BB60-FBAC50B78201}" type="sibTrans" cxnId="{17EFD62D-71CD-4147-B791-4E8016EDEBC6}">
      <dgm:prSet/>
      <dgm:spPr/>
      <dgm:t>
        <a:bodyPr/>
        <a:lstStyle/>
        <a:p>
          <a:endParaRPr lang="en-US"/>
        </a:p>
      </dgm:t>
    </dgm:pt>
    <dgm:pt modelId="{B179B417-9027-4417-88DF-46EB3C125F6D}">
      <dgm:prSet phldrT="[Text]"/>
      <dgm:spPr/>
      <dgm:t>
        <a:bodyPr/>
        <a:lstStyle/>
        <a:p>
          <a:r>
            <a:rPr lang="en-US" dirty="0"/>
            <a:t>Improved audit rating process</a:t>
          </a:r>
        </a:p>
      </dgm:t>
    </dgm:pt>
    <dgm:pt modelId="{85753A7B-0FB9-424D-80F8-CAF640F76BBA}" type="parTrans" cxnId="{9C413DA6-CCB4-4FF3-BDCA-FBFF76EBF23C}">
      <dgm:prSet/>
      <dgm:spPr/>
      <dgm:t>
        <a:bodyPr/>
        <a:lstStyle/>
        <a:p>
          <a:endParaRPr lang="en-US"/>
        </a:p>
      </dgm:t>
    </dgm:pt>
    <dgm:pt modelId="{585E149F-6FA6-4AF8-8540-26E3A27039CE}" type="sibTrans" cxnId="{9C413DA6-CCB4-4FF3-BDCA-FBFF76EBF23C}">
      <dgm:prSet/>
      <dgm:spPr/>
      <dgm:t>
        <a:bodyPr/>
        <a:lstStyle/>
        <a:p>
          <a:endParaRPr lang="en-US"/>
        </a:p>
      </dgm:t>
    </dgm:pt>
    <dgm:pt modelId="{024255CC-1DF9-46EC-AEE5-57DC90313007}">
      <dgm:prSet phldrT="[Text]"/>
      <dgm:spPr/>
      <dgm:t>
        <a:bodyPr/>
        <a:lstStyle/>
        <a:p>
          <a:r>
            <a:rPr lang="en-US" dirty="0"/>
            <a:t>Reduction in control cost</a:t>
          </a:r>
        </a:p>
      </dgm:t>
    </dgm:pt>
    <dgm:pt modelId="{06951B38-3E1C-489A-8D09-A9DB1ECF7A6F}" type="parTrans" cxnId="{58A29E50-90AC-491D-8F6A-974AA5395EEA}">
      <dgm:prSet/>
      <dgm:spPr/>
      <dgm:t>
        <a:bodyPr/>
        <a:lstStyle/>
        <a:p>
          <a:endParaRPr lang="en-US"/>
        </a:p>
      </dgm:t>
    </dgm:pt>
    <dgm:pt modelId="{1EA87E64-EE04-421C-A340-3ED813199BD4}" type="sibTrans" cxnId="{58A29E50-90AC-491D-8F6A-974AA5395EEA}">
      <dgm:prSet/>
      <dgm:spPr/>
      <dgm:t>
        <a:bodyPr/>
        <a:lstStyle/>
        <a:p>
          <a:endParaRPr lang="en-US"/>
        </a:p>
      </dgm:t>
    </dgm:pt>
    <dgm:pt modelId="{F0FE459D-D133-4BC0-9B0F-D3E824A41410}">
      <dgm:prSet phldrT="[Text]"/>
      <dgm:spPr/>
      <dgm:t>
        <a:bodyPr/>
        <a:lstStyle/>
        <a:p>
          <a:r>
            <a:rPr lang="en-US" dirty="0"/>
            <a:t>Assurance provided to stakeholders and customers</a:t>
          </a:r>
        </a:p>
      </dgm:t>
    </dgm:pt>
    <dgm:pt modelId="{5EE36208-34FC-425E-8E16-CA0EA37EBAFD}" type="parTrans" cxnId="{4F21BF0E-D444-48C4-A1A5-C7B8CE69A0BC}">
      <dgm:prSet/>
      <dgm:spPr/>
      <dgm:t>
        <a:bodyPr/>
        <a:lstStyle/>
        <a:p>
          <a:endParaRPr lang="en-US"/>
        </a:p>
      </dgm:t>
    </dgm:pt>
    <dgm:pt modelId="{BD9E49FF-5010-4318-B2E7-106D35C5D87A}" type="sibTrans" cxnId="{4F21BF0E-D444-48C4-A1A5-C7B8CE69A0BC}">
      <dgm:prSet/>
      <dgm:spPr/>
      <dgm:t>
        <a:bodyPr/>
        <a:lstStyle/>
        <a:p>
          <a:endParaRPr lang="en-US"/>
        </a:p>
      </dgm:t>
    </dgm:pt>
    <dgm:pt modelId="{591DA52E-ECDD-4159-8271-553CE0D633AD}">
      <dgm:prSet phldrT="[Text]"/>
      <dgm:spPr/>
      <dgm:t>
        <a:bodyPr/>
        <a:lstStyle/>
        <a:p>
          <a:r>
            <a:rPr lang="en-US" dirty="0"/>
            <a:t>Developing sense of ownership</a:t>
          </a:r>
        </a:p>
      </dgm:t>
    </dgm:pt>
    <dgm:pt modelId="{14CB0FB7-FF7E-4F66-9697-17E2166EBFA5}" type="parTrans" cxnId="{7CE7E764-CFCA-46D7-B0C1-32744A51D162}">
      <dgm:prSet/>
      <dgm:spPr/>
      <dgm:t>
        <a:bodyPr/>
        <a:lstStyle/>
        <a:p>
          <a:endParaRPr lang="en-US"/>
        </a:p>
      </dgm:t>
    </dgm:pt>
    <dgm:pt modelId="{B07712B6-DC81-4203-9EA3-D4B03A7A1E4F}" type="sibTrans" cxnId="{7CE7E764-CFCA-46D7-B0C1-32744A51D162}">
      <dgm:prSet/>
      <dgm:spPr/>
      <dgm:t>
        <a:bodyPr/>
        <a:lstStyle/>
        <a:p>
          <a:endParaRPr lang="en-US"/>
        </a:p>
      </dgm:t>
    </dgm:pt>
    <dgm:pt modelId="{DD2AF704-B16D-4FFC-A79B-B5833082BAA2}" type="pres">
      <dgm:prSet presAssocID="{A2C6463A-FF38-4E07-B638-F32B84B55FB5}" presName="Name0" presStyleCnt="0">
        <dgm:presLayoutVars>
          <dgm:dir/>
          <dgm:animLvl val="lvl"/>
          <dgm:resizeHandles val="exact"/>
        </dgm:presLayoutVars>
      </dgm:prSet>
      <dgm:spPr/>
      <dgm:t>
        <a:bodyPr/>
        <a:lstStyle/>
        <a:p>
          <a:endParaRPr lang="en-US"/>
        </a:p>
      </dgm:t>
    </dgm:pt>
    <dgm:pt modelId="{1FDC3497-F3FC-47AE-8D75-939556A81433}" type="pres">
      <dgm:prSet presAssocID="{EFDFE87B-17BC-41B5-A7A5-6C3448397D46}" presName="composite" presStyleCnt="0"/>
      <dgm:spPr/>
    </dgm:pt>
    <dgm:pt modelId="{C8753F64-BA4E-4327-BE92-413F80FA9760}" type="pres">
      <dgm:prSet presAssocID="{EFDFE87B-17BC-41B5-A7A5-6C3448397D46}" presName="parTx" presStyleLbl="alignNode1" presStyleIdx="0" presStyleCnt="2">
        <dgm:presLayoutVars>
          <dgm:chMax val="0"/>
          <dgm:chPref val="0"/>
          <dgm:bulletEnabled val="1"/>
        </dgm:presLayoutVars>
      </dgm:prSet>
      <dgm:spPr/>
      <dgm:t>
        <a:bodyPr/>
        <a:lstStyle/>
        <a:p>
          <a:endParaRPr lang="en-US"/>
        </a:p>
      </dgm:t>
    </dgm:pt>
    <dgm:pt modelId="{7A8146D2-9276-4730-B43D-D2AEDD7E79BB}" type="pres">
      <dgm:prSet presAssocID="{EFDFE87B-17BC-41B5-A7A5-6C3448397D46}" presName="desTx" presStyleLbl="alignAccFollowNode1" presStyleIdx="0" presStyleCnt="2">
        <dgm:presLayoutVars>
          <dgm:bulletEnabled val="1"/>
        </dgm:presLayoutVars>
      </dgm:prSet>
      <dgm:spPr/>
      <dgm:t>
        <a:bodyPr/>
        <a:lstStyle/>
        <a:p>
          <a:endParaRPr lang="en-US"/>
        </a:p>
      </dgm:t>
    </dgm:pt>
    <dgm:pt modelId="{FF91DFCF-AF76-4044-9FDA-4F5E57612CCC}" type="pres">
      <dgm:prSet presAssocID="{1611A12F-3263-4FD3-A3EA-B4B4C9120F91}" presName="space" presStyleCnt="0"/>
      <dgm:spPr/>
    </dgm:pt>
    <dgm:pt modelId="{EFF96C1F-3B28-4491-93C0-9DDDA05D62E5}" type="pres">
      <dgm:prSet presAssocID="{60D72CC7-B64F-42CE-9BE1-F479B5C95351}" presName="composite" presStyleCnt="0"/>
      <dgm:spPr/>
    </dgm:pt>
    <dgm:pt modelId="{29729237-39FC-42E0-AB63-C9561A2614B6}" type="pres">
      <dgm:prSet presAssocID="{60D72CC7-B64F-42CE-9BE1-F479B5C95351}" presName="parTx" presStyleLbl="alignNode1" presStyleIdx="1" presStyleCnt="2">
        <dgm:presLayoutVars>
          <dgm:chMax val="0"/>
          <dgm:chPref val="0"/>
          <dgm:bulletEnabled val="1"/>
        </dgm:presLayoutVars>
      </dgm:prSet>
      <dgm:spPr/>
      <dgm:t>
        <a:bodyPr/>
        <a:lstStyle/>
        <a:p>
          <a:endParaRPr lang="en-US"/>
        </a:p>
      </dgm:t>
    </dgm:pt>
    <dgm:pt modelId="{891B039D-B35B-44CC-8F51-569EC1781F2F}" type="pres">
      <dgm:prSet presAssocID="{60D72CC7-B64F-42CE-9BE1-F479B5C95351}" presName="desTx" presStyleLbl="alignAccFollowNode1" presStyleIdx="1" presStyleCnt="2">
        <dgm:presLayoutVars>
          <dgm:bulletEnabled val="1"/>
        </dgm:presLayoutVars>
      </dgm:prSet>
      <dgm:spPr/>
      <dgm:t>
        <a:bodyPr/>
        <a:lstStyle/>
        <a:p>
          <a:endParaRPr lang="en-US"/>
        </a:p>
      </dgm:t>
    </dgm:pt>
  </dgm:ptLst>
  <dgm:cxnLst>
    <dgm:cxn modelId="{350EBF19-7FDE-4360-886D-C67AE510F832}" srcId="{60D72CC7-B64F-42CE-9BE1-F479B5C95351}" destId="{ACAE2B93-E308-4EDE-81AA-5CAC25CE1D72}" srcOrd="0" destOrd="0" parTransId="{0A80144C-2DC4-426F-AC01-59E5744CCA57}" sibTransId="{7E9FAC72-050E-4053-98DD-FD8C7C1D9C7C}"/>
    <dgm:cxn modelId="{284B3994-6F01-4730-B02D-646E246CA282}" srcId="{A2C6463A-FF38-4E07-B638-F32B84B55FB5}" destId="{EFDFE87B-17BC-41B5-A7A5-6C3448397D46}" srcOrd="0" destOrd="0" parTransId="{1F90B06B-E0EE-42F4-9518-21875B376C25}" sibTransId="{1611A12F-3263-4FD3-A3EA-B4B4C9120F91}"/>
    <dgm:cxn modelId="{3197E5F0-C726-4668-8516-F84B6C6E09F7}" srcId="{A2C6463A-FF38-4E07-B638-F32B84B55FB5}" destId="{60D72CC7-B64F-42CE-9BE1-F479B5C95351}" srcOrd="1" destOrd="0" parTransId="{3438148D-AF1B-460B-9A7A-61DE02815963}" sibTransId="{617B4808-DD5A-47BC-ADDA-56905E6308BE}"/>
    <dgm:cxn modelId="{0F95B666-B4BE-4422-A2B3-CE5C8128B4FA}" type="presOf" srcId="{6C6D453B-351A-4F72-9C2D-3133ED2BD992}" destId="{7A8146D2-9276-4730-B43D-D2AEDD7E79BB}" srcOrd="0" destOrd="2" presId="urn:microsoft.com/office/officeart/2005/8/layout/hList1"/>
    <dgm:cxn modelId="{17EFD62D-71CD-4147-B791-4E8016EDEBC6}" srcId="{EFDFE87B-17BC-41B5-A7A5-6C3448397D46}" destId="{CEA601F8-F29A-4AFA-812E-FE712337883D}" srcOrd="5" destOrd="0" parTransId="{1221AB30-DD23-450A-8E52-FDCA75E44A5F}" sibTransId="{41E93FDA-485D-4505-BB60-FBAC50B78201}"/>
    <dgm:cxn modelId="{4F21BF0E-D444-48C4-A1A5-C7B8CE69A0BC}" srcId="{EFDFE87B-17BC-41B5-A7A5-6C3448397D46}" destId="{F0FE459D-D133-4BC0-9B0F-D3E824A41410}" srcOrd="8" destOrd="0" parTransId="{5EE36208-34FC-425E-8E16-CA0EA37EBAFD}" sibTransId="{BD9E49FF-5010-4318-B2E7-106D35C5D87A}"/>
    <dgm:cxn modelId="{AB9D6F92-ED84-467D-AED6-2A5989A084B8}" srcId="{60D72CC7-B64F-42CE-9BE1-F479B5C95351}" destId="{482C20CF-C808-4A8C-B66D-5FCBF612E2F4}" srcOrd="1" destOrd="0" parTransId="{FFADEFBE-F2C9-4F66-9B84-1474D3968BEB}" sibTransId="{95157FBD-013A-40C1-89FA-8681F64240C5}"/>
    <dgm:cxn modelId="{DABAAA56-4109-4CD8-874A-FA495663F254}" srcId="{EFDFE87B-17BC-41B5-A7A5-6C3448397D46}" destId="{1F70800B-59D6-4C48-BEB3-31D484A86194}" srcOrd="1" destOrd="0" parTransId="{EDF17F19-3AA1-4A70-A9B8-2D5FD1FBA34D}" sibTransId="{014643FA-9BCF-48B5-AAE5-1E178AA0057F}"/>
    <dgm:cxn modelId="{27FB07D4-4B2E-4034-A467-77F03A1C220C}" type="presOf" srcId="{A2CD0739-BB18-4A3A-8BBC-867C35C83DA1}" destId="{891B039D-B35B-44CC-8F51-569EC1781F2F}" srcOrd="0" destOrd="2" presId="urn:microsoft.com/office/officeart/2005/8/layout/hList1"/>
    <dgm:cxn modelId="{D677AA57-BEF5-4B07-AC68-9852FBD63998}" srcId="{EFDFE87B-17BC-41B5-A7A5-6C3448397D46}" destId="{6C6D453B-351A-4F72-9C2D-3133ED2BD992}" srcOrd="2" destOrd="0" parTransId="{13ED4158-1519-40D0-B07B-69E9DC0E6C99}" sibTransId="{66EECBC6-DFDE-4A93-A050-08A246D81268}"/>
    <dgm:cxn modelId="{9C413DA6-CCB4-4FF3-BDCA-FBFF76EBF23C}" srcId="{EFDFE87B-17BC-41B5-A7A5-6C3448397D46}" destId="{B179B417-9027-4417-88DF-46EB3C125F6D}" srcOrd="6" destOrd="0" parTransId="{85753A7B-0FB9-424D-80F8-CAF640F76BBA}" sibTransId="{585E149F-6FA6-4AF8-8540-26E3A27039CE}"/>
    <dgm:cxn modelId="{36907449-BF6E-4702-AAA4-55259F954539}" type="presOf" srcId="{482C20CF-C808-4A8C-B66D-5FCBF612E2F4}" destId="{891B039D-B35B-44CC-8F51-569EC1781F2F}" srcOrd="0" destOrd="1" presId="urn:microsoft.com/office/officeart/2005/8/layout/hList1"/>
    <dgm:cxn modelId="{4D6406F4-924A-45F8-A3FB-6F1B4B8D8F70}" type="presOf" srcId="{63069173-8596-4A21-B9E4-A70CFFB3632C}" destId="{7A8146D2-9276-4730-B43D-D2AEDD7E79BB}" srcOrd="0" destOrd="4" presId="urn:microsoft.com/office/officeart/2005/8/layout/hList1"/>
    <dgm:cxn modelId="{4F93741E-DA44-45EA-82CF-FB90533F227F}" type="presOf" srcId="{F0FE459D-D133-4BC0-9B0F-D3E824A41410}" destId="{7A8146D2-9276-4730-B43D-D2AEDD7E79BB}" srcOrd="0" destOrd="8" presId="urn:microsoft.com/office/officeart/2005/8/layout/hList1"/>
    <dgm:cxn modelId="{55D94EA1-FEE0-4FBC-AEE0-B06BBFAF9D33}" type="presOf" srcId="{ACAE2B93-E308-4EDE-81AA-5CAC25CE1D72}" destId="{891B039D-B35B-44CC-8F51-569EC1781F2F}" srcOrd="0" destOrd="0" presId="urn:microsoft.com/office/officeart/2005/8/layout/hList1"/>
    <dgm:cxn modelId="{9D99B1C8-1BB4-47F1-B3E3-60A2F0A08C7F}" type="presOf" srcId="{B179B417-9027-4417-88DF-46EB3C125F6D}" destId="{7A8146D2-9276-4730-B43D-D2AEDD7E79BB}" srcOrd="0" destOrd="6" presId="urn:microsoft.com/office/officeart/2005/8/layout/hList1"/>
    <dgm:cxn modelId="{D5016B23-2610-48F2-80DD-E8B4E367A650}" type="presOf" srcId="{591DA52E-ECDD-4159-8271-553CE0D633AD}" destId="{7A8146D2-9276-4730-B43D-D2AEDD7E79BB}" srcOrd="0" destOrd="3" presId="urn:microsoft.com/office/officeart/2005/8/layout/hList1"/>
    <dgm:cxn modelId="{7CE7E764-CFCA-46D7-B0C1-32744A51D162}" srcId="{EFDFE87B-17BC-41B5-A7A5-6C3448397D46}" destId="{591DA52E-ECDD-4159-8271-553CE0D633AD}" srcOrd="3" destOrd="0" parTransId="{14CB0FB7-FF7E-4F66-9697-17E2166EBFA5}" sibTransId="{B07712B6-DC81-4203-9EA3-D4B03A7A1E4F}"/>
    <dgm:cxn modelId="{82DB1F83-D76A-4C05-A608-3A6222A52443}" type="presOf" srcId="{CEA601F8-F29A-4AFA-812E-FE712337883D}" destId="{7A8146D2-9276-4730-B43D-D2AEDD7E79BB}" srcOrd="0" destOrd="5" presId="urn:microsoft.com/office/officeart/2005/8/layout/hList1"/>
    <dgm:cxn modelId="{41F906B9-61F9-4465-A909-4D266480CCB4}" type="presOf" srcId="{60D72CC7-B64F-42CE-9BE1-F479B5C95351}" destId="{29729237-39FC-42E0-AB63-C9561A2614B6}" srcOrd="0" destOrd="0" presId="urn:microsoft.com/office/officeart/2005/8/layout/hList1"/>
    <dgm:cxn modelId="{AC7EE280-6337-4856-9FC9-BE32FE57AA16}" srcId="{EFDFE87B-17BC-41B5-A7A5-6C3448397D46}" destId="{9C29DACA-71A2-4EA5-AE73-8305F0D007FA}" srcOrd="0" destOrd="0" parTransId="{38F11967-0C3D-4C0B-9474-1433CA6F44BC}" sibTransId="{1A2F68AC-4BDC-4EA1-A826-BFB9A4C2B0B2}"/>
    <dgm:cxn modelId="{0C0DFE8A-9532-42D1-8373-35F760F78014}" srcId="{60D72CC7-B64F-42CE-9BE1-F479B5C95351}" destId="{3838CE7A-D952-43F4-AB36-21CE1650BE67}" srcOrd="3" destOrd="0" parTransId="{0081E476-DA06-4308-9495-27BFB32F7D77}" sibTransId="{3A7A9BB8-4525-4FD5-BC9F-05DE0634A883}"/>
    <dgm:cxn modelId="{B4AB17EE-2F45-4A59-9F3F-4B43EF48BA82}" type="presOf" srcId="{3838CE7A-D952-43F4-AB36-21CE1650BE67}" destId="{891B039D-B35B-44CC-8F51-569EC1781F2F}" srcOrd="0" destOrd="3" presId="urn:microsoft.com/office/officeart/2005/8/layout/hList1"/>
    <dgm:cxn modelId="{EA31BD22-7C1B-4138-95D7-FFDA91AF04CB}" type="presOf" srcId="{1F70800B-59D6-4C48-BEB3-31D484A86194}" destId="{7A8146D2-9276-4730-B43D-D2AEDD7E79BB}" srcOrd="0" destOrd="1" presId="urn:microsoft.com/office/officeart/2005/8/layout/hList1"/>
    <dgm:cxn modelId="{192F83B7-96BA-423B-94B8-B2628F2D5576}" type="presOf" srcId="{EFDFE87B-17BC-41B5-A7A5-6C3448397D46}" destId="{C8753F64-BA4E-4327-BE92-413F80FA9760}" srcOrd="0" destOrd="0" presId="urn:microsoft.com/office/officeart/2005/8/layout/hList1"/>
    <dgm:cxn modelId="{5DDDA3EC-E07B-4697-90AE-D4D902776BE2}" srcId="{60D72CC7-B64F-42CE-9BE1-F479B5C95351}" destId="{A2CD0739-BB18-4A3A-8BBC-867C35C83DA1}" srcOrd="2" destOrd="0" parTransId="{B31C6515-BDF6-46D7-AA76-E619E9474891}" sibTransId="{558BB92D-C56E-4513-BD0A-6D8A4262B568}"/>
    <dgm:cxn modelId="{0D41E283-559E-42E6-8A8C-C2CE53691781}" type="presOf" srcId="{024255CC-1DF9-46EC-AEE5-57DC90313007}" destId="{7A8146D2-9276-4730-B43D-D2AEDD7E79BB}" srcOrd="0" destOrd="7" presId="urn:microsoft.com/office/officeart/2005/8/layout/hList1"/>
    <dgm:cxn modelId="{BE0A73DC-208F-4C20-8650-D648499D0B31}" srcId="{EFDFE87B-17BC-41B5-A7A5-6C3448397D46}" destId="{63069173-8596-4A21-B9E4-A70CFFB3632C}" srcOrd="4" destOrd="0" parTransId="{28BC6336-A1A2-45C9-9825-EB0AB631F5C5}" sibTransId="{67E0D3A2-2A89-4C3C-9009-BEBFC6AC13A7}"/>
    <dgm:cxn modelId="{37BDEBFE-F518-4CE6-B326-222CA4328CE7}" type="presOf" srcId="{9C29DACA-71A2-4EA5-AE73-8305F0D007FA}" destId="{7A8146D2-9276-4730-B43D-D2AEDD7E79BB}" srcOrd="0" destOrd="0" presId="urn:microsoft.com/office/officeart/2005/8/layout/hList1"/>
    <dgm:cxn modelId="{58A29E50-90AC-491D-8F6A-974AA5395EEA}" srcId="{EFDFE87B-17BC-41B5-A7A5-6C3448397D46}" destId="{024255CC-1DF9-46EC-AEE5-57DC90313007}" srcOrd="7" destOrd="0" parTransId="{06951B38-3E1C-489A-8D09-A9DB1ECF7A6F}" sibTransId="{1EA87E64-EE04-421C-A340-3ED813199BD4}"/>
    <dgm:cxn modelId="{4E628D05-1080-48D3-9B1D-00BA2DEB4C85}" type="presOf" srcId="{A2C6463A-FF38-4E07-B638-F32B84B55FB5}" destId="{DD2AF704-B16D-4FFC-A79B-B5833082BAA2}" srcOrd="0" destOrd="0" presId="urn:microsoft.com/office/officeart/2005/8/layout/hList1"/>
    <dgm:cxn modelId="{C891F699-DF77-4780-A082-525E38DAA506}" type="presParOf" srcId="{DD2AF704-B16D-4FFC-A79B-B5833082BAA2}" destId="{1FDC3497-F3FC-47AE-8D75-939556A81433}" srcOrd="0" destOrd="0" presId="urn:microsoft.com/office/officeart/2005/8/layout/hList1"/>
    <dgm:cxn modelId="{168AD3B5-A3F0-488B-8308-0A99236EE762}" type="presParOf" srcId="{1FDC3497-F3FC-47AE-8D75-939556A81433}" destId="{C8753F64-BA4E-4327-BE92-413F80FA9760}" srcOrd="0" destOrd="0" presId="urn:microsoft.com/office/officeart/2005/8/layout/hList1"/>
    <dgm:cxn modelId="{1E9B5CD3-1C9B-4621-B7C0-3A674EADBA3D}" type="presParOf" srcId="{1FDC3497-F3FC-47AE-8D75-939556A81433}" destId="{7A8146D2-9276-4730-B43D-D2AEDD7E79BB}" srcOrd="1" destOrd="0" presId="urn:microsoft.com/office/officeart/2005/8/layout/hList1"/>
    <dgm:cxn modelId="{11F000AE-77FD-47AD-B0D0-F71207FE7882}" type="presParOf" srcId="{DD2AF704-B16D-4FFC-A79B-B5833082BAA2}" destId="{FF91DFCF-AF76-4044-9FDA-4F5E57612CCC}" srcOrd="1" destOrd="0" presId="urn:microsoft.com/office/officeart/2005/8/layout/hList1"/>
    <dgm:cxn modelId="{20463C6A-D272-4C75-BA50-FFCF18DC55D5}" type="presParOf" srcId="{DD2AF704-B16D-4FFC-A79B-B5833082BAA2}" destId="{EFF96C1F-3B28-4491-93C0-9DDDA05D62E5}" srcOrd="2" destOrd="0" presId="urn:microsoft.com/office/officeart/2005/8/layout/hList1"/>
    <dgm:cxn modelId="{08742879-4743-4401-980F-9B7D8D45B8A5}" type="presParOf" srcId="{EFF96C1F-3B28-4491-93C0-9DDDA05D62E5}" destId="{29729237-39FC-42E0-AB63-C9561A2614B6}" srcOrd="0" destOrd="0" presId="urn:microsoft.com/office/officeart/2005/8/layout/hList1"/>
    <dgm:cxn modelId="{752383C3-C1EF-470F-A3CF-36810286A74D}" type="presParOf" srcId="{EFF96C1F-3B28-4491-93C0-9DDDA05D62E5}" destId="{891B039D-B35B-44CC-8F51-569EC1781F2F}"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5A5D01-2E75-4C35-A565-289611211D5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AAA4945-7816-41D8-85F7-C4103770D8FE}">
      <dgm:prSet phldrT="[Text]"/>
      <dgm:spPr/>
      <dgm:t>
        <a:bodyPr/>
        <a:lstStyle/>
        <a:p>
          <a:r>
            <a:rPr lang="en-US" dirty="0"/>
            <a:t>General controls include:</a:t>
          </a:r>
        </a:p>
      </dgm:t>
    </dgm:pt>
    <dgm:pt modelId="{5AD38F4E-460E-4B6E-8A91-9E8479B01963}" type="parTrans" cxnId="{76CD1B7A-10D8-40B2-BAA1-4D890AB5A716}">
      <dgm:prSet/>
      <dgm:spPr/>
      <dgm:t>
        <a:bodyPr/>
        <a:lstStyle/>
        <a:p>
          <a:endParaRPr lang="en-US"/>
        </a:p>
      </dgm:t>
    </dgm:pt>
    <dgm:pt modelId="{DA543E80-AA93-40CA-847A-676F1755BC94}" type="sibTrans" cxnId="{76CD1B7A-10D8-40B2-BAA1-4D890AB5A716}">
      <dgm:prSet/>
      <dgm:spPr/>
      <dgm:t>
        <a:bodyPr/>
        <a:lstStyle/>
        <a:p>
          <a:endParaRPr lang="en-US"/>
        </a:p>
      </dgm:t>
    </dgm:pt>
    <dgm:pt modelId="{8597A3BC-32D6-4A7A-8A0A-DB311FA6CD51}">
      <dgm:prSet phldrT="[Text]"/>
      <dgm:spPr/>
      <dgm:t>
        <a:bodyPr/>
        <a:lstStyle/>
        <a:p>
          <a:r>
            <a:rPr lang="en-US" dirty="0"/>
            <a:t>Internal accounting controls that concern the safeguarding of assets and reliability of financial information</a:t>
          </a:r>
        </a:p>
      </dgm:t>
    </dgm:pt>
    <dgm:pt modelId="{B04131A4-2302-46BD-82E3-4699408B82AD}" type="parTrans" cxnId="{8A99BAB4-2E75-40C5-BFDA-04FC20627F35}">
      <dgm:prSet/>
      <dgm:spPr/>
      <dgm:t>
        <a:bodyPr/>
        <a:lstStyle/>
        <a:p>
          <a:endParaRPr lang="en-US"/>
        </a:p>
      </dgm:t>
    </dgm:pt>
    <dgm:pt modelId="{D10A75A7-AD93-41BB-ADA2-774B3BA58DD3}" type="sibTrans" cxnId="{8A99BAB4-2E75-40C5-BFDA-04FC20627F35}">
      <dgm:prSet/>
      <dgm:spPr/>
      <dgm:t>
        <a:bodyPr/>
        <a:lstStyle/>
        <a:p>
          <a:endParaRPr lang="en-US"/>
        </a:p>
      </dgm:t>
    </dgm:pt>
    <dgm:pt modelId="{C33618A6-6D2C-4539-B7BF-04C61F0F4208}">
      <dgm:prSet phldrT="[Text]"/>
      <dgm:spPr/>
      <dgm:t>
        <a:bodyPr/>
        <a:lstStyle/>
        <a:p>
          <a:r>
            <a:rPr lang="en-US" dirty="0"/>
            <a:t>Operational controls that concern day-to-day operations, functions and activities</a:t>
          </a:r>
        </a:p>
      </dgm:t>
    </dgm:pt>
    <dgm:pt modelId="{E29DF1E0-3D93-463F-9C23-206D1CCEAB8F}" type="parTrans" cxnId="{9453C72E-249A-4F67-AF10-07A4A2C91FB7}">
      <dgm:prSet/>
      <dgm:spPr/>
      <dgm:t>
        <a:bodyPr/>
        <a:lstStyle/>
        <a:p>
          <a:endParaRPr lang="en-US"/>
        </a:p>
      </dgm:t>
    </dgm:pt>
    <dgm:pt modelId="{6A695545-9547-4B1E-ADEE-CD1D944551B4}" type="sibTrans" cxnId="{9453C72E-249A-4F67-AF10-07A4A2C91FB7}">
      <dgm:prSet/>
      <dgm:spPr/>
      <dgm:t>
        <a:bodyPr/>
        <a:lstStyle/>
        <a:p>
          <a:endParaRPr lang="en-US"/>
        </a:p>
      </dgm:t>
    </dgm:pt>
    <dgm:pt modelId="{EE0D56B5-9C4C-4006-BB1C-96F112DDAA29}">
      <dgm:prSet phldrT="[Text]"/>
      <dgm:spPr/>
      <dgm:t>
        <a:bodyPr/>
        <a:lstStyle/>
        <a:p>
          <a:r>
            <a:rPr lang="en-US" dirty="0"/>
            <a:t>Administrative controls that concern operational efficiency in a functional area and adherence to management policies</a:t>
          </a:r>
        </a:p>
      </dgm:t>
    </dgm:pt>
    <dgm:pt modelId="{34CEBCAC-53A4-4F93-B785-974232904BE1}" type="parTrans" cxnId="{79FFB165-BA73-43B6-91B9-D660290EC710}">
      <dgm:prSet/>
      <dgm:spPr/>
      <dgm:t>
        <a:bodyPr/>
        <a:lstStyle/>
        <a:p>
          <a:endParaRPr lang="en-US"/>
        </a:p>
      </dgm:t>
    </dgm:pt>
    <dgm:pt modelId="{B56719D5-C571-4C86-B2C8-6B8A48EA8E2C}" type="sibTrans" cxnId="{79FFB165-BA73-43B6-91B9-D660290EC710}">
      <dgm:prSet/>
      <dgm:spPr/>
      <dgm:t>
        <a:bodyPr/>
        <a:lstStyle/>
        <a:p>
          <a:endParaRPr lang="en-US"/>
        </a:p>
      </dgm:t>
    </dgm:pt>
    <dgm:pt modelId="{C15AAFC5-419F-48F4-9003-B70B7ED85D44}">
      <dgm:prSet phldrT="[Text]"/>
      <dgm:spPr/>
      <dgm:t>
        <a:bodyPr/>
        <a:lstStyle/>
        <a:p>
          <a:r>
            <a:rPr lang="en-US" dirty="0"/>
            <a:t>Organizational security policies and procedures to ensure proper usage of assets</a:t>
          </a:r>
        </a:p>
      </dgm:t>
    </dgm:pt>
    <dgm:pt modelId="{9EFD25E1-9253-415B-A1A5-DBDA00106345}" type="parTrans" cxnId="{035FDA80-9C5E-442F-87CA-FB2024957425}">
      <dgm:prSet/>
      <dgm:spPr/>
      <dgm:t>
        <a:bodyPr/>
        <a:lstStyle/>
        <a:p>
          <a:endParaRPr lang="en-US"/>
        </a:p>
      </dgm:t>
    </dgm:pt>
    <dgm:pt modelId="{0380B1D9-1526-4C68-A3CA-9B732B25632B}" type="sibTrans" cxnId="{035FDA80-9C5E-442F-87CA-FB2024957425}">
      <dgm:prSet/>
      <dgm:spPr/>
      <dgm:t>
        <a:bodyPr/>
        <a:lstStyle/>
        <a:p>
          <a:endParaRPr lang="en-US"/>
        </a:p>
      </dgm:t>
    </dgm:pt>
    <dgm:pt modelId="{6E515261-5931-4977-A1B7-8B6229233D4D}">
      <dgm:prSet phldrT="[Text]"/>
      <dgm:spPr/>
      <dgm:t>
        <a:bodyPr/>
        <a:lstStyle/>
        <a:p>
          <a:r>
            <a:rPr lang="en-US" dirty="0"/>
            <a:t>Overall policies for the design and use of adequate documents and records</a:t>
          </a:r>
        </a:p>
      </dgm:t>
    </dgm:pt>
    <dgm:pt modelId="{FAEDB412-65B6-424C-9B9B-1EF0702C25AC}" type="parTrans" cxnId="{0DAB6400-92A4-424A-8C34-031D04F93893}">
      <dgm:prSet/>
      <dgm:spPr/>
      <dgm:t>
        <a:bodyPr/>
        <a:lstStyle/>
        <a:p>
          <a:endParaRPr lang="en-US"/>
        </a:p>
      </dgm:t>
    </dgm:pt>
    <dgm:pt modelId="{D84FC7B8-05EF-4BF7-ACA8-1E3DC991220D}" type="sibTrans" cxnId="{0DAB6400-92A4-424A-8C34-031D04F93893}">
      <dgm:prSet/>
      <dgm:spPr/>
      <dgm:t>
        <a:bodyPr/>
        <a:lstStyle/>
        <a:p>
          <a:endParaRPr lang="en-US"/>
        </a:p>
      </dgm:t>
    </dgm:pt>
    <dgm:pt modelId="{777071BE-BEAD-47A6-860D-EC98E8B266BA}">
      <dgm:prSet phldrT="[Text]"/>
      <dgm:spPr/>
      <dgm:t>
        <a:bodyPr/>
        <a:lstStyle/>
        <a:p>
          <a:r>
            <a:rPr lang="en-US" dirty="0"/>
            <a:t>Physical and logical security policies for all facilities</a:t>
          </a:r>
        </a:p>
      </dgm:t>
    </dgm:pt>
    <dgm:pt modelId="{947F926A-7978-4CFF-AC31-2BA3A32324A5}" type="parTrans" cxnId="{C321709E-8351-4553-8366-4CF19779A30E}">
      <dgm:prSet/>
      <dgm:spPr/>
      <dgm:t>
        <a:bodyPr/>
        <a:lstStyle/>
        <a:p>
          <a:endParaRPr lang="en-US"/>
        </a:p>
      </dgm:t>
    </dgm:pt>
    <dgm:pt modelId="{46D46AD3-6C7B-4C13-B845-375881B8BF54}" type="sibTrans" cxnId="{C321709E-8351-4553-8366-4CF19779A30E}">
      <dgm:prSet/>
      <dgm:spPr/>
      <dgm:t>
        <a:bodyPr/>
        <a:lstStyle/>
        <a:p>
          <a:endParaRPr lang="en-US"/>
        </a:p>
      </dgm:t>
    </dgm:pt>
    <dgm:pt modelId="{95AFBE50-8EC3-48D6-8B26-8693ADFDAF7A}">
      <dgm:prSet phldrT="[Text]"/>
      <dgm:spPr/>
      <dgm:t>
        <a:bodyPr/>
        <a:lstStyle/>
        <a:p>
          <a:r>
            <a:rPr lang="en-US"/>
            <a:t>Access and use procedures and practices</a:t>
          </a:r>
          <a:endParaRPr lang="en-US" dirty="0"/>
        </a:p>
      </dgm:t>
    </dgm:pt>
    <dgm:pt modelId="{6FA3C5CA-96BA-48D5-864C-5FA9EB1697DC}" type="parTrans" cxnId="{A1E793A1-DF8B-43A4-A91D-99558539BAD7}">
      <dgm:prSet/>
      <dgm:spPr/>
      <dgm:t>
        <a:bodyPr/>
        <a:lstStyle/>
        <a:p>
          <a:endParaRPr lang="en-US"/>
        </a:p>
      </dgm:t>
    </dgm:pt>
    <dgm:pt modelId="{6A721FC5-38C9-4257-8ABD-95B05B60F437}" type="sibTrans" cxnId="{A1E793A1-DF8B-43A4-A91D-99558539BAD7}">
      <dgm:prSet/>
      <dgm:spPr/>
      <dgm:t>
        <a:bodyPr/>
        <a:lstStyle/>
        <a:p>
          <a:endParaRPr lang="en-US"/>
        </a:p>
      </dgm:t>
    </dgm:pt>
    <dgm:pt modelId="{6C7C637B-2B1F-4508-9E08-EED780E0D16E}" type="pres">
      <dgm:prSet presAssocID="{C45A5D01-2E75-4C35-A565-289611211D57}" presName="linear" presStyleCnt="0">
        <dgm:presLayoutVars>
          <dgm:animLvl val="lvl"/>
          <dgm:resizeHandles val="exact"/>
        </dgm:presLayoutVars>
      </dgm:prSet>
      <dgm:spPr/>
      <dgm:t>
        <a:bodyPr/>
        <a:lstStyle/>
        <a:p>
          <a:endParaRPr lang="en-US"/>
        </a:p>
      </dgm:t>
    </dgm:pt>
    <dgm:pt modelId="{2AF47576-6AC7-4EA5-94CB-4EA5B81005D8}" type="pres">
      <dgm:prSet presAssocID="{8AAA4945-7816-41D8-85F7-C4103770D8FE}" presName="parentText" presStyleLbl="node1" presStyleIdx="0" presStyleCnt="1">
        <dgm:presLayoutVars>
          <dgm:chMax val="0"/>
          <dgm:bulletEnabled val="1"/>
        </dgm:presLayoutVars>
      </dgm:prSet>
      <dgm:spPr/>
      <dgm:t>
        <a:bodyPr/>
        <a:lstStyle/>
        <a:p>
          <a:endParaRPr lang="en-US"/>
        </a:p>
      </dgm:t>
    </dgm:pt>
    <dgm:pt modelId="{711477C5-0D38-4054-BD26-E62E3D0BEB3C}" type="pres">
      <dgm:prSet presAssocID="{8AAA4945-7816-41D8-85F7-C4103770D8FE}" presName="childText" presStyleLbl="revTx" presStyleIdx="0" presStyleCnt="1">
        <dgm:presLayoutVars>
          <dgm:bulletEnabled val="1"/>
        </dgm:presLayoutVars>
      </dgm:prSet>
      <dgm:spPr/>
      <dgm:t>
        <a:bodyPr/>
        <a:lstStyle/>
        <a:p>
          <a:endParaRPr lang="en-US"/>
        </a:p>
      </dgm:t>
    </dgm:pt>
  </dgm:ptLst>
  <dgm:cxnLst>
    <dgm:cxn modelId="{66BA467C-6C98-4185-8B06-D1834430F865}" type="presOf" srcId="{C45A5D01-2E75-4C35-A565-289611211D57}" destId="{6C7C637B-2B1F-4508-9E08-EED780E0D16E}" srcOrd="0" destOrd="0" presId="urn:microsoft.com/office/officeart/2005/8/layout/vList2"/>
    <dgm:cxn modelId="{9FDACBF6-06D1-4E60-A165-7E9F711C31D5}" type="presOf" srcId="{6E515261-5931-4977-A1B7-8B6229233D4D}" destId="{711477C5-0D38-4054-BD26-E62E3D0BEB3C}" srcOrd="0" destOrd="4" presId="urn:microsoft.com/office/officeart/2005/8/layout/vList2"/>
    <dgm:cxn modelId="{9453C72E-249A-4F67-AF10-07A4A2C91FB7}" srcId="{8AAA4945-7816-41D8-85F7-C4103770D8FE}" destId="{C33618A6-6D2C-4539-B7BF-04C61F0F4208}" srcOrd="1" destOrd="0" parTransId="{E29DF1E0-3D93-463F-9C23-206D1CCEAB8F}" sibTransId="{6A695545-9547-4B1E-ADEE-CD1D944551B4}"/>
    <dgm:cxn modelId="{0B9C9A77-F4C2-4E82-A15B-C0915ACA23C5}" type="presOf" srcId="{C33618A6-6D2C-4539-B7BF-04C61F0F4208}" destId="{711477C5-0D38-4054-BD26-E62E3D0BEB3C}" srcOrd="0" destOrd="1" presId="urn:microsoft.com/office/officeart/2005/8/layout/vList2"/>
    <dgm:cxn modelId="{0DAB6400-92A4-424A-8C34-031D04F93893}" srcId="{8AAA4945-7816-41D8-85F7-C4103770D8FE}" destId="{6E515261-5931-4977-A1B7-8B6229233D4D}" srcOrd="4" destOrd="0" parTransId="{FAEDB412-65B6-424C-9B9B-1EF0702C25AC}" sibTransId="{D84FC7B8-05EF-4BF7-ACA8-1E3DC991220D}"/>
    <dgm:cxn modelId="{79FFB165-BA73-43B6-91B9-D660290EC710}" srcId="{8AAA4945-7816-41D8-85F7-C4103770D8FE}" destId="{EE0D56B5-9C4C-4006-BB1C-96F112DDAA29}" srcOrd="2" destOrd="0" parTransId="{34CEBCAC-53A4-4F93-B785-974232904BE1}" sibTransId="{B56719D5-C571-4C86-B2C8-6B8A48EA8E2C}"/>
    <dgm:cxn modelId="{C321709E-8351-4553-8366-4CF19779A30E}" srcId="{8AAA4945-7816-41D8-85F7-C4103770D8FE}" destId="{777071BE-BEAD-47A6-860D-EC98E8B266BA}" srcOrd="6" destOrd="0" parTransId="{947F926A-7978-4CFF-AC31-2BA3A32324A5}" sibTransId="{46D46AD3-6C7B-4C13-B845-375881B8BF54}"/>
    <dgm:cxn modelId="{7004EB82-D55A-44C2-AC0E-74CB960016E8}" type="presOf" srcId="{C15AAFC5-419F-48F4-9003-B70B7ED85D44}" destId="{711477C5-0D38-4054-BD26-E62E3D0BEB3C}" srcOrd="0" destOrd="3" presId="urn:microsoft.com/office/officeart/2005/8/layout/vList2"/>
    <dgm:cxn modelId="{189D96ED-429F-4892-93BE-B02091BBBDCE}" type="presOf" srcId="{8AAA4945-7816-41D8-85F7-C4103770D8FE}" destId="{2AF47576-6AC7-4EA5-94CB-4EA5B81005D8}" srcOrd="0" destOrd="0" presId="urn:microsoft.com/office/officeart/2005/8/layout/vList2"/>
    <dgm:cxn modelId="{76CD1B7A-10D8-40B2-BAA1-4D890AB5A716}" srcId="{C45A5D01-2E75-4C35-A565-289611211D57}" destId="{8AAA4945-7816-41D8-85F7-C4103770D8FE}" srcOrd="0" destOrd="0" parTransId="{5AD38F4E-460E-4B6E-8A91-9E8479B01963}" sibTransId="{DA543E80-AA93-40CA-847A-676F1755BC94}"/>
    <dgm:cxn modelId="{7EDBFBD4-2C50-4873-8810-F5418D25E20D}" type="presOf" srcId="{EE0D56B5-9C4C-4006-BB1C-96F112DDAA29}" destId="{711477C5-0D38-4054-BD26-E62E3D0BEB3C}" srcOrd="0" destOrd="2" presId="urn:microsoft.com/office/officeart/2005/8/layout/vList2"/>
    <dgm:cxn modelId="{A1E793A1-DF8B-43A4-A91D-99558539BAD7}" srcId="{8AAA4945-7816-41D8-85F7-C4103770D8FE}" destId="{95AFBE50-8EC3-48D6-8B26-8693ADFDAF7A}" srcOrd="5" destOrd="0" parTransId="{6FA3C5CA-96BA-48D5-864C-5FA9EB1697DC}" sibTransId="{6A721FC5-38C9-4257-8ABD-95B05B60F437}"/>
    <dgm:cxn modelId="{9D144C0E-99BF-49E8-B9BD-4B456E46D27A}" type="presOf" srcId="{95AFBE50-8EC3-48D6-8B26-8693ADFDAF7A}" destId="{711477C5-0D38-4054-BD26-E62E3D0BEB3C}" srcOrd="0" destOrd="5" presId="urn:microsoft.com/office/officeart/2005/8/layout/vList2"/>
    <dgm:cxn modelId="{3D397BF6-9FC0-4F91-8FAA-2CC8A8E213FD}" type="presOf" srcId="{777071BE-BEAD-47A6-860D-EC98E8B266BA}" destId="{711477C5-0D38-4054-BD26-E62E3D0BEB3C}" srcOrd="0" destOrd="6" presId="urn:microsoft.com/office/officeart/2005/8/layout/vList2"/>
    <dgm:cxn modelId="{A27F0B65-D0D6-4F38-9A43-DAB8CC86472F}" type="presOf" srcId="{8597A3BC-32D6-4A7A-8A0A-DB311FA6CD51}" destId="{711477C5-0D38-4054-BD26-E62E3D0BEB3C}" srcOrd="0" destOrd="0" presId="urn:microsoft.com/office/officeart/2005/8/layout/vList2"/>
    <dgm:cxn modelId="{035FDA80-9C5E-442F-87CA-FB2024957425}" srcId="{8AAA4945-7816-41D8-85F7-C4103770D8FE}" destId="{C15AAFC5-419F-48F4-9003-B70B7ED85D44}" srcOrd="3" destOrd="0" parTransId="{9EFD25E1-9253-415B-A1A5-DBDA00106345}" sibTransId="{0380B1D9-1526-4C68-A3CA-9B732B25632B}"/>
    <dgm:cxn modelId="{8A99BAB4-2E75-40C5-BFDA-04FC20627F35}" srcId="{8AAA4945-7816-41D8-85F7-C4103770D8FE}" destId="{8597A3BC-32D6-4A7A-8A0A-DB311FA6CD51}" srcOrd="0" destOrd="0" parTransId="{B04131A4-2302-46BD-82E3-4699408B82AD}" sibTransId="{D10A75A7-AD93-41BB-ADA2-774B3BA58DD3}"/>
    <dgm:cxn modelId="{71C7A991-A522-49C6-8FF6-2F7CF4CB0451}" type="presParOf" srcId="{6C7C637B-2B1F-4508-9E08-EED780E0D16E}" destId="{2AF47576-6AC7-4EA5-94CB-4EA5B81005D8}" srcOrd="0" destOrd="0" presId="urn:microsoft.com/office/officeart/2005/8/layout/vList2"/>
    <dgm:cxn modelId="{2FD62448-6A96-449B-A2E4-E8FE18AA983F}" type="presParOf" srcId="{6C7C637B-2B1F-4508-9E08-EED780E0D16E}" destId="{711477C5-0D38-4054-BD26-E62E3D0BEB3C}" srcOrd="1"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B061CF-7FDD-4AFF-BC6B-1FD649B39E4A}" type="doc">
      <dgm:prSet loTypeId="urn:microsoft.com/office/officeart/2005/8/layout/rings+Icon" loCatId="relationship" qsTypeId="urn:microsoft.com/office/officeart/2005/8/quickstyle/simple1" qsCatId="simple" csTypeId="urn:microsoft.com/office/officeart/2005/8/colors/accent1_2" csCatId="accent1" phldr="1"/>
      <dgm:spPr/>
    </dgm:pt>
    <dgm:pt modelId="{A9B37F59-1697-4155-B5B3-6A2C2F4FCE3F}">
      <dgm:prSet phldrT="[Text]" custT="1"/>
      <dgm:spPr/>
      <dgm:t>
        <a:bodyPr/>
        <a:lstStyle/>
        <a:p>
          <a:endParaRPr lang="en-US" sz="1800" dirty="0"/>
        </a:p>
      </dgm:t>
    </dgm:pt>
    <dgm:pt modelId="{27AAF45F-2BCB-4C1B-A97C-5E0F65CEDDB5}" type="parTrans" cxnId="{DB2411D7-1D81-4BB0-A5A2-36472EEF9448}">
      <dgm:prSet/>
      <dgm:spPr/>
      <dgm:t>
        <a:bodyPr/>
        <a:lstStyle/>
        <a:p>
          <a:endParaRPr lang="en-US"/>
        </a:p>
      </dgm:t>
    </dgm:pt>
    <dgm:pt modelId="{8C5E158B-37E6-4F85-AB11-1DAB6E6CEE25}" type="sibTrans" cxnId="{DB2411D7-1D81-4BB0-A5A2-36472EEF9448}">
      <dgm:prSet/>
      <dgm:spPr/>
      <dgm:t>
        <a:bodyPr/>
        <a:lstStyle/>
        <a:p>
          <a:endParaRPr lang="en-US"/>
        </a:p>
      </dgm:t>
    </dgm:pt>
    <dgm:pt modelId="{2DFBBBEC-C861-40DC-8A10-4D3D8BE51D5E}">
      <dgm:prSet phldrT="[Text]" custT="1"/>
      <dgm:spPr/>
      <dgm:t>
        <a:bodyPr/>
        <a:lstStyle/>
        <a:p>
          <a:endParaRPr lang="en-US" sz="3800" dirty="0"/>
        </a:p>
      </dgm:t>
    </dgm:pt>
    <dgm:pt modelId="{B7AA7F1A-D1C5-471F-B51D-812E39EEAAB4}" type="parTrans" cxnId="{E57F1A11-9B15-4F71-BBCD-6C5A34D85CCC}">
      <dgm:prSet/>
      <dgm:spPr/>
      <dgm:t>
        <a:bodyPr/>
        <a:lstStyle/>
        <a:p>
          <a:endParaRPr lang="en-US"/>
        </a:p>
      </dgm:t>
    </dgm:pt>
    <dgm:pt modelId="{A2A694F2-3AA4-44C0-98D7-F578665D3F96}" type="sibTrans" cxnId="{E57F1A11-9B15-4F71-BBCD-6C5A34D85CCC}">
      <dgm:prSet/>
      <dgm:spPr/>
      <dgm:t>
        <a:bodyPr/>
        <a:lstStyle/>
        <a:p>
          <a:endParaRPr lang="en-US"/>
        </a:p>
      </dgm:t>
    </dgm:pt>
    <dgm:pt modelId="{C7706EFB-F73E-49EA-9DDC-918DB8B6AC39}">
      <dgm:prSet phldrT="[Text]" custT="1"/>
      <dgm:spPr/>
      <dgm:t>
        <a:bodyPr/>
        <a:lstStyle/>
        <a:p>
          <a:endParaRPr lang="en-US" sz="1800" dirty="0"/>
        </a:p>
      </dgm:t>
    </dgm:pt>
    <dgm:pt modelId="{09EF2F74-274D-44A7-B334-5CF52118F50C}" type="parTrans" cxnId="{59807582-2596-4094-A1E8-8B5F35B9A956}">
      <dgm:prSet/>
      <dgm:spPr/>
      <dgm:t>
        <a:bodyPr/>
        <a:lstStyle/>
        <a:p>
          <a:endParaRPr lang="en-US"/>
        </a:p>
      </dgm:t>
    </dgm:pt>
    <dgm:pt modelId="{1CCF81C7-5F0D-4883-8A89-C154A8AF55C5}" type="sibTrans" cxnId="{59807582-2596-4094-A1E8-8B5F35B9A956}">
      <dgm:prSet/>
      <dgm:spPr/>
      <dgm:t>
        <a:bodyPr/>
        <a:lstStyle/>
        <a:p>
          <a:endParaRPr lang="en-US"/>
        </a:p>
      </dgm:t>
    </dgm:pt>
    <dgm:pt modelId="{AE89BBB5-2646-4999-8798-6FD42AC561D7}" type="pres">
      <dgm:prSet presAssocID="{97B061CF-7FDD-4AFF-BC6B-1FD649B39E4A}" presName="Name0" presStyleCnt="0">
        <dgm:presLayoutVars>
          <dgm:chMax val="7"/>
          <dgm:dir/>
          <dgm:resizeHandles val="exact"/>
        </dgm:presLayoutVars>
      </dgm:prSet>
      <dgm:spPr/>
    </dgm:pt>
    <dgm:pt modelId="{787D504C-9FCD-461B-89E5-F1C6AB9C0EF2}" type="pres">
      <dgm:prSet presAssocID="{97B061CF-7FDD-4AFF-BC6B-1FD649B39E4A}" presName="ellipse1" presStyleLbl="vennNode1" presStyleIdx="0" presStyleCnt="3" custLinFactNeighborX="16279" custLinFactNeighborY="555">
        <dgm:presLayoutVars>
          <dgm:bulletEnabled val="1"/>
        </dgm:presLayoutVars>
      </dgm:prSet>
      <dgm:spPr/>
      <dgm:t>
        <a:bodyPr/>
        <a:lstStyle/>
        <a:p>
          <a:endParaRPr lang="en-US"/>
        </a:p>
      </dgm:t>
    </dgm:pt>
    <dgm:pt modelId="{11D22EC9-EE00-4D68-AE61-69A89AA3E4B5}" type="pres">
      <dgm:prSet presAssocID="{97B061CF-7FDD-4AFF-BC6B-1FD649B39E4A}" presName="ellipse2" presStyleLbl="vennNode1" presStyleIdx="1" presStyleCnt="3" custLinFactNeighborX="-4867" custLinFactNeighborY="-16951">
        <dgm:presLayoutVars>
          <dgm:bulletEnabled val="1"/>
        </dgm:presLayoutVars>
      </dgm:prSet>
      <dgm:spPr/>
      <dgm:t>
        <a:bodyPr/>
        <a:lstStyle/>
        <a:p>
          <a:endParaRPr lang="en-US"/>
        </a:p>
      </dgm:t>
    </dgm:pt>
    <dgm:pt modelId="{C7D0CA97-6FDB-4006-A8E6-538FA4B6819B}" type="pres">
      <dgm:prSet presAssocID="{97B061CF-7FDD-4AFF-BC6B-1FD649B39E4A}" presName="ellipse3" presStyleLbl="vennNode1" presStyleIdx="2" presStyleCnt="3" custLinFactNeighborX="-19394" custLinFactNeighborY="555">
        <dgm:presLayoutVars>
          <dgm:bulletEnabled val="1"/>
        </dgm:presLayoutVars>
      </dgm:prSet>
      <dgm:spPr/>
      <dgm:t>
        <a:bodyPr/>
        <a:lstStyle/>
        <a:p>
          <a:endParaRPr lang="en-US"/>
        </a:p>
      </dgm:t>
    </dgm:pt>
  </dgm:ptLst>
  <dgm:cxnLst>
    <dgm:cxn modelId="{6CE8A5B8-C360-4024-AF3A-850EE426FECC}" type="presOf" srcId="{97B061CF-7FDD-4AFF-BC6B-1FD649B39E4A}" destId="{AE89BBB5-2646-4999-8798-6FD42AC561D7}" srcOrd="0" destOrd="0" presId="urn:microsoft.com/office/officeart/2005/8/layout/rings+Icon"/>
    <dgm:cxn modelId="{D09741F3-98EC-43BF-9CB9-496D60C3FC7F}" type="presOf" srcId="{2DFBBBEC-C861-40DC-8A10-4D3D8BE51D5E}" destId="{11D22EC9-EE00-4D68-AE61-69A89AA3E4B5}" srcOrd="0" destOrd="0" presId="urn:microsoft.com/office/officeart/2005/8/layout/rings+Icon"/>
    <dgm:cxn modelId="{59807582-2596-4094-A1E8-8B5F35B9A956}" srcId="{97B061CF-7FDD-4AFF-BC6B-1FD649B39E4A}" destId="{C7706EFB-F73E-49EA-9DDC-918DB8B6AC39}" srcOrd="2" destOrd="0" parTransId="{09EF2F74-274D-44A7-B334-5CF52118F50C}" sibTransId="{1CCF81C7-5F0D-4883-8A89-C154A8AF55C5}"/>
    <dgm:cxn modelId="{E57F1A11-9B15-4F71-BBCD-6C5A34D85CCC}" srcId="{97B061CF-7FDD-4AFF-BC6B-1FD649B39E4A}" destId="{2DFBBBEC-C861-40DC-8A10-4D3D8BE51D5E}" srcOrd="1" destOrd="0" parTransId="{B7AA7F1A-D1C5-471F-B51D-812E39EEAAB4}" sibTransId="{A2A694F2-3AA4-44C0-98D7-F578665D3F96}"/>
    <dgm:cxn modelId="{AF666DA4-E6A4-4184-BFBE-708F5E4F9DA9}" type="presOf" srcId="{C7706EFB-F73E-49EA-9DDC-918DB8B6AC39}" destId="{C7D0CA97-6FDB-4006-A8E6-538FA4B6819B}" srcOrd="0" destOrd="0" presId="urn:microsoft.com/office/officeart/2005/8/layout/rings+Icon"/>
    <dgm:cxn modelId="{DB2411D7-1D81-4BB0-A5A2-36472EEF9448}" srcId="{97B061CF-7FDD-4AFF-BC6B-1FD649B39E4A}" destId="{A9B37F59-1697-4155-B5B3-6A2C2F4FCE3F}" srcOrd="0" destOrd="0" parTransId="{27AAF45F-2BCB-4C1B-A97C-5E0F65CEDDB5}" sibTransId="{8C5E158B-37E6-4F85-AB11-1DAB6E6CEE25}"/>
    <dgm:cxn modelId="{0B3FE2FB-8FC1-42CB-A05C-B10CFEA92DEE}" type="presOf" srcId="{A9B37F59-1697-4155-B5B3-6A2C2F4FCE3F}" destId="{787D504C-9FCD-461B-89E5-F1C6AB9C0EF2}" srcOrd="0" destOrd="0" presId="urn:microsoft.com/office/officeart/2005/8/layout/rings+Icon"/>
    <dgm:cxn modelId="{36C353FF-3C45-4861-B36D-6621A2CC207B}" type="presParOf" srcId="{AE89BBB5-2646-4999-8798-6FD42AC561D7}" destId="{787D504C-9FCD-461B-89E5-F1C6AB9C0EF2}" srcOrd="0" destOrd="0" presId="urn:microsoft.com/office/officeart/2005/8/layout/rings+Icon"/>
    <dgm:cxn modelId="{FD10E75F-62E2-4DBB-B915-57BFE95E7416}" type="presParOf" srcId="{AE89BBB5-2646-4999-8798-6FD42AC561D7}" destId="{11D22EC9-EE00-4D68-AE61-69A89AA3E4B5}" srcOrd="1" destOrd="0" presId="urn:microsoft.com/office/officeart/2005/8/layout/rings+Icon"/>
    <dgm:cxn modelId="{45AE438A-428A-46DC-A353-5B04FC859453}" type="presParOf" srcId="{AE89BBB5-2646-4999-8798-6FD42AC561D7}" destId="{C7D0CA97-6FDB-4006-A8E6-538FA4B6819B}" srcOrd="2" destOrd="0" presId="urn:microsoft.com/office/officeart/2005/8/layout/rings+Icon"/>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B061CF-7FDD-4AFF-BC6B-1FD649B39E4A}" type="doc">
      <dgm:prSet loTypeId="urn:microsoft.com/office/officeart/2005/8/layout/rings+Icon" loCatId="relationship" qsTypeId="urn:microsoft.com/office/officeart/2005/8/quickstyle/simple1" qsCatId="simple" csTypeId="urn:microsoft.com/office/officeart/2005/8/colors/accent1_2" csCatId="accent1" phldr="1"/>
      <dgm:spPr/>
    </dgm:pt>
    <dgm:pt modelId="{A9B37F59-1697-4155-B5B3-6A2C2F4FCE3F}">
      <dgm:prSet phldrT="[Text]" custT="1"/>
      <dgm:spPr/>
      <dgm:t>
        <a:bodyPr/>
        <a:lstStyle/>
        <a:p>
          <a:endParaRPr lang="en-US" sz="1800" dirty="0"/>
        </a:p>
      </dgm:t>
    </dgm:pt>
    <dgm:pt modelId="{27AAF45F-2BCB-4C1B-A97C-5E0F65CEDDB5}" type="parTrans" cxnId="{DB2411D7-1D81-4BB0-A5A2-36472EEF9448}">
      <dgm:prSet/>
      <dgm:spPr/>
      <dgm:t>
        <a:bodyPr/>
        <a:lstStyle/>
        <a:p>
          <a:endParaRPr lang="en-US"/>
        </a:p>
      </dgm:t>
    </dgm:pt>
    <dgm:pt modelId="{8C5E158B-37E6-4F85-AB11-1DAB6E6CEE25}" type="sibTrans" cxnId="{DB2411D7-1D81-4BB0-A5A2-36472EEF9448}">
      <dgm:prSet/>
      <dgm:spPr/>
      <dgm:t>
        <a:bodyPr/>
        <a:lstStyle/>
        <a:p>
          <a:endParaRPr lang="en-US"/>
        </a:p>
      </dgm:t>
    </dgm:pt>
    <dgm:pt modelId="{2DFBBBEC-C861-40DC-8A10-4D3D8BE51D5E}">
      <dgm:prSet phldrT="[Text]" custT="1"/>
      <dgm:spPr/>
      <dgm:t>
        <a:bodyPr/>
        <a:lstStyle/>
        <a:p>
          <a:endParaRPr lang="en-US" sz="3800" dirty="0"/>
        </a:p>
      </dgm:t>
    </dgm:pt>
    <dgm:pt modelId="{B7AA7F1A-D1C5-471F-B51D-812E39EEAAB4}" type="parTrans" cxnId="{E57F1A11-9B15-4F71-BBCD-6C5A34D85CCC}">
      <dgm:prSet/>
      <dgm:spPr/>
      <dgm:t>
        <a:bodyPr/>
        <a:lstStyle/>
        <a:p>
          <a:endParaRPr lang="en-US"/>
        </a:p>
      </dgm:t>
    </dgm:pt>
    <dgm:pt modelId="{A2A694F2-3AA4-44C0-98D7-F578665D3F96}" type="sibTrans" cxnId="{E57F1A11-9B15-4F71-BBCD-6C5A34D85CCC}">
      <dgm:prSet/>
      <dgm:spPr/>
      <dgm:t>
        <a:bodyPr/>
        <a:lstStyle/>
        <a:p>
          <a:endParaRPr lang="en-US"/>
        </a:p>
      </dgm:t>
    </dgm:pt>
    <dgm:pt modelId="{C7706EFB-F73E-49EA-9DDC-918DB8B6AC39}">
      <dgm:prSet phldrT="[Text]" custT="1"/>
      <dgm:spPr/>
      <dgm:t>
        <a:bodyPr/>
        <a:lstStyle/>
        <a:p>
          <a:endParaRPr lang="en-US" sz="1800" dirty="0"/>
        </a:p>
      </dgm:t>
    </dgm:pt>
    <dgm:pt modelId="{09EF2F74-274D-44A7-B334-5CF52118F50C}" type="parTrans" cxnId="{59807582-2596-4094-A1E8-8B5F35B9A956}">
      <dgm:prSet/>
      <dgm:spPr/>
      <dgm:t>
        <a:bodyPr/>
        <a:lstStyle/>
        <a:p>
          <a:endParaRPr lang="en-US"/>
        </a:p>
      </dgm:t>
    </dgm:pt>
    <dgm:pt modelId="{1CCF81C7-5F0D-4883-8A89-C154A8AF55C5}" type="sibTrans" cxnId="{59807582-2596-4094-A1E8-8B5F35B9A956}">
      <dgm:prSet/>
      <dgm:spPr/>
      <dgm:t>
        <a:bodyPr/>
        <a:lstStyle/>
        <a:p>
          <a:endParaRPr lang="en-US"/>
        </a:p>
      </dgm:t>
    </dgm:pt>
    <dgm:pt modelId="{AE89BBB5-2646-4999-8798-6FD42AC561D7}" type="pres">
      <dgm:prSet presAssocID="{97B061CF-7FDD-4AFF-BC6B-1FD649B39E4A}" presName="Name0" presStyleCnt="0">
        <dgm:presLayoutVars>
          <dgm:chMax val="7"/>
          <dgm:dir/>
          <dgm:resizeHandles val="exact"/>
        </dgm:presLayoutVars>
      </dgm:prSet>
      <dgm:spPr/>
    </dgm:pt>
    <dgm:pt modelId="{787D504C-9FCD-461B-89E5-F1C6AB9C0EF2}" type="pres">
      <dgm:prSet presAssocID="{97B061CF-7FDD-4AFF-BC6B-1FD649B39E4A}" presName="ellipse1" presStyleLbl="vennNode1" presStyleIdx="0" presStyleCnt="3" custLinFactNeighborX="16279" custLinFactNeighborY="555">
        <dgm:presLayoutVars>
          <dgm:bulletEnabled val="1"/>
        </dgm:presLayoutVars>
      </dgm:prSet>
      <dgm:spPr/>
      <dgm:t>
        <a:bodyPr/>
        <a:lstStyle/>
        <a:p>
          <a:endParaRPr lang="en-US"/>
        </a:p>
      </dgm:t>
    </dgm:pt>
    <dgm:pt modelId="{11D22EC9-EE00-4D68-AE61-69A89AA3E4B5}" type="pres">
      <dgm:prSet presAssocID="{97B061CF-7FDD-4AFF-BC6B-1FD649B39E4A}" presName="ellipse2" presStyleLbl="vennNode1" presStyleIdx="1" presStyleCnt="3" custLinFactNeighborX="-4867" custLinFactNeighborY="-16951">
        <dgm:presLayoutVars>
          <dgm:bulletEnabled val="1"/>
        </dgm:presLayoutVars>
      </dgm:prSet>
      <dgm:spPr/>
      <dgm:t>
        <a:bodyPr/>
        <a:lstStyle/>
        <a:p>
          <a:endParaRPr lang="en-US"/>
        </a:p>
      </dgm:t>
    </dgm:pt>
    <dgm:pt modelId="{C7D0CA97-6FDB-4006-A8E6-538FA4B6819B}" type="pres">
      <dgm:prSet presAssocID="{97B061CF-7FDD-4AFF-BC6B-1FD649B39E4A}" presName="ellipse3" presStyleLbl="vennNode1" presStyleIdx="2" presStyleCnt="3" custLinFactNeighborX="-19394" custLinFactNeighborY="555">
        <dgm:presLayoutVars>
          <dgm:bulletEnabled val="1"/>
        </dgm:presLayoutVars>
      </dgm:prSet>
      <dgm:spPr/>
      <dgm:t>
        <a:bodyPr/>
        <a:lstStyle/>
        <a:p>
          <a:endParaRPr lang="en-US"/>
        </a:p>
      </dgm:t>
    </dgm:pt>
  </dgm:ptLst>
  <dgm:cxnLst>
    <dgm:cxn modelId="{C4E1A0D5-ED41-4BA6-A099-B5B65204FD34}" type="presOf" srcId="{2DFBBBEC-C861-40DC-8A10-4D3D8BE51D5E}" destId="{11D22EC9-EE00-4D68-AE61-69A89AA3E4B5}" srcOrd="0" destOrd="0" presId="urn:microsoft.com/office/officeart/2005/8/layout/rings+Icon"/>
    <dgm:cxn modelId="{1D76D369-C415-4449-B0C1-CC4DEB75C413}" type="presOf" srcId="{97B061CF-7FDD-4AFF-BC6B-1FD649B39E4A}" destId="{AE89BBB5-2646-4999-8798-6FD42AC561D7}" srcOrd="0" destOrd="0" presId="urn:microsoft.com/office/officeart/2005/8/layout/rings+Icon"/>
    <dgm:cxn modelId="{F6761892-43BA-435B-8246-3D3CC2854D5A}" type="presOf" srcId="{C7706EFB-F73E-49EA-9DDC-918DB8B6AC39}" destId="{C7D0CA97-6FDB-4006-A8E6-538FA4B6819B}" srcOrd="0" destOrd="0" presId="urn:microsoft.com/office/officeart/2005/8/layout/rings+Icon"/>
    <dgm:cxn modelId="{59807582-2596-4094-A1E8-8B5F35B9A956}" srcId="{97B061CF-7FDD-4AFF-BC6B-1FD649B39E4A}" destId="{C7706EFB-F73E-49EA-9DDC-918DB8B6AC39}" srcOrd="2" destOrd="0" parTransId="{09EF2F74-274D-44A7-B334-5CF52118F50C}" sibTransId="{1CCF81C7-5F0D-4883-8A89-C154A8AF55C5}"/>
    <dgm:cxn modelId="{E57F1A11-9B15-4F71-BBCD-6C5A34D85CCC}" srcId="{97B061CF-7FDD-4AFF-BC6B-1FD649B39E4A}" destId="{2DFBBBEC-C861-40DC-8A10-4D3D8BE51D5E}" srcOrd="1" destOrd="0" parTransId="{B7AA7F1A-D1C5-471F-B51D-812E39EEAAB4}" sibTransId="{A2A694F2-3AA4-44C0-98D7-F578665D3F96}"/>
    <dgm:cxn modelId="{DB2411D7-1D81-4BB0-A5A2-36472EEF9448}" srcId="{97B061CF-7FDD-4AFF-BC6B-1FD649B39E4A}" destId="{A9B37F59-1697-4155-B5B3-6A2C2F4FCE3F}" srcOrd="0" destOrd="0" parTransId="{27AAF45F-2BCB-4C1B-A97C-5E0F65CEDDB5}" sibTransId="{8C5E158B-37E6-4F85-AB11-1DAB6E6CEE25}"/>
    <dgm:cxn modelId="{2E9A2BD0-79A1-45CC-8766-04F739F8014C}" type="presOf" srcId="{A9B37F59-1697-4155-B5B3-6A2C2F4FCE3F}" destId="{787D504C-9FCD-461B-89E5-F1C6AB9C0EF2}" srcOrd="0" destOrd="0" presId="urn:microsoft.com/office/officeart/2005/8/layout/rings+Icon"/>
    <dgm:cxn modelId="{1858898D-66D9-4644-9D83-C0F75F8F583E}" type="presParOf" srcId="{AE89BBB5-2646-4999-8798-6FD42AC561D7}" destId="{787D504C-9FCD-461B-89E5-F1C6AB9C0EF2}" srcOrd="0" destOrd="0" presId="urn:microsoft.com/office/officeart/2005/8/layout/rings+Icon"/>
    <dgm:cxn modelId="{003DF632-69E9-4D9E-AF23-A573BF719E96}" type="presParOf" srcId="{AE89BBB5-2646-4999-8798-6FD42AC561D7}" destId="{11D22EC9-EE00-4D68-AE61-69A89AA3E4B5}" srcOrd="1" destOrd="0" presId="urn:microsoft.com/office/officeart/2005/8/layout/rings+Icon"/>
    <dgm:cxn modelId="{7DBFEB7E-091C-44AC-A1F3-C393D1F57486}" type="presParOf" srcId="{AE89BBB5-2646-4999-8798-6FD42AC561D7}" destId="{C7D0CA97-6FDB-4006-A8E6-538FA4B6819B}" srcOrd="2" destOrd="0" presId="urn:microsoft.com/office/officeart/2005/8/layout/rings+Icon"/>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A30F89-F8A7-42F9-BADF-AD8648A21F73}"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0205FEFC-81FF-44A9-A0AA-762A63E68224}">
      <dgm:prSet phldrT="[Text]"/>
      <dgm:spPr/>
      <dgm:t>
        <a:bodyPr/>
        <a:lstStyle/>
        <a:p>
          <a:r>
            <a:rPr lang="en-US" dirty="0"/>
            <a:t>Define the audit scope.</a:t>
          </a:r>
        </a:p>
      </dgm:t>
    </dgm:pt>
    <dgm:pt modelId="{3C239131-873A-44ED-A87D-E22CA12D1C1C}" type="parTrans" cxnId="{85A7FEE9-E10C-44F8-858D-DE0D94871EC7}">
      <dgm:prSet/>
      <dgm:spPr/>
      <dgm:t>
        <a:bodyPr/>
        <a:lstStyle/>
        <a:p>
          <a:endParaRPr lang="en-US"/>
        </a:p>
      </dgm:t>
    </dgm:pt>
    <dgm:pt modelId="{7E1D09B7-AC3B-4DEB-9A8D-7F44B1DF18F7}" type="sibTrans" cxnId="{85A7FEE9-E10C-44F8-858D-DE0D94871EC7}">
      <dgm:prSet/>
      <dgm:spPr/>
      <dgm:t>
        <a:bodyPr/>
        <a:lstStyle/>
        <a:p>
          <a:endParaRPr lang="en-US"/>
        </a:p>
      </dgm:t>
    </dgm:pt>
    <dgm:pt modelId="{27C856FA-7F54-4F80-9F3D-0E19D1C4C2D3}">
      <dgm:prSet/>
      <dgm:spPr/>
      <dgm:t>
        <a:bodyPr/>
        <a:lstStyle/>
        <a:p>
          <a:r>
            <a:rPr lang="en-US" dirty="0"/>
            <a:t>Formulate the audit objectives.</a:t>
          </a:r>
        </a:p>
      </dgm:t>
    </dgm:pt>
    <dgm:pt modelId="{604A0692-C173-4A35-A544-3A9CA40FAB07}" type="parTrans" cxnId="{489F9349-508A-45EA-B114-385865C3C311}">
      <dgm:prSet/>
      <dgm:spPr/>
      <dgm:t>
        <a:bodyPr/>
        <a:lstStyle/>
        <a:p>
          <a:endParaRPr lang="en-US"/>
        </a:p>
      </dgm:t>
    </dgm:pt>
    <dgm:pt modelId="{4758F4FB-0FF9-4374-99DB-A9ADC770CF19}" type="sibTrans" cxnId="{489F9349-508A-45EA-B114-385865C3C311}">
      <dgm:prSet/>
      <dgm:spPr/>
      <dgm:t>
        <a:bodyPr/>
        <a:lstStyle/>
        <a:p>
          <a:endParaRPr lang="en-US"/>
        </a:p>
      </dgm:t>
    </dgm:pt>
    <dgm:pt modelId="{634B320B-F40D-4F67-A2FE-9C7566E90288}">
      <dgm:prSet/>
      <dgm:spPr/>
      <dgm:t>
        <a:bodyPr/>
        <a:lstStyle/>
        <a:p>
          <a:r>
            <a:rPr lang="en-US" dirty="0"/>
            <a:t>Identify the audit criteria.</a:t>
          </a:r>
        </a:p>
      </dgm:t>
    </dgm:pt>
    <dgm:pt modelId="{20B30A85-160B-41A8-9526-48C0716746F9}" type="parTrans" cxnId="{2F01B96B-BDE1-44F6-9139-3C6F9E6890C2}">
      <dgm:prSet/>
      <dgm:spPr/>
      <dgm:t>
        <a:bodyPr/>
        <a:lstStyle/>
        <a:p>
          <a:endParaRPr lang="en-US"/>
        </a:p>
      </dgm:t>
    </dgm:pt>
    <dgm:pt modelId="{928DF075-3C80-4991-AEF5-673C117B67B2}" type="sibTrans" cxnId="{2F01B96B-BDE1-44F6-9139-3C6F9E6890C2}">
      <dgm:prSet/>
      <dgm:spPr/>
      <dgm:t>
        <a:bodyPr/>
        <a:lstStyle/>
        <a:p>
          <a:endParaRPr lang="en-US"/>
        </a:p>
      </dgm:t>
    </dgm:pt>
    <dgm:pt modelId="{91F09433-973A-415B-A32F-3EFFA5BAB545}">
      <dgm:prSet/>
      <dgm:spPr/>
      <dgm:t>
        <a:bodyPr/>
        <a:lstStyle/>
        <a:p>
          <a:r>
            <a:rPr lang="en-US" dirty="0"/>
            <a:t>Perform audit procedures.</a:t>
          </a:r>
        </a:p>
      </dgm:t>
    </dgm:pt>
    <dgm:pt modelId="{E84C871C-E27C-465A-8472-3FC412952FA4}" type="parTrans" cxnId="{0907745A-5BB9-420C-9C44-DF9806DEDB53}">
      <dgm:prSet/>
      <dgm:spPr/>
      <dgm:t>
        <a:bodyPr/>
        <a:lstStyle/>
        <a:p>
          <a:endParaRPr lang="en-US"/>
        </a:p>
      </dgm:t>
    </dgm:pt>
    <dgm:pt modelId="{FFAAC9F9-03BF-4CE3-B8C2-8C395A319775}" type="sibTrans" cxnId="{0907745A-5BB9-420C-9C44-DF9806DEDB53}">
      <dgm:prSet/>
      <dgm:spPr/>
      <dgm:t>
        <a:bodyPr/>
        <a:lstStyle/>
        <a:p>
          <a:endParaRPr lang="en-US"/>
        </a:p>
      </dgm:t>
    </dgm:pt>
    <dgm:pt modelId="{8089A3C4-BD8F-477B-87D1-8168287E8A61}">
      <dgm:prSet/>
      <dgm:spPr/>
      <dgm:t>
        <a:bodyPr/>
        <a:lstStyle/>
        <a:p>
          <a:r>
            <a:rPr lang="en-US" dirty="0"/>
            <a:t>Review and evaluate evidence.</a:t>
          </a:r>
        </a:p>
      </dgm:t>
    </dgm:pt>
    <dgm:pt modelId="{DA9FD84E-02F4-4716-BAC9-D54B8A28ACAF}" type="parTrans" cxnId="{55A993A6-7487-4993-A352-3A211081B9CF}">
      <dgm:prSet/>
      <dgm:spPr/>
      <dgm:t>
        <a:bodyPr/>
        <a:lstStyle/>
        <a:p>
          <a:endParaRPr lang="en-US"/>
        </a:p>
      </dgm:t>
    </dgm:pt>
    <dgm:pt modelId="{4B3FD0F9-2ACF-4F18-AEEC-B729C47D97C7}" type="sibTrans" cxnId="{55A993A6-7487-4993-A352-3A211081B9CF}">
      <dgm:prSet/>
      <dgm:spPr/>
      <dgm:t>
        <a:bodyPr/>
        <a:lstStyle/>
        <a:p>
          <a:endParaRPr lang="en-US"/>
        </a:p>
      </dgm:t>
    </dgm:pt>
    <dgm:pt modelId="{888E9D1E-218B-48B6-9897-2C81E2AB811B}">
      <dgm:prSet/>
      <dgm:spPr/>
      <dgm:t>
        <a:bodyPr/>
        <a:lstStyle/>
        <a:p>
          <a:r>
            <a:rPr lang="en-US" dirty="0"/>
            <a:t>Form audit conclusions and opinions.</a:t>
          </a:r>
        </a:p>
      </dgm:t>
    </dgm:pt>
    <dgm:pt modelId="{8432C8D3-3734-44BA-BB05-96EC9A386167}" type="parTrans" cxnId="{9E3A71C0-B8BD-4A1A-A087-B2F939106B8F}">
      <dgm:prSet/>
      <dgm:spPr/>
      <dgm:t>
        <a:bodyPr/>
        <a:lstStyle/>
        <a:p>
          <a:endParaRPr lang="en-US"/>
        </a:p>
      </dgm:t>
    </dgm:pt>
    <dgm:pt modelId="{0EC551F3-076C-4390-8522-58432DEA51A3}" type="sibTrans" cxnId="{9E3A71C0-B8BD-4A1A-A087-B2F939106B8F}">
      <dgm:prSet/>
      <dgm:spPr/>
      <dgm:t>
        <a:bodyPr/>
        <a:lstStyle/>
        <a:p>
          <a:endParaRPr lang="en-US"/>
        </a:p>
      </dgm:t>
    </dgm:pt>
    <dgm:pt modelId="{87280F61-8A92-4FA6-A265-DBEC3497370D}">
      <dgm:prSet/>
      <dgm:spPr/>
      <dgm:t>
        <a:bodyPr/>
        <a:lstStyle/>
        <a:p>
          <a:r>
            <a:rPr lang="en-US" dirty="0"/>
            <a:t>Report to management after discussion with key process owners.</a:t>
          </a:r>
        </a:p>
      </dgm:t>
    </dgm:pt>
    <dgm:pt modelId="{4330A0BA-1D1D-4822-9747-4C232794BAB1}" type="parTrans" cxnId="{9DAFE58B-D1C0-46AE-ABA1-E1D436FF70B6}">
      <dgm:prSet/>
      <dgm:spPr/>
      <dgm:t>
        <a:bodyPr/>
        <a:lstStyle/>
        <a:p>
          <a:endParaRPr lang="en-US"/>
        </a:p>
      </dgm:t>
    </dgm:pt>
    <dgm:pt modelId="{BB57C58D-6D42-4A37-BFA7-99E15033E668}" type="sibTrans" cxnId="{9DAFE58B-D1C0-46AE-ABA1-E1D436FF70B6}">
      <dgm:prSet/>
      <dgm:spPr/>
      <dgm:t>
        <a:bodyPr/>
        <a:lstStyle/>
        <a:p>
          <a:endParaRPr lang="en-US"/>
        </a:p>
      </dgm:t>
    </dgm:pt>
    <dgm:pt modelId="{17CF0B18-6CB9-4386-8DFB-62AB39E9AF52}" type="pres">
      <dgm:prSet presAssocID="{64A30F89-F8A7-42F9-BADF-AD8648A21F73}" presName="Name0" presStyleCnt="0">
        <dgm:presLayoutVars>
          <dgm:dir/>
          <dgm:animLvl val="lvl"/>
          <dgm:resizeHandles val="exact"/>
        </dgm:presLayoutVars>
      </dgm:prSet>
      <dgm:spPr/>
      <dgm:t>
        <a:bodyPr/>
        <a:lstStyle/>
        <a:p>
          <a:endParaRPr lang="en-US"/>
        </a:p>
      </dgm:t>
    </dgm:pt>
    <dgm:pt modelId="{75AE6925-8C38-4316-8AC6-57229D206F89}" type="pres">
      <dgm:prSet presAssocID="{87280F61-8A92-4FA6-A265-DBEC3497370D}" presName="boxAndChildren" presStyleCnt="0"/>
      <dgm:spPr/>
    </dgm:pt>
    <dgm:pt modelId="{4E171916-FAB1-4119-ABA8-068FD0BEF3A5}" type="pres">
      <dgm:prSet presAssocID="{87280F61-8A92-4FA6-A265-DBEC3497370D}" presName="parentTextBox" presStyleLbl="node1" presStyleIdx="0" presStyleCnt="7"/>
      <dgm:spPr/>
      <dgm:t>
        <a:bodyPr/>
        <a:lstStyle/>
        <a:p>
          <a:endParaRPr lang="en-US"/>
        </a:p>
      </dgm:t>
    </dgm:pt>
    <dgm:pt modelId="{8794EA4A-6C64-40C0-9A50-D86BABD69A3C}" type="pres">
      <dgm:prSet presAssocID="{0EC551F3-076C-4390-8522-58432DEA51A3}" presName="sp" presStyleCnt="0"/>
      <dgm:spPr/>
    </dgm:pt>
    <dgm:pt modelId="{8D81C9C8-73AF-47B1-81D3-5693F4BF1236}" type="pres">
      <dgm:prSet presAssocID="{888E9D1E-218B-48B6-9897-2C81E2AB811B}" presName="arrowAndChildren" presStyleCnt="0"/>
      <dgm:spPr/>
    </dgm:pt>
    <dgm:pt modelId="{9C9E9215-EB2D-4B3F-9DD2-EB0154EB9679}" type="pres">
      <dgm:prSet presAssocID="{888E9D1E-218B-48B6-9897-2C81E2AB811B}" presName="parentTextArrow" presStyleLbl="node1" presStyleIdx="1" presStyleCnt="7"/>
      <dgm:spPr/>
      <dgm:t>
        <a:bodyPr/>
        <a:lstStyle/>
        <a:p>
          <a:endParaRPr lang="en-US"/>
        </a:p>
      </dgm:t>
    </dgm:pt>
    <dgm:pt modelId="{7185DAA4-544B-4AF5-B952-13C161FCD58F}" type="pres">
      <dgm:prSet presAssocID="{4B3FD0F9-2ACF-4F18-AEEC-B729C47D97C7}" presName="sp" presStyleCnt="0"/>
      <dgm:spPr/>
    </dgm:pt>
    <dgm:pt modelId="{658F712B-A858-4B1A-AB84-0C8457014A13}" type="pres">
      <dgm:prSet presAssocID="{8089A3C4-BD8F-477B-87D1-8168287E8A61}" presName="arrowAndChildren" presStyleCnt="0"/>
      <dgm:spPr/>
    </dgm:pt>
    <dgm:pt modelId="{CA6ED710-624F-4962-94A2-E2F0E80C17DF}" type="pres">
      <dgm:prSet presAssocID="{8089A3C4-BD8F-477B-87D1-8168287E8A61}" presName="parentTextArrow" presStyleLbl="node1" presStyleIdx="2" presStyleCnt="7"/>
      <dgm:spPr/>
      <dgm:t>
        <a:bodyPr/>
        <a:lstStyle/>
        <a:p>
          <a:endParaRPr lang="en-US"/>
        </a:p>
      </dgm:t>
    </dgm:pt>
    <dgm:pt modelId="{D745032D-C0B0-4245-923C-B26CBE71FABD}" type="pres">
      <dgm:prSet presAssocID="{FFAAC9F9-03BF-4CE3-B8C2-8C395A319775}" presName="sp" presStyleCnt="0"/>
      <dgm:spPr/>
    </dgm:pt>
    <dgm:pt modelId="{63E48B57-A5C9-4A81-A38D-89DD30091BF2}" type="pres">
      <dgm:prSet presAssocID="{91F09433-973A-415B-A32F-3EFFA5BAB545}" presName="arrowAndChildren" presStyleCnt="0"/>
      <dgm:spPr/>
    </dgm:pt>
    <dgm:pt modelId="{8F1922DD-D9D9-43EE-A46F-83A4428B44E4}" type="pres">
      <dgm:prSet presAssocID="{91F09433-973A-415B-A32F-3EFFA5BAB545}" presName="parentTextArrow" presStyleLbl="node1" presStyleIdx="3" presStyleCnt="7"/>
      <dgm:spPr/>
      <dgm:t>
        <a:bodyPr/>
        <a:lstStyle/>
        <a:p>
          <a:endParaRPr lang="en-US"/>
        </a:p>
      </dgm:t>
    </dgm:pt>
    <dgm:pt modelId="{B8CC4D6A-A703-46CF-9887-B72E282AAB44}" type="pres">
      <dgm:prSet presAssocID="{928DF075-3C80-4991-AEF5-673C117B67B2}" presName="sp" presStyleCnt="0"/>
      <dgm:spPr/>
    </dgm:pt>
    <dgm:pt modelId="{083B4789-C81E-4FD2-97F4-C791CD811973}" type="pres">
      <dgm:prSet presAssocID="{634B320B-F40D-4F67-A2FE-9C7566E90288}" presName="arrowAndChildren" presStyleCnt="0"/>
      <dgm:spPr/>
    </dgm:pt>
    <dgm:pt modelId="{792D5F80-045C-42BE-9688-23D45C725C49}" type="pres">
      <dgm:prSet presAssocID="{634B320B-F40D-4F67-A2FE-9C7566E90288}" presName="parentTextArrow" presStyleLbl="node1" presStyleIdx="4" presStyleCnt="7"/>
      <dgm:spPr/>
      <dgm:t>
        <a:bodyPr/>
        <a:lstStyle/>
        <a:p>
          <a:endParaRPr lang="en-US"/>
        </a:p>
      </dgm:t>
    </dgm:pt>
    <dgm:pt modelId="{2CD6EFA0-A21C-4B75-948A-8770C0D81C8B}" type="pres">
      <dgm:prSet presAssocID="{4758F4FB-0FF9-4374-99DB-A9ADC770CF19}" presName="sp" presStyleCnt="0"/>
      <dgm:spPr/>
    </dgm:pt>
    <dgm:pt modelId="{D22F1F8D-803F-41AF-9581-C6E940446186}" type="pres">
      <dgm:prSet presAssocID="{27C856FA-7F54-4F80-9F3D-0E19D1C4C2D3}" presName="arrowAndChildren" presStyleCnt="0"/>
      <dgm:spPr/>
    </dgm:pt>
    <dgm:pt modelId="{EF4B77C5-C93C-4879-995B-98980ED1F4DA}" type="pres">
      <dgm:prSet presAssocID="{27C856FA-7F54-4F80-9F3D-0E19D1C4C2D3}" presName="parentTextArrow" presStyleLbl="node1" presStyleIdx="5" presStyleCnt="7"/>
      <dgm:spPr/>
      <dgm:t>
        <a:bodyPr/>
        <a:lstStyle/>
        <a:p>
          <a:endParaRPr lang="en-US"/>
        </a:p>
      </dgm:t>
    </dgm:pt>
    <dgm:pt modelId="{91F51D67-0642-4554-94D3-565DC59BFA29}" type="pres">
      <dgm:prSet presAssocID="{7E1D09B7-AC3B-4DEB-9A8D-7F44B1DF18F7}" presName="sp" presStyleCnt="0"/>
      <dgm:spPr/>
    </dgm:pt>
    <dgm:pt modelId="{3BB08CDB-3664-4747-B30D-E0B4CC892824}" type="pres">
      <dgm:prSet presAssocID="{0205FEFC-81FF-44A9-A0AA-762A63E68224}" presName="arrowAndChildren" presStyleCnt="0"/>
      <dgm:spPr/>
    </dgm:pt>
    <dgm:pt modelId="{1DA20682-81C4-4C7B-8512-6F7A6A5016BF}" type="pres">
      <dgm:prSet presAssocID="{0205FEFC-81FF-44A9-A0AA-762A63E68224}" presName="parentTextArrow" presStyleLbl="node1" presStyleIdx="6" presStyleCnt="7"/>
      <dgm:spPr/>
      <dgm:t>
        <a:bodyPr/>
        <a:lstStyle/>
        <a:p>
          <a:endParaRPr lang="en-US"/>
        </a:p>
      </dgm:t>
    </dgm:pt>
  </dgm:ptLst>
  <dgm:cxnLst>
    <dgm:cxn modelId="{0907745A-5BB9-420C-9C44-DF9806DEDB53}" srcId="{64A30F89-F8A7-42F9-BADF-AD8648A21F73}" destId="{91F09433-973A-415B-A32F-3EFFA5BAB545}" srcOrd="3" destOrd="0" parTransId="{E84C871C-E27C-465A-8472-3FC412952FA4}" sibTransId="{FFAAC9F9-03BF-4CE3-B8C2-8C395A319775}"/>
    <dgm:cxn modelId="{55A993A6-7487-4993-A352-3A211081B9CF}" srcId="{64A30F89-F8A7-42F9-BADF-AD8648A21F73}" destId="{8089A3C4-BD8F-477B-87D1-8168287E8A61}" srcOrd="4" destOrd="0" parTransId="{DA9FD84E-02F4-4716-BAC9-D54B8A28ACAF}" sibTransId="{4B3FD0F9-2ACF-4F18-AEEC-B729C47D97C7}"/>
    <dgm:cxn modelId="{9DAFE58B-D1C0-46AE-ABA1-E1D436FF70B6}" srcId="{64A30F89-F8A7-42F9-BADF-AD8648A21F73}" destId="{87280F61-8A92-4FA6-A265-DBEC3497370D}" srcOrd="6" destOrd="0" parTransId="{4330A0BA-1D1D-4822-9747-4C232794BAB1}" sibTransId="{BB57C58D-6D42-4A37-BFA7-99E15033E668}"/>
    <dgm:cxn modelId="{D08A2E62-4936-4973-AFBA-20874CFB64F0}" type="presOf" srcId="{634B320B-F40D-4F67-A2FE-9C7566E90288}" destId="{792D5F80-045C-42BE-9688-23D45C725C49}" srcOrd="0" destOrd="0" presId="urn:microsoft.com/office/officeart/2005/8/layout/process4"/>
    <dgm:cxn modelId="{9E3A71C0-B8BD-4A1A-A087-B2F939106B8F}" srcId="{64A30F89-F8A7-42F9-BADF-AD8648A21F73}" destId="{888E9D1E-218B-48B6-9897-2C81E2AB811B}" srcOrd="5" destOrd="0" parTransId="{8432C8D3-3734-44BA-BB05-96EC9A386167}" sibTransId="{0EC551F3-076C-4390-8522-58432DEA51A3}"/>
    <dgm:cxn modelId="{2F01B96B-BDE1-44F6-9139-3C6F9E6890C2}" srcId="{64A30F89-F8A7-42F9-BADF-AD8648A21F73}" destId="{634B320B-F40D-4F67-A2FE-9C7566E90288}" srcOrd="2" destOrd="0" parTransId="{20B30A85-160B-41A8-9526-48C0716746F9}" sibTransId="{928DF075-3C80-4991-AEF5-673C117B67B2}"/>
    <dgm:cxn modelId="{489F9349-508A-45EA-B114-385865C3C311}" srcId="{64A30F89-F8A7-42F9-BADF-AD8648A21F73}" destId="{27C856FA-7F54-4F80-9F3D-0E19D1C4C2D3}" srcOrd="1" destOrd="0" parTransId="{604A0692-C173-4A35-A544-3A9CA40FAB07}" sibTransId="{4758F4FB-0FF9-4374-99DB-A9ADC770CF19}"/>
    <dgm:cxn modelId="{ECAD3CC7-777B-4D19-9E24-96B192F71DC8}" type="presOf" srcId="{888E9D1E-218B-48B6-9897-2C81E2AB811B}" destId="{9C9E9215-EB2D-4B3F-9DD2-EB0154EB9679}" srcOrd="0" destOrd="0" presId="urn:microsoft.com/office/officeart/2005/8/layout/process4"/>
    <dgm:cxn modelId="{BB5D7D5D-36FB-4FC6-85BF-CB1DCE039946}" type="presOf" srcId="{87280F61-8A92-4FA6-A265-DBEC3497370D}" destId="{4E171916-FAB1-4119-ABA8-068FD0BEF3A5}" srcOrd="0" destOrd="0" presId="urn:microsoft.com/office/officeart/2005/8/layout/process4"/>
    <dgm:cxn modelId="{C28010C3-F7D9-4A16-A92D-EA24382AF71E}" type="presOf" srcId="{27C856FA-7F54-4F80-9F3D-0E19D1C4C2D3}" destId="{EF4B77C5-C93C-4879-995B-98980ED1F4DA}" srcOrd="0" destOrd="0" presId="urn:microsoft.com/office/officeart/2005/8/layout/process4"/>
    <dgm:cxn modelId="{FE3CD894-7F8A-4470-AB43-005924D3FF17}" type="presOf" srcId="{91F09433-973A-415B-A32F-3EFFA5BAB545}" destId="{8F1922DD-D9D9-43EE-A46F-83A4428B44E4}" srcOrd="0" destOrd="0" presId="urn:microsoft.com/office/officeart/2005/8/layout/process4"/>
    <dgm:cxn modelId="{971E149E-F37D-41DF-A9F6-CA5A70383FBE}" type="presOf" srcId="{0205FEFC-81FF-44A9-A0AA-762A63E68224}" destId="{1DA20682-81C4-4C7B-8512-6F7A6A5016BF}" srcOrd="0" destOrd="0" presId="urn:microsoft.com/office/officeart/2005/8/layout/process4"/>
    <dgm:cxn modelId="{85A7FEE9-E10C-44F8-858D-DE0D94871EC7}" srcId="{64A30F89-F8A7-42F9-BADF-AD8648A21F73}" destId="{0205FEFC-81FF-44A9-A0AA-762A63E68224}" srcOrd="0" destOrd="0" parTransId="{3C239131-873A-44ED-A87D-E22CA12D1C1C}" sibTransId="{7E1D09B7-AC3B-4DEB-9A8D-7F44B1DF18F7}"/>
    <dgm:cxn modelId="{DBE7634D-B9E0-42B9-8E02-04B822B4795B}" type="presOf" srcId="{64A30F89-F8A7-42F9-BADF-AD8648A21F73}" destId="{17CF0B18-6CB9-4386-8DFB-62AB39E9AF52}" srcOrd="0" destOrd="0" presId="urn:microsoft.com/office/officeart/2005/8/layout/process4"/>
    <dgm:cxn modelId="{691409F6-6E12-4492-A65A-1C604769D56C}" type="presOf" srcId="{8089A3C4-BD8F-477B-87D1-8168287E8A61}" destId="{CA6ED710-624F-4962-94A2-E2F0E80C17DF}" srcOrd="0" destOrd="0" presId="urn:microsoft.com/office/officeart/2005/8/layout/process4"/>
    <dgm:cxn modelId="{3134902B-D1F7-479B-ADD6-6187221973BA}" type="presParOf" srcId="{17CF0B18-6CB9-4386-8DFB-62AB39E9AF52}" destId="{75AE6925-8C38-4316-8AC6-57229D206F89}" srcOrd="0" destOrd="0" presId="urn:microsoft.com/office/officeart/2005/8/layout/process4"/>
    <dgm:cxn modelId="{5C01F6F7-A281-4979-B354-724DE001ADE8}" type="presParOf" srcId="{75AE6925-8C38-4316-8AC6-57229D206F89}" destId="{4E171916-FAB1-4119-ABA8-068FD0BEF3A5}" srcOrd="0" destOrd="0" presId="urn:microsoft.com/office/officeart/2005/8/layout/process4"/>
    <dgm:cxn modelId="{D47F72E1-DB63-43EA-885E-EA528159619B}" type="presParOf" srcId="{17CF0B18-6CB9-4386-8DFB-62AB39E9AF52}" destId="{8794EA4A-6C64-40C0-9A50-D86BABD69A3C}" srcOrd="1" destOrd="0" presId="urn:microsoft.com/office/officeart/2005/8/layout/process4"/>
    <dgm:cxn modelId="{6766DC5B-9039-4A4C-8FD3-3D0DEA912171}" type="presParOf" srcId="{17CF0B18-6CB9-4386-8DFB-62AB39E9AF52}" destId="{8D81C9C8-73AF-47B1-81D3-5693F4BF1236}" srcOrd="2" destOrd="0" presId="urn:microsoft.com/office/officeart/2005/8/layout/process4"/>
    <dgm:cxn modelId="{7E36D459-A128-4C1B-A3C0-601E7464B8F6}" type="presParOf" srcId="{8D81C9C8-73AF-47B1-81D3-5693F4BF1236}" destId="{9C9E9215-EB2D-4B3F-9DD2-EB0154EB9679}" srcOrd="0" destOrd="0" presId="urn:microsoft.com/office/officeart/2005/8/layout/process4"/>
    <dgm:cxn modelId="{73551B34-D96C-4A38-995F-5C22480A08BE}" type="presParOf" srcId="{17CF0B18-6CB9-4386-8DFB-62AB39E9AF52}" destId="{7185DAA4-544B-4AF5-B952-13C161FCD58F}" srcOrd="3" destOrd="0" presId="urn:microsoft.com/office/officeart/2005/8/layout/process4"/>
    <dgm:cxn modelId="{043A69CD-E2B1-43C8-BBDC-3A846589218A}" type="presParOf" srcId="{17CF0B18-6CB9-4386-8DFB-62AB39E9AF52}" destId="{658F712B-A858-4B1A-AB84-0C8457014A13}" srcOrd="4" destOrd="0" presId="urn:microsoft.com/office/officeart/2005/8/layout/process4"/>
    <dgm:cxn modelId="{E70DB074-B7EC-4A51-A2AC-F39C06D9B1FB}" type="presParOf" srcId="{658F712B-A858-4B1A-AB84-0C8457014A13}" destId="{CA6ED710-624F-4962-94A2-E2F0E80C17DF}" srcOrd="0" destOrd="0" presId="urn:microsoft.com/office/officeart/2005/8/layout/process4"/>
    <dgm:cxn modelId="{90A292E9-DB09-4B46-80B4-F2D9BE88AD52}" type="presParOf" srcId="{17CF0B18-6CB9-4386-8DFB-62AB39E9AF52}" destId="{D745032D-C0B0-4245-923C-B26CBE71FABD}" srcOrd="5" destOrd="0" presId="urn:microsoft.com/office/officeart/2005/8/layout/process4"/>
    <dgm:cxn modelId="{58953454-164C-4AB7-A75F-CB7D9FC14566}" type="presParOf" srcId="{17CF0B18-6CB9-4386-8DFB-62AB39E9AF52}" destId="{63E48B57-A5C9-4A81-A38D-89DD30091BF2}" srcOrd="6" destOrd="0" presId="urn:microsoft.com/office/officeart/2005/8/layout/process4"/>
    <dgm:cxn modelId="{D3ED04FF-6215-4501-A2CB-63332B027BDA}" type="presParOf" srcId="{63E48B57-A5C9-4A81-A38D-89DD30091BF2}" destId="{8F1922DD-D9D9-43EE-A46F-83A4428B44E4}" srcOrd="0" destOrd="0" presId="urn:microsoft.com/office/officeart/2005/8/layout/process4"/>
    <dgm:cxn modelId="{14D2036E-E401-4F0D-AC39-FB7075F64472}" type="presParOf" srcId="{17CF0B18-6CB9-4386-8DFB-62AB39E9AF52}" destId="{B8CC4D6A-A703-46CF-9887-B72E282AAB44}" srcOrd="7" destOrd="0" presId="urn:microsoft.com/office/officeart/2005/8/layout/process4"/>
    <dgm:cxn modelId="{522E86FE-262F-46B5-B1C3-3F906957608F}" type="presParOf" srcId="{17CF0B18-6CB9-4386-8DFB-62AB39E9AF52}" destId="{083B4789-C81E-4FD2-97F4-C791CD811973}" srcOrd="8" destOrd="0" presId="urn:microsoft.com/office/officeart/2005/8/layout/process4"/>
    <dgm:cxn modelId="{3ECB3D27-14D1-48CE-AD8F-56A758535CE7}" type="presParOf" srcId="{083B4789-C81E-4FD2-97F4-C791CD811973}" destId="{792D5F80-045C-42BE-9688-23D45C725C49}" srcOrd="0" destOrd="0" presId="urn:microsoft.com/office/officeart/2005/8/layout/process4"/>
    <dgm:cxn modelId="{D1A7DBE1-409D-46A6-A04D-6584195220CA}" type="presParOf" srcId="{17CF0B18-6CB9-4386-8DFB-62AB39E9AF52}" destId="{2CD6EFA0-A21C-4B75-948A-8770C0D81C8B}" srcOrd="9" destOrd="0" presId="urn:microsoft.com/office/officeart/2005/8/layout/process4"/>
    <dgm:cxn modelId="{66012FA1-E3C3-48B4-B2DF-B309761AF131}" type="presParOf" srcId="{17CF0B18-6CB9-4386-8DFB-62AB39E9AF52}" destId="{D22F1F8D-803F-41AF-9581-C6E940446186}" srcOrd="10" destOrd="0" presId="urn:microsoft.com/office/officeart/2005/8/layout/process4"/>
    <dgm:cxn modelId="{0AE83B84-D14E-4512-B019-F3D4CB4C7C27}" type="presParOf" srcId="{D22F1F8D-803F-41AF-9581-C6E940446186}" destId="{EF4B77C5-C93C-4879-995B-98980ED1F4DA}" srcOrd="0" destOrd="0" presId="urn:microsoft.com/office/officeart/2005/8/layout/process4"/>
    <dgm:cxn modelId="{418EEFB7-C46C-47EF-8D5A-0CD8A47A31E8}" type="presParOf" srcId="{17CF0B18-6CB9-4386-8DFB-62AB39E9AF52}" destId="{91F51D67-0642-4554-94D3-565DC59BFA29}" srcOrd="11" destOrd="0" presId="urn:microsoft.com/office/officeart/2005/8/layout/process4"/>
    <dgm:cxn modelId="{DE1AD169-3112-4BB5-990E-5A3FC641C54D}" type="presParOf" srcId="{17CF0B18-6CB9-4386-8DFB-62AB39E9AF52}" destId="{3BB08CDB-3664-4747-B30D-E0B4CC892824}" srcOrd="12" destOrd="0" presId="urn:microsoft.com/office/officeart/2005/8/layout/process4"/>
    <dgm:cxn modelId="{8280676C-7BB8-471A-96F6-176106275999}" type="presParOf" srcId="{3BB08CDB-3664-4747-B30D-E0B4CC892824}" destId="{1DA20682-81C4-4C7B-8512-6F7A6A5016BF}"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133BAD-1CA5-4EC7-86A9-37D4587F932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2633EAB-A958-490D-BB49-20CC9338A540}">
      <dgm:prSet phldrT="[Text]"/>
      <dgm:spPr/>
      <dgm:t>
        <a:bodyPr/>
        <a:lstStyle/>
        <a:p>
          <a:r>
            <a:rPr lang="en-US" dirty="0"/>
            <a:t>General Audit Procedures</a:t>
          </a:r>
        </a:p>
      </dgm:t>
    </dgm:pt>
    <dgm:pt modelId="{815AB88B-928E-4721-9826-DADEF8DCEBED}" type="parTrans" cxnId="{6A394EEF-DA08-4D48-B56F-2B3A82FD1E56}">
      <dgm:prSet/>
      <dgm:spPr/>
      <dgm:t>
        <a:bodyPr/>
        <a:lstStyle/>
        <a:p>
          <a:endParaRPr lang="en-US"/>
        </a:p>
      </dgm:t>
    </dgm:pt>
    <dgm:pt modelId="{3B4461A7-0577-43CF-A6AE-782AA2E0BD1D}" type="sibTrans" cxnId="{6A394EEF-DA08-4D48-B56F-2B3A82FD1E56}">
      <dgm:prSet/>
      <dgm:spPr/>
      <dgm:t>
        <a:bodyPr/>
        <a:lstStyle/>
        <a:p>
          <a:endParaRPr lang="en-US"/>
        </a:p>
      </dgm:t>
    </dgm:pt>
    <dgm:pt modelId="{1DCB73E7-E7E0-4F88-9F66-54F6F1ED368C}">
      <dgm:prSet phldrT="[Text]"/>
      <dgm:spPr/>
      <dgm:t>
        <a:bodyPr/>
        <a:lstStyle/>
        <a:p>
          <a:r>
            <a:rPr lang="en-US" dirty="0"/>
            <a:t>Obtaining and recording an understanding of the audit area/subject</a:t>
          </a:r>
        </a:p>
      </dgm:t>
    </dgm:pt>
    <dgm:pt modelId="{456287A9-01A4-4856-B264-3953EC5BF764}" type="parTrans" cxnId="{62BC5B53-F286-471B-9894-5A2BFC50589D}">
      <dgm:prSet/>
      <dgm:spPr/>
      <dgm:t>
        <a:bodyPr/>
        <a:lstStyle/>
        <a:p>
          <a:endParaRPr lang="en-US"/>
        </a:p>
      </dgm:t>
    </dgm:pt>
    <dgm:pt modelId="{93EE2897-16D5-402D-8987-9BA8F80B6BD5}" type="sibTrans" cxnId="{62BC5B53-F286-471B-9894-5A2BFC50589D}">
      <dgm:prSet/>
      <dgm:spPr/>
      <dgm:t>
        <a:bodyPr/>
        <a:lstStyle/>
        <a:p>
          <a:endParaRPr lang="en-US"/>
        </a:p>
      </dgm:t>
    </dgm:pt>
    <dgm:pt modelId="{74C1EE60-82C1-4672-A297-CCC35ACAA2E0}">
      <dgm:prSet phldrT="[Text]"/>
      <dgm:spPr/>
      <dgm:t>
        <a:bodyPr/>
        <a:lstStyle/>
        <a:p>
          <a:r>
            <a:rPr lang="en-US" dirty="0"/>
            <a:t>A risk assessment and general audit plan and schedule</a:t>
          </a:r>
        </a:p>
      </dgm:t>
    </dgm:pt>
    <dgm:pt modelId="{F0478AFF-B2E6-48EA-A065-B91763B54D10}" type="parTrans" cxnId="{5477F64F-DF09-4857-83BB-BC75168CAD28}">
      <dgm:prSet/>
      <dgm:spPr/>
      <dgm:t>
        <a:bodyPr/>
        <a:lstStyle/>
        <a:p>
          <a:endParaRPr lang="en-US"/>
        </a:p>
      </dgm:t>
    </dgm:pt>
    <dgm:pt modelId="{883E7786-E2B8-4D7A-ABB6-3C9D61AB6EB9}" type="sibTrans" cxnId="{5477F64F-DF09-4857-83BB-BC75168CAD28}">
      <dgm:prSet/>
      <dgm:spPr/>
      <dgm:t>
        <a:bodyPr/>
        <a:lstStyle/>
        <a:p>
          <a:endParaRPr lang="en-US"/>
        </a:p>
      </dgm:t>
    </dgm:pt>
    <dgm:pt modelId="{28ECA91C-737D-4254-8A59-B7DF74F6E025}">
      <dgm:prSet phldrT="[Text]"/>
      <dgm:spPr/>
      <dgm:t>
        <a:bodyPr/>
        <a:lstStyle/>
        <a:p>
          <a:r>
            <a:rPr lang="en-US" dirty="0"/>
            <a:t>Procedures for Testing and Evaluating IS Controls</a:t>
          </a:r>
        </a:p>
      </dgm:t>
    </dgm:pt>
    <dgm:pt modelId="{D38EB6C9-7A84-4162-9492-ACACF10DFA38}" type="parTrans" cxnId="{2F50E63F-D31F-499D-B557-77B178353A32}">
      <dgm:prSet/>
      <dgm:spPr/>
      <dgm:t>
        <a:bodyPr/>
        <a:lstStyle/>
        <a:p>
          <a:endParaRPr lang="en-US"/>
        </a:p>
      </dgm:t>
    </dgm:pt>
    <dgm:pt modelId="{0864158D-BE5D-4785-A8FB-A98AA299D0C2}" type="sibTrans" cxnId="{2F50E63F-D31F-499D-B557-77B178353A32}">
      <dgm:prSet/>
      <dgm:spPr/>
      <dgm:t>
        <a:bodyPr/>
        <a:lstStyle/>
        <a:p>
          <a:endParaRPr lang="en-US"/>
        </a:p>
      </dgm:t>
    </dgm:pt>
    <dgm:pt modelId="{1842B01B-535A-4158-B9D7-23C42BFFC94E}">
      <dgm:prSet phldrT="[Text]"/>
      <dgm:spPr/>
      <dgm:t>
        <a:bodyPr/>
        <a:lstStyle/>
        <a:p>
          <a:r>
            <a:rPr lang="en-US" dirty="0"/>
            <a:t>The use of generalized audit software to survey the contents of data files (including system logs)</a:t>
          </a:r>
        </a:p>
      </dgm:t>
    </dgm:pt>
    <dgm:pt modelId="{EE22B7D4-DC7C-46E7-9F74-6F7A1427CE93}" type="parTrans" cxnId="{EC6204B2-C930-4081-B050-66D3671F84A0}">
      <dgm:prSet/>
      <dgm:spPr/>
      <dgm:t>
        <a:bodyPr/>
        <a:lstStyle/>
        <a:p>
          <a:endParaRPr lang="en-US"/>
        </a:p>
      </dgm:t>
    </dgm:pt>
    <dgm:pt modelId="{96B92922-8C19-44E0-BA59-186376667612}" type="sibTrans" cxnId="{EC6204B2-C930-4081-B050-66D3671F84A0}">
      <dgm:prSet/>
      <dgm:spPr/>
      <dgm:t>
        <a:bodyPr/>
        <a:lstStyle/>
        <a:p>
          <a:endParaRPr lang="en-US"/>
        </a:p>
      </dgm:t>
    </dgm:pt>
    <dgm:pt modelId="{EE558D21-452C-438A-AA5A-F4C512418818}">
      <dgm:prSet phldrT="[Text]"/>
      <dgm:spPr/>
      <dgm:t>
        <a:bodyPr/>
        <a:lstStyle/>
        <a:p>
          <a:r>
            <a:rPr lang="en-US" dirty="0"/>
            <a:t>The use of specialized software to assess the contents of OS database and application parameter files</a:t>
          </a:r>
        </a:p>
      </dgm:t>
    </dgm:pt>
    <dgm:pt modelId="{C724E4BA-A209-446D-A452-CDE05F1454F1}" type="parTrans" cxnId="{0FE7E9E9-46AB-4CC6-854F-2D1CBC10D119}">
      <dgm:prSet/>
      <dgm:spPr/>
      <dgm:t>
        <a:bodyPr/>
        <a:lstStyle/>
        <a:p>
          <a:endParaRPr lang="en-US"/>
        </a:p>
      </dgm:t>
    </dgm:pt>
    <dgm:pt modelId="{A1E93E32-CAAB-4CEA-BAA8-7FD03CC0C888}" type="sibTrans" cxnId="{0FE7E9E9-46AB-4CC6-854F-2D1CBC10D119}">
      <dgm:prSet/>
      <dgm:spPr/>
      <dgm:t>
        <a:bodyPr/>
        <a:lstStyle/>
        <a:p>
          <a:endParaRPr lang="en-US"/>
        </a:p>
      </dgm:t>
    </dgm:pt>
    <dgm:pt modelId="{0E858B66-70AD-47D0-BCD3-D9E1FCC4D104}">
      <dgm:prSet phldrT="[Text]"/>
      <dgm:spPr/>
      <dgm:t>
        <a:bodyPr/>
        <a:lstStyle/>
        <a:p>
          <a:r>
            <a:rPr lang="en-US" dirty="0"/>
            <a:t>The use of audit logs/reports available in operation/application systems</a:t>
          </a:r>
        </a:p>
      </dgm:t>
    </dgm:pt>
    <dgm:pt modelId="{DCE0AA78-EFB4-4F2B-A7A5-D17A96C1AD81}" type="parTrans" cxnId="{534B5233-4939-4159-B9C7-E0F6F194987D}">
      <dgm:prSet/>
      <dgm:spPr/>
      <dgm:t>
        <a:bodyPr/>
        <a:lstStyle/>
        <a:p>
          <a:endParaRPr lang="en-US"/>
        </a:p>
      </dgm:t>
    </dgm:pt>
    <dgm:pt modelId="{4974B6CA-FFD1-4674-B691-A9F03C1CF046}" type="sibTrans" cxnId="{534B5233-4939-4159-B9C7-E0F6F194987D}">
      <dgm:prSet/>
      <dgm:spPr/>
      <dgm:t>
        <a:bodyPr/>
        <a:lstStyle/>
        <a:p>
          <a:endParaRPr lang="en-US"/>
        </a:p>
      </dgm:t>
    </dgm:pt>
    <dgm:pt modelId="{02E453FE-9804-462D-A965-3413D93BEA81}">
      <dgm:prSet phldrT="[Text]"/>
      <dgm:spPr/>
      <dgm:t>
        <a:bodyPr/>
        <a:lstStyle/>
        <a:p>
          <a:r>
            <a:rPr lang="en-US" dirty="0"/>
            <a:t>Documentation review</a:t>
          </a:r>
        </a:p>
      </dgm:t>
    </dgm:pt>
    <dgm:pt modelId="{9F8AB95B-81D5-4B4A-AE3D-23C7076BCBA5}" type="parTrans" cxnId="{FDD6E723-3873-40ED-8A09-9B4ADC551F97}">
      <dgm:prSet/>
      <dgm:spPr/>
      <dgm:t>
        <a:bodyPr/>
        <a:lstStyle/>
        <a:p>
          <a:endParaRPr lang="en-US"/>
        </a:p>
      </dgm:t>
    </dgm:pt>
    <dgm:pt modelId="{B17973F2-8DC1-4B89-AC80-CAC47CB7B4F2}" type="sibTrans" cxnId="{FDD6E723-3873-40ED-8A09-9B4ADC551F97}">
      <dgm:prSet/>
      <dgm:spPr/>
      <dgm:t>
        <a:bodyPr/>
        <a:lstStyle/>
        <a:p>
          <a:endParaRPr lang="en-US"/>
        </a:p>
      </dgm:t>
    </dgm:pt>
    <dgm:pt modelId="{645D20D1-F300-43F2-A538-708C6AC4FD28}">
      <dgm:prSet phldrT="[Text]"/>
      <dgm:spPr/>
      <dgm:t>
        <a:bodyPr/>
        <a:lstStyle/>
        <a:p>
          <a:r>
            <a:rPr lang="en-US" dirty="0"/>
            <a:t>Detailed audit planning</a:t>
          </a:r>
        </a:p>
      </dgm:t>
    </dgm:pt>
    <dgm:pt modelId="{BF813556-E400-4477-9252-B52D09309769}" type="parTrans" cxnId="{D210FF8F-A4B9-4533-A74C-C5EB2B0E4813}">
      <dgm:prSet/>
      <dgm:spPr/>
      <dgm:t>
        <a:bodyPr/>
        <a:lstStyle/>
        <a:p>
          <a:endParaRPr lang="en-US"/>
        </a:p>
      </dgm:t>
    </dgm:pt>
    <dgm:pt modelId="{1B640977-036E-47E6-BC20-79B590176AB3}" type="sibTrans" cxnId="{D210FF8F-A4B9-4533-A74C-C5EB2B0E4813}">
      <dgm:prSet/>
      <dgm:spPr/>
      <dgm:t>
        <a:bodyPr/>
        <a:lstStyle/>
        <a:p>
          <a:endParaRPr lang="en-US"/>
        </a:p>
      </dgm:t>
    </dgm:pt>
    <dgm:pt modelId="{4D63FAAB-2C82-4E48-A07C-363E2BC14619}">
      <dgm:prSet phldrT="[Text]"/>
      <dgm:spPr/>
      <dgm:t>
        <a:bodyPr/>
        <a:lstStyle/>
        <a:p>
          <a:r>
            <a:rPr lang="en-US" dirty="0"/>
            <a:t>Evaluating the audit area/subject</a:t>
          </a:r>
        </a:p>
      </dgm:t>
    </dgm:pt>
    <dgm:pt modelId="{28943DFE-6F5B-4AFF-BE3B-58B4B5CCF754}" type="parTrans" cxnId="{F2E842BE-F2A8-4A8D-A20A-C383743A7DB1}">
      <dgm:prSet/>
      <dgm:spPr/>
      <dgm:t>
        <a:bodyPr/>
        <a:lstStyle/>
        <a:p>
          <a:endParaRPr lang="en-US"/>
        </a:p>
      </dgm:t>
    </dgm:pt>
    <dgm:pt modelId="{859EE4E3-D99B-47AF-8EA2-F67978FBAD30}" type="sibTrans" cxnId="{F2E842BE-F2A8-4A8D-A20A-C383743A7DB1}">
      <dgm:prSet/>
      <dgm:spPr/>
      <dgm:t>
        <a:bodyPr/>
        <a:lstStyle/>
        <a:p>
          <a:endParaRPr lang="en-US"/>
        </a:p>
      </dgm:t>
    </dgm:pt>
    <dgm:pt modelId="{F5A3959C-CA05-45B9-9E8C-813351436890}">
      <dgm:prSet phldrT="[Text]"/>
      <dgm:spPr/>
      <dgm:t>
        <a:bodyPr/>
        <a:lstStyle/>
        <a:p>
          <a:r>
            <a:rPr lang="en-US" dirty="0"/>
            <a:t>Verifying and evaluating the appropriateness of controls designed to meet control objectives</a:t>
          </a:r>
        </a:p>
      </dgm:t>
    </dgm:pt>
    <dgm:pt modelId="{9CE6B7EC-44AC-4F55-928E-E2436C4EEFD1}" type="parTrans" cxnId="{8356D160-B354-49E0-A36B-9B89AE970172}">
      <dgm:prSet/>
      <dgm:spPr/>
      <dgm:t>
        <a:bodyPr/>
        <a:lstStyle/>
        <a:p>
          <a:endParaRPr lang="en-US"/>
        </a:p>
      </dgm:t>
    </dgm:pt>
    <dgm:pt modelId="{EF17DB51-CD88-4371-B1CC-5EC5C1DB5452}" type="sibTrans" cxnId="{8356D160-B354-49E0-A36B-9B89AE970172}">
      <dgm:prSet/>
      <dgm:spPr/>
      <dgm:t>
        <a:bodyPr/>
        <a:lstStyle/>
        <a:p>
          <a:endParaRPr lang="en-US"/>
        </a:p>
      </dgm:t>
    </dgm:pt>
    <dgm:pt modelId="{C1CF8C42-5F78-460E-8FC5-DE6A05128588}">
      <dgm:prSet phldrT="[Text]"/>
      <dgm:spPr/>
      <dgm:t>
        <a:bodyPr/>
        <a:lstStyle/>
        <a:p>
          <a:r>
            <a:rPr lang="en-US" dirty="0"/>
            <a:t>Compliance testing</a:t>
          </a:r>
        </a:p>
      </dgm:t>
    </dgm:pt>
    <dgm:pt modelId="{8BA00CE2-0914-4ADE-8388-A4D2EBB66081}" type="parTrans" cxnId="{15B7B221-D0F3-4E38-86C2-F0B842CD2536}">
      <dgm:prSet/>
      <dgm:spPr/>
      <dgm:t>
        <a:bodyPr/>
        <a:lstStyle/>
        <a:p>
          <a:endParaRPr lang="en-US"/>
        </a:p>
      </dgm:t>
    </dgm:pt>
    <dgm:pt modelId="{20CB1615-A207-4C6A-8C42-E6E52327A33D}" type="sibTrans" cxnId="{15B7B221-D0F3-4E38-86C2-F0B842CD2536}">
      <dgm:prSet/>
      <dgm:spPr/>
      <dgm:t>
        <a:bodyPr/>
        <a:lstStyle/>
        <a:p>
          <a:endParaRPr lang="en-US"/>
        </a:p>
      </dgm:t>
    </dgm:pt>
    <dgm:pt modelId="{993A5C73-3C55-4CB6-8165-FB5D90A24295}">
      <dgm:prSet phldrT="[Text]"/>
      <dgm:spPr/>
      <dgm:t>
        <a:bodyPr/>
        <a:lstStyle/>
        <a:p>
          <a:r>
            <a:rPr lang="en-US" dirty="0"/>
            <a:t>Substantive testing</a:t>
          </a:r>
        </a:p>
      </dgm:t>
    </dgm:pt>
    <dgm:pt modelId="{C9C3367E-60AC-4883-9419-BC3CD55EC5EC}" type="parTrans" cxnId="{4BC32930-5C1C-4E14-804F-9B6A69AD1D5E}">
      <dgm:prSet/>
      <dgm:spPr/>
      <dgm:t>
        <a:bodyPr/>
        <a:lstStyle/>
        <a:p>
          <a:endParaRPr lang="en-US"/>
        </a:p>
      </dgm:t>
    </dgm:pt>
    <dgm:pt modelId="{CFBC7E9B-768A-42A5-9888-98B5479E5704}" type="sibTrans" cxnId="{4BC32930-5C1C-4E14-804F-9B6A69AD1D5E}">
      <dgm:prSet/>
      <dgm:spPr/>
      <dgm:t>
        <a:bodyPr/>
        <a:lstStyle/>
        <a:p>
          <a:endParaRPr lang="en-US"/>
        </a:p>
      </dgm:t>
    </dgm:pt>
    <dgm:pt modelId="{35F48CF5-D8B7-46D5-8ED7-DCF365FFEDE7}">
      <dgm:prSet phldrT="[Text]"/>
      <dgm:spPr/>
      <dgm:t>
        <a:bodyPr/>
        <a:lstStyle/>
        <a:p>
          <a:r>
            <a:rPr lang="en-US" dirty="0"/>
            <a:t>Reporting</a:t>
          </a:r>
        </a:p>
      </dgm:t>
    </dgm:pt>
    <dgm:pt modelId="{408A5D88-C44D-4759-A2E3-DD846A08D921}" type="parTrans" cxnId="{92765AF0-7C44-4B16-90C4-A69BC4904BE8}">
      <dgm:prSet/>
      <dgm:spPr/>
      <dgm:t>
        <a:bodyPr/>
        <a:lstStyle/>
        <a:p>
          <a:endParaRPr lang="en-US"/>
        </a:p>
      </dgm:t>
    </dgm:pt>
    <dgm:pt modelId="{1A1F5A15-5690-456C-AA0E-A887666FC338}" type="sibTrans" cxnId="{92765AF0-7C44-4B16-90C4-A69BC4904BE8}">
      <dgm:prSet/>
      <dgm:spPr/>
      <dgm:t>
        <a:bodyPr/>
        <a:lstStyle/>
        <a:p>
          <a:endParaRPr lang="en-US"/>
        </a:p>
      </dgm:t>
    </dgm:pt>
    <dgm:pt modelId="{F8924EFE-B186-493D-9395-1FD54D7BA03C}">
      <dgm:prSet phldrT="[Text]"/>
      <dgm:spPr/>
      <dgm:t>
        <a:bodyPr/>
        <a:lstStyle/>
        <a:p>
          <a:r>
            <a:rPr lang="en-US" dirty="0"/>
            <a:t>Follow-up</a:t>
          </a:r>
        </a:p>
      </dgm:t>
    </dgm:pt>
    <dgm:pt modelId="{E8806538-EBA3-4D25-8130-F07824CECF76}" type="parTrans" cxnId="{37EFC8CE-62FD-496A-93AE-8205C8E6C6C1}">
      <dgm:prSet/>
      <dgm:spPr/>
      <dgm:t>
        <a:bodyPr/>
        <a:lstStyle/>
        <a:p>
          <a:endParaRPr lang="en-US"/>
        </a:p>
      </dgm:t>
    </dgm:pt>
    <dgm:pt modelId="{919B3E82-3F09-4965-89D5-12CAD0C76705}" type="sibTrans" cxnId="{37EFC8CE-62FD-496A-93AE-8205C8E6C6C1}">
      <dgm:prSet/>
      <dgm:spPr/>
      <dgm:t>
        <a:bodyPr/>
        <a:lstStyle/>
        <a:p>
          <a:endParaRPr lang="en-US"/>
        </a:p>
      </dgm:t>
    </dgm:pt>
    <dgm:pt modelId="{3ACE879B-7F04-498C-AB16-DC0E33492BF0}">
      <dgm:prSet phldrT="[Text]"/>
      <dgm:spPr/>
      <dgm:t>
        <a:bodyPr/>
        <a:lstStyle/>
        <a:p>
          <a:r>
            <a:rPr lang="en-US" dirty="0"/>
            <a:t>Preliminary review of the audit area/subject</a:t>
          </a:r>
        </a:p>
      </dgm:t>
    </dgm:pt>
    <dgm:pt modelId="{99CAC6BF-A215-4991-8F0B-E2C615E02E27}" type="parTrans" cxnId="{337E6605-2237-4D5F-9A4D-629BD08F5CB7}">
      <dgm:prSet/>
      <dgm:spPr/>
      <dgm:t>
        <a:bodyPr/>
        <a:lstStyle/>
        <a:p>
          <a:endParaRPr lang="en-US"/>
        </a:p>
      </dgm:t>
    </dgm:pt>
    <dgm:pt modelId="{C8AD1E62-B89E-4D15-A17C-570FB9AFE607}" type="sibTrans" cxnId="{337E6605-2237-4D5F-9A4D-629BD08F5CB7}">
      <dgm:prSet/>
      <dgm:spPr/>
      <dgm:t>
        <a:bodyPr/>
        <a:lstStyle/>
        <a:p>
          <a:endParaRPr lang="en-US"/>
        </a:p>
      </dgm:t>
    </dgm:pt>
    <dgm:pt modelId="{D7BBD97C-FD42-49DB-9C4E-CF48A8C99E61}">
      <dgm:prSet phldrT="[Text]"/>
      <dgm:spPr/>
      <dgm:t>
        <a:bodyPr/>
        <a:lstStyle/>
        <a:p>
          <a:r>
            <a:rPr lang="en-US" dirty="0"/>
            <a:t>Inquiry and observation</a:t>
          </a:r>
        </a:p>
      </dgm:t>
    </dgm:pt>
    <dgm:pt modelId="{7B3EA5EA-5766-4E6B-8DE1-6FB0144CB024}" type="parTrans" cxnId="{260FF9BD-3EBA-4330-A86B-77C8A1AE89C6}">
      <dgm:prSet/>
      <dgm:spPr/>
      <dgm:t>
        <a:bodyPr/>
        <a:lstStyle/>
        <a:p>
          <a:endParaRPr lang="en-US"/>
        </a:p>
      </dgm:t>
    </dgm:pt>
    <dgm:pt modelId="{DA11A310-E22D-4621-A75F-35B2E86BC14F}" type="sibTrans" cxnId="{260FF9BD-3EBA-4330-A86B-77C8A1AE89C6}">
      <dgm:prSet/>
      <dgm:spPr/>
      <dgm:t>
        <a:bodyPr/>
        <a:lstStyle/>
        <a:p>
          <a:endParaRPr lang="en-US"/>
        </a:p>
      </dgm:t>
    </dgm:pt>
    <dgm:pt modelId="{0CA65FB8-854B-4E11-AEC5-34DF4098967C}">
      <dgm:prSet phldrT="[Text]"/>
      <dgm:spPr/>
      <dgm:t>
        <a:bodyPr/>
        <a:lstStyle/>
        <a:p>
          <a:r>
            <a:rPr lang="en-US" dirty="0"/>
            <a:t>Walk-throughs</a:t>
          </a:r>
        </a:p>
      </dgm:t>
    </dgm:pt>
    <dgm:pt modelId="{D8FFAF11-40C3-4142-948E-643363246D73}" type="parTrans" cxnId="{FFAFD959-9A0A-441E-83AE-BD2529B572AF}">
      <dgm:prSet/>
      <dgm:spPr/>
      <dgm:t>
        <a:bodyPr/>
        <a:lstStyle/>
        <a:p>
          <a:endParaRPr lang="en-US"/>
        </a:p>
      </dgm:t>
    </dgm:pt>
    <dgm:pt modelId="{DBD5447A-4088-4FED-80E0-0AA7425F3977}" type="sibTrans" cxnId="{FFAFD959-9A0A-441E-83AE-BD2529B572AF}">
      <dgm:prSet/>
      <dgm:spPr/>
      <dgm:t>
        <a:bodyPr/>
        <a:lstStyle/>
        <a:p>
          <a:endParaRPr lang="en-US"/>
        </a:p>
      </dgm:t>
    </dgm:pt>
    <dgm:pt modelId="{1494A34E-5B41-420A-952F-92EF84250B99}">
      <dgm:prSet phldrT="[Text]"/>
      <dgm:spPr/>
      <dgm:t>
        <a:bodyPr/>
        <a:lstStyle/>
        <a:p>
          <a:r>
            <a:rPr lang="en-US" dirty="0"/>
            <a:t>Reperformance of controls</a:t>
          </a:r>
        </a:p>
      </dgm:t>
    </dgm:pt>
    <dgm:pt modelId="{8A357212-73F8-4D14-AAD3-5EAF67DBC268}" type="parTrans" cxnId="{B3DFFB6F-5AD7-4E87-840C-9DD23AB8EE71}">
      <dgm:prSet/>
      <dgm:spPr/>
      <dgm:t>
        <a:bodyPr/>
        <a:lstStyle/>
        <a:p>
          <a:endParaRPr lang="en-US"/>
        </a:p>
      </dgm:t>
    </dgm:pt>
    <dgm:pt modelId="{42C81993-482F-4798-A60A-895896CA4B55}" type="sibTrans" cxnId="{B3DFFB6F-5AD7-4E87-840C-9DD23AB8EE71}">
      <dgm:prSet/>
      <dgm:spPr/>
      <dgm:t>
        <a:bodyPr/>
        <a:lstStyle/>
        <a:p>
          <a:endParaRPr lang="en-US"/>
        </a:p>
      </dgm:t>
    </dgm:pt>
    <dgm:pt modelId="{4359344F-C59C-4661-B087-00F782C19808}">
      <dgm:prSet phldrT="[Text]"/>
      <dgm:spPr/>
      <dgm:t>
        <a:bodyPr/>
        <a:lstStyle/>
        <a:p>
          <a:r>
            <a:rPr lang="en-US" dirty="0"/>
            <a:t>Flow-charting techniques for documenting automated applications and business processes</a:t>
          </a:r>
        </a:p>
      </dgm:t>
    </dgm:pt>
    <dgm:pt modelId="{E97B6A49-8EF1-4813-B224-3AA199666007}" type="parTrans" cxnId="{388BEEAC-033E-4FEF-89F5-7B568F63ED8F}">
      <dgm:prSet/>
      <dgm:spPr/>
      <dgm:t>
        <a:bodyPr/>
        <a:lstStyle/>
        <a:p>
          <a:endParaRPr lang="en-US"/>
        </a:p>
      </dgm:t>
    </dgm:pt>
    <dgm:pt modelId="{62402E1D-78EA-4CA1-B128-FAB13B9DCC16}" type="sibTrans" cxnId="{388BEEAC-033E-4FEF-89F5-7B568F63ED8F}">
      <dgm:prSet/>
      <dgm:spPr/>
      <dgm:t>
        <a:bodyPr/>
        <a:lstStyle/>
        <a:p>
          <a:endParaRPr lang="en-US"/>
        </a:p>
      </dgm:t>
    </dgm:pt>
    <dgm:pt modelId="{F9CABDD4-7856-4901-93B1-AD79DD30AD17}" type="pres">
      <dgm:prSet presAssocID="{4B133BAD-1CA5-4EC7-86A9-37D4587F9325}" presName="Name0" presStyleCnt="0">
        <dgm:presLayoutVars>
          <dgm:dir/>
          <dgm:animLvl val="lvl"/>
          <dgm:resizeHandles val="exact"/>
        </dgm:presLayoutVars>
      </dgm:prSet>
      <dgm:spPr/>
      <dgm:t>
        <a:bodyPr/>
        <a:lstStyle/>
        <a:p>
          <a:endParaRPr lang="en-US"/>
        </a:p>
      </dgm:t>
    </dgm:pt>
    <dgm:pt modelId="{7FD82DD6-A4E7-4A04-9D90-E79A80BBA861}" type="pres">
      <dgm:prSet presAssocID="{32633EAB-A958-490D-BB49-20CC9338A540}" presName="composite" presStyleCnt="0"/>
      <dgm:spPr/>
    </dgm:pt>
    <dgm:pt modelId="{0D570E5B-0476-48B3-AF1E-2C93C9F1B337}" type="pres">
      <dgm:prSet presAssocID="{32633EAB-A958-490D-BB49-20CC9338A540}" presName="parTx" presStyleLbl="alignNode1" presStyleIdx="0" presStyleCnt="2">
        <dgm:presLayoutVars>
          <dgm:chMax val="0"/>
          <dgm:chPref val="0"/>
          <dgm:bulletEnabled val="1"/>
        </dgm:presLayoutVars>
      </dgm:prSet>
      <dgm:spPr/>
      <dgm:t>
        <a:bodyPr/>
        <a:lstStyle/>
        <a:p>
          <a:endParaRPr lang="en-US"/>
        </a:p>
      </dgm:t>
    </dgm:pt>
    <dgm:pt modelId="{74DA7E0C-4950-4FC3-9C5D-C0D3EC3B346D}" type="pres">
      <dgm:prSet presAssocID="{32633EAB-A958-490D-BB49-20CC9338A540}" presName="desTx" presStyleLbl="alignAccFollowNode1" presStyleIdx="0" presStyleCnt="2">
        <dgm:presLayoutVars>
          <dgm:bulletEnabled val="1"/>
        </dgm:presLayoutVars>
      </dgm:prSet>
      <dgm:spPr/>
      <dgm:t>
        <a:bodyPr/>
        <a:lstStyle/>
        <a:p>
          <a:endParaRPr lang="en-US"/>
        </a:p>
      </dgm:t>
    </dgm:pt>
    <dgm:pt modelId="{7C879316-4920-4F0E-8875-44BCE913BE43}" type="pres">
      <dgm:prSet presAssocID="{3B4461A7-0577-43CF-A6AE-782AA2E0BD1D}" presName="space" presStyleCnt="0"/>
      <dgm:spPr/>
    </dgm:pt>
    <dgm:pt modelId="{4D875DEB-087C-46C5-9474-926D94A1F684}" type="pres">
      <dgm:prSet presAssocID="{28ECA91C-737D-4254-8A59-B7DF74F6E025}" presName="composite" presStyleCnt="0"/>
      <dgm:spPr/>
    </dgm:pt>
    <dgm:pt modelId="{0D65350E-A661-49E7-9AA6-89F93690ADBE}" type="pres">
      <dgm:prSet presAssocID="{28ECA91C-737D-4254-8A59-B7DF74F6E025}" presName="parTx" presStyleLbl="alignNode1" presStyleIdx="1" presStyleCnt="2">
        <dgm:presLayoutVars>
          <dgm:chMax val="0"/>
          <dgm:chPref val="0"/>
          <dgm:bulletEnabled val="1"/>
        </dgm:presLayoutVars>
      </dgm:prSet>
      <dgm:spPr/>
      <dgm:t>
        <a:bodyPr/>
        <a:lstStyle/>
        <a:p>
          <a:endParaRPr lang="en-US"/>
        </a:p>
      </dgm:t>
    </dgm:pt>
    <dgm:pt modelId="{094EF1CB-AEE7-4040-BBC2-8137E87D2130}" type="pres">
      <dgm:prSet presAssocID="{28ECA91C-737D-4254-8A59-B7DF74F6E025}" presName="desTx" presStyleLbl="alignAccFollowNode1" presStyleIdx="1" presStyleCnt="2">
        <dgm:presLayoutVars>
          <dgm:bulletEnabled val="1"/>
        </dgm:presLayoutVars>
      </dgm:prSet>
      <dgm:spPr/>
      <dgm:t>
        <a:bodyPr/>
        <a:lstStyle/>
        <a:p>
          <a:endParaRPr lang="en-US"/>
        </a:p>
      </dgm:t>
    </dgm:pt>
  </dgm:ptLst>
  <dgm:cxnLst>
    <dgm:cxn modelId="{B3DFFB6F-5AD7-4E87-840C-9DD23AB8EE71}" srcId="{28ECA91C-737D-4254-8A59-B7DF74F6E025}" destId="{1494A34E-5B41-420A-952F-92EF84250B99}" srcOrd="7" destOrd="0" parTransId="{8A357212-73F8-4D14-AAD3-5EAF67DBC268}" sibTransId="{42C81993-482F-4798-A60A-895896CA4B55}"/>
    <dgm:cxn modelId="{89CF6DC9-243A-4023-A885-D54E22C5F4BD}" type="presOf" srcId="{3ACE879B-7F04-498C-AB16-DC0E33492BF0}" destId="{74DA7E0C-4950-4FC3-9C5D-C0D3EC3B346D}" srcOrd="0" destOrd="3" presId="urn:microsoft.com/office/officeart/2005/8/layout/hList1"/>
    <dgm:cxn modelId="{F2E842BE-F2A8-4A8D-A20A-C383743A7DB1}" srcId="{32633EAB-A958-490D-BB49-20CC9338A540}" destId="{4D63FAAB-2C82-4E48-A07C-363E2BC14619}" srcOrd="4" destOrd="0" parTransId="{28943DFE-6F5B-4AFF-BE3B-58B4B5CCF754}" sibTransId="{859EE4E3-D99B-47AF-8EA2-F67978FBAD30}"/>
    <dgm:cxn modelId="{15B7B221-D0F3-4E38-86C2-F0B842CD2536}" srcId="{32633EAB-A958-490D-BB49-20CC9338A540}" destId="{C1CF8C42-5F78-460E-8FC5-DE6A05128588}" srcOrd="6" destOrd="0" parTransId="{8BA00CE2-0914-4ADE-8388-A4D2EBB66081}" sibTransId="{20CB1615-A207-4C6A-8C42-E6E52327A33D}"/>
    <dgm:cxn modelId="{337E6605-2237-4D5F-9A4D-629BD08F5CB7}" srcId="{32633EAB-A958-490D-BB49-20CC9338A540}" destId="{3ACE879B-7F04-498C-AB16-DC0E33492BF0}" srcOrd="3" destOrd="0" parTransId="{99CAC6BF-A215-4991-8F0B-E2C615E02E27}" sibTransId="{C8AD1E62-B89E-4D15-A17C-570FB9AFE607}"/>
    <dgm:cxn modelId="{48B001AB-8F96-4516-A88B-0C06B7F30BCC}" type="presOf" srcId="{C1CF8C42-5F78-460E-8FC5-DE6A05128588}" destId="{74DA7E0C-4950-4FC3-9C5D-C0D3EC3B346D}" srcOrd="0" destOrd="6" presId="urn:microsoft.com/office/officeart/2005/8/layout/hList1"/>
    <dgm:cxn modelId="{388BEEAC-033E-4FEF-89F5-7B568F63ED8F}" srcId="{28ECA91C-737D-4254-8A59-B7DF74F6E025}" destId="{4359344F-C59C-4661-B087-00F782C19808}" srcOrd="2" destOrd="0" parTransId="{E97B6A49-8EF1-4813-B224-3AA199666007}" sibTransId="{62402E1D-78EA-4CA1-B128-FAB13B9DCC16}"/>
    <dgm:cxn modelId="{92765AF0-7C44-4B16-90C4-A69BC4904BE8}" srcId="{32633EAB-A958-490D-BB49-20CC9338A540}" destId="{35F48CF5-D8B7-46D5-8ED7-DCF365FFEDE7}" srcOrd="8" destOrd="0" parTransId="{408A5D88-C44D-4759-A2E3-DD846A08D921}" sibTransId="{1A1F5A15-5690-456C-AA0E-A887666FC338}"/>
    <dgm:cxn modelId="{4BC32930-5C1C-4E14-804F-9B6A69AD1D5E}" srcId="{32633EAB-A958-490D-BB49-20CC9338A540}" destId="{993A5C73-3C55-4CB6-8165-FB5D90A24295}" srcOrd="7" destOrd="0" parTransId="{C9C3367E-60AC-4883-9419-BC3CD55EC5EC}" sibTransId="{CFBC7E9B-768A-42A5-9888-98B5479E5704}"/>
    <dgm:cxn modelId="{8356D160-B354-49E0-A36B-9B89AE970172}" srcId="{32633EAB-A958-490D-BB49-20CC9338A540}" destId="{F5A3959C-CA05-45B9-9E8C-813351436890}" srcOrd="5" destOrd="0" parTransId="{9CE6B7EC-44AC-4F55-928E-E2436C4EEFD1}" sibTransId="{EF17DB51-CD88-4371-B1CC-5EC5C1DB5452}"/>
    <dgm:cxn modelId="{37EFC8CE-62FD-496A-93AE-8205C8E6C6C1}" srcId="{32633EAB-A958-490D-BB49-20CC9338A540}" destId="{F8924EFE-B186-493D-9395-1FD54D7BA03C}" srcOrd="9" destOrd="0" parTransId="{E8806538-EBA3-4D25-8130-F07824CECF76}" sibTransId="{919B3E82-3F09-4965-89D5-12CAD0C76705}"/>
    <dgm:cxn modelId="{BDD88D37-4465-4FAA-9335-344A91324486}" type="presOf" srcId="{0E858B66-70AD-47D0-BCD3-D9E1FCC4D104}" destId="{094EF1CB-AEE7-4040-BBC2-8137E87D2130}" srcOrd="0" destOrd="3" presId="urn:microsoft.com/office/officeart/2005/8/layout/hList1"/>
    <dgm:cxn modelId="{2F50E63F-D31F-499D-B557-77B178353A32}" srcId="{4B133BAD-1CA5-4EC7-86A9-37D4587F9325}" destId="{28ECA91C-737D-4254-8A59-B7DF74F6E025}" srcOrd="1" destOrd="0" parTransId="{D38EB6C9-7A84-4162-9492-ACACF10DFA38}" sibTransId="{0864158D-BE5D-4785-A8FB-A98AA299D0C2}"/>
    <dgm:cxn modelId="{C2D842CA-3021-448A-9C85-58643BF9CC17}" type="presOf" srcId="{4B133BAD-1CA5-4EC7-86A9-37D4587F9325}" destId="{F9CABDD4-7856-4901-93B1-AD79DD30AD17}" srcOrd="0" destOrd="0" presId="urn:microsoft.com/office/officeart/2005/8/layout/hList1"/>
    <dgm:cxn modelId="{60EF135D-E6F0-4E2A-8F45-D1EBB9728CD8}" type="presOf" srcId="{32633EAB-A958-490D-BB49-20CC9338A540}" destId="{0D570E5B-0476-48B3-AF1E-2C93C9F1B337}" srcOrd="0" destOrd="0" presId="urn:microsoft.com/office/officeart/2005/8/layout/hList1"/>
    <dgm:cxn modelId="{3A8F4E75-6B91-4154-9718-70D550491881}" type="presOf" srcId="{1DCB73E7-E7E0-4F88-9F66-54F6F1ED368C}" destId="{74DA7E0C-4950-4FC3-9C5D-C0D3EC3B346D}" srcOrd="0" destOrd="0" presId="urn:microsoft.com/office/officeart/2005/8/layout/hList1"/>
    <dgm:cxn modelId="{5477F64F-DF09-4857-83BB-BC75168CAD28}" srcId="{32633EAB-A958-490D-BB49-20CC9338A540}" destId="{74C1EE60-82C1-4672-A297-CCC35ACAA2E0}" srcOrd="1" destOrd="0" parTransId="{F0478AFF-B2E6-48EA-A065-B91763B54D10}" sibTransId="{883E7786-E2B8-4D7A-ABB6-3C9D61AB6EB9}"/>
    <dgm:cxn modelId="{0DD87172-B0BB-4D72-8556-8CCA972CF582}" type="presOf" srcId="{02E453FE-9804-462D-A965-3413D93BEA81}" destId="{094EF1CB-AEE7-4040-BBC2-8137E87D2130}" srcOrd="0" destOrd="4" presId="urn:microsoft.com/office/officeart/2005/8/layout/hList1"/>
    <dgm:cxn modelId="{534B5233-4939-4159-B9C7-E0F6F194987D}" srcId="{28ECA91C-737D-4254-8A59-B7DF74F6E025}" destId="{0E858B66-70AD-47D0-BCD3-D9E1FCC4D104}" srcOrd="3" destOrd="0" parTransId="{DCE0AA78-EFB4-4F2B-A7A5-D17A96C1AD81}" sibTransId="{4974B6CA-FFD1-4674-B691-A9F03C1CF046}"/>
    <dgm:cxn modelId="{CAC53203-E62C-4224-81D4-5E5FE7365791}" type="presOf" srcId="{1842B01B-535A-4158-B9D7-23C42BFFC94E}" destId="{094EF1CB-AEE7-4040-BBC2-8137E87D2130}" srcOrd="0" destOrd="0" presId="urn:microsoft.com/office/officeart/2005/8/layout/hList1"/>
    <dgm:cxn modelId="{952DBB5D-740F-4DED-AAE3-19F33E26F8CF}" type="presOf" srcId="{4D63FAAB-2C82-4E48-A07C-363E2BC14619}" destId="{74DA7E0C-4950-4FC3-9C5D-C0D3EC3B346D}" srcOrd="0" destOrd="4" presId="urn:microsoft.com/office/officeart/2005/8/layout/hList1"/>
    <dgm:cxn modelId="{188C7BC7-8645-4FC0-931A-E0E87E6B446C}" type="presOf" srcId="{28ECA91C-737D-4254-8A59-B7DF74F6E025}" destId="{0D65350E-A661-49E7-9AA6-89F93690ADBE}" srcOrd="0" destOrd="0" presId="urn:microsoft.com/office/officeart/2005/8/layout/hList1"/>
    <dgm:cxn modelId="{9706D501-5A3F-4AF6-83BA-8B1F342B2F22}" type="presOf" srcId="{645D20D1-F300-43F2-A538-708C6AC4FD28}" destId="{74DA7E0C-4950-4FC3-9C5D-C0D3EC3B346D}" srcOrd="0" destOrd="2" presId="urn:microsoft.com/office/officeart/2005/8/layout/hList1"/>
    <dgm:cxn modelId="{76C35402-D7F5-482C-BD7B-07E35622BA63}" type="presOf" srcId="{F5A3959C-CA05-45B9-9E8C-813351436890}" destId="{74DA7E0C-4950-4FC3-9C5D-C0D3EC3B346D}" srcOrd="0" destOrd="5" presId="urn:microsoft.com/office/officeart/2005/8/layout/hList1"/>
    <dgm:cxn modelId="{197A4885-F66C-4521-9E19-BC9EEF8CCF86}" type="presOf" srcId="{993A5C73-3C55-4CB6-8165-FB5D90A24295}" destId="{74DA7E0C-4950-4FC3-9C5D-C0D3EC3B346D}" srcOrd="0" destOrd="7" presId="urn:microsoft.com/office/officeart/2005/8/layout/hList1"/>
    <dgm:cxn modelId="{5CC4A814-5A2D-4B88-8C32-3CB81B4D747E}" type="presOf" srcId="{F8924EFE-B186-493D-9395-1FD54D7BA03C}" destId="{74DA7E0C-4950-4FC3-9C5D-C0D3EC3B346D}" srcOrd="0" destOrd="9" presId="urn:microsoft.com/office/officeart/2005/8/layout/hList1"/>
    <dgm:cxn modelId="{C4D19A10-DBB6-4E63-BD6B-AB160C095233}" type="presOf" srcId="{74C1EE60-82C1-4672-A297-CCC35ACAA2E0}" destId="{74DA7E0C-4950-4FC3-9C5D-C0D3EC3B346D}" srcOrd="0" destOrd="1" presId="urn:microsoft.com/office/officeart/2005/8/layout/hList1"/>
    <dgm:cxn modelId="{B1F63A88-EFCC-4447-9978-35EE5438F983}" type="presOf" srcId="{EE558D21-452C-438A-AA5A-F4C512418818}" destId="{094EF1CB-AEE7-4040-BBC2-8137E87D2130}" srcOrd="0" destOrd="1" presId="urn:microsoft.com/office/officeart/2005/8/layout/hList1"/>
    <dgm:cxn modelId="{FFAFD959-9A0A-441E-83AE-BD2529B572AF}" srcId="{28ECA91C-737D-4254-8A59-B7DF74F6E025}" destId="{0CA65FB8-854B-4E11-AEC5-34DF4098967C}" srcOrd="6" destOrd="0" parTransId="{D8FFAF11-40C3-4142-948E-643363246D73}" sibTransId="{DBD5447A-4088-4FED-80E0-0AA7425F3977}"/>
    <dgm:cxn modelId="{EC6204B2-C930-4081-B050-66D3671F84A0}" srcId="{28ECA91C-737D-4254-8A59-B7DF74F6E025}" destId="{1842B01B-535A-4158-B9D7-23C42BFFC94E}" srcOrd="0" destOrd="0" parTransId="{EE22B7D4-DC7C-46E7-9F74-6F7A1427CE93}" sibTransId="{96B92922-8C19-44E0-BA59-186376667612}"/>
    <dgm:cxn modelId="{2D1FDC8B-22A1-4CFE-BA5E-EAB414BCEC71}" type="presOf" srcId="{35F48CF5-D8B7-46D5-8ED7-DCF365FFEDE7}" destId="{74DA7E0C-4950-4FC3-9C5D-C0D3EC3B346D}" srcOrd="0" destOrd="8" presId="urn:microsoft.com/office/officeart/2005/8/layout/hList1"/>
    <dgm:cxn modelId="{6A394EEF-DA08-4D48-B56F-2B3A82FD1E56}" srcId="{4B133BAD-1CA5-4EC7-86A9-37D4587F9325}" destId="{32633EAB-A958-490D-BB49-20CC9338A540}" srcOrd="0" destOrd="0" parTransId="{815AB88B-928E-4721-9826-DADEF8DCEBED}" sibTransId="{3B4461A7-0577-43CF-A6AE-782AA2E0BD1D}"/>
    <dgm:cxn modelId="{E5797D0F-E600-414F-96D5-0D5851207BAC}" type="presOf" srcId="{4359344F-C59C-4661-B087-00F782C19808}" destId="{094EF1CB-AEE7-4040-BBC2-8137E87D2130}" srcOrd="0" destOrd="2" presId="urn:microsoft.com/office/officeart/2005/8/layout/hList1"/>
    <dgm:cxn modelId="{FDD6E723-3873-40ED-8A09-9B4ADC551F97}" srcId="{28ECA91C-737D-4254-8A59-B7DF74F6E025}" destId="{02E453FE-9804-462D-A965-3413D93BEA81}" srcOrd="4" destOrd="0" parTransId="{9F8AB95B-81D5-4B4A-AE3D-23C7076BCBA5}" sibTransId="{B17973F2-8DC1-4B89-AC80-CAC47CB7B4F2}"/>
    <dgm:cxn modelId="{260FF9BD-3EBA-4330-A86B-77C8A1AE89C6}" srcId="{28ECA91C-737D-4254-8A59-B7DF74F6E025}" destId="{D7BBD97C-FD42-49DB-9C4E-CF48A8C99E61}" srcOrd="5" destOrd="0" parTransId="{7B3EA5EA-5766-4E6B-8DE1-6FB0144CB024}" sibTransId="{DA11A310-E22D-4621-A75F-35B2E86BC14F}"/>
    <dgm:cxn modelId="{D210FF8F-A4B9-4533-A74C-C5EB2B0E4813}" srcId="{32633EAB-A958-490D-BB49-20CC9338A540}" destId="{645D20D1-F300-43F2-A538-708C6AC4FD28}" srcOrd="2" destOrd="0" parTransId="{BF813556-E400-4477-9252-B52D09309769}" sibTransId="{1B640977-036E-47E6-BC20-79B590176AB3}"/>
    <dgm:cxn modelId="{F9735440-7379-4092-AC8E-1575E4939DBF}" type="presOf" srcId="{1494A34E-5B41-420A-952F-92EF84250B99}" destId="{094EF1CB-AEE7-4040-BBC2-8137E87D2130}" srcOrd="0" destOrd="7" presId="urn:microsoft.com/office/officeart/2005/8/layout/hList1"/>
    <dgm:cxn modelId="{0FE7E9E9-46AB-4CC6-854F-2D1CBC10D119}" srcId="{28ECA91C-737D-4254-8A59-B7DF74F6E025}" destId="{EE558D21-452C-438A-AA5A-F4C512418818}" srcOrd="1" destOrd="0" parTransId="{C724E4BA-A209-446D-A452-CDE05F1454F1}" sibTransId="{A1E93E32-CAAB-4CEA-BAA8-7FD03CC0C888}"/>
    <dgm:cxn modelId="{62BC5B53-F286-471B-9894-5A2BFC50589D}" srcId="{32633EAB-A958-490D-BB49-20CC9338A540}" destId="{1DCB73E7-E7E0-4F88-9F66-54F6F1ED368C}" srcOrd="0" destOrd="0" parTransId="{456287A9-01A4-4856-B264-3953EC5BF764}" sibTransId="{93EE2897-16D5-402D-8987-9BA8F80B6BD5}"/>
    <dgm:cxn modelId="{38A8B0B7-DDA8-4A0C-99CB-347F89ADC924}" type="presOf" srcId="{0CA65FB8-854B-4E11-AEC5-34DF4098967C}" destId="{094EF1CB-AEE7-4040-BBC2-8137E87D2130}" srcOrd="0" destOrd="6" presId="urn:microsoft.com/office/officeart/2005/8/layout/hList1"/>
    <dgm:cxn modelId="{2CF7A850-ED5C-4057-B126-7DA39FAD7278}" type="presOf" srcId="{D7BBD97C-FD42-49DB-9C4E-CF48A8C99E61}" destId="{094EF1CB-AEE7-4040-BBC2-8137E87D2130}" srcOrd="0" destOrd="5" presId="urn:microsoft.com/office/officeart/2005/8/layout/hList1"/>
    <dgm:cxn modelId="{E773B241-6D24-4328-8C8A-803C2681F082}" type="presParOf" srcId="{F9CABDD4-7856-4901-93B1-AD79DD30AD17}" destId="{7FD82DD6-A4E7-4A04-9D90-E79A80BBA861}" srcOrd="0" destOrd="0" presId="urn:microsoft.com/office/officeart/2005/8/layout/hList1"/>
    <dgm:cxn modelId="{C54033B9-05A6-49AB-882F-83C582E75C0B}" type="presParOf" srcId="{7FD82DD6-A4E7-4A04-9D90-E79A80BBA861}" destId="{0D570E5B-0476-48B3-AF1E-2C93C9F1B337}" srcOrd="0" destOrd="0" presId="urn:microsoft.com/office/officeart/2005/8/layout/hList1"/>
    <dgm:cxn modelId="{487210D9-9A4C-4CCD-8CF8-9DABFC5B76F0}" type="presParOf" srcId="{7FD82DD6-A4E7-4A04-9D90-E79A80BBA861}" destId="{74DA7E0C-4950-4FC3-9C5D-C0D3EC3B346D}" srcOrd="1" destOrd="0" presId="urn:microsoft.com/office/officeart/2005/8/layout/hList1"/>
    <dgm:cxn modelId="{056F306A-035A-4058-898D-3372FA16D7DF}" type="presParOf" srcId="{F9CABDD4-7856-4901-93B1-AD79DD30AD17}" destId="{7C879316-4920-4F0E-8875-44BCE913BE43}" srcOrd="1" destOrd="0" presId="urn:microsoft.com/office/officeart/2005/8/layout/hList1"/>
    <dgm:cxn modelId="{4330D7B8-0508-426F-867E-7846E606DC5C}" type="presParOf" srcId="{F9CABDD4-7856-4901-93B1-AD79DD30AD17}" destId="{4D875DEB-087C-46C5-9474-926D94A1F684}" srcOrd="2" destOrd="0" presId="urn:microsoft.com/office/officeart/2005/8/layout/hList1"/>
    <dgm:cxn modelId="{A218EBEE-C036-4A15-A1A4-8B672E5E1B2E}" type="presParOf" srcId="{4D875DEB-087C-46C5-9474-926D94A1F684}" destId="{0D65350E-A661-49E7-9AA6-89F93690ADBE}" srcOrd="0" destOrd="0" presId="urn:microsoft.com/office/officeart/2005/8/layout/hList1"/>
    <dgm:cxn modelId="{BC8147C0-EA92-4500-AEEE-DDB0D854531C}" type="presParOf" srcId="{4D875DEB-087C-46C5-9474-926D94A1F684}" destId="{094EF1CB-AEE7-4040-BBC2-8137E87D2130}"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9C9AF41-32FC-49E4-A63C-3745EB39B753}"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3372D806-8A19-416B-8085-9779256E4179}">
      <dgm:prSet phldrT="[Text]"/>
      <dgm:spPr/>
      <dgm:t>
        <a:bodyPr/>
        <a:lstStyle/>
        <a:p>
          <a:r>
            <a:rPr lang="en-US" dirty="0"/>
            <a:t>Review IS organizational structures.</a:t>
          </a:r>
        </a:p>
      </dgm:t>
    </dgm:pt>
    <dgm:pt modelId="{D7154EDE-4C5D-4611-9EEE-FB0EC4615615}" type="parTrans" cxnId="{810360CC-643F-4E95-8618-E868925649B1}">
      <dgm:prSet/>
      <dgm:spPr/>
      <dgm:t>
        <a:bodyPr/>
        <a:lstStyle/>
        <a:p>
          <a:endParaRPr lang="en-US"/>
        </a:p>
      </dgm:t>
    </dgm:pt>
    <dgm:pt modelId="{AB90AA2A-0CC9-487E-B91F-491D27B2BA0F}" type="sibTrans" cxnId="{810360CC-643F-4E95-8618-E868925649B1}">
      <dgm:prSet/>
      <dgm:spPr/>
      <dgm:t>
        <a:bodyPr/>
        <a:lstStyle/>
        <a:p>
          <a:endParaRPr lang="en-US"/>
        </a:p>
      </dgm:t>
    </dgm:pt>
    <dgm:pt modelId="{2944B0C2-EEA4-4795-B164-7F3E16D403F8}">
      <dgm:prSet phldrT="[Text]"/>
      <dgm:spPr/>
      <dgm:t>
        <a:bodyPr/>
        <a:lstStyle/>
        <a:p>
          <a:r>
            <a:rPr lang="en-US" dirty="0"/>
            <a:t>Interview appropriate personnel.</a:t>
          </a:r>
        </a:p>
      </dgm:t>
    </dgm:pt>
    <dgm:pt modelId="{84B9F786-C7E5-442B-89C0-5118FD42CC8D}" type="parTrans" cxnId="{E5AC2E01-63AE-4350-91FD-403F5B9FE3CA}">
      <dgm:prSet/>
      <dgm:spPr/>
      <dgm:t>
        <a:bodyPr/>
        <a:lstStyle/>
        <a:p>
          <a:endParaRPr lang="en-US"/>
        </a:p>
      </dgm:t>
    </dgm:pt>
    <dgm:pt modelId="{F182F529-2C38-4363-BFEF-BB76C374BF2E}" type="sibTrans" cxnId="{E5AC2E01-63AE-4350-91FD-403F5B9FE3CA}">
      <dgm:prSet/>
      <dgm:spPr/>
      <dgm:t>
        <a:bodyPr/>
        <a:lstStyle/>
        <a:p>
          <a:endParaRPr lang="en-US"/>
        </a:p>
      </dgm:t>
    </dgm:pt>
    <dgm:pt modelId="{339AF15C-6403-4D3B-99F0-17D656B27C3E}">
      <dgm:prSet phldrT="[Text]"/>
      <dgm:spPr/>
      <dgm:t>
        <a:bodyPr/>
        <a:lstStyle/>
        <a:p>
          <a:r>
            <a:rPr lang="en-US" dirty="0"/>
            <a:t>Observe processes and employee performances.</a:t>
          </a:r>
        </a:p>
      </dgm:t>
    </dgm:pt>
    <dgm:pt modelId="{5570FB1A-7408-4BDD-986F-F6744EE73A00}" type="parTrans" cxnId="{FDC8F90B-F8B4-43CB-8148-9F32612369BA}">
      <dgm:prSet/>
      <dgm:spPr/>
      <dgm:t>
        <a:bodyPr/>
        <a:lstStyle/>
        <a:p>
          <a:endParaRPr lang="en-US"/>
        </a:p>
      </dgm:t>
    </dgm:pt>
    <dgm:pt modelId="{CF57FEA4-04A9-4558-A933-0949D2D235BA}" type="sibTrans" cxnId="{FDC8F90B-F8B4-43CB-8148-9F32612369BA}">
      <dgm:prSet/>
      <dgm:spPr/>
      <dgm:t>
        <a:bodyPr/>
        <a:lstStyle/>
        <a:p>
          <a:endParaRPr lang="en-US"/>
        </a:p>
      </dgm:t>
    </dgm:pt>
    <dgm:pt modelId="{8BD178F3-BED4-4855-B758-0F070E9FF661}">
      <dgm:prSet phldrT="[Text]"/>
      <dgm:spPr/>
      <dgm:t>
        <a:bodyPr/>
        <a:lstStyle/>
        <a:p>
          <a:r>
            <a:rPr lang="en-US" dirty="0"/>
            <a:t>Review IS policies and procedures.</a:t>
          </a:r>
        </a:p>
      </dgm:t>
    </dgm:pt>
    <dgm:pt modelId="{2AD347DB-D8AA-4D83-82D9-4B7771A9E654}" type="parTrans" cxnId="{14308884-F5D6-42AF-AC45-75FFB30C8107}">
      <dgm:prSet/>
      <dgm:spPr/>
      <dgm:t>
        <a:bodyPr/>
        <a:lstStyle/>
        <a:p>
          <a:endParaRPr lang="en-US"/>
        </a:p>
      </dgm:t>
    </dgm:pt>
    <dgm:pt modelId="{2DB557C8-0EFB-467C-8C0B-E5E3AA966B84}" type="sibTrans" cxnId="{14308884-F5D6-42AF-AC45-75FFB30C8107}">
      <dgm:prSet/>
      <dgm:spPr/>
      <dgm:t>
        <a:bodyPr/>
        <a:lstStyle/>
        <a:p>
          <a:endParaRPr lang="en-US"/>
        </a:p>
      </dgm:t>
    </dgm:pt>
    <dgm:pt modelId="{F9D5E278-6D70-412D-9877-B19977B49448}">
      <dgm:prSet phldrT="[Text]"/>
      <dgm:spPr/>
      <dgm:t>
        <a:bodyPr/>
        <a:lstStyle/>
        <a:p>
          <a:r>
            <a:rPr lang="en-US" dirty="0"/>
            <a:t>Review IS standards.</a:t>
          </a:r>
        </a:p>
      </dgm:t>
    </dgm:pt>
    <dgm:pt modelId="{C3C010F2-0979-4177-9938-C3386D286C87}" type="parTrans" cxnId="{C3C23C11-0984-413C-B082-BFE3A7E283A6}">
      <dgm:prSet/>
      <dgm:spPr/>
      <dgm:t>
        <a:bodyPr/>
        <a:lstStyle/>
        <a:p>
          <a:endParaRPr lang="en-US"/>
        </a:p>
      </dgm:t>
    </dgm:pt>
    <dgm:pt modelId="{8931B937-0AB0-4874-948A-A6881294CA73}" type="sibTrans" cxnId="{C3C23C11-0984-413C-B082-BFE3A7E283A6}">
      <dgm:prSet/>
      <dgm:spPr/>
      <dgm:t>
        <a:bodyPr/>
        <a:lstStyle/>
        <a:p>
          <a:endParaRPr lang="en-US"/>
        </a:p>
      </dgm:t>
    </dgm:pt>
    <dgm:pt modelId="{FC458024-A48C-4AF7-A5DB-38CDAC4ABA91}">
      <dgm:prSet phldrT="[Text]"/>
      <dgm:spPr/>
      <dgm:t>
        <a:bodyPr/>
        <a:lstStyle/>
        <a:p>
          <a:r>
            <a:rPr lang="en-US" dirty="0"/>
            <a:t>Review IS documentation.</a:t>
          </a:r>
        </a:p>
      </dgm:t>
    </dgm:pt>
    <dgm:pt modelId="{667ED4C4-B690-4F50-B7EA-021DF9BB797C}" type="parTrans" cxnId="{CF1E2202-81DE-4A2B-81BE-EAFC40B27720}">
      <dgm:prSet/>
      <dgm:spPr/>
      <dgm:t>
        <a:bodyPr/>
        <a:lstStyle/>
        <a:p>
          <a:endParaRPr lang="en-US"/>
        </a:p>
      </dgm:t>
    </dgm:pt>
    <dgm:pt modelId="{E6B79338-57BD-4DB1-BE3C-D099F24105BF}" type="sibTrans" cxnId="{CF1E2202-81DE-4A2B-81BE-EAFC40B27720}">
      <dgm:prSet/>
      <dgm:spPr/>
      <dgm:t>
        <a:bodyPr/>
        <a:lstStyle/>
        <a:p>
          <a:endParaRPr lang="en-US"/>
        </a:p>
      </dgm:t>
    </dgm:pt>
    <dgm:pt modelId="{BEF42B32-5CF2-494A-91A8-B6A64CA72DEC}">
      <dgm:prSet phldrT="[Text]"/>
      <dgm:spPr/>
      <dgm:t>
        <a:bodyPr/>
        <a:lstStyle/>
        <a:p>
          <a:r>
            <a:rPr lang="en-US" dirty="0"/>
            <a:t>Conduct a </a:t>
          </a:r>
          <a:r>
            <a:rPr lang="en-US" dirty="0" err="1"/>
            <a:t>reperformance</a:t>
          </a:r>
          <a:r>
            <a:rPr lang="en-US" dirty="0"/>
            <a:t>.</a:t>
          </a:r>
        </a:p>
      </dgm:t>
    </dgm:pt>
    <dgm:pt modelId="{EA602624-B623-432E-86BC-FB93B7122402}" type="parTrans" cxnId="{BC35E797-0B98-40D9-8E23-CBBF6D67EADD}">
      <dgm:prSet/>
      <dgm:spPr/>
      <dgm:t>
        <a:bodyPr/>
        <a:lstStyle/>
        <a:p>
          <a:endParaRPr lang="en-US"/>
        </a:p>
      </dgm:t>
    </dgm:pt>
    <dgm:pt modelId="{C46A71EB-C002-4D91-BDF1-1E856B5B5590}" type="sibTrans" cxnId="{BC35E797-0B98-40D9-8E23-CBBF6D67EADD}">
      <dgm:prSet/>
      <dgm:spPr/>
      <dgm:t>
        <a:bodyPr/>
        <a:lstStyle/>
        <a:p>
          <a:endParaRPr lang="en-US"/>
        </a:p>
      </dgm:t>
    </dgm:pt>
    <dgm:pt modelId="{3E9CCE91-BD13-4A21-99BF-C6E7FF5BD9FD}">
      <dgm:prSet phldrT="[Text]"/>
      <dgm:spPr/>
      <dgm:t>
        <a:bodyPr/>
        <a:lstStyle/>
        <a:p>
          <a:r>
            <a:rPr lang="en-US" dirty="0"/>
            <a:t>Conduct walkthroughs.</a:t>
          </a:r>
        </a:p>
      </dgm:t>
    </dgm:pt>
    <dgm:pt modelId="{01D2101C-F7F6-45D7-8AE8-D4502ED1CE06}" type="parTrans" cxnId="{EE59110A-BBF8-489E-948D-5E48D1FFE8E0}">
      <dgm:prSet/>
      <dgm:spPr/>
      <dgm:t>
        <a:bodyPr/>
        <a:lstStyle/>
        <a:p>
          <a:endParaRPr lang="en-US"/>
        </a:p>
      </dgm:t>
    </dgm:pt>
    <dgm:pt modelId="{CA87942D-BE1C-4DF0-AF11-F3247CEA453A}" type="sibTrans" cxnId="{EE59110A-BBF8-489E-948D-5E48D1FFE8E0}">
      <dgm:prSet/>
      <dgm:spPr/>
      <dgm:t>
        <a:bodyPr/>
        <a:lstStyle/>
        <a:p>
          <a:endParaRPr lang="en-US"/>
        </a:p>
      </dgm:t>
    </dgm:pt>
    <dgm:pt modelId="{7C6C19F3-5684-4ECF-A3AE-27CC70F3117E}" type="pres">
      <dgm:prSet presAssocID="{59C9AF41-32FC-49E4-A63C-3745EB39B753}" presName="diagram" presStyleCnt="0">
        <dgm:presLayoutVars>
          <dgm:dir/>
          <dgm:resizeHandles val="exact"/>
        </dgm:presLayoutVars>
      </dgm:prSet>
      <dgm:spPr/>
      <dgm:t>
        <a:bodyPr/>
        <a:lstStyle/>
        <a:p>
          <a:endParaRPr lang="en-US"/>
        </a:p>
      </dgm:t>
    </dgm:pt>
    <dgm:pt modelId="{112EC33D-C66C-4140-900B-513843E42B8D}" type="pres">
      <dgm:prSet presAssocID="{3372D806-8A19-416B-8085-9779256E4179}" presName="node" presStyleLbl="node1" presStyleIdx="0" presStyleCnt="8">
        <dgm:presLayoutVars>
          <dgm:bulletEnabled val="1"/>
        </dgm:presLayoutVars>
      </dgm:prSet>
      <dgm:spPr/>
      <dgm:t>
        <a:bodyPr/>
        <a:lstStyle/>
        <a:p>
          <a:endParaRPr lang="en-US"/>
        </a:p>
      </dgm:t>
    </dgm:pt>
    <dgm:pt modelId="{24EEEA1D-8E29-47AC-8029-C00F16AD1467}" type="pres">
      <dgm:prSet presAssocID="{AB90AA2A-0CC9-487E-B91F-491D27B2BA0F}" presName="sibTrans" presStyleCnt="0"/>
      <dgm:spPr/>
    </dgm:pt>
    <dgm:pt modelId="{11A56BFB-61F5-4576-972F-32165040D8EE}" type="pres">
      <dgm:prSet presAssocID="{8BD178F3-BED4-4855-B758-0F070E9FF661}" presName="node" presStyleLbl="node1" presStyleIdx="1" presStyleCnt="8">
        <dgm:presLayoutVars>
          <dgm:bulletEnabled val="1"/>
        </dgm:presLayoutVars>
      </dgm:prSet>
      <dgm:spPr/>
      <dgm:t>
        <a:bodyPr/>
        <a:lstStyle/>
        <a:p>
          <a:endParaRPr lang="en-US"/>
        </a:p>
      </dgm:t>
    </dgm:pt>
    <dgm:pt modelId="{783FC347-BD8D-4271-AF01-8DF12B47B529}" type="pres">
      <dgm:prSet presAssocID="{2DB557C8-0EFB-467C-8C0B-E5E3AA966B84}" presName="sibTrans" presStyleCnt="0"/>
      <dgm:spPr/>
    </dgm:pt>
    <dgm:pt modelId="{7898685A-69EC-4497-B17F-0A000FFCCF27}" type="pres">
      <dgm:prSet presAssocID="{F9D5E278-6D70-412D-9877-B19977B49448}" presName="node" presStyleLbl="node1" presStyleIdx="2" presStyleCnt="8">
        <dgm:presLayoutVars>
          <dgm:bulletEnabled val="1"/>
        </dgm:presLayoutVars>
      </dgm:prSet>
      <dgm:spPr/>
      <dgm:t>
        <a:bodyPr/>
        <a:lstStyle/>
        <a:p>
          <a:endParaRPr lang="en-US"/>
        </a:p>
      </dgm:t>
    </dgm:pt>
    <dgm:pt modelId="{36217048-0377-431C-BCE9-6A5E57EFC988}" type="pres">
      <dgm:prSet presAssocID="{8931B937-0AB0-4874-948A-A6881294CA73}" presName="sibTrans" presStyleCnt="0"/>
      <dgm:spPr/>
    </dgm:pt>
    <dgm:pt modelId="{4B45ED2C-FF26-4C57-84FE-946F9E902BDA}" type="pres">
      <dgm:prSet presAssocID="{FC458024-A48C-4AF7-A5DB-38CDAC4ABA91}" presName="node" presStyleLbl="node1" presStyleIdx="3" presStyleCnt="8" custLinFactNeighborY="-6790">
        <dgm:presLayoutVars>
          <dgm:bulletEnabled val="1"/>
        </dgm:presLayoutVars>
      </dgm:prSet>
      <dgm:spPr/>
      <dgm:t>
        <a:bodyPr/>
        <a:lstStyle/>
        <a:p>
          <a:endParaRPr lang="en-US"/>
        </a:p>
      </dgm:t>
    </dgm:pt>
    <dgm:pt modelId="{9CE0F733-7616-40D6-A164-0012DA68BD1B}" type="pres">
      <dgm:prSet presAssocID="{E6B79338-57BD-4DB1-BE3C-D099F24105BF}" presName="sibTrans" presStyleCnt="0"/>
      <dgm:spPr/>
    </dgm:pt>
    <dgm:pt modelId="{0609333B-66C6-44AB-A418-4D5E7B9861F9}" type="pres">
      <dgm:prSet presAssocID="{2944B0C2-EEA4-4795-B164-7F3E16D403F8}" presName="node" presStyleLbl="node1" presStyleIdx="4" presStyleCnt="8" custLinFactNeighborY="-6790">
        <dgm:presLayoutVars>
          <dgm:bulletEnabled val="1"/>
        </dgm:presLayoutVars>
      </dgm:prSet>
      <dgm:spPr/>
      <dgm:t>
        <a:bodyPr/>
        <a:lstStyle/>
        <a:p>
          <a:endParaRPr lang="en-US"/>
        </a:p>
      </dgm:t>
    </dgm:pt>
    <dgm:pt modelId="{DFC4069F-0155-46B6-BAD6-232600D779B5}" type="pres">
      <dgm:prSet presAssocID="{F182F529-2C38-4363-BFEF-BB76C374BF2E}" presName="sibTrans" presStyleCnt="0"/>
      <dgm:spPr/>
    </dgm:pt>
    <dgm:pt modelId="{04F2CCF6-2B08-4836-9196-F435788A23D9}" type="pres">
      <dgm:prSet presAssocID="{339AF15C-6403-4D3B-99F0-17D656B27C3E}" presName="node" presStyleLbl="node1" presStyleIdx="5" presStyleCnt="8" custLinFactNeighborX="-741" custLinFactNeighborY="-6790">
        <dgm:presLayoutVars>
          <dgm:bulletEnabled val="1"/>
        </dgm:presLayoutVars>
      </dgm:prSet>
      <dgm:spPr/>
      <dgm:t>
        <a:bodyPr/>
        <a:lstStyle/>
        <a:p>
          <a:endParaRPr lang="en-US"/>
        </a:p>
      </dgm:t>
    </dgm:pt>
    <dgm:pt modelId="{9FEFBD3D-A594-4238-8207-A779C26653A8}" type="pres">
      <dgm:prSet presAssocID="{CF57FEA4-04A9-4558-A933-0949D2D235BA}" presName="sibTrans" presStyleCnt="0"/>
      <dgm:spPr/>
    </dgm:pt>
    <dgm:pt modelId="{25B11F28-E9E3-409D-97B6-A5695691AA46}" type="pres">
      <dgm:prSet presAssocID="{BEF42B32-5CF2-494A-91A8-B6A64CA72DEC}" presName="node" presStyleLbl="node1" presStyleIdx="6" presStyleCnt="8" custLinFactNeighborX="-1667" custLinFactNeighborY="-9877">
        <dgm:presLayoutVars>
          <dgm:bulletEnabled val="1"/>
        </dgm:presLayoutVars>
      </dgm:prSet>
      <dgm:spPr/>
      <dgm:t>
        <a:bodyPr/>
        <a:lstStyle/>
        <a:p>
          <a:endParaRPr lang="en-US"/>
        </a:p>
      </dgm:t>
    </dgm:pt>
    <dgm:pt modelId="{344FDBF5-5034-4D40-92F9-21C7C095FE00}" type="pres">
      <dgm:prSet presAssocID="{C46A71EB-C002-4D91-BDF1-1E856B5B5590}" presName="sibTrans" presStyleCnt="0"/>
      <dgm:spPr/>
    </dgm:pt>
    <dgm:pt modelId="{A5E565A5-7001-450A-A4FA-3E24A595656F}" type="pres">
      <dgm:prSet presAssocID="{3E9CCE91-BD13-4A21-99BF-C6E7FF5BD9FD}" presName="node" presStyleLbl="node1" presStyleIdx="7" presStyleCnt="8" custLinFactNeighborX="345" custLinFactNeighborY="-9877">
        <dgm:presLayoutVars>
          <dgm:bulletEnabled val="1"/>
        </dgm:presLayoutVars>
      </dgm:prSet>
      <dgm:spPr/>
      <dgm:t>
        <a:bodyPr/>
        <a:lstStyle/>
        <a:p>
          <a:endParaRPr lang="en-US"/>
        </a:p>
      </dgm:t>
    </dgm:pt>
  </dgm:ptLst>
  <dgm:cxnLst>
    <dgm:cxn modelId="{73D77ECE-CF31-4AC0-A5A3-DB062F975F02}" type="presOf" srcId="{59C9AF41-32FC-49E4-A63C-3745EB39B753}" destId="{7C6C19F3-5684-4ECF-A3AE-27CC70F3117E}" srcOrd="0" destOrd="0" presId="urn:microsoft.com/office/officeart/2005/8/layout/default#1"/>
    <dgm:cxn modelId="{810360CC-643F-4E95-8618-E868925649B1}" srcId="{59C9AF41-32FC-49E4-A63C-3745EB39B753}" destId="{3372D806-8A19-416B-8085-9779256E4179}" srcOrd="0" destOrd="0" parTransId="{D7154EDE-4C5D-4611-9EEE-FB0EC4615615}" sibTransId="{AB90AA2A-0CC9-487E-B91F-491D27B2BA0F}"/>
    <dgm:cxn modelId="{3D233AC4-3E78-475F-9462-5FF677805563}" type="presOf" srcId="{3E9CCE91-BD13-4A21-99BF-C6E7FF5BD9FD}" destId="{A5E565A5-7001-450A-A4FA-3E24A595656F}" srcOrd="0" destOrd="0" presId="urn:microsoft.com/office/officeart/2005/8/layout/default#1"/>
    <dgm:cxn modelId="{E5AC2E01-63AE-4350-91FD-403F5B9FE3CA}" srcId="{59C9AF41-32FC-49E4-A63C-3745EB39B753}" destId="{2944B0C2-EEA4-4795-B164-7F3E16D403F8}" srcOrd="4" destOrd="0" parTransId="{84B9F786-C7E5-442B-89C0-5118FD42CC8D}" sibTransId="{F182F529-2C38-4363-BFEF-BB76C374BF2E}"/>
    <dgm:cxn modelId="{24E2650A-2286-4DE8-B7FD-44F5EBD3F9E7}" type="presOf" srcId="{2944B0C2-EEA4-4795-B164-7F3E16D403F8}" destId="{0609333B-66C6-44AB-A418-4D5E7B9861F9}" srcOrd="0" destOrd="0" presId="urn:microsoft.com/office/officeart/2005/8/layout/default#1"/>
    <dgm:cxn modelId="{14308884-F5D6-42AF-AC45-75FFB30C8107}" srcId="{59C9AF41-32FC-49E4-A63C-3745EB39B753}" destId="{8BD178F3-BED4-4855-B758-0F070E9FF661}" srcOrd="1" destOrd="0" parTransId="{2AD347DB-D8AA-4D83-82D9-4B7771A9E654}" sibTransId="{2DB557C8-0EFB-467C-8C0B-E5E3AA966B84}"/>
    <dgm:cxn modelId="{CF1E2202-81DE-4A2B-81BE-EAFC40B27720}" srcId="{59C9AF41-32FC-49E4-A63C-3745EB39B753}" destId="{FC458024-A48C-4AF7-A5DB-38CDAC4ABA91}" srcOrd="3" destOrd="0" parTransId="{667ED4C4-B690-4F50-B7EA-021DF9BB797C}" sibTransId="{E6B79338-57BD-4DB1-BE3C-D099F24105BF}"/>
    <dgm:cxn modelId="{C3C23C11-0984-413C-B082-BFE3A7E283A6}" srcId="{59C9AF41-32FC-49E4-A63C-3745EB39B753}" destId="{F9D5E278-6D70-412D-9877-B19977B49448}" srcOrd="2" destOrd="0" parTransId="{C3C010F2-0979-4177-9938-C3386D286C87}" sibTransId="{8931B937-0AB0-4874-948A-A6881294CA73}"/>
    <dgm:cxn modelId="{EE59110A-BBF8-489E-948D-5E48D1FFE8E0}" srcId="{59C9AF41-32FC-49E4-A63C-3745EB39B753}" destId="{3E9CCE91-BD13-4A21-99BF-C6E7FF5BD9FD}" srcOrd="7" destOrd="0" parTransId="{01D2101C-F7F6-45D7-8AE8-D4502ED1CE06}" sibTransId="{CA87942D-BE1C-4DF0-AF11-F3247CEA453A}"/>
    <dgm:cxn modelId="{FDC8F90B-F8B4-43CB-8148-9F32612369BA}" srcId="{59C9AF41-32FC-49E4-A63C-3745EB39B753}" destId="{339AF15C-6403-4D3B-99F0-17D656B27C3E}" srcOrd="5" destOrd="0" parTransId="{5570FB1A-7408-4BDD-986F-F6744EE73A00}" sibTransId="{CF57FEA4-04A9-4558-A933-0949D2D235BA}"/>
    <dgm:cxn modelId="{39803C68-7730-4E7B-8EB9-4FB4DCE940B4}" type="presOf" srcId="{8BD178F3-BED4-4855-B758-0F070E9FF661}" destId="{11A56BFB-61F5-4576-972F-32165040D8EE}" srcOrd="0" destOrd="0" presId="urn:microsoft.com/office/officeart/2005/8/layout/default#1"/>
    <dgm:cxn modelId="{80B29B1D-CE85-4513-81E1-03AB15C76ADE}" type="presOf" srcId="{BEF42B32-5CF2-494A-91A8-B6A64CA72DEC}" destId="{25B11F28-E9E3-409D-97B6-A5695691AA46}" srcOrd="0" destOrd="0" presId="urn:microsoft.com/office/officeart/2005/8/layout/default#1"/>
    <dgm:cxn modelId="{57DD1635-FE3A-4AC1-A8A9-60082873A877}" type="presOf" srcId="{3372D806-8A19-416B-8085-9779256E4179}" destId="{112EC33D-C66C-4140-900B-513843E42B8D}" srcOrd="0" destOrd="0" presId="urn:microsoft.com/office/officeart/2005/8/layout/default#1"/>
    <dgm:cxn modelId="{BC35E797-0B98-40D9-8E23-CBBF6D67EADD}" srcId="{59C9AF41-32FC-49E4-A63C-3745EB39B753}" destId="{BEF42B32-5CF2-494A-91A8-B6A64CA72DEC}" srcOrd="6" destOrd="0" parTransId="{EA602624-B623-432E-86BC-FB93B7122402}" sibTransId="{C46A71EB-C002-4D91-BDF1-1E856B5B5590}"/>
    <dgm:cxn modelId="{1E3C4A44-6CFF-4F31-B5E7-E75431E0CCD0}" type="presOf" srcId="{F9D5E278-6D70-412D-9877-B19977B49448}" destId="{7898685A-69EC-4497-B17F-0A000FFCCF27}" srcOrd="0" destOrd="0" presId="urn:microsoft.com/office/officeart/2005/8/layout/default#1"/>
    <dgm:cxn modelId="{22FD6881-22D4-49D5-A8CE-2BEF2700278A}" type="presOf" srcId="{339AF15C-6403-4D3B-99F0-17D656B27C3E}" destId="{04F2CCF6-2B08-4836-9196-F435788A23D9}" srcOrd="0" destOrd="0" presId="urn:microsoft.com/office/officeart/2005/8/layout/default#1"/>
    <dgm:cxn modelId="{FAFE67ED-AACC-48FC-9C2F-AB515D27D99D}" type="presOf" srcId="{FC458024-A48C-4AF7-A5DB-38CDAC4ABA91}" destId="{4B45ED2C-FF26-4C57-84FE-946F9E902BDA}" srcOrd="0" destOrd="0" presId="urn:microsoft.com/office/officeart/2005/8/layout/default#1"/>
    <dgm:cxn modelId="{57A62E10-52B4-402B-BDFA-8FB9E30B404E}" type="presParOf" srcId="{7C6C19F3-5684-4ECF-A3AE-27CC70F3117E}" destId="{112EC33D-C66C-4140-900B-513843E42B8D}" srcOrd="0" destOrd="0" presId="urn:microsoft.com/office/officeart/2005/8/layout/default#1"/>
    <dgm:cxn modelId="{061B0AB5-07F0-4D0C-8504-627E47AC1512}" type="presParOf" srcId="{7C6C19F3-5684-4ECF-A3AE-27CC70F3117E}" destId="{24EEEA1D-8E29-47AC-8029-C00F16AD1467}" srcOrd="1" destOrd="0" presId="urn:microsoft.com/office/officeart/2005/8/layout/default#1"/>
    <dgm:cxn modelId="{8FFCEBEE-6781-4E38-B75A-E2E44574790E}" type="presParOf" srcId="{7C6C19F3-5684-4ECF-A3AE-27CC70F3117E}" destId="{11A56BFB-61F5-4576-972F-32165040D8EE}" srcOrd="2" destOrd="0" presId="urn:microsoft.com/office/officeart/2005/8/layout/default#1"/>
    <dgm:cxn modelId="{288C8BFA-A2FB-4BD3-9BB5-FA7DD50F4E34}" type="presParOf" srcId="{7C6C19F3-5684-4ECF-A3AE-27CC70F3117E}" destId="{783FC347-BD8D-4271-AF01-8DF12B47B529}" srcOrd="3" destOrd="0" presId="urn:microsoft.com/office/officeart/2005/8/layout/default#1"/>
    <dgm:cxn modelId="{21A56456-1230-47BB-ACA3-537BE57656A4}" type="presParOf" srcId="{7C6C19F3-5684-4ECF-A3AE-27CC70F3117E}" destId="{7898685A-69EC-4497-B17F-0A000FFCCF27}" srcOrd="4" destOrd="0" presId="urn:microsoft.com/office/officeart/2005/8/layout/default#1"/>
    <dgm:cxn modelId="{BE32CCC5-F7B7-4675-A079-2C20CC814B3D}" type="presParOf" srcId="{7C6C19F3-5684-4ECF-A3AE-27CC70F3117E}" destId="{36217048-0377-431C-BCE9-6A5E57EFC988}" srcOrd="5" destOrd="0" presId="urn:microsoft.com/office/officeart/2005/8/layout/default#1"/>
    <dgm:cxn modelId="{79378896-20EC-473B-AE64-559489FB14FE}" type="presParOf" srcId="{7C6C19F3-5684-4ECF-A3AE-27CC70F3117E}" destId="{4B45ED2C-FF26-4C57-84FE-946F9E902BDA}" srcOrd="6" destOrd="0" presId="urn:microsoft.com/office/officeart/2005/8/layout/default#1"/>
    <dgm:cxn modelId="{823C09A3-4610-4263-B2D9-4DBD032FC7E6}" type="presParOf" srcId="{7C6C19F3-5684-4ECF-A3AE-27CC70F3117E}" destId="{9CE0F733-7616-40D6-A164-0012DA68BD1B}" srcOrd="7" destOrd="0" presId="urn:microsoft.com/office/officeart/2005/8/layout/default#1"/>
    <dgm:cxn modelId="{B9E04706-57C6-4083-89CF-6A56DCE119A7}" type="presParOf" srcId="{7C6C19F3-5684-4ECF-A3AE-27CC70F3117E}" destId="{0609333B-66C6-44AB-A418-4D5E7B9861F9}" srcOrd="8" destOrd="0" presId="urn:microsoft.com/office/officeart/2005/8/layout/default#1"/>
    <dgm:cxn modelId="{1FE01C82-92C0-40D8-BBC4-65BA946294C6}" type="presParOf" srcId="{7C6C19F3-5684-4ECF-A3AE-27CC70F3117E}" destId="{DFC4069F-0155-46B6-BAD6-232600D779B5}" srcOrd="9" destOrd="0" presId="urn:microsoft.com/office/officeart/2005/8/layout/default#1"/>
    <dgm:cxn modelId="{AFE4886A-4C52-4E18-9D36-E212526ACE98}" type="presParOf" srcId="{7C6C19F3-5684-4ECF-A3AE-27CC70F3117E}" destId="{04F2CCF6-2B08-4836-9196-F435788A23D9}" srcOrd="10" destOrd="0" presId="urn:microsoft.com/office/officeart/2005/8/layout/default#1"/>
    <dgm:cxn modelId="{6EA320DE-981C-4929-BB23-037895C79FFC}" type="presParOf" srcId="{7C6C19F3-5684-4ECF-A3AE-27CC70F3117E}" destId="{9FEFBD3D-A594-4238-8207-A779C26653A8}" srcOrd="11" destOrd="0" presId="urn:microsoft.com/office/officeart/2005/8/layout/default#1"/>
    <dgm:cxn modelId="{F4BBA7ED-32A8-46E9-981D-86C0F5B5DDF9}" type="presParOf" srcId="{7C6C19F3-5684-4ECF-A3AE-27CC70F3117E}" destId="{25B11F28-E9E3-409D-97B6-A5695691AA46}" srcOrd="12" destOrd="0" presId="urn:microsoft.com/office/officeart/2005/8/layout/default#1"/>
    <dgm:cxn modelId="{B8B90E50-C8CF-401A-B4CB-4F3B0B3B6078}" type="presParOf" srcId="{7C6C19F3-5684-4ECF-A3AE-27CC70F3117E}" destId="{344FDBF5-5034-4D40-92F9-21C7C095FE00}" srcOrd="13" destOrd="0" presId="urn:microsoft.com/office/officeart/2005/8/layout/default#1"/>
    <dgm:cxn modelId="{110148BE-64B1-486D-AAE4-D9D82A38101E}" type="presParOf" srcId="{7C6C19F3-5684-4ECF-A3AE-27CC70F3117E}" destId="{A5E565A5-7001-450A-A4FA-3E24A595656F}" srcOrd="14" destOrd="0" presId="urn:microsoft.com/office/officeart/2005/8/layout/defaul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70103E5-6B80-4C02-8F83-99D995343F38}" type="doc">
      <dgm:prSet loTypeId="urn:microsoft.com/office/officeart/2005/8/layout/default#2" loCatId="list" qsTypeId="urn:microsoft.com/office/officeart/2005/8/quickstyle/simple1" qsCatId="simple" csTypeId="urn:microsoft.com/office/officeart/2005/8/colors/accent1_2" csCatId="accent1" phldr="1"/>
      <dgm:spPr/>
      <dgm:t>
        <a:bodyPr/>
        <a:lstStyle/>
        <a:p>
          <a:endParaRPr lang="en-US"/>
        </a:p>
      </dgm:t>
    </dgm:pt>
    <dgm:pt modelId="{A0249DD5-45FD-4130-95D9-B0A6A2BDDD42}">
      <dgm:prSet phldrT="[Text]" custT="1"/>
      <dgm:spPr/>
      <dgm:t>
        <a:bodyPr/>
        <a:lstStyle/>
        <a:p>
          <a:r>
            <a:rPr lang="en-US" sz="2000" dirty="0"/>
            <a:t>Actual functions</a:t>
          </a:r>
        </a:p>
      </dgm:t>
    </dgm:pt>
    <dgm:pt modelId="{BF7225D9-3215-4157-ABF2-0CB6B8A62643}" type="parTrans" cxnId="{148C8843-F48F-4894-9F91-BA18294A2C07}">
      <dgm:prSet/>
      <dgm:spPr/>
      <dgm:t>
        <a:bodyPr/>
        <a:lstStyle/>
        <a:p>
          <a:endParaRPr lang="en-US"/>
        </a:p>
      </dgm:t>
    </dgm:pt>
    <dgm:pt modelId="{A02EE35A-B11F-4F5F-915D-B831E824FF5A}" type="sibTrans" cxnId="{148C8843-F48F-4894-9F91-BA18294A2C07}">
      <dgm:prSet/>
      <dgm:spPr/>
      <dgm:t>
        <a:bodyPr/>
        <a:lstStyle/>
        <a:p>
          <a:endParaRPr lang="en-US"/>
        </a:p>
      </dgm:t>
    </dgm:pt>
    <dgm:pt modelId="{00461EC4-3C1B-4CDC-B686-7184D5303625}">
      <dgm:prSet phldrT="[Text]" custT="1"/>
      <dgm:spPr/>
      <dgm:t>
        <a:bodyPr/>
        <a:lstStyle/>
        <a:p>
          <a:r>
            <a:rPr lang="en-US" sz="2000" dirty="0"/>
            <a:t>Actual processes/</a:t>
          </a:r>
          <a:br>
            <a:rPr lang="en-US" sz="2000" dirty="0"/>
          </a:br>
          <a:r>
            <a:rPr lang="en-US" sz="2000" dirty="0"/>
            <a:t>procedures</a:t>
          </a:r>
        </a:p>
      </dgm:t>
    </dgm:pt>
    <dgm:pt modelId="{FA459A06-5BA4-4D78-82EF-69840789F0BB}" type="parTrans" cxnId="{C14C07EA-BDFB-44C1-917E-E1F26514D9F2}">
      <dgm:prSet/>
      <dgm:spPr/>
      <dgm:t>
        <a:bodyPr/>
        <a:lstStyle/>
        <a:p>
          <a:endParaRPr lang="en-US"/>
        </a:p>
      </dgm:t>
    </dgm:pt>
    <dgm:pt modelId="{973F1803-0292-4266-B5D0-2CCF7CC2CFE8}" type="sibTrans" cxnId="{C14C07EA-BDFB-44C1-917E-E1F26514D9F2}">
      <dgm:prSet/>
      <dgm:spPr/>
      <dgm:t>
        <a:bodyPr/>
        <a:lstStyle/>
        <a:p>
          <a:endParaRPr lang="en-US"/>
        </a:p>
      </dgm:t>
    </dgm:pt>
    <dgm:pt modelId="{43312FB3-1AB1-417E-8730-7BE116F80B1B}">
      <dgm:prSet phldrT="[Text]" custT="1"/>
      <dgm:spPr/>
      <dgm:t>
        <a:bodyPr/>
        <a:lstStyle/>
        <a:p>
          <a:r>
            <a:rPr lang="en-US" sz="2000" dirty="0"/>
            <a:t>Security awareness</a:t>
          </a:r>
        </a:p>
      </dgm:t>
    </dgm:pt>
    <dgm:pt modelId="{48553208-953A-460E-980A-48D8EB5CE12B}" type="parTrans" cxnId="{B37D4F9F-A7BC-47F2-A5E7-F4EE655E005B}">
      <dgm:prSet/>
      <dgm:spPr/>
      <dgm:t>
        <a:bodyPr/>
        <a:lstStyle/>
        <a:p>
          <a:endParaRPr lang="en-US"/>
        </a:p>
      </dgm:t>
    </dgm:pt>
    <dgm:pt modelId="{563F7F7E-E253-4636-ACB0-7E31576C067D}" type="sibTrans" cxnId="{B37D4F9F-A7BC-47F2-A5E7-F4EE655E005B}">
      <dgm:prSet/>
      <dgm:spPr/>
      <dgm:t>
        <a:bodyPr/>
        <a:lstStyle/>
        <a:p>
          <a:endParaRPr lang="en-US"/>
        </a:p>
      </dgm:t>
    </dgm:pt>
    <dgm:pt modelId="{862B23A8-A053-47CC-8804-D4E91CB7D6A1}">
      <dgm:prSet phldrT="[Text]" custT="1"/>
      <dgm:spPr/>
      <dgm:t>
        <a:bodyPr/>
        <a:lstStyle/>
        <a:p>
          <a:r>
            <a:rPr lang="en-US" sz="2000" dirty="0"/>
            <a:t>Reporting relationships</a:t>
          </a:r>
        </a:p>
      </dgm:t>
    </dgm:pt>
    <dgm:pt modelId="{4038DAEB-930F-4B14-A9FC-B1A292D5C050}" type="parTrans" cxnId="{A479D47A-1AC7-448E-87B8-FAF23750D206}">
      <dgm:prSet/>
      <dgm:spPr/>
      <dgm:t>
        <a:bodyPr/>
        <a:lstStyle/>
        <a:p>
          <a:endParaRPr lang="en-US"/>
        </a:p>
      </dgm:t>
    </dgm:pt>
    <dgm:pt modelId="{2568EB94-E2DD-4C0F-9D91-5757E166F980}" type="sibTrans" cxnId="{A479D47A-1AC7-448E-87B8-FAF23750D206}">
      <dgm:prSet/>
      <dgm:spPr/>
      <dgm:t>
        <a:bodyPr/>
        <a:lstStyle/>
        <a:p>
          <a:endParaRPr lang="en-US"/>
        </a:p>
      </dgm:t>
    </dgm:pt>
    <dgm:pt modelId="{09CEB3E8-1419-47D0-AF77-06206017EA3C}" type="pres">
      <dgm:prSet presAssocID="{970103E5-6B80-4C02-8F83-99D995343F38}" presName="diagram" presStyleCnt="0">
        <dgm:presLayoutVars>
          <dgm:dir/>
          <dgm:resizeHandles val="exact"/>
        </dgm:presLayoutVars>
      </dgm:prSet>
      <dgm:spPr/>
      <dgm:t>
        <a:bodyPr/>
        <a:lstStyle/>
        <a:p>
          <a:endParaRPr lang="en-US"/>
        </a:p>
      </dgm:t>
    </dgm:pt>
    <dgm:pt modelId="{3B434360-F529-43D4-A28E-A1F593FFAB03}" type="pres">
      <dgm:prSet presAssocID="{A0249DD5-45FD-4130-95D9-B0A6A2BDDD42}" presName="node" presStyleLbl="node1" presStyleIdx="0" presStyleCnt="4">
        <dgm:presLayoutVars>
          <dgm:bulletEnabled val="1"/>
        </dgm:presLayoutVars>
      </dgm:prSet>
      <dgm:spPr/>
      <dgm:t>
        <a:bodyPr/>
        <a:lstStyle/>
        <a:p>
          <a:endParaRPr lang="en-US"/>
        </a:p>
      </dgm:t>
    </dgm:pt>
    <dgm:pt modelId="{8FBC74AD-307F-4DC2-A622-945488F1873A}" type="pres">
      <dgm:prSet presAssocID="{A02EE35A-B11F-4F5F-915D-B831E824FF5A}" presName="sibTrans" presStyleCnt="0"/>
      <dgm:spPr/>
    </dgm:pt>
    <dgm:pt modelId="{53B76E2D-8E96-4A80-9DDC-6A63E6350F0B}" type="pres">
      <dgm:prSet presAssocID="{00461EC4-3C1B-4CDC-B686-7184D5303625}" presName="node" presStyleLbl="node1" presStyleIdx="1" presStyleCnt="4">
        <dgm:presLayoutVars>
          <dgm:bulletEnabled val="1"/>
        </dgm:presLayoutVars>
      </dgm:prSet>
      <dgm:spPr/>
      <dgm:t>
        <a:bodyPr/>
        <a:lstStyle/>
        <a:p>
          <a:endParaRPr lang="en-US"/>
        </a:p>
      </dgm:t>
    </dgm:pt>
    <dgm:pt modelId="{BF596AF6-E972-4A6B-91A7-C7E0DCE43538}" type="pres">
      <dgm:prSet presAssocID="{973F1803-0292-4266-B5D0-2CCF7CC2CFE8}" presName="sibTrans" presStyleCnt="0"/>
      <dgm:spPr/>
    </dgm:pt>
    <dgm:pt modelId="{3CE2955B-C3D6-4109-AC9F-AE083D2C021D}" type="pres">
      <dgm:prSet presAssocID="{43312FB3-1AB1-417E-8730-7BE116F80B1B}" presName="node" presStyleLbl="node1" presStyleIdx="2" presStyleCnt="4">
        <dgm:presLayoutVars>
          <dgm:bulletEnabled val="1"/>
        </dgm:presLayoutVars>
      </dgm:prSet>
      <dgm:spPr/>
      <dgm:t>
        <a:bodyPr/>
        <a:lstStyle/>
        <a:p>
          <a:endParaRPr lang="en-US"/>
        </a:p>
      </dgm:t>
    </dgm:pt>
    <dgm:pt modelId="{0536DB9E-249C-4CEE-9C98-79CF97E7833A}" type="pres">
      <dgm:prSet presAssocID="{563F7F7E-E253-4636-ACB0-7E31576C067D}" presName="sibTrans" presStyleCnt="0"/>
      <dgm:spPr/>
    </dgm:pt>
    <dgm:pt modelId="{40DE7590-D183-425A-8AB5-93C12293D0CA}" type="pres">
      <dgm:prSet presAssocID="{862B23A8-A053-47CC-8804-D4E91CB7D6A1}" presName="node" presStyleLbl="node1" presStyleIdx="3" presStyleCnt="4">
        <dgm:presLayoutVars>
          <dgm:bulletEnabled val="1"/>
        </dgm:presLayoutVars>
      </dgm:prSet>
      <dgm:spPr/>
      <dgm:t>
        <a:bodyPr/>
        <a:lstStyle/>
        <a:p>
          <a:endParaRPr lang="en-US"/>
        </a:p>
      </dgm:t>
    </dgm:pt>
  </dgm:ptLst>
  <dgm:cxnLst>
    <dgm:cxn modelId="{63BB54F5-6EE6-4225-B59D-65471F2501BE}" type="presOf" srcId="{43312FB3-1AB1-417E-8730-7BE116F80B1B}" destId="{3CE2955B-C3D6-4109-AC9F-AE083D2C021D}" srcOrd="0" destOrd="0" presId="urn:microsoft.com/office/officeart/2005/8/layout/default#2"/>
    <dgm:cxn modelId="{6AC1DF49-6DCF-499B-BAF8-46B5B204EFC7}" type="presOf" srcId="{A0249DD5-45FD-4130-95D9-B0A6A2BDDD42}" destId="{3B434360-F529-43D4-A28E-A1F593FFAB03}" srcOrd="0" destOrd="0" presId="urn:microsoft.com/office/officeart/2005/8/layout/default#2"/>
    <dgm:cxn modelId="{B37D4F9F-A7BC-47F2-A5E7-F4EE655E005B}" srcId="{970103E5-6B80-4C02-8F83-99D995343F38}" destId="{43312FB3-1AB1-417E-8730-7BE116F80B1B}" srcOrd="2" destOrd="0" parTransId="{48553208-953A-460E-980A-48D8EB5CE12B}" sibTransId="{563F7F7E-E253-4636-ACB0-7E31576C067D}"/>
    <dgm:cxn modelId="{93FD134D-B9E5-43D7-82E0-FAA41C80A6CA}" type="presOf" srcId="{862B23A8-A053-47CC-8804-D4E91CB7D6A1}" destId="{40DE7590-D183-425A-8AB5-93C12293D0CA}" srcOrd="0" destOrd="0" presId="urn:microsoft.com/office/officeart/2005/8/layout/default#2"/>
    <dgm:cxn modelId="{C14C07EA-BDFB-44C1-917E-E1F26514D9F2}" srcId="{970103E5-6B80-4C02-8F83-99D995343F38}" destId="{00461EC4-3C1B-4CDC-B686-7184D5303625}" srcOrd="1" destOrd="0" parTransId="{FA459A06-5BA4-4D78-82EF-69840789F0BB}" sibTransId="{973F1803-0292-4266-B5D0-2CCF7CC2CFE8}"/>
    <dgm:cxn modelId="{8EF38C66-828C-4AF0-945E-11E130FBABE7}" type="presOf" srcId="{970103E5-6B80-4C02-8F83-99D995343F38}" destId="{09CEB3E8-1419-47D0-AF77-06206017EA3C}" srcOrd="0" destOrd="0" presId="urn:microsoft.com/office/officeart/2005/8/layout/default#2"/>
    <dgm:cxn modelId="{D498344E-01D9-47D4-A14A-24E6BC2829BC}" type="presOf" srcId="{00461EC4-3C1B-4CDC-B686-7184D5303625}" destId="{53B76E2D-8E96-4A80-9DDC-6A63E6350F0B}" srcOrd="0" destOrd="0" presId="urn:microsoft.com/office/officeart/2005/8/layout/default#2"/>
    <dgm:cxn modelId="{A479D47A-1AC7-448E-87B8-FAF23750D206}" srcId="{970103E5-6B80-4C02-8F83-99D995343F38}" destId="{862B23A8-A053-47CC-8804-D4E91CB7D6A1}" srcOrd="3" destOrd="0" parTransId="{4038DAEB-930F-4B14-A9FC-B1A292D5C050}" sibTransId="{2568EB94-E2DD-4C0F-9D91-5757E166F980}"/>
    <dgm:cxn modelId="{148C8843-F48F-4894-9F91-BA18294A2C07}" srcId="{970103E5-6B80-4C02-8F83-99D995343F38}" destId="{A0249DD5-45FD-4130-95D9-B0A6A2BDDD42}" srcOrd="0" destOrd="0" parTransId="{BF7225D9-3215-4157-ABF2-0CB6B8A62643}" sibTransId="{A02EE35A-B11F-4F5F-915D-B831E824FF5A}"/>
    <dgm:cxn modelId="{0F998CBB-B101-436E-B349-8F22F2746199}" type="presParOf" srcId="{09CEB3E8-1419-47D0-AF77-06206017EA3C}" destId="{3B434360-F529-43D4-A28E-A1F593FFAB03}" srcOrd="0" destOrd="0" presId="urn:microsoft.com/office/officeart/2005/8/layout/default#2"/>
    <dgm:cxn modelId="{A71ABF6B-D8B1-40D0-B63E-C6F23A119DA8}" type="presParOf" srcId="{09CEB3E8-1419-47D0-AF77-06206017EA3C}" destId="{8FBC74AD-307F-4DC2-A622-945488F1873A}" srcOrd="1" destOrd="0" presId="urn:microsoft.com/office/officeart/2005/8/layout/default#2"/>
    <dgm:cxn modelId="{7743ADA7-CED8-4CC6-B294-EC43ACCAF60F}" type="presParOf" srcId="{09CEB3E8-1419-47D0-AF77-06206017EA3C}" destId="{53B76E2D-8E96-4A80-9DDC-6A63E6350F0B}" srcOrd="2" destOrd="0" presId="urn:microsoft.com/office/officeart/2005/8/layout/default#2"/>
    <dgm:cxn modelId="{154BF5F0-C010-455A-A908-0AC9603966DF}" type="presParOf" srcId="{09CEB3E8-1419-47D0-AF77-06206017EA3C}" destId="{BF596AF6-E972-4A6B-91A7-C7E0DCE43538}" srcOrd="3" destOrd="0" presId="urn:microsoft.com/office/officeart/2005/8/layout/default#2"/>
    <dgm:cxn modelId="{4F2410E7-6CBE-4A7D-B7AB-8643F36ED169}" type="presParOf" srcId="{09CEB3E8-1419-47D0-AF77-06206017EA3C}" destId="{3CE2955B-C3D6-4109-AC9F-AE083D2C021D}" srcOrd="4" destOrd="0" presId="urn:microsoft.com/office/officeart/2005/8/layout/default#2"/>
    <dgm:cxn modelId="{C41E059C-2F66-4275-863B-A63455789EB8}" type="presParOf" srcId="{09CEB3E8-1419-47D0-AF77-06206017EA3C}" destId="{0536DB9E-249C-4CEE-9C98-79CF97E7833A}" srcOrd="5" destOrd="0" presId="urn:microsoft.com/office/officeart/2005/8/layout/default#2"/>
    <dgm:cxn modelId="{B5856293-D710-44A1-A060-6DEDF11BB6A5}" type="presParOf" srcId="{09CEB3E8-1419-47D0-AF77-06206017EA3C}" destId="{40DE7590-D183-425A-8AB5-93C12293D0CA}" srcOrd="6" destOrd="0" presId="urn:microsoft.com/office/officeart/2005/8/layout/defaul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53F64-BA4E-4327-BE92-413F80FA9760}">
      <dsp:nvSpPr>
        <dsp:cNvPr id="0" name=""/>
        <dsp:cNvSpPr/>
      </dsp:nvSpPr>
      <dsp:spPr>
        <a:xfrm>
          <a:off x="40" y="35100"/>
          <a:ext cx="3845569" cy="576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Advantages</a:t>
          </a:r>
        </a:p>
      </dsp:txBody>
      <dsp:txXfrm>
        <a:off x="40" y="35100"/>
        <a:ext cx="3845569" cy="576000"/>
      </dsp:txXfrm>
    </dsp:sp>
    <dsp:sp modelId="{7A8146D2-9276-4730-B43D-D2AEDD7E79BB}">
      <dsp:nvSpPr>
        <dsp:cNvPr id="0" name=""/>
        <dsp:cNvSpPr/>
      </dsp:nvSpPr>
      <dsp:spPr>
        <a:xfrm>
          <a:off x="40" y="611100"/>
          <a:ext cx="3845569" cy="46115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Early detection of risk</a:t>
          </a:r>
        </a:p>
        <a:p>
          <a:pPr marL="228600" lvl="1" indent="-228600" algn="l" defTabSz="889000">
            <a:lnSpc>
              <a:spcPct val="90000"/>
            </a:lnSpc>
            <a:spcBef>
              <a:spcPct val="0"/>
            </a:spcBef>
            <a:spcAft>
              <a:spcPct val="15000"/>
            </a:spcAft>
            <a:buChar char="•"/>
          </a:pPr>
          <a:r>
            <a:rPr lang="en-US" sz="2000" kern="1200" dirty="0"/>
            <a:t>More effective and improved internal controls</a:t>
          </a:r>
        </a:p>
        <a:p>
          <a:pPr marL="228600" lvl="1" indent="-228600" algn="l" defTabSz="889000">
            <a:lnSpc>
              <a:spcPct val="90000"/>
            </a:lnSpc>
            <a:spcBef>
              <a:spcPct val="0"/>
            </a:spcBef>
            <a:spcAft>
              <a:spcPct val="15000"/>
            </a:spcAft>
            <a:buChar char="•"/>
          </a:pPr>
          <a:r>
            <a:rPr lang="en-US" sz="2000" kern="1200" dirty="0"/>
            <a:t>Creation of cohesive teams  through employee involvement</a:t>
          </a:r>
        </a:p>
        <a:p>
          <a:pPr marL="228600" lvl="1" indent="-228600" algn="l" defTabSz="889000">
            <a:lnSpc>
              <a:spcPct val="90000"/>
            </a:lnSpc>
            <a:spcBef>
              <a:spcPct val="0"/>
            </a:spcBef>
            <a:spcAft>
              <a:spcPct val="15000"/>
            </a:spcAft>
            <a:buChar char="•"/>
          </a:pPr>
          <a:r>
            <a:rPr lang="en-US" sz="2000" kern="1200" dirty="0"/>
            <a:t>Developing sense of ownership</a:t>
          </a:r>
        </a:p>
        <a:p>
          <a:pPr marL="228600" lvl="1" indent="-228600" algn="l" defTabSz="889000">
            <a:lnSpc>
              <a:spcPct val="90000"/>
            </a:lnSpc>
            <a:spcBef>
              <a:spcPct val="0"/>
            </a:spcBef>
            <a:spcAft>
              <a:spcPct val="15000"/>
            </a:spcAft>
            <a:buChar char="•"/>
          </a:pPr>
          <a:r>
            <a:rPr lang="en-US" sz="2000" kern="1200" dirty="0"/>
            <a:t>Increased employee awareness</a:t>
          </a:r>
        </a:p>
        <a:p>
          <a:pPr marL="228600" lvl="1" indent="-228600" algn="l" defTabSz="889000">
            <a:lnSpc>
              <a:spcPct val="90000"/>
            </a:lnSpc>
            <a:spcBef>
              <a:spcPct val="0"/>
            </a:spcBef>
            <a:spcAft>
              <a:spcPct val="15000"/>
            </a:spcAft>
            <a:buChar char="•"/>
          </a:pPr>
          <a:r>
            <a:rPr lang="en-US" sz="2000" kern="1200" dirty="0"/>
            <a:t>Increased communication </a:t>
          </a:r>
        </a:p>
        <a:p>
          <a:pPr marL="228600" lvl="1" indent="-228600" algn="l" defTabSz="889000">
            <a:lnSpc>
              <a:spcPct val="90000"/>
            </a:lnSpc>
            <a:spcBef>
              <a:spcPct val="0"/>
            </a:spcBef>
            <a:spcAft>
              <a:spcPct val="15000"/>
            </a:spcAft>
            <a:buChar char="•"/>
          </a:pPr>
          <a:r>
            <a:rPr lang="en-US" sz="2000" kern="1200" dirty="0"/>
            <a:t>Improved audit rating process</a:t>
          </a:r>
        </a:p>
        <a:p>
          <a:pPr marL="228600" lvl="1" indent="-228600" algn="l" defTabSz="889000">
            <a:lnSpc>
              <a:spcPct val="90000"/>
            </a:lnSpc>
            <a:spcBef>
              <a:spcPct val="0"/>
            </a:spcBef>
            <a:spcAft>
              <a:spcPct val="15000"/>
            </a:spcAft>
            <a:buChar char="•"/>
          </a:pPr>
          <a:r>
            <a:rPr lang="en-US" sz="2000" kern="1200" dirty="0"/>
            <a:t>Reduction in control cost</a:t>
          </a:r>
        </a:p>
        <a:p>
          <a:pPr marL="228600" lvl="1" indent="-228600" algn="l" defTabSz="889000">
            <a:lnSpc>
              <a:spcPct val="90000"/>
            </a:lnSpc>
            <a:spcBef>
              <a:spcPct val="0"/>
            </a:spcBef>
            <a:spcAft>
              <a:spcPct val="15000"/>
            </a:spcAft>
            <a:buChar char="•"/>
          </a:pPr>
          <a:r>
            <a:rPr lang="en-US" sz="2000" kern="1200" dirty="0"/>
            <a:t>Assurance provided to stakeholders and customers</a:t>
          </a:r>
        </a:p>
      </dsp:txBody>
      <dsp:txXfrm>
        <a:off x="40" y="611100"/>
        <a:ext cx="3845569" cy="4611599"/>
      </dsp:txXfrm>
    </dsp:sp>
    <dsp:sp modelId="{29729237-39FC-42E0-AB63-C9561A2614B6}">
      <dsp:nvSpPr>
        <dsp:cNvPr id="0" name=""/>
        <dsp:cNvSpPr/>
      </dsp:nvSpPr>
      <dsp:spPr>
        <a:xfrm>
          <a:off x="4383989" y="35100"/>
          <a:ext cx="3845569" cy="576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Disadvantages</a:t>
          </a:r>
        </a:p>
      </dsp:txBody>
      <dsp:txXfrm>
        <a:off x="4383989" y="35100"/>
        <a:ext cx="3845569" cy="576000"/>
      </dsp:txXfrm>
    </dsp:sp>
    <dsp:sp modelId="{891B039D-B35B-44CC-8F51-569EC1781F2F}">
      <dsp:nvSpPr>
        <dsp:cNvPr id="0" name=""/>
        <dsp:cNvSpPr/>
      </dsp:nvSpPr>
      <dsp:spPr>
        <a:xfrm>
          <a:off x="4383989" y="611100"/>
          <a:ext cx="3845569" cy="46115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Mistaken as an audit function replacement</a:t>
          </a:r>
        </a:p>
        <a:p>
          <a:pPr marL="228600" lvl="1" indent="-228600" algn="l" defTabSz="889000">
            <a:lnSpc>
              <a:spcPct val="90000"/>
            </a:lnSpc>
            <a:spcBef>
              <a:spcPct val="0"/>
            </a:spcBef>
            <a:spcAft>
              <a:spcPct val="15000"/>
            </a:spcAft>
            <a:buChar char="•"/>
          </a:pPr>
          <a:r>
            <a:rPr lang="en-US" sz="2000" kern="1200" dirty="0"/>
            <a:t>Regarded as an additional workload</a:t>
          </a:r>
        </a:p>
        <a:p>
          <a:pPr marL="228600" lvl="1" indent="-228600" algn="l" defTabSz="889000">
            <a:lnSpc>
              <a:spcPct val="90000"/>
            </a:lnSpc>
            <a:spcBef>
              <a:spcPct val="0"/>
            </a:spcBef>
            <a:spcAft>
              <a:spcPct val="15000"/>
            </a:spcAft>
            <a:buChar char="•"/>
          </a:pPr>
          <a:r>
            <a:rPr lang="en-US" sz="2000" kern="1200" dirty="0"/>
            <a:t>Failure to act on improvement suggestions could damage employee morale</a:t>
          </a:r>
        </a:p>
        <a:p>
          <a:pPr marL="228600" lvl="1" indent="-228600" algn="l" defTabSz="889000">
            <a:lnSpc>
              <a:spcPct val="90000"/>
            </a:lnSpc>
            <a:spcBef>
              <a:spcPct val="0"/>
            </a:spcBef>
            <a:spcAft>
              <a:spcPct val="15000"/>
            </a:spcAft>
            <a:buChar char="•"/>
          </a:pPr>
          <a:r>
            <a:rPr lang="en-US" sz="2000" kern="1200" dirty="0"/>
            <a:t>Lack of motivation may limit effectiveness in the detection of weak controls</a:t>
          </a:r>
        </a:p>
      </dsp:txBody>
      <dsp:txXfrm>
        <a:off x="4383989" y="611100"/>
        <a:ext cx="3845569" cy="46115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F47576-6AC7-4EA5-94CB-4EA5B81005D8}">
      <dsp:nvSpPr>
        <dsp:cNvPr id="0" name=""/>
        <dsp:cNvSpPr/>
      </dsp:nvSpPr>
      <dsp:spPr>
        <a:xfrm>
          <a:off x="0" y="42299"/>
          <a:ext cx="8229600" cy="702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General controls include:</a:t>
          </a:r>
        </a:p>
      </dsp:txBody>
      <dsp:txXfrm>
        <a:off x="34269" y="76568"/>
        <a:ext cx="8161062" cy="633462"/>
      </dsp:txXfrm>
    </dsp:sp>
    <dsp:sp modelId="{711477C5-0D38-4054-BD26-E62E3D0BEB3C}">
      <dsp:nvSpPr>
        <dsp:cNvPr id="0" name=""/>
        <dsp:cNvSpPr/>
      </dsp:nvSpPr>
      <dsp:spPr>
        <a:xfrm>
          <a:off x="0" y="744299"/>
          <a:ext cx="8229600" cy="447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Internal accounting controls that concern the safeguarding of assets and reliability of financial information</a:t>
          </a:r>
        </a:p>
        <a:p>
          <a:pPr marL="228600" lvl="1" indent="-228600" algn="l" defTabSz="1022350">
            <a:lnSpc>
              <a:spcPct val="90000"/>
            </a:lnSpc>
            <a:spcBef>
              <a:spcPct val="0"/>
            </a:spcBef>
            <a:spcAft>
              <a:spcPct val="20000"/>
            </a:spcAft>
            <a:buChar char="•"/>
          </a:pPr>
          <a:r>
            <a:rPr lang="en-US" sz="2300" kern="1200" dirty="0"/>
            <a:t>Operational controls that concern day-to-day operations, functions and activities</a:t>
          </a:r>
        </a:p>
        <a:p>
          <a:pPr marL="228600" lvl="1" indent="-228600" algn="l" defTabSz="1022350">
            <a:lnSpc>
              <a:spcPct val="90000"/>
            </a:lnSpc>
            <a:spcBef>
              <a:spcPct val="0"/>
            </a:spcBef>
            <a:spcAft>
              <a:spcPct val="20000"/>
            </a:spcAft>
            <a:buChar char="•"/>
          </a:pPr>
          <a:r>
            <a:rPr lang="en-US" sz="2300" kern="1200" dirty="0"/>
            <a:t>Administrative controls that concern operational efficiency in a functional area and adherence to management policies</a:t>
          </a:r>
        </a:p>
        <a:p>
          <a:pPr marL="228600" lvl="1" indent="-228600" algn="l" defTabSz="1022350">
            <a:lnSpc>
              <a:spcPct val="90000"/>
            </a:lnSpc>
            <a:spcBef>
              <a:spcPct val="0"/>
            </a:spcBef>
            <a:spcAft>
              <a:spcPct val="20000"/>
            </a:spcAft>
            <a:buChar char="•"/>
          </a:pPr>
          <a:r>
            <a:rPr lang="en-US" sz="2300" kern="1200" dirty="0"/>
            <a:t>Organizational security policies and procedures to ensure proper usage of assets</a:t>
          </a:r>
        </a:p>
        <a:p>
          <a:pPr marL="228600" lvl="1" indent="-228600" algn="l" defTabSz="1022350">
            <a:lnSpc>
              <a:spcPct val="90000"/>
            </a:lnSpc>
            <a:spcBef>
              <a:spcPct val="0"/>
            </a:spcBef>
            <a:spcAft>
              <a:spcPct val="20000"/>
            </a:spcAft>
            <a:buChar char="•"/>
          </a:pPr>
          <a:r>
            <a:rPr lang="en-US" sz="2300" kern="1200" dirty="0"/>
            <a:t>Overall policies for the design and use of adequate documents and records</a:t>
          </a:r>
        </a:p>
        <a:p>
          <a:pPr marL="228600" lvl="1" indent="-228600" algn="l" defTabSz="1022350">
            <a:lnSpc>
              <a:spcPct val="90000"/>
            </a:lnSpc>
            <a:spcBef>
              <a:spcPct val="0"/>
            </a:spcBef>
            <a:spcAft>
              <a:spcPct val="20000"/>
            </a:spcAft>
            <a:buChar char="•"/>
          </a:pPr>
          <a:r>
            <a:rPr lang="en-US" sz="2300" kern="1200"/>
            <a:t>Access and use procedures and practices</a:t>
          </a:r>
          <a:endParaRPr lang="en-US" sz="2300" kern="1200" dirty="0"/>
        </a:p>
        <a:p>
          <a:pPr marL="228600" lvl="1" indent="-228600" algn="l" defTabSz="1022350">
            <a:lnSpc>
              <a:spcPct val="90000"/>
            </a:lnSpc>
            <a:spcBef>
              <a:spcPct val="0"/>
            </a:spcBef>
            <a:spcAft>
              <a:spcPct val="20000"/>
            </a:spcAft>
            <a:buChar char="•"/>
          </a:pPr>
          <a:r>
            <a:rPr lang="en-US" sz="2300" kern="1200" dirty="0"/>
            <a:t>Physical and logical security policies for all facilities</a:t>
          </a:r>
        </a:p>
      </dsp:txBody>
      <dsp:txXfrm>
        <a:off x="0" y="744299"/>
        <a:ext cx="8229600" cy="4471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D504C-9FCD-461B-89E5-F1C6AB9C0EF2}">
      <dsp:nvSpPr>
        <dsp:cNvPr id="0" name=""/>
        <dsp:cNvSpPr/>
      </dsp:nvSpPr>
      <dsp:spPr>
        <a:xfrm>
          <a:off x="858813" y="11958"/>
          <a:ext cx="2154703" cy="215467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1174362" y="327502"/>
        <a:ext cx="1523605" cy="1523584"/>
      </dsp:txXfrm>
    </dsp:sp>
    <dsp:sp modelId="{11D22EC9-EE00-4D68-AE61-69A89AA3E4B5}">
      <dsp:nvSpPr>
        <dsp:cNvPr id="0" name=""/>
        <dsp:cNvSpPr/>
      </dsp:nvSpPr>
      <dsp:spPr>
        <a:xfrm>
          <a:off x="1512224" y="1071808"/>
          <a:ext cx="2154703" cy="215467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endParaRPr lang="en-US" sz="3800" kern="1200" dirty="0"/>
        </a:p>
      </dsp:txBody>
      <dsp:txXfrm>
        <a:off x="1827773" y="1387352"/>
        <a:ext cx="1523605" cy="1523584"/>
      </dsp:txXfrm>
    </dsp:sp>
    <dsp:sp modelId="{C7D0CA97-6FDB-4006-A8E6-538FA4B6819B}">
      <dsp:nvSpPr>
        <dsp:cNvPr id="0" name=""/>
        <dsp:cNvSpPr/>
      </dsp:nvSpPr>
      <dsp:spPr>
        <a:xfrm>
          <a:off x="2306944" y="11958"/>
          <a:ext cx="2154703" cy="215467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2622493" y="327502"/>
        <a:ext cx="1523605" cy="15235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D504C-9FCD-461B-89E5-F1C6AB9C0EF2}">
      <dsp:nvSpPr>
        <dsp:cNvPr id="0" name=""/>
        <dsp:cNvSpPr/>
      </dsp:nvSpPr>
      <dsp:spPr>
        <a:xfrm>
          <a:off x="858813" y="11958"/>
          <a:ext cx="2154703" cy="215467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1174362" y="327502"/>
        <a:ext cx="1523605" cy="1523584"/>
      </dsp:txXfrm>
    </dsp:sp>
    <dsp:sp modelId="{11D22EC9-EE00-4D68-AE61-69A89AA3E4B5}">
      <dsp:nvSpPr>
        <dsp:cNvPr id="0" name=""/>
        <dsp:cNvSpPr/>
      </dsp:nvSpPr>
      <dsp:spPr>
        <a:xfrm>
          <a:off x="1512224" y="1071808"/>
          <a:ext cx="2154703" cy="215467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endParaRPr lang="en-US" sz="3800" kern="1200" dirty="0"/>
        </a:p>
      </dsp:txBody>
      <dsp:txXfrm>
        <a:off x="1827773" y="1387352"/>
        <a:ext cx="1523605" cy="1523584"/>
      </dsp:txXfrm>
    </dsp:sp>
    <dsp:sp modelId="{C7D0CA97-6FDB-4006-A8E6-538FA4B6819B}">
      <dsp:nvSpPr>
        <dsp:cNvPr id="0" name=""/>
        <dsp:cNvSpPr/>
      </dsp:nvSpPr>
      <dsp:spPr>
        <a:xfrm>
          <a:off x="2306944" y="11958"/>
          <a:ext cx="2154703" cy="215467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2622493" y="327502"/>
        <a:ext cx="1523605" cy="15235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171916-FAB1-4119-ABA8-068FD0BEF3A5}">
      <dsp:nvSpPr>
        <dsp:cNvPr id="0" name=""/>
        <dsp:cNvSpPr/>
      </dsp:nvSpPr>
      <dsp:spPr>
        <a:xfrm>
          <a:off x="0" y="4601685"/>
          <a:ext cx="8229600" cy="50355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Report to management after discussion with key process owners.</a:t>
          </a:r>
        </a:p>
      </dsp:txBody>
      <dsp:txXfrm>
        <a:off x="0" y="4601685"/>
        <a:ext cx="8229600" cy="503559"/>
      </dsp:txXfrm>
    </dsp:sp>
    <dsp:sp modelId="{9C9E9215-EB2D-4B3F-9DD2-EB0154EB9679}">
      <dsp:nvSpPr>
        <dsp:cNvPr id="0" name=""/>
        <dsp:cNvSpPr/>
      </dsp:nvSpPr>
      <dsp:spPr>
        <a:xfrm rot="10800000">
          <a:off x="0" y="3834763"/>
          <a:ext cx="8229600" cy="77447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Form audit conclusions and opinions.</a:t>
          </a:r>
        </a:p>
      </dsp:txBody>
      <dsp:txXfrm rot="10800000">
        <a:off x="0" y="3834763"/>
        <a:ext cx="8229600" cy="503231"/>
      </dsp:txXfrm>
    </dsp:sp>
    <dsp:sp modelId="{CA6ED710-624F-4962-94A2-E2F0E80C17DF}">
      <dsp:nvSpPr>
        <dsp:cNvPr id="0" name=""/>
        <dsp:cNvSpPr/>
      </dsp:nvSpPr>
      <dsp:spPr>
        <a:xfrm rot="10800000">
          <a:off x="0" y="3067841"/>
          <a:ext cx="8229600" cy="77447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Review and evaluate evidence.</a:t>
          </a:r>
        </a:p>
      </dsp:txBody>
      <dsp:txXfrm rot="10800000">
        <a:off x="0" y="3067841"/>
        <a:ext cx="8229600" cy="503231"/>
      </dsp:txXfrm>
    </dsp:sp>
    <dsp:sp modelId="{8F1922DD-D9D9-43EE-A46F-83A4428B44E4}">
      <dsp:nvSpPr>
        <dsp:cNvPr id="0" name=""/>
        <dsp:cNvSpPr/>
      </dsp:nvSpPr>
      <dsp:spPr>
        <a:xfrm rot="10800000">
          <a:off x="0" y="2300920"/>
          <a:ext cx="8229600" cy="77447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Perform audit procedures.</a:t>
          </a:r>
        </a:p>
      </dsp:txBody>
      <dsp:txXfrm rot="10800000">
        <a:off x="0" y="2300920"/>
        <a:ext cx="8229600" cy="503231"/>
      </dsp:txXfrm>
    </dsp:sp>
    <dsp:sp modelId="{792D5F80-045C-42BE-9688-23D45C725C49}">
      <dsp:nvSpPr>
        <dsp:cNvPr id="0" name=""/>
        <dsp:cNvSpPr/>
      </dsp:nvSpPr>
      <dsp:spPr>
        <a:xfrm rot="10800000">
          <a:off x="0" y="1533998"/>
          <a:ext cx="8229600" cy="77447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Identify the audit criteria.</a:t>
          </a:r>
        </a:p>
      </dsp:txBody>
      <dsp:txXfrm rot="10800000">
        <a:off x="0" y="1533998"/>
        <a:ext cx="8229600" cy="503231"/>
      </dsp:txXfrm>
    </dsp:sp>
    <dsp:sp modelId="{EF4B77C5-C93C-4879-995B-98980ED1F4DA}">
      <dsp:nvSpPr>
        <dsp:cNvPr id="0" name=""/>
        <dsp:cNvSpPr/>
      </dsp:nvSpPr>
      <dsp:spPr>
        <a:xfrm rot="10800000">
          <a:off x="0" y="767076"/>
          <a:ext cx="8229600" cy="77447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Formulate the audit objectives.</a:t>
          </a:r>
        </a:p>
      </dsp:txBody>
      <dsp:txXfrm rot="10800000">
        <a:off x="0" y="767076"/>
        <a:ext cx="8229600" cy="503231"/>
      </dsp:txXfrm>
    </dsp:sp>
    <dsp:sp modelId="{1DA20682-81C4-4C7B-8512-6F7A6A5016BF}">
      <dsp:nvSpPr>
        <dsp:cNvPr id="0" name=""/>
        <dsp:cNvSpPr/>
      </dsp:nvSpPr>
      <dsp:spPr>
        <a:xfrm rot="10800000">
          <a:off x="0" y="154"/>
          <a:ext cx="8229600" cy="77447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Define the audit scope.</a:t>
          </a:r>
        </a:p>
      </dsp:txBody>
      <dsp:txXfrm rot="10800000">
        <a:off x="0" y="154"/>
        <a:ext cx="8229600" cy="5032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570E5B-0476-48B3-AF1E-2C93C9F1B337}">
      <dsp:nvSpPr>
        <dsp:cNvPr id="0" name=""/>
        <dsp:cNvSpPr/>
      </dsp:nvSpPr>
      <dsp:spPr>
        <a:xfrm>
          <a:off x="40" y="38152"/>
          <a:ext cx="3845569" cy="58790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General Audit Procedures</a:t>
          </a:r>
        </a:p>
      </dsp:txBody>
      <dsp:txXfrm>
        <a:off x="40" y="38152"/>
        <a:ext cx="3845569" cy="587908"/>
      </dsp:txXfrm>
    </dsp:sp>
    <dsp:sp modelId="{74DA7E0C-4950-4FC3-9C5D-C0D3EC3B346D}">
      <dsp:nvSpPr>
        <dsp:cNvPr id="0" name=""/>
        <dsp:cNvSpPr/>
      </dsp:nvSpPr>
      <dsp:spPr>
        <a:xfrm>
          <a:off x="40" y="626061"/>
          <a:ext cx="3845569" cy="459358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Obtaining and recording an understanding of the audit area/subject</a:t>
          </a:r>
        </a:p>
        <a:p>
          <a:pPr marL="171450" lvl="1" indent="-171450" algn="l" defTabSz="755650">
            <a:lnSpc>
              <a:spcPct val="90000"/>
            </a:lnSpc>
            <a:spcBef>
              <a:spcPct val="0"/>
            </a:spcBef>
            <a:spcAft>
              <a:spcPct val="15000"/>
            </a:spcAft>
            <a:buChar char="•"/>
          </a:pPr>
          <a:r>
            <a:rPr lang="en-US" sz="1700" kern="1200" dirty="0"/>
            <a:t>A risk assessment and general audit plan and schedule</a:t>
          </a:r>
        </a:p>
        <a:p>
          <a:pPr marL="171450" lvl="1" indent="-171450" algn="l" defTabSz="755650">
            <a:lnSpc>
              <a:spcPct val="90000"/>
            </a:lnSpc>
            <a:spcBef>
              <a:spcPct val="0"/>
            </a:spcBef>
            <a:spcAft>
              <a:spcPct val="15000"/>
            </a:spcAft>
            <a:buChar char="•"/>
          </a:pPr>
          <a:r>
            <a:rPr lang="en-US" sz="1700" kern="1200" dirty="0"/>
            <a:t>Detailed audit planning</a:t>
          </a:r>
        </a:p>
        <a:p>
          <a:pPr marL="171450" lvl="1" indent="-171450" algn="l" defTabSz="755650">
            <a:lnSpc>
              <a:spcPct val="90000"/>
            </a:lnSpc>
            <a:spcBef>
              <a:spcPct val="0"/>
            </a:spcBef>
            <a:spcAft>
              <a:spcPct val="15000"/>
            </a:spcAft>
            <a:buChar char="•"/>
          </a:pPr>
          <a:r>
            <a:rPr lang="en-US" sz="1700" kern="1200" dirty="0"/>
            <a:t>Preliminary review of the audit area/subject</a:t>
          </a:r>
        </a:p>
        <a:p>
          <a:pPr marL="171450" lvl="1" indent="-171450" algn="l" defTabSz="755650">
            <a:lnSpc>
              <a:spcPct val="90000"/>
            </a:lnSpc>
            <a:spcBef>
              <a:spcPct val="0"/>
            </a:spcBef>
            <a:spcAft>
              <a:spcPct val="15000"/>
            </a:spcAft>
            <a:buChar char="•"/>
          </a:pPr>
          <a:r>
            <a:rPr lang="en-US" sz="1700" kern="1200" dirty="0"/>
            <a:t>Evaluating the audit area/subject</a:t>
          </a:r>
        </a:p>
        <a:p>
          <a:pPr marL="171450" lvl="1" indent="-171450" algn="l" defTabSz="755650">
            <a:lnSpc>
              <a:spcPct val="90000"/>
            </a:lnSpc>
            <a:spcBef>
              <a:spcPct val="0"/>
            </a:spcBef>
            <a:spcAft>
              <a:spcPct val="15000"/>
            </a:spcAft>
            <a:buChar char="•"/>
          </a:pPr>
          <a:r>
            <a:rPr lang="en-US" sz="1700" kern="1200" dirty="0"/>
            <a:t>Verifying and evaluating the appropriateness of controls designed to meet control objectives</a:t>
          </a:r>
        </a:p>
        <a:p>
          <a:pPr marL="171450" lvl="1" indent="-171450" algn="l" defTabSz="755650">
            <a:lnSpc>
              <a:spcPct val="90000"/>
            </a:lnSpc>
            <a:spcBef>
              <a:spcPct val="0"/>
            </a:spcBef>
            <a:spcAft>
              <a:spcPct val="15000"/>
            </a:spcAft>
            <a:buChar char="•"/>
          </a:pPr>
          <a:r>
            <a:rPr lang="en-US" sz="1700" kern="1200" dirty="0"/>
            <a:t>Compliance testing</a:t>
          </a:r>
        </a:p>
        <a:p>
          <a:pPr marL="171450" lvl="1" indent="-171450" algn="l" defTabSz="755650">
            <a:lnSpc>
              <a:spcPct val="90000"/>
            </a:lnSpc>
            <a:spcBef>
              <a:spcPct val="0"/>
            </a:spcBef>
            <a:spcAft>
              <a:spcPct val="15000"/>
            </a:spcAft>
            <a:buChar char="•"/>
          </a:pPr>
          <a:r>
            <a:rPr lang="en-US" sz="1700" kern="1200" dirty="0"/>
            <a:t>Substantive testing</a:t>
          </a:r>
        </a:p>
        <a:p>
          <a:pPr marL="171450" lvl="1" indent="-171450" algn="l" defTabSz="755650">
            <a:lnSpc>
              <a:spcPct val="90000"/>
            </a:lnSpc>
            <a:spcBef>
              <a:spcPct val="0"/>
            </a:spcBef>
            <a:spcAft>
              <a:spcPct val="15000"/>
            </a:spcAft>
            <a:buChar char="•"/>
          </a:pPr>
          <a:r>
            <a:rPr lang="en-US" sz="1700" kern="1200" dirty="0"/>
            <a:t>Reporting</a:t>
          </a:r>
        </a:p>
        <a:p>
          <a:pPr marL="171450" lvl="1" indent="-171450" algn="l" defTabSz="755650">
            <a:lnSpc>
              <a:spcPct val="90000"/>
            </a:lnSpc>
            <a:spcBef>
              <a:spcPct val="0"/>
            </a:spcBef>
            <a:spcAft>
              <a:spcPct val="15000"/>
            </a:spcAft>
            <a:buChar char="•"/>
          </a:pPr>
          <a:r>
            <a:rPr lang="en-US" sz="1700" kern="1200" dirty="0"/>
            <a:t>Follow-up</a:t>
          </a:r>
        </a:p>
      </dsp:txBody>
      <dsp:txXfrm>
        <a:off x="40" y="626061"/>
        <a:ext cx="3845569" cy="4593585"/>
      </dsp:txXfrm>
    </dsp:sp>
    <dsp:sp modelId="{0D65350E-A661-49E7-9AA6-89F93690ADBE}">
      <dsp:nvSpPr>
        <dsp:cNvPr id="0" name=""/>
        <dsp:cNvSpPr/>
      </dsp:nvSpPr>
      <dsp:spPr>
        <a:xfrm>
          <a:off x="4383989" y="38152"/>
          <a:ext cx="3845569" cy="58790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Procedures for Testing and Evaluating IS Controls</a:t>
          </a:r>
        </a:p>
      </dsp:txBody>
      <dsp:txXfrm>
        <a:off x="4383989" y="38152"/>
        <a:ext cx="3845569" cy="587908"/>
      </dsp:txXfrm>
    </dsp:sp>
    <dsp:sp modelId="{094EF1CB-AEE7-4040-BBC2-8137E87D2130}">
      <dsp:nvSpPr>
        <dsp:cNvPr id="0" name=""/>
        <dsp:cNvSpPr/>
      </dsp:nvSpPr>
      <dsp:spPr>
        <a:xfrm>
          <a:off x="4383989" y="626061"/>
          <a:ext cx="3845569" cy="459358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The use of generalized audit software to survey the contents of data files (including system logs)</a:t>
          </a:r>
        </a:p>
        <a:p>
          <a:pPr marL="171450" lvl="1" indent="-171450" algn="l" defTabSz="755650">
            <a:lnSpc>
              <a:spcPct val="90000"/>
            </a:lnSpc>
            <a:spcBef>
              <a:spcPct val="0"/>
            </a:spcBef>
            <a:spcAft>
              <a:spcPct val="15000"/>
            </a:spcAft>
            <a:buChar char="•"/>
          </a:pPr>
          <a:r>
            <a:rPr lang="en-US" sz="1700" kern="1200" dirty="0"/>
            <a:t>The use of specialized software to assess the contents of OS database and application parameter files</a:t>
          </a:r>
        </a:p>
        <a:p>
          <a:pPr marL="171450" lvl="1" indent="-171450" algn="l" defTabSz="755650">
            <a:lnSpc>
              <a:spcPct val="90000"/>
            </a:lnSpc>
            <a:spcBef>
              <a:spcPct val="0"/>
            </a:spcBef>
            <a:spcAft>
              <a:spcPct val="15000"/>
            </a:spcAft>
            <a:buChar char="•"/>
          </a:pPr>
          <a:r>
            <a:rPr lang="en-US" sz="1700" kern="1200" dirty="0"/>
            <a:t>Flow-charting techniques for documenting automated applications and business processes</a:t>
          </a:r>
        </a:p>
        <a:p>
          <a:pPr marL="171450" lvl="1" indent="-171450" algn="l" defTabSz="755650">
            <a:lnSpc>
              <a:spcPct val="90000"/>
            </a:lnSpc>
            <a:spcBef>
              <a:spcPct val="0"/>
            </a:spcBef>
            <a:spcAft>
              <a:spcPct val="15000"/>
            </a:spcAft>
            <a:buChar char="•"/>
          </a:pPr>
          <a:r>
            <a:rPr lang="en-US" sz="1700" kern="1200" dirty="0"/>
            <a:t>The use of audit logs/reports available in operation/application systems</a:t>
          </a:r>
        </a:p>
        <a:p>
          <a:pPr marL="171450" lvl="1" indent="-171450" algn="l" defTabSz="755650">
            <a:lnSpc>
              <a:spcPct val="90000"/>
            </a:lnSpc>
            <a:spcBef>
              <a:spcPct val="0"/>
            </a:spcBef>
            <a:spcAft>
              <a:spcPct val="15000"/>
            </a:spcAft>
            <a:buChar char="•"/>
          </a:pPr>
          <a:r>
            <a:rPr lang="en-US" sz="1700" kern="1200" dirty="0"/>
            <a:t>Documentation review</a:t>
          </a:r>
        </a:p>
        <a:p>
          <a:pPr marL="171450" lvl="1" indent="-171450" algn="l" defTabSz="755650">
            <a:lnSpc>
              <a:spcPct val="90000"/>
            </a:lnSpc>
            <a:spcBef>
              <a:spcPct val="0"/>
            </a:spcBef>
            <a:spcAft>
              <a:spcPct val="15000"/>
            </a:spcAft>
            <a:buChar char="•"/>
          </a:pPr>
          <a:r>
            <a:rPr lang="en-US" sz="1700" kern="1200" dirty="0"/>
            <a:t>Inquiry and observation</a:t>
          </a:r>
        </a:p>
        <a:p>
          <a:pPr marL="171450" lvl="1" indent="-171450" algn="l" defTabSz="755650">
            <a:lnSpc>
              <a:spcPct val="90000"/>
            </a:lnSpc>
            <a:spcBef>
              <a:spcPct val="0"/>
            </a:spcBef>
            <a:spcAft>
              <a:spcPct val="15000"/>
            </a:spcAft>
            <a:buChar char="•"/>
          </a:pPr>
          <a:r>
            <a:rPr lang="en-US" sz="1700" kern="1200" dirty="0"/>
            <a:t>Walk-throughs</a:t>
          </a:r>
        </a:p>
        <a:p>
          <a:pPr marL="171450" lvl="1" indent="-171450" algn="l" defTabSz="755650">
            <a:lnSpc>
              <a:spcPct val="90000"/>
            </a:lnSpc>
            <a:spcBef>
              <a:spcPct val="0"/>
            </a:spcBef>
            <a:spcAft>
              <a:spcPct val="15000"/>
            </a:spcAft>
            <a:buChar char="•"/>
          </a:pPr>
          <a:r>
            <a:rPr lang="en-US" sz="1700" kern="1200" dirty="0"/>
            <a:t>Reperformance of controls</a:t>
          </a:r>
        </a:p>
      </dsp:txBody>
      <dsp:txXfrm>
        <a:off x="4383989" y="626061"/>
        <a:ext cx="3845569" cy="45935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EC33D-C66C-4140-900B-513843E42B8D}">
      <dsp:nvSpPr>
        <dsp:cNvPr id="0" name=""/>
        <dsp:cNvSpPr/>
      </dsp:nvSpPr>
      <dsp:spPr>
        <a:xfrm>
          <a:off x="0" y="57150"/>
          <a:ext cx="2571749" cy="154304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Review IS organizational structures.</a:t>
          </a:r>
        </a:p>
      </dsp:txBody>
      <dsp:txXfrm>
        <a:off x="0" y="57150"/>
        <a:ext cx="2571749" cy="1543049"/>
      </dsp:txXfrm>
    </dsp:sp>
    <dsp:sp modelId="{11A56BFB-61F5-4576-972F-32165040D8EE}">
      <dsp:nvSpPr>
        <dsp:cNvPr id="0" name=""/>
        <dsp:cNvSpPr/>
      </dsp:nvSpPr>
      <dsp:spPr>
        <a:xfrm>
          <a:off x="2828925" y="57150"/>
          <a:ext cx="2571749" cy="154304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Review IS policies and procedures.</a:t>
          </a:r>
        </a:p>
      </dsp:txBody>
      <dsp:txXfrm>
        <a:off x="2828925" y="57150"/>
        <a:ext cx="2571749" cy="1543049"/>
      </dsp:txXfrm>
    </dsp:sp>
    <dsp:sp modelId="{7898685A-69EC-4497-B17F-0A000FFCCF27}">
      <dsp:nvSpPr>
        <dsp:cNvPr id="0" name=""/>
        <dsp:cNvSpPr/>
      </dsp:nvSpPr>
      <dsp:spPr>
        <a:xfrm>
          <a:off x="5657849" y="57150"/>
          <a:ext cx="2571749" cy="154304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Review IS standards.</a:t>
          </a:r>
        </a:p>
      </dsp:txBody>
      <dsp:txXfrm>
        <a:off x="5657849" y="57150"/>
        <a:ext cx="2571749" cy="1543049"/>
      </dsp:txXfrm>
    </dsp:sp>
    <dsp:sp modelId="{4B45ED2C-FF26-4C57-84FE-946F9E902BDA}">
      <dsp:nvSpPr>
        <dsp:cNvPr id="0" name=""/>
        <dsp:cNvSpPr/>
      </dsp:nvSpPr>
      <dsp:spPr>
        <a:xfrm>
          <a:off x="0" y="1752601"/>
          <a:ext cx="2571749" cy="154304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Review IS documentation.</a:t>
          </a:r>
        </a:p>
      </dsp:txBody>
      <dsp:txXfrm>
        <a:off x="0" y="1752601"/>
        <a:ext cx="2571749" cy="1543049"/>
      </dsp:txXfrm>
    </dsp:sp>
    <dsp:sp modelId="{0609333B-66C6-44AB-A418-4D5E7B9861F9}">
      <dsp:nvSpPr>
        <dsp:cNvPr id="0" name=""/>
        <dsp:cNvSpPr/>
      </dsp:nvSpPr>
      <dsp:spPr>
        <a:xfrm>
          <a:off x="2828925" y="1752601"/>
          <a:ext cx="2571749" cy="154304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Interview appropriate personnel.</a:t>
          </a:r>
        </a:p>
      </dsp:txBody>
      <dsp:txXfrm>
        <a:off x="2828925" y="1752601"/>
        <a:ext cx="2571749" cy="1543049"/>
      </dsp:txXfrm>
    </dsp:sp>
    <dsp:sp modelId="{04F2CCF6-2B08-4836-9196-F435788A23D9}">
      <dsp:nvSpPr>
        <dsp:cNvPr id="0" name=""/>
        <dsp:cNvSpPr/>
      </dsp:nvSpPr>
      <dsp:spPr>
        <a:xfrm>
          <a:off x="5638793" y="1752601"/>
          <a:ext cx="2571749" cy="154304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Observe processes and employee performances.</a:t>
          </a:r>
        </a:p>
      </dsp:txBody>
      <dsp:txXfrm>
        <a:off x="5638793" y="1752601"/>
        <a:ext cx="2571749" cy="1543049"/>
      </dsp:txXfrm>
    </dsp:sp>
    <dsp:sp modelId="{25B11F28-E9E3-409D-97B6-A5695691AA46}">
      <dsp:nvSpPr>
        <dsp:cNvPr id="0" name=""/>
        <dsp:cNvSpPr/>
      </dsp:nvSpPr>
      <dsp:spPr>
        <a:xfrm>
          <a:off x="1371591" y="3505192"/>
          <a:ext cx="2571749" cy="154304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Conduct a </a:t>
          </a:r>
          <a:r>
            <a:rPr lang="en-US" sz="2500" kern="1200" dirty="0" err="1"/>
            <a:t>reperformance</a:t>
          </a:r>
          <a:r>
            <a:rPr lang="en-US" sz="2500" kern="1200" dirty="0"/>
            <a:t>.</a:t>
          </a:r>
        </a:p>
      </dsp:txBody>
      <dsp:txXfrm>
        <a:off x="1371591" y="3505192"/>
        <a:ext cx="2571749" cy="1543049"/>
      </dsp:txXfrm>
    </dsp:sp>
    <dsp:sp modelId="{A5E565A5-7001-450A-A4FA-3E24A595656F}">
      <dsp:nvSpPr>
        <dsp:cNvPr id="0" name=""/>
        <dsp:cNvSpPr/>
      </dsp:nvSpPr>
      <dsp:spPr>
        <a:xfrm>
          <a:off x="4252260" y="3505192"/>
          <a:ext cx="2571749" cy="154304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Conduct walkthroughs.</a:t>
          </a:r>
        </a:p>
      </dsp:txBody>
      <dsp:txXfrm>
        <a:off x="4252260" y="3505192"/>
        <a:ext cx="2571749" cy="154304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434360-F529-43D4-A28E-A1F593FFAB03}">
      <dsp:nvSpPr>
        <dsp:cNvPr id="0" name=""/>
        <dsp:cNvSpPr/>
      </dsp:nvSpPr>
      <dsp:spPr>
        <a:xfrm>
          <a:off x="2232" y="383083"/>
          <a:ext cx="1771054" cy="10626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Actual functions</a:t>
          </a:r>
        </a:p>
      </dsp:txBody>
      <dsp:txXfrm>
        <a:off x="2232" y="383083"/>
        <a:ext cx="1771054" cy="1062632"/>
      </dsp:txXfrm>
    </dsp:sp>
    <dsp:sp modelId="{53B76E2D-8E96-4A80-9DDC-6A63E6350F0B}">
      <dsp:nvSpPr>
        <dsp:cNvPr id="0" name=""/>
        <dsp:cNvSpPr/>
      </dsp:nvSpPr>
      <dsp:spPr>
        <a:xfrm>
          <a:off x="1950392" y="383083"/>
          <a:ext cx="1771054" cy="10626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Actual processes/</a:t>
          </a:r>
          <a:br>
            <a:rPr lang="en-US" sz="2000" kern="1200" dirty="0"/>
          </a:br>
          <a:r>
            <a:rPr lang="en-US" sz="2000" kern="1200" dirty="0"/>
            <a:t>procedures</a:t>
          </a:r>
        </a:p>
      </dsp:txBody>
      <dsp:txXfrm>
        <a:off x="1950392" y="383083"/>
        <a:ext cx="1771054" cy="1062632"/>
      </dsp:txXfrm>
    </dsp:sp>
    <dsp:sp modelId="{3CE2955B-C3D6-4109-AC9F-AE083D2C021D}">
      <dsp:nvSpPr>
        <dsp:cNvPr id="0" name=""/>
        <dsp:cNvSpPr/>
      </dsp:nvSpPr>
      <dsp:spPr>
        <a:xfrm>
          <a:off x="3898552" y="383083"/>
          <a:ext cx="1771054" cy="10626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Security awareness</a:t>
          </a:r>
        </a:p>
      </dsp:txBody>
      <dsp:txXfrm>
        <a:off x="3898552" y="383083"/>
        <a:ext cx="1771054" cy="1062632"/>
      </dsp:txXfrm>
    </dsp:sp>
    <dsp:sp modelId="{40DE7590-D183-425A-8AB5-93C12293D0CA}">
      <dsp:nvSpPr>
        <dsp:cNvPr id="0" name=""/>
        <dsp:cNvSpPr/>
      </dsp:nvSpPr>
      <dsp:spPr>
        <a:xfrm>
          <a:off x="5846712" y="383083"/>
          <a:ext cx="1771054" cy="10626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Reporting relationships</a:t>
          </a:r>
        </a:p>
      </dsp:txBody>
      <dsp:txXfrm>
        <a:off x="5846712" y="383083"/>
        <a:ext cx="1771054" cy="106263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4.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F42681C-17F5-FF7D-868E-91CAA0E1830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r>
              <a:rPr lang="en-US"/>
              <a:t>CISA Review Course 26</a:t>
            </a:r>
            <a:r>
              <a:rPr lang="en-US" baseline="30000"/>
              <a:t>th</a:t>
            </a:r>
            <a:r>
              <a:rPr lang="en-US"/>
              <a:t> Edition</a:t>
            </a:r>
          </a:p>
        </p:txBody>
      </p:sp>
      <p:sp>
        <p:nvSpPr>
          <p:cNvPr id="3" name="Date Placeholder 2">
            <a:extLst>
              <a:ext uri="{FF2B5EF4-FFF2-40B4-BE49-F238E27FC236}">
                <a16:creationId xmlns:a16="http://schemas.microsoft.com/office/drawing/2014/main" xmlns="" id="{2D30764C-7781-A897-8B46-702BD77ABC10}"/>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r>
              <a:rPr lang="en-US"/>
              <a:t>Domain 1: The Process of </a:t>
            </a:r>
            <a:br>
              <a:rPr lang="en-US"/>
            </a:br>
            <a:r>
              <a:rPr lang="en-US"/>
              <a:t>Auditing Information Systems</a:t>
            </a:r>
          </a:p>
        </p:txBody>
      </p:sp>
      <p:sp>
        <p:nvSpPr>
          <p:cNvPr id="4" name="Footer Placeholder 3">
            <a:extLst>
              <a:ext uri="{FF2B5EF4-FFF2-40B4-BE49-F238E27FC236}">
                <a16:creationId xmlns:a16="http://schemas.microsoft.com/office/drawing/2014/main" xmlns="" id="{0F315E19-1DFE-8AC8-E56C-4691B7BB67CB}"/>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r>
              <a:rPr lang="en-US"/>
              <a:t>© 2016. ISACA. All Rights Reserved.</a:t>
            </a:r>
          </a:p>
        </p:txBody>
      </p:sp>
      <p:sp>
        <p:nvSpPr>
          <p:cNvPr id="5" name="Slide Number Placeholder 4">
            <a:extLst>
              <a:ext uri="{FF2B5EF4-FFF2-40B4-BE49-F238E27FC236}">
                <a16:creationId xmlns:a16="http://schemas.microsoft.com/office/drawing/2014/main" xmlns="" id="{4208A982-99CA-4577-CCA7-8559F9431380}"/>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A3EB058A-0B61-3D4F-A278-DE58567B87D6}" type="slidenum">
              <a:rPr lang="en-US" altLang="en-TZ"/>
              <a:pPr/>
              <a:t>‹#›</a:t>
            </a:fld>
            <a:endParaRPr lang="en-US" altLang="en-TZ"/>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5230060-BE18-D2CB-04FC-55EC64D1A23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xmlns="" id="{718DDFD9-AF1A-DD53-CD7D-4E92C414A8AE}"/>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428DE05-1807-904F-9C31-A2A5D07A2635}" type="datetimeFigureOut">
              <a:rPr lang="en-US"/>
              <a:pPr>
                <a:defRPr/>
              </a:pPr>
              <a:t>4/8/2024</a:t>
            </a:fld>
            <a:endParaRPr lang="en-US" dirty="0"/>
          </a:p>
        </p:txBody>
      </p:sp>
      <p:sp>
        <p:nvSpPr>
          <p:cNvPr id="4" name="Slide Image Placeholder 3">
            <a:extLst>
              <a:ext uri="{FF2B5EF4-FFF2-40B4-BE49-F238E27FC236}">
                <a16:creationId xmlns:a16="http://schemas.microsoft.com/office/drawing/2014/main" xmlns="" id="{A33452DB-907A-2735-F43D-23BCA1E0F940}"/>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xmlns="" id="{E98E8B2F-250A-A172-295D-B881015D4459}"/>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xmlns="" id="{0A6BFA48-9B61-3484-0E98-0CF2F555E17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xmlns="" id="{EC2C1268-F4B4-1C17-F756-16E1F0BBC2E2}"/>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7D6BBAC7-B50B-584E-BBE3-381D39754861}" type="slidenum">
              <a:rPr lang="en-US" altLang="en-TZ"/>
              <a:pPr/>
              <a:t>‹#›</a:t>
            </a:fld>
            <a:endParaRPr lang="en-US" altLang="en-TZ"/>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xmlns="" id="{B8C22C97-EB24-273A-68BC-09A091ECB6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6387" name="Notes Placeholder 2">
            <a:extLst>
              <a:ext uri="{FF2B5EF4-FFF2-40B4-BE49-F238E27FC236}">
                <a16:creationId xmlns:a16="http://schemas.microsoft.com/office/drawing/2014/main" xmlns="" id="{9DD458B1-D9B9-F9A4-0952-6CFF7583EC7D}"/>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Helvetica-Normal" pitchFamily="2" charset="0"/>
              </a:rPr>
              <a:t>Instructor Note:  Throughout the task discussions, consider providing relevant examples of applications of this task in the work environment.</a:t>
            </a:r>
          </a:p>
          <a:p>
            <a:pPr eaLnBrk="1" hangingPunct="1">
              <a:spcBef>
                <a:spcPct val="0"/>
              </a:spcBef>
            </a:pPr>
            <a:endParaRPr lang="en-US" altLang="en-US"/>
          </a:p>
        </p:txBody>
      </p:sp>
      <p:sp>
        <p:nvSpPr>
          <p:cNvPr id="16388" name="Slide Number Placeholder 3">
            <a:extLst>
              <a:ext uri="{FF2B5EF4-FFF2-40B4-BE49-F238E27FC236}">
                <a16:creationId xmlns:a16="http://schemas.microsoft.com/office/drawing/2014/main" xmlns="" id="{60966844-D4BD-8B95-769A-F2BA2911C279}"/>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D7446E8-399F-514C-8286-931A8D6B6CB5}" type="slidenum">
              <a:rPr lang="en-US" altLang="en-US">
                <a:latin typeface="Calibri" panose="020F0502020204030204" pitchFamily="34" charset="0"/>
              </a:rPr>
              <a:pPr/>
              <a:t>3</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xmlns="" id="{67CF2B53-9683-E389-6510-002F120AD5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9" name="Notes Placeholder 2">
            <a:extLst>
              <a:ext uri="{FF2B5EF4-FFF2-40B4-BE49-F238E27FC236}">
                <a16:creationId xmlns:a16="http://schemas.microsoft.com/office/drawing/2014/main" xmlns="" id="{CFE3C643-71D7-E2A0-BAB5-47E952F39179}"/>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1.2.4 Effect of Laws and Regulations on IS Audit Planning</a:t>
            </a:r>
          </a:p>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xmlns="" id="{B1521847-2EB1-0702-B298-4E19746C7881}"/>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BEDD3CF-E711-E747-89F0-64E622248DBF}" type="slidenum">
              <a:rPr lang="en-US" altLang="en-US">
                <a:latin typeface="Calibri" panose="020F0502020204030204" pitchFamily="34" charset="0"/>
              </a:rPr>
              <a:pPr/>
              <a:t>12</a:t>
            </a:fld>
            <a:endParaRPr lang="en-US"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xmlns="" id="{51843652-FFAA-6B63-BA5E-722AC34457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6867" name="Notes Placeholder 2">
            <a:extLst>
              <a:ext uri="{FF2B5EF4-FFF2-40B4-BE49-F238E27FC236}">
                <a16:creationId xmlns:a16="http://schemas.microsoft.com/office/drawing/2014/main" xmlns="" id="{B1A41E96-66F8-C2F5-F3D3-C092420A5869}"/>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1.2.4 Effect of Laws and Regulations on IS Audit Planning</a:t>
            </a:r>
          </a:p>
          <a:p>
            <a:pPr eaLnBrk="1" hangingPunct="1">
              <a:spcBef>
                <a:spcPct val="0"/>
              </a:spcBef>
            </a:pPr>
            <a:endParaRPr lang="en-US" altLang="en-US"/>
          </a:p>
        </p:txBody>
      </p:sp>
      <p:sp>
        <p:nvSpPr>
          <p:cNvPr id="36868" name="Slide Number Placeholder 3">
            <a:extLst>
              <a:ext uri="{FF2B5EF4-FFF2-40B4-BE49-F238E27FC236}">
                <a16:creationId xmlns:a16="http://schemas.microsoft.com/office/drawing/2014/main" xmlns="" id="{BB9E1A84-6308-E907-57B7-AD8D234A5F1E}"/>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3646C1C-9E3D-2940-8650-8366E9AA171E}" type="slidenum">
              <a:rPr lang="en-US" altLang="en-US">
                <a:latin typeface="Calibri" panose="020F0502020204030204" pitchFamily="34" charset="0"/>
              </a:rPr>
              <a:pPr/>
              <a:t>13</a:t>
            </a:fld>
            <a:endParaRPr lang="en-US"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xmlns="" id="{59DD0DE9-3221-6F67-8A2B-5521F4C4BB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8915" name="Notes Placeholder 2">
            <a:extLst>
              <a:ext uri="{FF2B5EF4-FFF2-40B4-BE49-F238E27FC236}">
                <a16:creationId xmlns:a16="http://schemas.microsoft.com/office/drawing/2014/main" xmlns="" id="{1CB887CB-3300-F9E0-235E-CAE7F36C1CC8}"/>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1.2.4 Effect of Laws and Regulations on IS Audit Planning</a:t>
            </a:r>
          </a:p>
          <a:p>
            <a:pPr eaLnBrk="1" hangingPunct="1">
              <a:spcBef>
                <a:spcPct val="0"/>
              </a:spcBef>
            </a:pPr>
            <a:endParaRPr lang="en-US" altLang="en-US"/>
          </a:p>
        </p:txBody>
      </p:sp>
      <p:sp>
        <p:nvSpPr>
          <p:cNvPr id="38916" name="Slide Number Placeholder 3">
            <a:extLst>
              <a:ext uri="{FF2B5EF4-FFF2-40B4-BE49-F238E27FC236}">
                <a16:creationId xmlns:a16="http://schemas.microsoft.com/office/drawing/2014/main" xmlns="" id="{F91EE37C-5DED-116B-A815-ADAC9B943CEA}"/>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3254619-BFEF-4844-A6EB-24344A991828}" type="slidenum">
              <a:rPr lang="en-US" altLang="en-US">
                <a:latin typeface="Calibri" panose="020F0502020204030204" pitchFamily="34" charset="0"/>
              </a:rPr>
              <a:pPr/>
              <a:t>14</a:t>
            </a:fld>
            <a:endParaRPr lang="en-US"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xmlns="" id="{916D84AC-CF3B-8B79-92F0-5ED7F50AF74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63" name="Notes Placeholder 2">
            <a:extLst>
              <a:ext uri="{FF2B5EF4-FFF2-40B4-BE49-F238E27FC236}">
                <a16:creationId xmlns:a16="http://schemas.microsoft.com/office/drawing/2014/main" xmlns="" id="{0726047F-5734-EA2D-31A3-299B5AC1C739}"/>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1.7. Control Self-Assessment</a:t>
            </a:r>
          </a:p>
        </p:txBody>
      </p:sp>
      <p:sp>
        <p:nvSpPr>
          <p:cNvPr id="40964" name="Slide Number Placeholder 3">
            <a:extLst>
              <a:ext uri="{FF2B5EF4-FFF2-40B4-BE49-F238E27FC236}">
                <a16:creationId xmlns:a16="http://schemas.microsoft.com/office/drawing/2014/main" xmlns="" id="{FFFE42DF-5866-DA9D-AE67-EF15DF5C37DB}"/>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6282A63-8132-D242-9500-6E441E83B484}" type="slidenum">
              <a:rPr lang="en-US" altLang="en-US">
                <a:latin typeface="Calibri" panose="020F0502020204030204" pitchFamily="34" charset="0"/>
              </a:rPr>
              <a:pPr/>
              <a:t>15</a:t>
            </a:fld>
            <a:endParaRPr lang="en-US"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xmlns="" id="{2786B06E-F44E-D980-F067-3EF4264A79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3011" name="Notes Placeholder 2">
            <a:extLst>
              <a:ext uri="{FF2B5EF4-FFF2-40B4-BE49-F238E27FC236}">
                <a16:creationId xmlns:a16="http://schemas.microsoft.com/office/drawing/2014/main" xmlns="" id="{2E33CF75-A9D6-D448-8176-5E5D0F438967}"/>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1.7.1 Objectives of CSA and 1.7.4 Auditor Role in CSA</a:t>
            </a:r>
          </a:p>
          <a:p>
            <a:pPr eaLnBrk="1" hangingPunct="1">
              <a:spcBef>
                <a:spcPct val="0"/>
              </a:spcBef>
            </a:pPr>
            <a:endParaRPr lang="en-US" altLang="en-US"/>
          </a:p>
        </p:txBody>
      </p:sp>
      <p:sp>
        <p:nvSpPr>
          <p:cNvPr id="43012" name="Slide Number Placeholder 3">
            <a:extLst>
              <a:ext uri="{FF2B5EF4-FFF2-40B4-BE49-F238E27FC236}">
                <a16:creationId xmlns:a16="http://schemas.microsoft.com/office/drawing/2014/main" xmlns="" id="{D8E644DF-3A6F-4F5A-33B1-E8FCB207A1B7}"/>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173CE32-E75C-DE48-ADFA-B4180E2DD810}" type="slidenum">
              <a:rPr lang="en-US" altLang="en-US">
                <a:latin typeface="Calibri" panose="020F0502020204030204" pitchFamily="34" charset="0"/>
              </a:rPr>
              <a:pPr/>
              <a:t>16</a:t>
            </a:fld>
            <a:endParaRPr lang="en-US" alt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xmlns="" id="{652C9E5D-859A-72F2-27DA-09F7C2F2C4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5059" name="Notes Placeholder 2">
            <a:extLst>
              <a:ext uri="{FF2B5EF4-FFF2-40B4-BE49-F238E27FC236}">
                <a16:creationId xmlns:a16="http://schemas.microsoft.com/office/drawing/2014/main" xmlns="" id="{26018F26-27F8-9771-D90B-3E93C3542BC7}"/>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1.7.2 Benefits of CSA and 1.7.3 Disadvantages of CSA</a:t>
            </a:r>
          </a:p>
        </p:txBody>
      </p:sp>
      <p:sp>
        <p:nvSpPr>
          <p:cNvPr id="45060" name="Slide Number Placeholder 3">
            <a:extLst>
              <a:ext uri="{FF2B5EF4-FFF2-40B4-BE49-F238E27FC236}">
                <a16:creationId xmlns:a16="http://schemas.microsoft.com/office/drawing/2014/main" xmlns="" id="{C3ED5DE6-3339-C96C-6BE9-1F7E175D60C8}"/>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C0938A9-2C04-C541-9C1B-E1A6BFCB36B9}" type="slidenum">
              <a:rPr lang="en-US" altLang="en-US">
                <a:latin typeface="Calibri" panose="020F0502020204030204" pitchFamily="34" charset="0"/>
              </a:rPr>
              <a:pPr/>
              <a:t>17</a:t>
            </a:fld>
            <a:endParaRPr lang="en-US" altLang="en-US">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xmlns="" id="{9EFD6216-31C2-1ADC-FC8E-7A22D036B6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9155" name="Notes Placeholder 2">
            <a:extLst>
              <a:ext uri="{FF2B5EF4-FFF2-40B4-BE49-F238E27FC236}">
                <a16:creationId xmlns:a16="http://schemas.microsoft.com/office/drawing/2014/main" xmlns="" id="{2DBF16FC-80C4-2D6E-F2F5-D7E326750D40}"/>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1.2.3 Audit Planning and 1.5 Performing an IS Audit</a:t>
            </a:r>
          </a:p>
          <a:p>
            <a:pPr eaLnBrk="1" hangingPunct="1">
              <a:spcBef>
                <a:spcPct val="0"/>
              </a:spcBef>
            </a:pPr>
            <a:endParaRPr lang="en-US" altLang="en-US"/>
          </a:p>
        </p:txBody>
      </p:sp>
      <p:sp>
        <p:nvSpPr>
          <p:cNvPr id="49156" name="Slide Number Placeholder 3">
            <a:extLst>
              <a:ext uri="{FF2B5EF4-FFF2-40B4-BE49-F238E27FC236}">
                <a16:creationId xmlns:a16="http://schemas.microsoft.com/office/drawing/2014/main" xmlns="" id="{F8BDDE66-E6FC-9D14-B490-B0F208C30F1F}"/>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EBF9D44-3D91-944F-B5BB-A598CB58D45E}" type="slidenum">
              <a:rPr lang="en-US" altLang="en-US">
                <a:latin typeface="Calibri" panose="020F0502020204030204" pitchFamily="34" charset="0"/>
              </a:rPr>
              <a:pPr/>
              <a:t>20</a:t>
            </a:fld>
            <a:endParaRPr lang="en-US" altLang="en-US">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xmlns="" id="{999F2410-782B-3D9C-0A8B-0A155A81BD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03" name="Notes Placeholder 2">
            <a:extLst>
              <a:ext uri="{FF2B5EF4-FFF2-40B4-BE49-F238E27FC236}">
                <a16:creationId xmlns:a16="http://schemas.microsoft.com/office/drawing/2014/main" xmlns="" id="{1AC74BEF-D305-7F76-79EA-762D07AD9650}"/>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1.2.3 Audit Planning</a:t>
            </a:r>
          </a:p>
        </p:txBody>
      </p:sp>
      <p:sp>
        <p:nvSpPr>
          <p:cNvPr id="51204" name="Slide Number Placeholder 3">
            <a:extLst>
              <a:ext uri="{FF2B5EF4-FFF2-40B4-BE49-F238E27FC236}">
                <a16:creationId xmlns:a16="http://schemas.microsoft.com/office/drawing/2014/main" xmlns="" id="{AD134245-19D0-CFAE-04B3-393BFC06D480}"/>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C4E008F-D590-5440-AB3A-0099701DE642}" type="slidenum">
              <a:rPr lang="en-US" altLang="en-US">
                <a:latin typeface="Calibri" panose="020F0502020204030204" pitchFamily="34" charset="0"/>
              </a:rPr>
              <a:pPr/>
              <a:t>21</a:t>
            </a:fld>
            <a:endParaRPr lang="en-US" altLang="en-US">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xmlns="" id="{3738A508-3F83-2A46-58B3-A347D195B66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3251" name="Notes Placeholder 2">
            <a:extLst>
              <a:ext uri="{FF2B5EF4-FFF2-40B4-BE49-F238E27FC236}">
                <a16:creationId xmlns:a16="http://schemas.microsoft.com/office/drawing/2014/main" xmlns="" id="{1C9B8541-6857-10B7-ABE9-CFDEF27387B4}"/>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1.2.3 Audit Planning</a:t>
            </a:r>
          </a:p>
        </p:txBody>
      </p:sp>
      <p:sp>
        <p:nvSpPr>
          <p:cNvPr id="53252" name="Slide Number Placeholder 3">
            <a:extLst>
              <a:ext uri="{FF2B5EF4-FFF2-40B4-BE49-F238E27FC236}">
                <a16:creationId xmlns:a16="http://schemas.microsoft.com/office/drawing/2014/main" xmlns="" id="{B3FDDDCB-298F-CC1D-F0AF-F53939E1CC1B}"/>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DAC9318-4694-294E-91BC-E6F26C5F553F}" type="slidenum">
              <a:rPr lang="en-US" altLang="en-US">
                <a:latin typeface="Calibri" panose="020F0502020204030204" pitchFamily="34" charset="0"/>
              </a:rPr>
              <a:pPr/>
              <a:t>22</a:t>
            </a:fld>
            <a:endParaRPr lang="en-US" altLang="en-US">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xmlns="" id="{F300737C-343C-73A4-625B-2E27DE37EB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5299" name="Notes Placeholder 2">
            <a:extLst>
              <a:ext uri="{FF2B5EF4-FFF2-40B4-BE49-F238E27FC236}">
                <a16:creationId xmlns:a16="http://schemas.microsoft.com/office/drawing/2014/main" xmlns="" id="{41C9CE21-5CD3-2F86-AD92-0B35511C4AEC}"/>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1.2.3 Audit Planning</a:t>
            </a:r>
          </a:p>
          <a:p>
            <a:pPr eaLnBrk="1" hangingPunct="1">
              <a:spcBef>
                <a:spcPct val="0"/>
              </a:spcBef>
            </a:pPr>
            <a:endParaRPr lang="en-US" altLang="en-US"/>
          </a:p>
        </p:txBody>
      </p:sp>
      <p:sp>
        <p:nvSpPr>
          <p:cNvPr id="55300" name="Slide Number Placeholder 3">
            <a:extLst>
              <a:ext uri="{FF2B5EF4-FFF2-40B4-BE49-F238E27FC236}">
                <a16:creationId xmlns:a16="http://schemas.microsoft.com/office/drawing/2014/main" xmlns="" id="{C73D992E-4DB9-D1A6-2A4E-24B6C62A6A80}"/>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8819C44-9718-334E-8492-2B758B58FD11}" type="slidenum">
              <a:rPr lang="en-US" altLang="en-US">
                <a:latin typeface="Calibri" panose="020F0502020204030204" pitchFamily="34" charset="0"/>
              </a:rPr>
              <a:pPr/>
              <a:t>23</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xmlns="" id="{FF9C5CAD-583A-8544-05B6-AA86FEFCD03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8435" name="Notes Placeholder 2">
            <a:extLst>
              <a:ext uri="{FF2B5EF4-FFF2-40B4-BE49-F238E27FC236}">
                <a16:creationId xmlns:a16="http://schemas.microsoft.com/office/drawing/2014/main" xmlns="" id="{F0E6C658-DE42-3FD0-B193-FAAC5B64249B}"/>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The complete text of the ISACA IS Audit and Assurance Standards, Guidelines, and Tools and Techniques is available at </a:t>
            </a:r>
            <a:r>
              <a:rPr lang="en-US" altLang="en-US" i="1"/>
              <a:t>www.isaca.org/standards.</a:t>
            </a:r>
            <a:endParaRPr lang="en-US" altLang="en-US"/>
          </a:p>
        </p:txBody>
      </p:sp>
      <p:sp>
        <p:nvSpPr>
          <p:cNvPr id="18436" name="Slide Number Placeholder 3">
            <a:extLst>
              <a:ext uri="{FF2B5EF4-FFF2-40B4-BE49-F238E27FC236}">
                <a16:creationId xmlns:a16="http://schemas.microsoft.com/office/drawing/2014/main" xmlns="" id="{E2267917-3C8C-F8AA-C56E-E7B103773235}"/>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DE98B63-54E6-CB4B-AC4B-643C4FA1C15B}" type="slidenum">
              <a:rPr lang="en-US" altLang="en-US">
                <a:latin typeface="Calibri" panose="020F0502020204030204" pitchFamily="34" charset="0"/>
              </a:rPr>
              <a:pPr/>
              <a:t>4</a:t>
            </a:fld>
            <a:endParaRPr lang="en-US"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xmlns="" id="{7C610C6C-8A76-EF1A-A66D-024C9575B35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7347" name="Notes Placeholder 2">
            <a:extLst>
              <a:ext uri="{FF2B5EF4-FFF2-40B4-BE49-F238E27FC236}">
                <a16:creationId xmlns:a16="http://schemas.microsoft.com/office/drawing/2014/main" xmlns="" id="{5A41534F-72CE-1EC4-C8CD-C03A57032A0C}"/>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1.2.3 Audit Planning</a:t>
            </a:r>
          </a:p>
          <a:p>
            <a:pPr eaLnBrk="1" hangingPunct="1">
              <a:spcBef>
                <a:spcPct val="0"/>
              </a:spcBef>
            </a:pPr>
            <a:endParaRPr lang="en-US" altLang="en-US"/>
          </a:p>
        </p:txBody>
      </p:sp>
      <p:sp>
        <p:nvSpPr>
          <p:cNvPr id="57348" name="Slide Number Placeholder 3">
            <a:extLst>
              <a:ext uri="{FF2B5EF4-FFF2-40B4-BE49-F238E27FC236}">
                <a16:creationId xmlns:a16="http://schemas.microsoft.com/office/drawing/2014/main" xmlns="" id="{2D4543AE-575A-4E83-5410-EB5DD9D7AC4D}"/>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A56C549-57C2-B84F-971F-C7C862367C9C}" type="slidenum">
              <a:rPr lang="en-US" altLang="en-US">
                <a:latin typeface="Calibri" panose="020F0502020204030204" pitchFamily="34" charset="0"/>
              </a:rPr>
              <a:pPr/>
              <a:t>24</a:t>
            </a:fld>
            <a:endParaRPr lang="en-US" altLang="en-US">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xmlns="" id="{97C5D022-24BB-565B-87AF-98917CC3EF3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9395" name="Notes Placeholder 2">
            <a:extLst>
              <a:ext uri="{FF2B5EF4-FFF2-40B4-BE49-F238E27FC236}">
                <a16:creationId xmlns:a16="http://schemas.microsoft.com/office/drawing/2014/main" xmlns="" id="{EE7A2EAC-2BAF-E190-8F4B-2098CF84416F}"/>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1.4.1 Risk Analysis</a:t>
            </a:r>
          </a:p>
        </p:txBody>
      </p:sp>
      <p:sp>
        <p:nvSpPr>
          <p:cNvPr id="59396" name="Slide Number Placeholder 3">
            <a:extLst>
              <a:ext uri="{FF2B5EF4-FFF2-40B4-BE49-F238E27FC236}">
                <a16:creationId xmlns:a16="http://schemas.microsoft.com/office/drawing/2014/main" xmlns="" id="{A16B280F-A73E-21C2-881A-73FFB39881E9}"/>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C3A615-ED95-434E-BC6C-5B7C656D3A2C}" type="slidenum">
              <a:rPr lang="en-US" altLang="en-US">
                <a:latin typeface="Calibri" panose="020F0502020204030204" pitchFamily="34" charset="0"/>
              </a:rPr>
              <a:pPr/>
              <a:t>25</a:t>
            </a:fld>
            <a:endParaRPr lang="en-US" altLang="en-US">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xmlns="" id="{931339E2-EB12-689F-9D24-2767BAEC26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43" name="Notes Placeholder 2">
            <a:extLst>
              <a:ext uri="{FF2B5EF4-FFF2-40B4-BE49-F238E27FC236}">
                <a16:creationId xmlns:a16="http://schemas.microsoft.com/office/drawing/2014/main" xmlns="" id="{9BA189CC-75FD-56B0-C554-3F033F222312}"/>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1.4.1 Risk Analysis</a:t>
            </a:r>
          </a:p>
        </p:txBody>
      </p:sp>
      <p:sp>
        <p:nvSpPr>
          <p:cNvPr id="61444" name="Slide Number Placeholder 3">
            <a:extLst>
              <a:ext uri="{FF2B5EF4-FFF2-40B4-BE49-F238E27FC236}">
                <a16:creationId xmlns:a16="http://schemas.microsoft.com/office/drawing/2014/main" xmlns="" id="{AB7FF325-DEE5-3CCD-BFFA-5192C18E5C51}"/>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D80C95B-F4AC-104F-A324-B01568E0B460}" type="slidenum">
              <a:rPr lang="en-US" altLang="en-US">
                <a:latin typeface="Calibri" panose="020F0502020204030204" pitchFamily="34" charset="0"/>
              </a:rPr>
              <a:pPr/>
              <a:t>26</a:t>
            </a:fld>
            <a:endParaRPr lang="en-US" altLang="en-US">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xmlns="" id="{BB23C182-F7FB-B692-07AF-3EEB5F0BEA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3491" name="Notes Placeholder 2">
            <a:extLst>
              <a:ext uri="{FF2B5EF4-FFF2-40B4-BE49-F238E27FC236}">
                <a16:creationId xmlns:a16="http://schemas.microsoft.com/office/drawing/2014/main" xmlns="" id="{D270E8E9-C8E5-031F-B313-EFA90BA011DF}"/>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Instructor Note: By understanding the nature of the business, IS auditors can identify and categorize the types of risk that will better determine the risk model or approach in conducting the audit. Provide some examples of how different businesses may impact the audit approach.</a:t>
            </a:r>
          </a:p>
          <a:p>
            <a:pPr eaLnBrk="1" hangingPunct="1">
              <a:spcBef>
                <a:spcPct val="0"/>
              </a:spcBef>
            </a:pPr>
            <a:endParaRPr lang="en-US" altLang="en-US"/>
          </a:p>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1.5.4 Risk-Based Auditing</a:t>
            </a:r>
          </a:p>
          <a:p>
            <a:pPr eaLnBrk="1" hangingPunct="1">
              <a:spcBef>
                <a:spcPct val="0"/>
              </a:spcBef>
            </a:pPr>
            <a:endParaRPr lang="en-US" altLang="en-US"/>
          </a:p>
          <a:p>
            <a:pPr eaLnBrk="1" hangingPunct="1">
              <a:spcBef>
                <a:spcPct val="0"/>
              </a:spcBef>
            </a:pPr>
            <a:endParaRPr lang="en-US" altLang="en-US"/>
          </a:p>
        </p:txBody>
      </p:sp>
      <p:sp>
        <p:nvSpPr>
          <p:cNvPr id="63492" name="Slide Number Placeholder 3">
            <a:extLst>
              <a:ext uri="{FF2B5EF4-FFF2-40B4-BE49-F238E27FC236}">
                <a16:creationId xmlns:a16="http://schemas.microsoft.com/office/drawing/2014/main" xmlns="" id="{B59CF02B-A34F-1E40-587F-8109DC7EBD81}"/>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00BF177-6D23-AE4A-ABD3-ABA0F79B8C4E}" type="slidenum">
              <a:rPr lang="en-US" altLang="en-US">
                <a:latin typeface="Calibri" panose="020F0502020204030204" pitchFamily="34" charset="0"/>
              </a:rPr>
              <a:pPr/>
              <a:t>27</a:t>
            </a:fld>
            <a:endParaRPr lang="en-US" altLang="en-US">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xmlns="" id="{5AA7726A-1BA2-7281-7D59-F7E448708A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5539" name="Notes Placeholder 2">
            <a:extLst>
              <a:ext uri="{FF2B5EF4-FFF2-40B4-BE49-F238E27FC236}">
                <a16:creationId xmlns:a16="http://schemas.microsoft.com/office/drawing/2014/main" xmlns="" id="{BAFEA445-3BB6-207D-69B9-24D1CF854578}"/>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1.4.2 Internal Controls</a:t>
            </a:r>
          </a:p>
          <a:p>
            <a:pPr eaLnBrk="1" hangingPunct="1">
              <a:spcBef>
                <a:spcPct val="0"/>
              </a:spcBef>
            </a:pPr>
            <a:endParaRPr lang="en-US" altLang="en-US"/>
          </a:p>
        </p:txBody>
      </p:sp>
      <p:sp>
        <p:nvSpPr>
          <p:cNvPr id="65540" name="Slide Number Placeholder 3">
            <a:extLst>
              <a:ext uri="{FF2B5EF4-FFF2-40B4-BE49-F238E27FC236}">
                <a16:creationId xmlns:a16="http://schemas.microsoft.com/office/drawing/2014/main" xmlns="" id="{65EC1AB7-CAC8-D3CF-48A6-DC54FC90BEE5}"/>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238824F-E463-4E47-B9D7-BB4387DC57D7}" type="slidenum">
              <a:rPr lang="en-US" altLang="en-US">
                <a:latin typeface="Calibri" panose="020F0502020204030204" pitchFamily="34" charset="0"/>
              </a:rPr>
              <a:pPr/>
              <a:t>28</a:t>
            </a:fld>
            <a:endParaRPr lang="en-US" altLang="en-US">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xmlns="" id="{1EE3FF61-013B-ABD2-0AC0-AA3BFC9809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7587" name="Notes Placeholder 2">
            <a:extLst>
              <a:ext uri="{FF2B5EF4-FFF2-40B4-BE49-F238E27FC236}">
                <a16:creationId xmlns:a16="http://schemas.microsoft.com/office/drawing/2014/main" xmlns="" id="{972DF0C7-4B57-C104-50A3-302B701EFF9A}"/>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1.4.2 Internal Controls</a:t>
            </a:r>
          </a:p>
        </p:txBody>
      </p:sp>
      <p:sp>
        <p:nvSpPr>
          <p:cNvPr id="67588" name="Slide Number Placeholder 3">
            <a:extLst>
              <a:ext uri="{FF2B5EF4-FFF2-40B4-BE49-F238E27FC236}">
                <a16:creationId xmlns:a16="http://schemas.microsoft.com/office/drawing/2014/main" xmlns="" id="{62DCB9AA-BD13-BFA6-82D5-7DBADB6A5177}"/>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9E224E1-5889-8243-B9D8-8BF7719B1B25}" type="slidenum">
              <a:rPr lang="en-US" altLang="en-US">
                <a:latin typeface="Calibri" panose="020F0502020204030204" pitchFamily="34" charset="0"/>
              </a:rPr>
              <a:pPr/>
              <a:t>29</a:t>
            </a:fld>
            <a:endParaRPr lang="en-US" altLang="en-US">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xmlns="" id="{89DDE280-9C90-96C4-ACC3-C4650CA311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9635" name="Notes Placeholder 2">
            <a:extLst>
              <a:ext uri="{FF2B5EF4-FFF2-40B4-BE49-F238E27FC236}">
                <a16:creationId xmlns:a16="http://schemas.microsoft.com/office/drawing/2014/main" xmlns="" id="{7A888E52-3580-77F6-2924-D27B4AFB94CD}"/>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1.4.3 IS Control Objectives</a:t>
            </a:r>
          </a:p>
        </p:txBody>
      </p:sp>
      <p:sp>
        <p:nvSpPr>
          <p:cNvPr id="69636" name="Slide Number Placeholder 3">
            <a:extLst>
              <a:ext uri="{FF2B5EF4-FFF2-40B4-BE49-F238E27FC236}">
                <a16:creationId xmlns:a16="http://schemas.microsoft.com/office/drawing/2014/main" xmlns="" id="{5CE4B1C9-5A5C-D35E-EE1D-CC96D7993B14}"/>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A34D6C0-FC83-9E41-BCDA-8D8F345294E1}" type="slidenum">
              <a:rPr lang="en-US" altLang="en-US">
                <a:latin typeface="Calibri" panose="020F0502020204030204" pitchFamily="34" charset="0"/>
              </a:rPr>
              <a:pPr/>
              <a:t>30</a:t>
            </a:fld>
            <a:endParaRPr lang="en-US" altLang="en-US">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xmlns="" id="{C2BF1AF6-72ED-9B78-9FB4-3708F55ED9F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1683" name="Notes Placeholder 2">
            <a:extLst>
              <a:ext uri="{FF2B5EF4-FFF2-40B4-BE49-F238E27FC236}">
                <a16:creationId xmlns:a16="http://schemas.microsoft.com/office/drawing/2014/main" xmlns="" id="{7105F0D1-0B33-3989-4241-3ADF0028AF63}"/>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1.4.3 IS Control Objectives</a:t>
            </a:r>
          </a:p>
        </p:txBody>
      </p:sp>
      <p:sp>
        <p:nvSpPr>
          <p:cNvPr id="71684" name="Slide Number Placeholder 3">
            <a:extLst>
              <a:ext uri="{FF2B5EF4-FFF2-40B4-BE49-F238E27FC236}">
                <a16:creationId xmlns:a16="http://schemas.microsoft.com/office/drawing/2014/main" xmlns="" id="{87F2E0AD-C545-2A62-08C1-6895EFB39732}"/>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34BE753-50AD-0D45-A2FB-141C813D3785}" type="slidenum">
              <a:rPr lang="en-US" altLang="en-US">
                <a:latin typeface="Calibri" panose="020F0502020204030204" pitchFamily="34" charset="0"/>
              </a:rPr>
              <a:pPr/>
              <a:t>31</a:t>
            </a:fld>
            <a:endParaRPr lang="en-US" altLang="en-US">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xmlns="" id="{6EE6C28E-249D-9B2D-01E8-975D7947F67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3731" name="Notes Placeholder 2">
            <a:extLst>
              <a:ext uri="{FF2B5EF4-FFF2-40B4-BE49-F238E27FC236}">
                <a16:creationId xmlns:a16="http://schemas.microsoft.com/office/drawing/2014/main" xmlns="" id="{104890D7-AE2E-B1D9-75B0-0A9AEF3CE72E}"/>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1.4.5 General Controls</a:t>
            </a:r>
          </a:p>
        </p:txBody>
      </p:sp>
      <p:sp>
        <p:nvSpPr>
          <p:cNvPr id="73732" name="Slide Number Placeholder 3">
            <a:extLst>
              <a:ext uri="{FF2B5EF4-FFF2-40B4-BE49-F238E27FC236}">
                <a16:creationId xmlns:a16="http://schemas.microsoft.com/office/drawing/2014/main" xmlns="" id="{272901FD-115A-43C4-C846-4F745DA65794}"/>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5C93AE7-848A-9F45-9FC9-F4894C451F0B}" type="slidenum">
              <a:rPr lang="en-US" altLang="en-US">
                <a:latin typeface="Calibri" panose="020F0502020204030204" pitchFamily="34" charset="0"/>
              </a:rPr>
              <a:pPr/>
              <a:t>32</a:t>
            </a:fld>
            <a:endParaRPr lang="en-US" altLang="en-US">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xmlns="" id="{EC712C1E-0FC3-D9D2-E89E-AD1E5BDE27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5779" name="Notes Placeholder 2">
            <a:extLst>
              <a:ext uri="{FF2B5EF4-FFF2-40B4-BE49-F238E27FC236}">
                <a16:creationId xmlns:a16="http://schemas.microsoft.com/office/drawing/2014/main" xmlns="" id="{C3891830-D9BD-8F91-E6AD-D73BE411F160}"/>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1.4.6 IS Specific Controls.</a:t>
            </a:r>
          </a:p>
        </p:txBody>
      </p:sp>
      <p:sp>
        <p:nvSpPr>
          <p:cNvPr id="75780" name="Slide Number Placeholder 3">
            <a:extLst>
              <a:ext uri="{FF2B5EF4-FFF2-40B4-BE49-F238E27FC236}">
                <a16:creationId xmlns:a16="http://schemas.microsoft.com/office/drawing/2014/main" xmlns="" id="{E8711FC3-F009-C97D-9E93-26261CAFB131}"/>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D5F54A6-957F-AA40-B7FB-F8D950CBA11B}" type="slidenum">
              <a:rPr lang="en-US" altLang="en-US">
                <a:latin typeface="Calibri" panose="020F0502020204030204" pitchFamily="34" charset="0"/>
              </a:rPr>
              <a:pPr/>
              <a:t>33</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xmlns="" id="{09E5AD9C-7A4D-8555-93D9-AFE9AEC6F95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0483" name="Notes Placeholder 2">
            <a:extLst>
              <a:ext uri="{FF2B5EF4-FFF2-40B4-BE49-F238E27FC236}">
                <a16:creationId xmlns:a16="http://schemas.microsoft.com/office/drawing/2014/main" xmlns="" id="{998EB995-0429-EFA6-DF00-D029F15536EA}"/>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The complete text of the ISACA IS Audit and Assurance Standards, Guidelines, and Tools and Techniques is available at </a:t>
            </a:r>
            <a:r>
              <a:rPr lang="en-US" altLang="en-US" i="1"/>
              <a:t>www.isaca.org/standards.</a:t>
            </a:r>
            <a:endParaRPr lang="en-US" altLang="en-US"/>
          </a:p>
        </p:txBody>
      </p:sp>
      <p:sp>
        <p:nvSpPr>
          <p:cNvPr id="20484" name="Slide Number Placeholder 3">
            <a:extLst>
              <a:ext uri="{FF2B5EF4-FFF2-40B4-BE49-F238E27FC236}">
                <a16:creationId xmlns:a16="http://schemas.microsoft.com/office/drawing/2014/main" xmlns="" id="{34F0BDAA-7EF8-A812-B6B1-C69621C05918}"/>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0277959-5080-0445-B5B6-D2B795654E50}" type="slidenum">
              <a:rPr lang="en-US" altLang="en-US">
                <a:latin typeface="Calibri" panose="020F0502020204030204" pitchFamily="34" charset="0"/>
              </a:rPr>
              <a:pPr/>
              <a:t>5</a:t>
            </a:fld>
            <a:endParaRPr lang="en-US" altLang="en-US">
              <a:latin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xmlns="" id="{0A14AA39-04AE-AE7A-17C4-B9DD401DB6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7827" name="Notes Placeholder 2">
            <a:extLst>
              <a:ext uri="{FF2B5EF4-FFF2-40B4-BE49-F238E27FC236}">
                <a16:creationId xmlns:a16="http://schemas.microsoft.com/office/drawing/2014/main" xmlns="" id="{8C4E9FCF-14EA-E4E5-FC89-3B1B81181498}"/>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1.4.6 IS Specific Controls</a:t>
            </a:r>
          </a:p>
        </p:txBody>
      </p:sp>
      <p:sp>
        <p:nvSpPr>
          <p:cNvPr id="77828" name="Slide Number Placeholder 3">
            <a:extLst>
              <a:ext uri="{FF2B5EF4-FFF2-40B4-BE49-F238E27FC236}">
                <a16:creationId xmlns:a16="http://schemas.microsoft.com/office/drawing/2014/main" xmlns="" id="{01D3AF89-5EE0-543A-CC02-BE7F62B91572}"/>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60F3F8-8B40-C549-B8CB-18DAB389ACA4}" type="slidenum">
              <a:rPr lang="en-US" altLang="en-US">
                <a:latin typeface="Calibri" panose="020F0502020204030204" pitchFamily="34" charset="0"/>
              </a:rPr>
              <a:pPr/>
              <a:t>34</a:t>
            </a:fld>
            <a:endParaRPr lang="en-US" altLang="en-US">
              <a:latin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xmlns="" id="{D2BD7926-1F6B-9BB8-E8D6-4EE6FF95B3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9875" name="Notes Placeholder 2">
            <a:extLst>
              <a:ext uri="{FF2B5EF4-FFF2-40B4-BE49-F238E27FC236}">
                <a16:creationId xmlns:a16="http://schemas.microsoft.com/office/drawing/2014/main" xmlns="" id="{8A620A90-8404-F17B-4CAE-557E26B23FE2}"/>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1.5.2 Types of Audits</a:t>
            </a:r>
          </a:p>
        </p:txBody>
      </p:sp>
      <p:sp>
        <p:nvSpPr>
          <p:cNvPr id="79876" name="Slide Number Placeholder 3">
            <a:extLst>
              <a:ext uri="{FF2B5EF4-FFF2-40B4-BE49-F238E27FC236}">
                <a16:creationId xmlns:a16="http://schemas.microsoft.com/office/drawing/2014/main" xmlns="" id="{68A2B287-82D8-46AD-6D8A-10ABEA8F0B3C}"/>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9972691-D2B7-4047-9F6B-D455F6808065}" type="slidenum">
              <a:rPr lang="en-US" altLang="en-US">
                <a:latin typeface="Calibri" panose="020F0502020204030204" pitchFamily="34" charset="0"/>
              </a:rPr>
              <a:pPr/>
              <a:t>35</a:t>
            </a:fld>
            <a:endParaRPr lang="en-US" altLang="en-US">
              <a:latin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xmlns="" id="{04946697-00AA-1AD6-C46B-DBD3B3A30D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23" name="Notes Placeholder 2">
            <a:extLst>
              <a:ext uri="{FF2B5EF4-FFF2-40B4-BE49-F238E27FC236}">
                <a16:creationId xmlns:a16="http://schemas.microsoft.com/office/drawing/2014/main" xmlns="" id="{99069875-A372-90DC-073D-870F5C24F3EC}"/>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1.5.2 Types of Audits</a:t>
            </a:r>
          </a:p>
        </p:txBody>
      </p:sp>
      <p:sp>
        <p:nvSpPr>
          <p:cNvPr id="81924" name="Slide Number Placeholder 3">
            <a:extLst>
              <a:ext uri="{FF2B5EF4-FFF2-40B4-BE49-F238E27FC236}">
                <a16:creationId xmlns:a16="http://schemas.microsoft.com/office/drawing/2014/main" xmlns="" id="{1B2F70A4-E5D2-158A-2C28-1BD4A8D330C1}"/>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5B2BF34-EF06-4840-A020-643A1C51917A}" type="slidenum">
              <a:rPr lang="en-US" altLang="en-US">
                <a:latin typeface="Calibri" panose="020F0502020204030204" pitchFamily="34" charset="0"/>
              </a:rPr>
              <a:pPr/>
              <a:t>36</a:t>
            </a:fld>
            <a:endParaRPr lang="en-US" altLang="en-US">
              <a:latin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xmlns="" id="{5FA5D0B8-F196-F02A-B346-5CF6D1A8DF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3971" name="Notes Placeholder 2">
            <a:extLst>
              <a:ext uri="{FF2B5EF4-FFF2-40B4-BE49-F238E27FC236}">
                <a16:creationId xmlns:a16="http://schemas.microsoft.com/office/drawing/2014/main" xmlns="" id="{88B4756D-D319-1B2E-DF49-2554E0FF527A}"/>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1.5.2 Types of Audits</a:t>
            </a:r>
          </a:p>
        </p:txBody>
      </p:sp>
      <p:sp>
        <p:nvSpPr>
          <p:cNvPr id="83972" name="Slide Number Placeholder 3">
            <a:extLst>
              <a:ext uri="{FF2B5EF4-FFF2-40B4-BE49-F238E27FC236}">
                <a16:creationId xmlns:a16="http://schemas.microsoft.com/office/drawing/2014/main" xmlns="" id="{76351A77-3826-3F01-1859-2257BB819577}"/>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58F8739-44DB-A34B-BDB8-60F0FB201AB3}" type="slidenum">
              <a:rPr lang="en-US" altLang="en-US">
                <a:latin typeface="Calibri" panose="020F0502020204030204" pitchFamily="34" charset="0"/>
              </a:rPr>
              <a:pPr/>
              <a:t>37</a:t>
            </a:fld>
            <a:endParaRPr lang="en-US" altLang="en-US">
              <a:latin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xmlns="" id="{F5AD186A-E1E8-DA64-4BD0-435EB7953D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6019" name="Notes Placeholder 2">
            <a:extLst>
              <a:ext uri="{FF2B5EF4-FFF2-40B4-BE49-F238E27FC236}">
                <a16:creationId xmlns:a16="http://schemas.microsoft.com/office/drawing/2014/main" xmlns="" id="{19A2275F-BC18-A85E-E3E5-B659D4C384C6}"/>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1.8.1 Integrated Auditing</a:t>
            </a:r>
          </a:p>
        </p:txBody>
      </p:sp>
      <p:sp>
        <p:nvSpPr>
          <p:cNvPr id="86020" name="Slide Number Placeholder 3">
            <a:extLst>
              <a:ext uri="{FF2B5EF4-FFF2-40B4-BE49-F238E27FC236}">
                <a16:creationId xmlns:a16="http://schemas.microsoft.com/office/drawing/2014/main" xmlns="" id="{B70B26AB-D5AB-E5DE-EDF8-9E7927E34828}"/>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560B9A9-4B8A-D14B-ADB1-9607F344438E}" type="slidenum">
              <a:rPr lang="en-US" altLang="en-US">
                <a:latin typeface="Calibri" panose="020F0502020204030204" pitchFamily="34" charset="0"/>
              </a:rPr>
              <a:pPr/>
              <a:t>38</a:t>
            </a:fld>
            <a:endParaRPr lang="en-US" altLang="en-US">
              <a:latin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xmlns="" id="{F34AE3E3-08C3-C64E-3A04-532ED7E7E4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8067" name="Notes Placeholder 2">
            <a:extLst>
              <a:ext uri="{FF2B5EF4-FFF2-40B4-BE49-F238E27FC236}">
                <a16:creationId xmlns:a16="http://schemas.microsoft.com/office/drawing/2014/main" xmlns="" id="{46460718-B927-611F-F01B-8E48703BBCDA}"/>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1.8.1 Integrated Auditing</a:t>
            </a:r>
          </a:p>
        </p:txBody>
      </p:sp>
      <p:sp>
        <p:nvSpPr>
          <p:cNvPr id="88068" name="Slide Number Placeholder 3">
            <a:extLst>
              <a:ext uri="{FF2B5EF4-FFF2-40B4-BE49-F238E27FC236}">
                <a16:creationId xmlns:a16="http://schemas.microsoft.com/office/drawing/2014/main" xmlns="" id="{EC68D023-6FCA-2673-D123-87A494B2BFD2}"/>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65FAAF1-1738-A44D-967F-90AD09FB481A}" type="slidenum">
              <a:rPr lang="en-US" altLang="en-US">
                <a:latin typeface="Calibri" panose="020F0502020204030204" pitchFamily="34" charset="0"/>
              </a:rPr>
              <a:pPr/>
              <a:t>39</a:t>
            </a:fld>
            <a:endParaRPr lang="en-US" altLang="en-US">
              <a:latin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xmlns="" id="{1BA05869-CED5-416F-EFF4-1815F9E384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0115" name="Notes Placeholder 2">
            <a:extLst>
              <a:ext uri="{FF2B5EF4-FFF2-40B4-BE49-F238E27FC236}">
                <a16:creationId xmlns:a16="http://schemas.microsoft.com/office/drawing/2014/main" xmlns="" id="{430980EA-1889-48B9-70F4-94641572BC1A}"/>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1.8.2 Continuous Auditing</a:t>
            </a:r>
          </a:p>
        </p:txBody>
      </p:sp>
      <p:sp>
        <p:nvSpPr>
          <p:cNvPr id="90116" name="Slide Number Placeholder 3">
            <a:extLst>
              <a:ext uri="{FF2B5EF4-FFF2-40B4-BE49-F238E27FC236}">
                <a16:creationId xmlns:a16="http://schemas.microsoft.com/office/drawing/2014/main" xmlns="" id="{67D18877-D62F-9A13-671B-75B408A7E13C}"/>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DEB9C19-E57A-0B4C-AAC0-E6A3F7D51B4D}" type="slidenum">
              <a:rPr lang="en-US" altLang="en-US">
                <a:latin typeface="Calibri" panose="020F0502020204030204" pitchFamily="34" charset="0"/>
              </a:rPr>
              <a:pPr/>
              <a:t>40</a:t>
            </a:fld>
            <a:endParaRPr lang="en-US" altLang="en-US">
              <a:latin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xmlns="" id="{EC44F6BD-BDF7-A6CD-BB0E-F81EF513BAA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2163" name="Notes Placeholder 2">
            <a:extLst>
              <a:ext uri="{FF2B5EF4-FFF2-40B4-BE49-F238E27FC236}">
                <a16:creationId xmlns:a16="http://schemas.microsoft.com/office/drawing/2014/main" xmlns="" id="{EFD1E22C-4E28-BA90-494D-F0D29C1957BE}"/>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1.8.2 Continuous Auditing</a:t>
            </a:r>
          </a:p>
        </p:txBody>
      </p:sp>
      <p:sp>
        <p:nvSpPr>
          <p:cNvPr id="92164" name="Slide Number Placeholder 3">
            <a:extLst>
              <a:ext uri="{FF2B5EF4-FFF2-40B4-BE49-F238E27FC236}">
                <a16:creationId xmlns:a16="http://schemas.microsoft.com/office/drawing/2014/main" xmlns="" id="{0E349321-4F01-6DC2-E16F-FECC356B592F}"/>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230EA29-96C2-5B44-8195-D82859C4ED86}" type="slidenum">
              <a:rPr lang="en-US" altLang="en-US">
                <a:latin typeface="Calibri" panose="020F0502020204030204" pitchFamily="34" charset="0"/>
              </a:rPr>
              <a:pPr/>
              <a:t>41</a:t>
            </a:fld>
            <a:endParaRPr lang="en-US" altLang="en-US">
              <a:latin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xmlns="" id="{1DC7D104-6364-31EA-ED88-C0E36C380E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 name="Notes Placeholder 2">
            <a:extLst>
              <a:ext uri="{FF2B5EF4-FFF2-40B4-BE49-F238E27FC236}">
                <a16:creationId xmlns:a16="http://schemas.microsoft.com/office/drawing/2014/main" xmlns="" id="{83EF7D34-800E-9E31-EFF7-90260924A0DA}"/>
              </a:ext>
            </a:extLst>
          </p:cNvPr>
          <p:cNvSpPr>
            <a:spLocks noGrp="1"/>
          </p:cNvSpPr>
          <p:nvPr>
            <p:ph type="body" idx="1"/>
          </p:nvPr>
        </p:nvSpPr>
        <p:spPr/>
        <p:txBody>
          <a:bodyPr/>
          <a:lstStyle/>
          <a:p>
            <a:pPr eaLnBrk="1" fontAlgn="auto" hangingPunct="1">
              <a:spcBef>
                <a:spcPts val="0"/>
              </a:spcBef>
              <a:spcAft>
                <a:spcPts val="0"/>
              </a:spcAft>
              <a:defRPr/>
            </a:pPr>
            <a:r>
              <a:rPr lang="en-US" dirty="0"/>
              <a:t>Instructor Note:  Discuss advantages of continuous audits:</a:t>
            </a:r>
          </a:p>
          <a:p>
            <a:pPr marL="171450" indent="-171450" eaLnBrk="1" fontAlgn="auto" hangingPunct="1">
              <a:spcBef>
                <a:spcPts val="0"/>
              </a:spcBef>
              <a:spcAft>
                <a:spcPts val="0"/>
              </a:spcAft>
              <a:buFont typeface="Arial" panose="020B0604020202020204" pitchFamily="34" charset="0"/>
              <a:buChar char="•"/>
              <a:defRPr/>
            </a:pPr>
            <a:r>
              <a:rPr lang="en-US" dirty="0"/>
              <a:t>It captures internal control problems as they occur</a:t>
            </a:r>
          </a:p>
          <a:p>
            <a:pPr marL="171450" indent="-171450" eaLnBrk="1" fontAlgn="auto" hangingPunct="1">
              <a:spcBef>
                <a:spcPts val="0"/>
              </a:spcBef>
              <a:spcAft>
                <a:spcPts val="0"/>
              </a:spcAft>
              <a:buFont typeface="Arial" panose="020B0604020202020204" pitchFamily="34" charset="0"/>
              <a:buChar char="•"/>
              <a:defRPr/>
            </a:pPr>
            <a:r>
              <a:rPr lang="en-US" dirty="0"/>
              <a:t>It can reduce possible or intrinsic audit inefficiencies, such as delays, planning time, inefficiencies of the audit process, overhead due to work segmentation, multiple quality or supervisory reviews, or discussions concerning the validity of findings</a:t>
            </a:r>
          </a:p>
          <a:p>
            <a:pPr marL="628650" lvl="1" indent="-171450" eaLnBrk="1" fontAlgn="auto" hangingPunct="1">
              <a:spcBef>
                <a:spcPts val="0"/>
              </a:spcBef>
              <a:spcAft>
                <a:spcPts val="0"/>
              </a:spcAft>
              <a:buFont typeface="Arial" panose="020B0604020202020204" pitchFamily="34" charset="0"/>
              <a:buChar char="•"/>
              <a:defRPr/>
            </a:pPr>
            <a:endParaRPr lang="en-US" dirty="0"/>
          </a:p>
          <a:p>
            <a:pPr eaLnBrk="1" fontAlgn="auto" hangingPunct="1">
              <a:spcBef>
                <a:spcPts val="0"/>
              </a:spcBef>
              <a:spcAft>
                <a:spcPts val="0"/>
              </a:spcAft>
              <a:buFont typeface="Arial" panose="020B0604020202020204" pitchFamily="34" charset="0"/>
              <a:buNone/>
              <a:defRPr/>
            </a:pPr>
            <a:r>
              <a:rPr lang="en-US" dirty="0"/>
              <a:t>Source:  ISACA, </a:t>
            </a:r>
            <a:r>
              <a:rPr lang="en-US" i="1" dirty="0"/>
              <a:t>CISA Review Manual 26</a:t>
            </a:r>
            <a:r>
              <a:rPr lang="en-US" i="1" baseline="30000" dirty="0"/>
              <a:t>th</a:t>
            </a:r>
            <a:r>
              <a:rPr lang="en-US" i="1" dirty="0"/>
              <a:t> Edition</a:t>
            </a:r>
            <a:r>
              <a:rPr lang="en-US" dirty="0"/>
              <a:t>, 1.8.2 Continuous Auditing</a:t>
            </a:r>
          </a:p>
          <a:p>
            <a:pPr marL="628650" lvl="1" indent="-171450" eaLnBrk="1" fontAlgn="auto" hangingPunct="1">
              <a:spcBef>
                <a:spcPts val="0"/>
              </a:spcBef>
              <a:spcAft>
                <a:spcPts val="0"/>
              </a:spcAft>
              <a:buFont typeface="Arial" panose="020B0604020202020204" pitchFamily="34" charset="0"/>
              <a:buChar char="•"/>
              <a:defRPr/>
            </a:pPr>
            <a:endParaRPr lang="en-US" dirty="0"/>
          </a:p>
          <a:p>
            <a:pPr eaLnBrk="1" fontAlgn="auto" hangingPunct="1">
              <a:spcBef>
                <a:spcPts val="0"/>
              </a:spcBef>
              <a:spcAft>
                <a:spcPts val="0"/>
              </a:spcAft>
              <a:defRPr/>
            </a:pPr>
            <a:endParaRPr lang="en-US" dirty="0"/>
          </a:p>
        </p:txBody>
      </p:sp>
      <p:sp>
        <p:nvSpPr>
          <p:cNvPr id="94212" name="Slide Number Placeholder 3">
            <a:extLst>
              <a:ext uri="{FF2B5EF4-FFF2-40B4-BE49-F238E27FC236}">
                <a16:creationId xmlns:a16="http://schemas.microsoft.com/office/drawing/2014/main" xmlns="" id="{C5BEE0D2-EA3F-C026-B0F1-3A83F91B6031}"/>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548541D-58BE-924A-9BBA-44D197F296CB}" type="slidenum">
              <a:rPr lang="en-US" altLang="en-US">
                <a:latin typeface="Calibri" panose="020F0502020204030204" pitchFamily="34" charset="0"/>
              </a:rPr>
              <a:pPr/>
              <a:t>42</a:t>
            </a:fld>
            <a:endParaRPr lang="en-US" altLang="en-US">
              <a:latin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a:extLst>
              <a:ext uri="{FF2B5EF4-FFF2-40B4-BE49-F238E27FC236}">
                <a16:creationId xmlns:a16="http://schemas.microsoft.com/office/drawing/2014/main" xmlns="" id="{831A3900-E391-79BF-9C9A-76F500BFCB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6259" name="Notes Placeholder 2">
            <a:extLst>
              <a:ext uri="{FF2B5EF4-FFF2-40B4-BE49-F238E27FC236}">
                <a16:creationId xmlns:a16="http://schemas.microsoft.com/office/drawing/2014/main" xmlns="" id="{335E4DCD-4F94-5591-EAE3-AB61CD121BCB}"/>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1.5.3 Audit Methodology, figure 1.7</a:t>
            </a:r>
          </a:p>
          <a:p>
            <a:pPr eaLnBrk="1" hangingPunct="1">
              <a:spcBef>
                <a:spcPct val="0"/>
              </a:spcBef>
            </a:pPr>
            <a:endParaRPr lang="en-US" altLang="en-US"/>
          </a:p>
        </p:txBody>
      </p:sp>
      <p:sp>
        <p:nvSpPr>
          <p:cNvPr id="96260" name="Slide Number Placeholder 3">
            <a:extLst>
              <a:ext uri="{FF2B5EF4-FFF2-40B4-BE49-F238E27FC236}">
                <a16:creationId xmlns:a16="http://schemas.microsoft.com/office/drawing/2014/main" xmlns="" id="{BC0B7F21-6433-A03E-114E-F1F5BD50314D}"/>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480818F-15EE-7440-851C-6FACDA7DD176}" type="slidenum">
              <a:rPr lang="en-US" altLang="en-US">
                <a:latin typeface="Calibri" panose="020F0502020204030204" pitchFamily="34" charset="0"/>
              </a:rPr>
              <a:pPr/>
              <a:t>43</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xmlns="" id="{1CD412CD-644D-9A15-A6CA-4E36EA9140E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2531" name="Notes Placeholder 2">
            <a:extLst>
              <a:ext uri="{FF2B5EF4-FFF2-40B4-BE49-F238E27FC236}">
                <a16:creationId xmlns:a16="http://schemas.microsoft.com/office/drawing/2014/main" xmlns="" id="{59C32B74-E6B0-6C2A-9104-4BA31B35F645}"/>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1.2.1 Organization of the IS Audit Function</a:t>
            </a:r>
          </a:p>
        </p:txBody>
      </p:sp>
      <p:sp>
        <p:nvSpPr>
          <p:cNvPr id="22532" name="Slide Number Placeholder 3">
            <a:extLst>
              <a:ext uri="{FF2B5EF4-FFF2-40B4-BE49-F238E27FC236}">
                <a16:creationId xmlns:a16="http://schemas.microsoft.com/office/drawing/2014/main" xmlns="" id="{E62A1F1B-63CF-5136-E9CD-F48B15361A8A}"/>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55B2D5A-3637-2349-A368-4027A293307C}" type="slidenum">
              <a:rPr lang="en-US" altLang="en-US">
                <a:latin typeface="Calibri" panose="020F0502020204030204" pitchFamily="34" charset="0"/>
              </a:rPr>
              <a:pPr/>
              <a:t>6</a:t>
            </a:fld>
            <a:endParaRPr lang="en-US" altLang="en-US">
              <a:latin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a:extLst>
              <a:ext uri="{FF2B5EF4-FFF2-40B4-BE49-F238E27FC236}">
                <a16:creationId xmlns:a16="http://schemas.microsoft.com/office/drawing/2014/main" xmlns="" id="{9C459ACA-4FCD-A8CF-416B-380BE621AC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8307" name="Notes Placeholder 2">
            <a:extLst>
              <a:ext uri="{FF2B5EF4-FFF2-40B4-BE49-F238E27FC236}">
                <a16:creationId xmlns:a16="http://schemas.microsoft.com/office/drawing/2014/main" xmlns="" id="{FA9FB426-E98E-AEF1-63CA-DC7C36C4663C}"/>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1.5.3 Audit Methodology, figure 1.7</a:t>
            </a:r>
          </a:p>
          <a:p>
            <a:pPr eaLnBrk="1" hangingPunct="1">
              <a:spcBef>
                <a:spcPct val="0"/>
              </a:spcBef>
            </a:pPr>
            <a:endParaRPr lang="en-US" altLang="en-US"/>
          </a:p>
        </p:txBody>
      </p:sp>
      <p:sp>
        <p:nvSpPr>
          <p:cNvPr id="98308" name="Slide Number Placeholder 3">
            <a:extLst>
              <a:ext uri="{FF2B5EF4-FFF2-40B4-BE49-F238E27FC236}">
                <a16:creationId xmlns:a16="http://schemas.microsoft.com/office/drawing/2014/main" xmlns="" id="{CC432DA1-DA29-AF59-758A-8C040D849460}"/>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62310C-4517-2844-B9A0-D928F6FB475D}" type="slidenum">
              <a:rPr lang="en-US" altLang="en-US">
                <a:latin typeface="Calibri" panose="020F0502020204030204" pitchFamily="34" charset="0"/>
              </a:rPr>
              <a:pPr/>
              <a:t>44</a:t>
            </a:fld>
            <a:endParaRPr lang="en-US" altLang="en-US">
              <a:latin typeface="Calibri" panose="020F050202020403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xmlns="" id="{AAE9F995-DC9A-666A-1F05-F248D71DB6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0355" name="Notes Placeholder 2">
            <a:extLst>
              <a:ext uri="{FF2B5EF4-FFF2-40B4-BE49-F238E27FC236}">
                <a16:creationId xmlns:a16="http://schemas.microsoft.com/office/drawing/2014/main" xmlns="" id="{DD3A20F5-4468-44C3-31FC-17A5F6459FC2}"/>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1.5.3 Audit Methodology, figure 1.7</a:t>
            </a:r>
          </a:p>
          <a:p>
            <a:pPr eaLnBrk="1" hangingPunct="1">
              <a:spcBef>
                <a:spcPct val="0"/>
              </a:spcBef>
            </a:pPr>
            <a:endParaRPr lang="en-US" altLang="en-US"/>
          </a:p>
        </p:txBody>
      </p:sp>
      <p:sp>
        <p:nvSpPr>
          <p:cNvPr id="100356" name="Slide Number Placeholder 3">
            <a:extLst>
              <a:ext uri="{FF2B5EF4-FFF2-40B4-BE49-F238E27FC236}">
                <a16:creationId xmlns:a16="http://schemas.microsoft.com/office/drawing/2014/main" xmlns="" id="{1DC58031-AA98-0CD1-144F-E8825349A203}"/>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8C2D1D9-3304-304D-85AB-C2914908C3DD}" type="slidenum">
              <a:rPr lang="en-US" altLang="en-US">
                <a:latin typeface="Calibri" panose="020F0502020204030204" pitchFamily="34" charset="0"/>
              </a:rPr>
              <a:pPr/>
              <a:t>45</a:t>
            </a:fld>
            <a:endParaRPr lang="en-US" altLang="en-US">
              <a:latin typeface="Calibri" panose="020F050202020403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xmlns="" id="{C7CA935F-365D-B870-F16A-FE4EA05976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2403" name="Notes Placeholder 2">
            <a:extLst>
              <a:ext uri="{FF2B5EF4-FFF2-40B4-BE49-F238E27FC236}">
                <a16:creationId xmlns:a16="http://schemas.microsoft.com/office/drawing/2014/main" xmlns="" id="{CC83E262-2B55-6C4F-899B-2F972AB539C6}"/>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1.5 Performing an IS Audit</a:t>
            </a:r>
          </a:p>
        </p:txBody>
      </p:sp>
      <p:sp>
        <p:nvSpPr>
          <p:cNvPr id="102404" name="Slide Number Placeholder 3">
            <a:extLst>
              <a:ext uri="{FF2B5EF4-FFF2-40B4-BE49-F238E27FC236}">
                <a16:creationId xmlns:a16="http://schemas.microsoft.com/office/drawing/2014/main" xmlns="" id="{83DD7C96-E5B9-91C7-6812-0F61BE5C7BFA}"/>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9E13B98-01C5-0C47-A4EC-A4F9700116CC}" type="slidenum">
              <a:rPr lang="en-US" altLang="en-US">
                <a:latin typeface="Calibri" panose="020F0502020204030204" pitchFamily="34" charset="0"/>
              </a:rPr>
              <a:pPr/>
              <a:t>46</a:t>
            </a:fld>
            <a:endParaRPr lang="en-US" altLang="en-US">
              <a:latin typeface="Calibri" panose="020F050202020403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xmlns="" id="{2EC5158E-069E-402F-6089-EEF4189621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4451" name="Notes Placeholder 2">
            <a:extLst>
              <a:ext uri="{FF2B5EF4-FFF2-40B4-BE49-F238E27FC236}">
                <a16:creationId xmlns:a16="http://schemas.microsoft.com/office/drawing/2014/main" xmlns="" id="{C2250433-5963-9258-BF04-BC8B2D9F6935}"/>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1.5.1 Audit Objectives</a:t>
            </a:r>
          </a:p>
        </p:txBody>
      </p:sp>
      <p:sp>
        <p:nvSpPr>
          <p:cNvPr id="104452" name="Slide Number Placeholder 3">
            <a:extLst>
              <a:ext uri="{FF2B5EF4-FFF2-40B4-BE49-F238E27FC236}">
                <a16:creationId xmlns:a16="http://schemas.microsoft.com/office/drawing/2014/main" xmlns="" id="{0FAE54ED-3261-5C7D-D659-29E2520300BD}"/>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53668F-49ED-F041-868A-EB9C62A22559}" type="slidenum">
              <a:rPr lang="en-US" altLang="en-US">
                <a:latin typeface="Calibri" panose="020F0502020204030204" pitchFamily="34" charset="0"/>
              </a:rPr>
              <a:pPr/>
              <a:t>47</a:t>
            </a:fld>
            <a:endParaRPr lang="en-US" altLang="en-US">
              <a:latin typeface="Calibri" panose="020F050202020403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xmlns="" id="{7E07BC81-5844-F1BE-3E51-BD76774740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6499" name="Notes Placeholder 2">
            <a:extLst>
              <a:ext uri="{FF2B5EF4-FFF2-40B4-BE49-F238E27FC236}">
                <a16:creationId xmlns:a16="http://schemas.microsoft.com/office/drawing/2014/main" xmlns="" id="{12A70CA6-1F39-8FFA-26B0-7B1F7CCBF19E}"/>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1.5.5 Audit Risk and Materiality</a:t>
            </a:r>
          </a:p>
        </p:txBody>
      </p:sp>
      <p:sp>
        <p:nvSpPr>
          <p:cNvPr id="106500" name="Slide Number Placeholder 3">
            <a:extLst>
              <a:ext uri="{FF2B5EF4-FFF2-40B4-BE49-F238E27FC236}">
                <a16:creationId xmlns:a16="http://schemas.microsoft.com/office/drawing/2014/main" xmlns="" id="{4E241E7B-EAB9-3DB6-7E43-768568617462}"/>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281CC97-4AD6-DA4E-9ADB-96C41ED6C1CA}" type="slidenum">
              <a:rPr lang="en-US" altLang="en-US">
                <a:latin typeface="Calibri" panose="020F0502020204030204" pitchFamily="34" charset="0"/>
              </a:rPr>
              <a:pPr/>
              <a:t>48</a:t>
            </a:fld>
            <a:endParaRPr lang="en-US" altLang="en-US">
              <a:latin typeface="Calibri" panose="020F050202020403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xmlns="" id="{6847E9BB-341B-2169-9B75-4606101AC9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8547" name="Notes Placeholder 2">
            <a:extLst>
              <a:ext uri="{FF2B5EF4-FFF2-40B4-BE49-F238E27FC236}">
                <a16:creationId xmlns:a16="http://schemas.microsoft.com/office/drawing/2014/main" xmlns="" id="{32FDE169-60CA-0EB8-2C62-C52779967342}"/>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1.5.5 Audit Risk and Materiality</a:t>
            </a:r>
          </a:p>
        </p:txBody>
      </p:sp>
      <p:sp>
        <p:nvSpPr>
          <p:cNvPr id="108548" name="Slide Number Placeholder 3">
            <a:extLst>
              <a:ext uri="{FF2B5EF4-FFF2-40B4-BE49-F238E27FC236}">
                <a16:creationId xmlns:a16="http://schemas.microsoft.com/office/drawing/2014/main" xmlns="" id="{D3DBB025-6C99-5E3E-57EE-258CC0AD1D15}"/>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EDD159-9727-E24E-BC74-FF8EE7696D2E}" type="slidenum">
              <a:rPr lang="en-US" altLang="en-US">
                <a:latin typeface="Calibri" panose="020F0502020204030204" pitchFamily="34" charset="0"/>
              </a:rPr>
              <a:pPr/>
              <a:t>49</a:t>
            </a:fld>
            <a:endParaRPr lang="en-US" altLang="en-US">
              <a:latin typeface="Calibri" panose="020F050202020403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a:extLst>
              <a:ext uri="{FF2B5EF4-FFF2-40B4-BE49-F238E27FC236}">
                <a16:creationId xmlns:a16="http://schemas.microsoft.com/office/drawing/2014/main" xmlns="" id="{26648ABB-9F69-647A-6ACC-1825974D00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0595" name="Notes Placeholder 2">
            <a:extLst>
              <a:ext uri="{FF2B5EF4-FFF2-40B4-BE49-F238E27FC236}">
                <a16:creationId xmlns:a16="http://schemas.microsoft.com/office/drawing/2014/main" xmlns="" id="{81B4CB62-2997-209B-A135-4EE74E1E202F}"/>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1.5.5 Audit Risk and Materiality</a:t>
            </a:r>
          </a:p>
        </p:txBody>
      </p:sp>
      <p:sp>
        <p:nvSpPr>
          <p:cNvPr id="110596" name="Slide Number Placeholder 3">
            <a:extLst>
              <a:ext uri="{FF2B5EF4-FFF2-40B4-BE49-F238E27FC236}">
                <a16:creationId xmlns:a16="http://schemas.microsoft.com/office/drawing/2014/main" xmlns="" id="{38D39353-C568-68FC-B329-B50826AC2168}"/>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7FDBB92-A713-4540-99EE-2FCB8A0A17F2}" type="slidenum">
              <a:rPr lang="en-US" altLang="en-US">
                <a:latin typeface="Calibri" panose="020F0502020204030204" pitchFamily="34" charset="0"/>
              </a:rPr>
              <a:pPr/>
              <a:t>50</a:t>
            </a:fld>
            <a:endParaRPr lang="en-US" altLang="en-US">
              <a:latin typeface="Calibri" panose="020F050202020403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a:extLst>
              <a:ext uri="{FF2B5EF4-FFF2-40B4-BE49-F238E27FC236}">
                <a16:creationId xmlns:a16="http://schemas.microsoft.com/office/drawing/2014/main" xmlns="" id="{26D60B6F-1736-C6C2-08A2-E4A358AA96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2643" name="Notes Placeholder 2">
            <a:extLst>
              <a:ext uri="{FF2B5EF4-FFF2-40B4-BE49-F238E27FC236}">
                <a16:creationId xmlns:a16="http://schemas.microsoft.com/office/drawing/2014/main" xmlns="" id="{FB746E94-3082-AEA8-4718-03776A73889A}"/>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1.5.8 Audit Programs</a:t>
            </a:r>
          </a:p>
        </p:txBody>
      </p:sp>
      <p:sp>
        <p:nvSpPr>
          <p:cNvPr id="112644" name="Slide Number Placeholder 3">
            <a:extLst>
              <a:ext uri="{FF2B5EF4-FFF2-40B4-BE49-F238E27FC236}">
                <a16:creationId xmlns:a16="http://schemas.microsoft.com/office/drawing/2014/main" xmlns="" id="{14804030-7840-45AC-C6C5-AEE46660F3FB}"/>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9D6A161-6322-2248-BFA6-9A219B32004F}" type="slidenum">
              <a:rPr lang="en-US" altLang="en-US">
                <a:latin typeface="Calibri" panose="020F0502020204030204" pitchFamily="34" charset="0"/>
              </a:rPr>
              <a:pPr/>
              <a:t>51</a:t>
            </a:fld>
            <a:endParaRPr lang="en-US" altLang="en-US">
              <a:latin typeface="Calibri" panose="020F050202020403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xmlns="" id="{CD9DA397-9256-1806-DE06-E1F15BA20A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4691" name="Notes Placeholder 2">
            <a:extLst>
              <a:ext uri="{FF2B5EF4-FFF2-40B4-BE49-F238E27FC236}">
                <a16:creationId xmlns:a16="http://schemas.microsoft.com/office/drawing/2014/main" xmlns="" id="{7882FD11-28D1-0C96-3A8C-A7B55C19053A}"/>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1.5.8 Audit Programs</a:t>
            </a:r>
          </a:p>
        </p:txBody>
      </p:sp>
      <p:sp>
        <p:nvSpPr>
          <p:cNvPr id="114692" name="Slide Number Placeholder 3">
            <a:extLst>
              <a:ext uri="{FF2B5EF4-FFF2-40B4-BE49-F238E27FC236}">
                <a16:creationId xmlns:a16="http://schemas.microsoft.com/office/drawing/2014/main" xmlns="" id="{D0FC8955-BC43-AFE6-7756-6A25C90625AD}"/>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72DD11A-5B85-9B4B-88BF-8A84916E6C92}" type="slidenum">
              <a:rPr lang="en-US" altLang="en-US">
                <a:latin typeface="Calibri" panose="020F0502020204030204" pitchFamily="34" charset="0"/>
              </a:rPr>
              <a:pPr/>
              <a:t>52</a:t>
            </a:fld>
            <a:endParaRPr lang="en-US" altLang="en-US">
              <a:latin typeface="Calibri" panose="020F050202020403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a:extLst>
              <a:ext uri="{FF2B5EF4-FFF2-40B4-BE49-F238E27FC236}">
                <a16:creationId xmlns:a16="http://schemas.microsoft.com/office/drawing/2014/main" xmlns="" id="{AF060162-3171-73D8-F822-B569EF3AFA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6739" name="Notes Placeholder 2">
            <a:extLst>
              <a:ext uri="{FF2B5EF4-FFF2-40B4-BE49-F238E27FC236}">
                <a16:creationId xmlns:a16="http://schemas.microsoft.com/office/drawing/2014/main" xmlns="" id="{B2D6B58E-D1CC-9B24-BDAD-5D843625EC97}"/>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1.5.9 Fraud Detection</a:t>
            </a:r>
          </a:p>
        </p:txBody>
      </p:sp>
      <p:sp>
        <p:nvSpPr>
          <p:cNvPr id="116740" name="Slide Number Placeholder 3">
            <a:extLst>
              <a:ext uri="{FF2B5EF4-FFF2-40B4-BE49-F238E27FC236}">
                <a16:creationId xmlns:a16="http://schemas.microsoft.com/office/drawing/2014/main" xmlns="" id="{C7058AA8-350A-4813-E5AD-CEC02BC64953}"/>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524C010-8444-4E44-94E0-375B268BAC3C}" type="slidenum">
              <a:rPr lang="en-US" altLang="en-US">
                <a:latin typeface="Calibri" panose="020F0502020204030204" pitchFamily="34" charset="0"/>
              </a:rPr>
              <a:pPr/>
              <a:t>53</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xmlns="" id="{52DAABBB-A4F2-4A2B-0560-5F5BE3F0F7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4579" name="Notes Placeholder 2">
            <a:extLst>
              <a:ext uri="{FF2B5EF4-FFF2-40B4-BE49-F238E27FC236}">
                <a16:creationId xmlns:a16="http://schemas.microsoft.com/office/drawing/2014/main" xmlns="" id="{C4FEA13D-0497-CD65-88DA-4A6963B04026}"/>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1.2.2 IS Audit Resource Management</a:t>
            </a:r>
          </a:p>
        </p:txBody>
      </p:sp>
      <p:sp>
        <p:nvSpPr>
          <p:cNvPr id="24580" name="Slide Number Placeholder 3">
            <a:extLst>
              <a:ext uri="{FF2B5EF4-FFF2-40B4-BE49-F238E27FC236}">
                <a16:creationId xmlns:a16="http://schemas.microsoft.com/office/drawing/2014/main" xmlns="" id="{F8965970-831E-F314-E9DE-F9C70821C600}"/>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2FFB231-EE37-7940-8C81-F2BA17C76A28}" type="slidenum">
              <a:rPr lang="en-US" altLang="en-US">
                <a:latin typeface="Calibri" panose="020F0502020204030204" pitchFamily="34" charset="0"/>
              </a:rPr>
              <a:pPr/>
              <a:t>7</a:t>
            </a:fld>
            <a:endParaRPr lang="en-US" altLang="en-US">
              <a:latin typeface="Calibri" panose="020F050202020403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a:extLst>
              <a:ext uri="{FF2B5EF4-FFF2-40B4-BE49-F238E27FC236}">
                <a16:creationId xmlns:a16="http://schemas.microsoft.com/office/drawing/2014/main" xmlns="" id="{6AF05504-788D-48A9-2B43-125174499D9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8787" name="Notes Placeholder 2">
            <a:extLst>
              <a:ext uri="{FF2B5EF4-FFF2-40B4-BE49-F238E27FC236}">
                <a16:creationId xmlns:a16="http://schemas.microsoft.com/office/drawing/2014/main" xmlns="" id="{7F5DD5E1-5C10-747C-30D3-197BFE92C27F}"/>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1.5.10 Compliance Versus Substantive Testing</a:t>
            </a:r>
          </a:p>
        </p:txBody>
      </p:sp>
      <p:sp>
        <p:nvSpPr>
          <p:cNvPr id="118788" name="Slide Number Placeholder 3">
            <a:extLst>
              <a:ext uri="{FF2B5EF4-FFF2-40B4-BE49-F238E27FC236}">
                <a16:creationId xmlns:a16="http://schemas.microsoft.com/office/drawing/2014/main" xmlns="" id="{13D320D6-8B91-DDA4-9D5A-67D90EB8AD82}"/>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C236998-2696-FE47-A983-8CAFCA55A465}" type="slidenum">
              <a:rPr lang="en-US" altLang="en-US">
                <a:latin typeface="Calibri" panose="020F0502020204030204" pitchFamily="34" charset="0"/>
              </a:rPr>
              <a:pPr/>
              <a:t>54</a:t>
            </a:fld>
            <a:endParaRPr lang="en-US" altLang="en-US">
              <a:latin typeface="Calibri" panose="020F050202020403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xmlns="" id="{CD39355B-6D4A-CE7B-110D-9191B63134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0835" name="Notes Placeholder 2">
            <a:extLst>
              <a:ext uri="{FF2B5EF4-FFF2-40B4-BE49-F238E27FC236}">
                <a16:creationId xmlns:a16="http://schemas.microsoft.com/office/drawing/2014/main" xmlns="" id="{CF163F76-2939-8022-FF27-202FCEE9F8E5}"/>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Instructor Note:  Consider mentioning that IS auditor should be knowledgeable on when to perform compliance tests or substantive tests.</a:t>
            </a:r>
          </a:p>
          <a:p>
            <a:pPr eaLnBrk="1" hangingPunct="1">
              <a:spcBef>
                <a:spcPct val="0"/>
              </a:spcBef>
            </a:pPr>
            <a:endParaRPr lang="en-US" altLang="en-US"/>
          </a:p>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1.5.10 Compliance Versus Substantive Testing</a:t>
            </a:r>
          </a:p>
        </p:txBody>
      </p:sp>
      <p:sp>
        <p:nvSpPr>
          <p:cNvPr id="120836" name="Slide Number Placeholder 3">
            <a:extLst>
              <a:ext uri="{FF2B5EF4-FFF2-40B4-BE49-F238E27FC236}">
                <a16:creationId xmlns:a16="http://schemas.microsoft.com/office/drawing/2014/main" xmlns="" id="{F4FB1606-164F-5D55-BB3B-D16DB02510B1}"/>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C1612E-C2E6-154C-823C-50C14E336357}" type="slidenum">
              <a:rPr lang="en-US" altLang="en-US">
                <a:latin typeface="Calibri" panose="020F0502020204030204" pitchFamily="34" charset="0"/>
              </a:rPr>
              <a:pPr/>
              <a:t>55</a:t>
            </a:fld>
            <a:endParaRPr lang="en-US" altLang="en-US">
              <a:latin typeface="Calibri" panose="020F050202020403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a:extLst>
              <a:ext uri="{FF2B5EF4-FFF2-40B4-BE49-F238E27FC236}">
                <a16:creationId xmlns:a16="http://schemas.microsoft.com/office/drawing/2014/main" xmlns="" id="{65B7CD78-5E0E-FCEA-03DC-DD34C4534AB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2883" name="Notes Placeholder 2">
            <a:extLst>
              <a:ext uri="{FF2B5EF4-FFF2-40B4-BE49-F238E27FC236}">
                <a16:creationId xmlns:a16="http://schemas.microsoft.com/office/drawing/2014/main" xmlns="" id="{03F21B4A-5F51-1433-FF49-31BCC70EE82E}"/>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1.5.11 Evidence</a:t>
            </a:r>
          </a:p>
        </p:txBody>
      </p:sp>
      <p:sp>
        <p:nvSpPr>
          <p:cNvPr id="122884" name="Slide Number Placeholder 3">
            <a:extLst>
              <a:ext uri="{FF2B5EF4-FFF2-40B4-BE49-F238E27FC236}">
                <a16:creationId xmlns:a16="http://schemas.microsoft.com/office/drawing/2014/main" xmlns="" id="{10DA80A1-4BA1-069D-FF38-AB52A1BACA1D}"/>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FE20BA8-E199-2144-8D0E-F3DB2E676DD8}" type="slidenum">
              <a:rPr lang="en-US" altLang="en-US">
                <a:latin typeface="Calibri" panose="020F0502020204030204" pitchFamily="34" charset="0"/>
              </a:rPr>
              <a:pPr/>
              <a:t>56</a:t>
            </a:fld>
            <a:endParaRPr lang="en-US" altLang="en-US">
              <a:latin typeface="Calibri" panose="020F050202020403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a:extLst>
              <a:ext uri="{FF2B5EF4-FFF2-40B4-BE49-F238E27FC236}">
                <a16:creationId xmlns:a16="http://schemas.microsoft.com/office/drawing/2014/main" xmlns="" id="{3321DC05-2A39-B470-4F28-BC825C40DA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4931" name="Notes Placeholder 2">
            <a:extLst>
              <a:ext uri="{FF2B5EF4-FFF2-40B4-BE49-F238E27FC236}">
                <a16:creationId xmlns:a16="http://schemas.microsoft.com/office/drawing/2014/main" xmlns="" id="{52799C40-DD5F-A271-ACA2-409832DE9E4E}"/>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1.5.11 Evidence</a:t>
            </a:r>
          </a:p>
        </p:txBody>
      </p:sp>
      <p:sp>
        <p:nvSpPr>
          <p:cNvPr id="124932" name="Slide Number Placeholder 3">
            <a:extLst>
              <a:ext uri="{FF2B5EF4-FFF2-40B4-BE49-F238E27FC236}">
                <a16:creationId xmlns:a16="http://schemas.microsoft.com/office/drawing/2014/main" xmlns="" id="{36B706E8-7E85-EEFA-96D4-7BC583E0219D}"/>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D3E5FA1-CF69-4446-9E58-5706597BDC99}" type="slidenum">
              <a:rPr lang="en-US" altLang="en-US">
                <a:latin typeface="Calibri" panose="020F0502020204030204" pitchFamily="34" charset="0"/>
              </a:rPr>
              <a:pPr/>
              <a:t>57</a:t>
            </a:fld>
            <a:endParaRPr lang="en-US" altLang="en-US">
              <a:latin typeface="Calibri" panose="020F050202020403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a:extLst>
              <a:ext uri="{FF2B5EF4-FFF2-40B4-BE49-F238E27FC236}">
                <a16:creationId xmlns:a16="http://schemas.microsoft.com/office/drawing/2014/main" xmlns="" id="{11EEC7CB-C39C-74D0-900B-903E21CF72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6979" name="Notes Placeholder 2">
            <a:extLst>
              <a:ext uri="{FF2B5EF4-FFF2-40B4-BE49-F238E27FC236}">
                <a16:creationId xmlns:a16="http://schemas.microsoft.com/office/drawing/2014/main" xmlns="" id="{6D8AF4B0-7234-9B0E-09AB-F3E1048EDA12}"/>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1.5.12 Interviewing and Observing Personnel in Performance of their Duties</a:t>
            </a:r>
          </a:p>
        </p:txBody>
      </p:sp>
      <p:sp>
        <p:nvSpPr>
          <p:cNvPr id="126980" name="Slide Number Placeholder 3">
            <a:extLst>
              <a:ext uri="{FF2B5EF4-FFF2-40B4-BE49-F238E27FC236}">
                <a16:creationId xmlns:a16="http://schemas.microsoft.com/office/drawing/2014/main" xmlns="" id="{C26D2545-B86D-CE5F-F315-30E36ED197E4}"/>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4A3F8C-1A98-AF4E-AF61-DCB616A5131C}" type="slidenum">
              <a:rPr lang="en-US" altLang="en-US">
                <a:latin typeface="Calibri" panose="020F0502020204030204" pitchFamily="34" charset="0"/>
              </a:rPr>
              <a:pPr/>
              <a:t>58</a:t>
            </a:fld>
            <a:endParaRPr lang="en-US" altLang="en-US">
              <a:latin typeface="Calibri" panose="020F050202020403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xmlns="" id="{E6909868-6314-069C-16DD-4C06F5D138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9027" name="Notes Placeholder 2">
            <a:extLst>
              <a:ext uri="{FF2B5EF4-FFF2-40B4-BE49-F238E27FC236}">
                <a16:creationId xmlns:a16="http://schemas.microsoft.com/office/drawing/2014/main" xmlns="" id="{D25C7970-EC9D-A2B6-0BDF-8855AB8E4E70}"/>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1.5.15 Computer-Assisted Audit Techniques</a:t>
            </a:r>
          </a:p>
        </p:txBody>
      </p:sp>
      <p:sp>
        <p:nvSpPr>
          <p:cNvPr id="129028" name="Slide Number Placeholder 3">
            <a:extLst>
              <a:ext uri="{FF2B5EF4-FFF2-40B4-BE49-F238E27FC236}">
                <a16:creationId xmlns:a16="http://schemas.microsoft.com/office/drawing/2014/main" xmlns="" id="{CC990173-808A-6E45-64E6-6413325BDF46}"/>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44C1BD2-EBD4-EE40-9573-B27EE4E3A58E}" type="slidenum">
              <a:rPr lang="en-US" altLang="en-US">
                <a:latin typeface="Calibri" panose="020F0502020204030204" pitchFamily="34" charset="0"/>
              </a:rPr>
              <a:pPr/>
              <a:t>59</a:t>
            </a:fld>
            <a:endParaRPr lang="en-US" altLang="en-US">
              <a:latin typeface="Calibri" panose="020F050202020403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a:extLst>
              <a:ext uri="{FF2B5EF4-FFF2-40B4-BE49-F238E27FC236}">
                <a16:creationId xmlns:a16="http://schemas.microsoft.com/office/drawing/2014/main" xmlns="" id="{3CB5F6D1-0570-B11B-01E1-06F2E7381BA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1075" name="Notes Placeholder 2">
            <a:extLst>
              <a:ext uri="{FF2B5EF4-FFF2-40B4-BE49-F238E27FC236}">
                <a16:creationId xmlns:a16="http://schemas.microsoft.com/office/drawing/2014/main" xmlns="" id="{0BA456D7-F067-FAF1-CDE8-452C91956E1B}"/>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1.5.15 Computer-Assisted Audit Techniques</a:t>
            </a:r>
          </a:p>
          <a:p>
            <a:pPr eaLnBrk="1" hangingPunct="1">
              <a:spcBef>
                <a:spcPct val="0"/>
              </a:spcBef>
            </a:pPr>
            <a:endParaRPr lang="en-US" altLang="en-US"/>
          </a:p>
        </p:txBody>
      </p:sp>
      <p:sp>
        <p:nvSpPr>
          <p:cNvPr id="131076" name="Slide Number Placeholder 3">
            <a:extLst>
              <a:ext uri="{FF2B5EF4-FFF2-40B4-BE49-F238E27FC236}">
                <a16:creationId xmlns:a16="http://schemas.microsoft.com/office/drawing/2014/main" xmlns="" id="{AED79913-BE3D-7DB4-9F17-21F30D4301EA}"/>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2ADFA01-A178-9747-BAFE-BE16BB29B668}" type="slidenum">
              <a:rPr lang="en-US" altLang="en-US">
                <a:latin typeface="Calibri" panose="020F0502020204030204" pitchFamily="34" charset="0"/>
              </a:rPr>
              <a:pPr/>
              <a:t>60</a:t>
            </a:fld>
            <a:endParaRPr lang="en-US" altLang="en-US">
              <a:latin typeface="Calibri" panose="020F050202020403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a:extLst>
              <a:ext uri="{FF2B5EF4-FFF2-40B4-BE49-F238E27FC236}">
                <a16:creationId xmlns:a16="http://schemas.microsoft.com/office/drawing/2014/main" xmlns="" id="{67D33D17-1E77-3F5B-1941-F742F72280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3123" name="Notes Placeholder 2">
            <a:extLst>
              <a:ext uri="{FF2B5EF4-FFF2-40B4-BE49-F238E27FC236}">
                <a16:creationId xmlns:a16="http://schemas.microsoft.com/office/drawing/2014/main" xmlns="" id="{0599B69C-2607-4ACC-28A2-BC7AA6740354}"/>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1.5.15 Computer-Assisted Audit Techniques</a:t>
            </a:r>
          </a:p>
        </p:txBody>
      </p:sp>
      <p:sp>
        <p:nvSpPr>
          <p:cNvPr id="133124" name="Slide Number Placeholder 3">
            <a:extLst>
              <a:ext uri="{FF2B5EF4-FFF2-40B4-BE49-F238E27FC236}">
                <a16:creationId xmlns:a16="http://schemas.microsoft.com/office/drawing/2014/main" xmlns="" id="{A62C9D55-8F34-CD70-EB69-C04055260867}"/>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0BD9C8E-5C2D-2A43-9A22-896E1BC89DA2}" type="slidenum">
              <a:rPr lang="en-US" altLang="en-US">
                <a:latin typeface="Calibri" panose="020F0502020204030204" pitchFamily="34" charset="0"/>
              </a:rPr>
              <a:pPr/>
              <a:t>61</a:t>
            </a:fld>
            <a:endParaRPr lang="en-US" altLang="en-US">
              <a:latin typeface="Calibri" panose="020F050202020403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a:extLst>
              <a:ext uri="{FF2B5EF4-FFF2-40B4-BE49-F238E27FC236}">
                <a16:creationId xmlns:a16="http://schemas.microsoft.com/office/drawing/2014/main" xmlns="" id="{B738E825-CE5B-53EA-B04E-DD4B7037054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5171" name="Notes Placeholder 2">
            <a:extLst>
              <a:ext uri="{FF2B5EF4-FFF2-40B4-BE49-F238E27FC236}">
                <a16:creationId xmlns:a16="http://schemas.microsoft.com/office/drawing/2014/main" xmlns="" id="{2BEE4230-4FFC-D803-8440-3831B6725D2C}"/>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1.5.16 Evaluation of the Control Environment</a:t>
            </a:r>
          </a:p>
        </p:txBody>
      </p:sp>
      <p:sp>
        <p:nvSpPr>
          <p:cNvPr id="135172" name="Slide Number Placeholder 3">
            <a:extLst>
              <a:ext uri="{FF2B5EF4-FFF2-40B4-BE49-F238E27FC236}">
                <a16:creationId xmlns:a16="http://schemas.microsoft.com/office/drawing/2014/main" xmlns="" id="{9ED8A7F4-6756-A579-E43A-BA5F562D2751}"/>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B616C8A-3A6C-094B-886A-4E2A154407FE}" type="slidenum">
              <a:rPr lang="en-US" altLang="en-US">
                <a:latin typeface="Calibri" panose="020F0502020204030204" pitchFamily="34" charset="0"/>
              </a:rPr>
              <a:pPr/>
              <a:t>62</a:t>
            </a:fld>
            <a:endParaRPr lang="en-US" altLang="en-US">
              <a:latin typeface="Calibri" panose="020F050202020403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xmlns="" id="{8D636E3D-571B-1329-CE5C-030368951C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8243" name="Notes Placeholder 2">
            <a:extLst>
              <a:ext uri="{FF2B5EF4-FFF2-40B4-BE49-F238E27FC236}">
                <a16:creationId xmlns:a16="http://schemas.microsoft.com/office/drawing/2014/main" xmlns="" id="{9A58CFE2-5B7C-6C47-8867-DE34553989DD}"/>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1.6 Communicating Audit Results</a:t>
            </a:r>
          </a:p>
          <a:p>
            <a:pPr eaLnBrk="1" hangingPunct="1">
              <a:spcBef>
                <a:spcPct val="0"/>
              </a:spcBef>
            </a:pPr>
            <a:endParaRPr lang="en-US" altLang="en-US"/>
          </a:p>
        </p:txBody>
      </p:sp>
      <p:sp>
        <p:nvSpPr>
          <p:cNvPr id="138244" name="Slide Number Placeholder 3">
            <a:extLst>
              <a:ext uri="{FF2B5EF4-FFF2-40B4-BE49-F238E27FC236}">
                <a16:creationId xmlns:a16="http://schemas.microsoft.com/office/drawing/2014/main" xmlns="" id="{5EA723D7-C76A-0928-4776-B38CAFB76368}"/>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5FAB838-D461-6C4F-B966-76160A5679FA}" type="slidenum">
              <a:rPr lang="en-US" altLang="en-US">
                <a:latin typeface="Calibri" panose="020F0502020204030204" pitchFamily="34" charset="0"/>
              </a:rPr>
              <a:pPr/>
              <a:t>64</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xmlns="" id="{978108CE-AF28-A2C5-8A09-AA86FB306D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6627" name="Notes Placeholder 2">
            <a:extLst>
              <a:ext uri="{FF2B5EF4-FFF2-40B4-BE49-F238E27FC236}">
                <a16:creationId xmlns:a16="http://schemas.microsoft.com/office/drawing/2014/main" xmlns="" id="{A1BA268A-AE3D-685C-E16E-17B2F7078571}"/>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1.3.1 ISACA Code of Professional Ethics</a:t>
            </a:r>
          </a:p>
        </p:txBody>
      </p:sp>
      <p:sp>
        <p:nvSpPr>
          <p:cNvPr id="26628" name="Slide Number Placeholder 3">
            <a:extLst>
              <a:ext uri="{FF2B5EF4-FFF2-40B4-BE49-F238E27FC236}">
                <a16:creationId xmlns:a16="http://schemas.microsoft.com/office/drawing/2014/main" xmlns="" id="{F36DF3B3-1237-78E6-63C0-3C2387AF998C}"/>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9E4971E-DC57-CE44-98C6-AC8414201C2C}" type="slidenum">
              <a:rPr lang="en-US" altLang="en-US">
                <a:latin typeface="Calibri" panose="020F0502020204030204" pitchFamily="34" charset="0"/>
              </a:rPr>
              <a:pPr/>
              <a:t>8</a:t>
            </a:fld>
            <a:endParaRPr lang="en-US" altLang="en-US">
              <a:latin typeface="Calibri" panose="020F050202020403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xmlns="" id="{687DA660-94A7-7A5D-68FD-17C255A29A5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0291" name="Notes Placeholder 2">
            <a:extLst>
              <a:ext uri="{FF2B5EF4-FFF2-40B4-BE49-F238E27FC236}">
                <a16:creationId xmlns:a16="http://schemas.microsoft.com/office/drawing/2014/main" xmlns="" id="{6AD0B856-0724-81D5-F3D0-346B568AF2D5}"/>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1.6 Communicating Audit Results</a:t>
            </a:r>
          </a:p>
        </p:txBody>
      </p:sp>
      <p:sp>
        <p:nvSpPr>
          <p:cNvPr id="140292" name="Slide Number Placeholder 3">
            <a:extLst>
              <a:ext uri="{FF2B5EF4-FFF2-40B4-BE49-F238E27FC236}">
                <a16:creationId xmlns:a16="http://schemas.microsoft.com/office/drawing/2014/main" xmlns="" id="{E768EB4F-0412-4BA4-8A2B-B6C5B1DA1A13}"/>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4995BD-A18F-E74B-9146-4060B2FDB64A}" type="slidenum">
              <a:rPr lang="en-US" altLang="en-US">
                <a:latin typeface="Calibri" panose="020F0502020204030204" pitchFamily="34" charset="0"/>
              </a:rPr>
              <a:pPr/>
              <a:t>65</a:t>
            </a:fld>
            <a:endParaRPr lang="en-US" altLang="en-US">
              <a:latin typeface="Calibri" panose="020F050202020403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xmlns="" id="{1A6348B7-E3B0-004E-A562-579BC8AAAF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2339" name="Notes Placeholder 2">
            <a:extLst>
              <a:ext uri="{FF2B5EF4-FFF2-40B4-BE49-F238E27FC236}">
                <a16:creationId xmlns:a16="http://schemas.microsoft.com/office/drawing/2014/main" xmlns="" id="{46CBE1DF-B12A-D179-E5DE-8A61F232CB83}"/>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1.6.1 Audit Report Structure and Contents</a:t>
            </a:r>
          </a:p>
        </p:txBody>
      </p:sp>
      <p:sp>
        <p:nvSpPr>
          <p:cNvPr id="142340" name="Slide Number Placeholder 3">
            <a:extLst>
              <a:ext uri="{FF2B5EF4-FFF2-40B4-BE49-F238E27FC236}">
                <a16:creationId xmlns:a16="http://schemas.microsoft.com/office/drawing/2014/main" xmlns="" id="{874D49EE-8E51-DA8C-451E-C0D1F8D9F1BA}"/>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2D55197-F7DE-E945-AD23-FF261AD5BA8E}" type="slidenum">
              <a:rPr lang="en-US" altLang="en-US">
                <a:latin typeface="Calibri" panose="020F0502020204030204" pitchFamily="34" charset="0"/>
              </a:rPr>
              <a:pPr/>
              <a:t>66</a:t>
            </a:fld>
            <a:endParaRPr lang="en-US" altLang="en-US">
              <a:latin typeface="Calibri" panose="020F050202020403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xmlns="" id="{49F16105-D2BE-4BDC-D466-2F37795C9D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4387" name="Notes Placeholder 2">
            <a:extLst>
              <a:ext uri="{FF2B5EF4-FFF2-40B4-BE49-F238E27FC236}">
                <a16:creationId xmlns:a16="http://schemas.microsoft.com/office/drawing/2014/main" xmlns="" id="{1DE6607C-383A-1C01-36D0-488848ED8754}"/>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1.6.1 Audit Report Structure and Contents</a:t>
            </a:r>
          </a:p>
        </p:txBody>
      </p:sp>
      <p:sp>
        <p:nvSpPr>
          <p:cNvPr id="144388" name="Slide Number Placeholder 3">
            <a:extLst>
              <a:ext uri="{FF2B5EF4-FFF2-40B4-BE49-F238E27FC236}">
                <a16:creationId xmlns:a16="http://schemas.microsoft.com/office/drawing/2014/main" xmlns="" id="{DA134205-2C87-994F-11BF-24C6F34AC61D}"/>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459FD99-D154-A34D-BAD6-A4FFF5A16777}" type="slidenum">
              <a:rPr lang="en-US" altLang="en-US">
                <a:latin typeface="Calibri" panose="020F0502020204030204" pitchFamily="34" charset="0"/>
              </a:rPr>
              <a:pPr/>
              <a:t>67</a:t>
            </a:fld>
            <a:endParaRPr lang="en-US" altLang="en-US">
              <a:latin typeface="Calibri" panose="020F050202020403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a:extLst>
              <a:ext uri="{FF2B5EF4-FFF2-40B4-BE49-F238E27FC236}">
                <a16:creationId xmlns:a16="http://schemas.microsoft.com/office/drawing/2014/main" xmlns="" id="{63AA92BD-8136-425B-8095-F20373F368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6435" name="Notes Placeholder 2">
            <a:extLst>
              <a:ext uri="{FF2B5EF4-FFF2-40B4-BE49-F238E27FC236}">
                <a16:creationId xmlns:a16="http://schemas.microsoft.com/office/drawing/2014/main" xmlns="" id="{C10BFCBE-9771-068B-0AA3-F2301444D1E1}"/>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1.6.2 Audit Documentation</a:t>
            </a:r>
          </a:p>
        </p:txBody>
      </p:sp>
      <p:sp>
        <p:nvSpPr>
          <p:cNvPr id="146436" name="Slide Number Placeholder 3">
            <a:extLst>
              <a:ext uri="{FF2B5EF4-FFF2-40B4-BE49-F238E27FC236}">
                <a16:creationId xmlns:a16="http://schemas.microsoft.com/office/drawing/2014/main" xmlns="" id="{16AB8224-1AD4-0404-0ED9-879DC1D4A090}"/>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70A01A-7D5C-7E49-8BF6-F05C2ED22055}" type="slidenum">
              <a:rPr lang="en-US" altLang="en-US">
                <a:latin typeface="Calibri" panose="020F0502020204030204" pitchFamily="34" charset="0"/>
              </a:rPr>
              <a:pPr/>
              <a:t>68</a:t>
            </a:fld>
            <a:endParaRPr lang="en-US" altLang="en-US">
              <a:latin typeface="Calibri" panose="020F050202020403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a16="http://schemas.microsoft.com/office/drawing/2014/main" xmlns="" id="{873F9A3D-7BE5-FFC0-CD59-CA1DCAF65C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8483" name="Notes Placeholder 2">
            <a:extLst>
              <a:ext uri="{FF2B5EF4-FFF2-40B4-BE49-F238E27FC236}">
                <a16:creationId xmlns:a16="http://schemas.microsoft.com/office/drawing/2014/main" xmlns="" id="{C528942C-27F0-2AEB-6814-CDD2B5DDDE5F}"/>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1.6.2 Audit Documentation</a:t>
            </a:r>
          </a:p>
        </p:txBody>
      </p:sp>
      <p:sp>
        <p:nvSpPr>
          <p:cNvPr id="148484" name="Slide Number Placeholder 3">
            <a:extLst>
              <a:ext uri="{FF2B5EF4-FFF2-40B4-BE49-F238E27FC236}">
                <a16:creationId xmlns:a16="http://schemas.microsoft.com/office/drawing/2014/main" xmlns="" id="{61552C93-4144-7298-E4D6-F8D4F044E45C}"/>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25555F9-B2F8-BC47-BA06-BFF4B3112F1F}" type="slidenum">
              <a:rPr lang="en-US" altLang="en-US">
                <a:latin typeface="Calibri" panose="020F0502020204030204" pitchFamily="34" charset="0"/>
              </a:rPr>
              <a:pPr/>
              <a:t>69</a:t>
            </a:fld>
            <a:endParaRPr lang="en-US" altLang="en-US">
              <a:latin typeface="Calibri" panose="020F050202020403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a16="http://schemas.microsoft.com/office/drawing/2014/main" xmlns="" id="{746E2E14-D9F1-556B-1FF9-C648C2FEDC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0531" name="Notes Placeholder 2">
            <a:extLst>
              <a:ext uri="{FF2B5EF4-FFF2-40B4-BE49-F238E27FC236}">
                <a16:creationId xmlns:a16="http://schemas.microsoft.com/office/drawing/2014/main" xmlns="" id="{4AB83869-6F5E-6920-A3DB-1227B21FCC5F}"/>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1.6.2 Audit Documentation</a:t>
            </a:r>
          </a:p>
        </p:txBody>
      </p:sp>
      <p:sp>
        <p:nvSpPr>
          <p:cNvPr id="150532" name="Slide Number Placeholder 3">
            <a:extLst>
              <a:ext uri="{FF2B5EF4-FFF2-40B4-BE49-F238E27FC236}">
                <a16:creationId xmlns:a16="http://schemas.microsoft.com/office/drawing/2014/main" xmlns="" id="{1E834F49-A312-6879-992B-1C611D7CA8A4}"/>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817B722-B823-F941-8042-B17A3810FE45}" type="slidenum">
              <a:rPr lang="en-US" altLang="en-US">
                <a:latin typeface="Calibri" panose="020F0502020204030204" pitchFamily="34" charset="0"/>
              </a:rPr>
              <a:pPr/>
              <a:t>70</a:t>
            </a:fld>
            <a:endParaRPr lang="en-US" altLang="en-US">
              <a:latin typeface="Calibri" panose="020F050202020403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a:extLst>
              <a:ext uri="{FF2B5EF4-FFF2-40B4-BE49-F238E27FC236}">
                <a16:creationId xmlns:a16="http://schemas.microsoft.com/office/drawing/2014/main" xmlns="" id="{2CA651BE-AC13-84D5-4E56-7290BFC9C5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2579" name="Notes Placeholder 2">
            <a:extLst>
              <a:ext uri="{FF2B5EF4-FFF2-40B4-BE49-F238E27FC236}">
                <a16:creationId xmlns:a16="http://schemas.microsoft.com/office/drawing/2014/main" xmlns="" id="{8FF64C3E-2880-7E28-6BC7-A9CFBF52029A}"/>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Helvetica-Normal" pitchFamily="2" charset="0"/>
              </a:rPr>
              <a:t>Instructor Note:  Throughout the task discussions, consider providing relevant examples of applications of this task in the work environment.</a:t>
            </a:r>
          </a:p>
          <a:p>
            <a:pPr eaLnBrk="1" hangingPunct="1">
              <a:spcBef>
                <a:spcPct val="0"/>
              </a:spcBef>
            </a:pPr>
            <a:endParaRPr lang="en-US" altLang="en-US"/>
          </a:p>
        </p:txBody>
      </p:sp>
      <p:sp>
        <p:nvSpPr>
          <p:cNvPr id="152580" name="Slide Number Placeholder 3">
            <a:extLst>
              <a:ext uri="{FF2B5EF4-FFF2-40B4-BE49-F238E27FC236}">
                <a16:creationId xmlns:a16="http://schemas.microsoft.com/office/drawing/2014/main" xmlns="" id="{4FC8CD1E-8C09-FB5E-6240-6AA766B4BFEC}"/>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809633-11CF-9946-B95D-43252BD5990D}" type="slidenum">
              <a:rPr lang="en-US" altLang="en-US">
                <a:latin typeface="Calibri" panose="020F0502020204030204" pitchFamily="34" charset="0"/>
              </a:rPr>
              <a:pPr/>
              <a:t>71</a:t>
            </a:fld>
            <a:endParaRPr lang="en-US" altLang="en-US">
              <a:latin typeface="Calibri" panose="020F050202020403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a16="http://schemas.microsoft.com/office/drawing/2014/main" xmlns="" id="{4FF8F8EA-D41A-75B4-CD4B-7899C08C08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4627" name="Notes Placeholder 2">
            <a:extLst>
              <a:ext uri="{FF2B5EF4-FFF2-40B4-BE49-F238E27FC236}">
                <a16:creationId xmlns:a16="http://schemas.microsoft.com/office/drawing/2014/main" xmlns="" id="{AF391F0A-E1CA-393B-E7A5-3FB2BDF50DAA}"/>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1.6.3 Closing Findings</a:t>
            </a:r>
          </a:p>
        </p:txBody>
      </p:sp>
      <p:sp>
        <p:nvSpPr>
          <p:cNvPr id="154628" name="Slide Number Placeholder 3">
            <a:extLst>
              <a:ext uri="{FF2B5EF4-FFF2-40B4-BE49-F238E27FC236}">
                <a16:creationId xmlns:a16="http://schemas.microsoft.com/office/drawing/2014/main" xmlns="" id="{0788AD98-3BCE-919D-7343-09F2D4AF3925}"/>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DF85E30-D79B-5447-ACED-4C9DB7384FF6}" type="slidenum">
              <a:rPr lang="en-US" altLang="en-US">
                <a:latin typeface="Calibri" panose="020F0502020204030204" pitchFamily="34" charset="0"/>
              </a:rPr>
              <a:pPr/>
              <a:t>72</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xmlns="" id="{41FAC264-26FB-DAD8-4F83-6C1858AF18A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8675" name="Notes Placeholder 2">
            <a:extLst>
              <a:ext uri="{FF2B5EF4-FFF2-40B4-BE49-F238E27FC236}">
                <a16:creationId xmlns:a16="http://schemas.microsoft.com/office/drawing/2014/main" xmlns="" id="{804E9203-887A-0024-B94A-BACC6DF3F2E2}"/>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1.3.1 ISACA Code of Professional Ethics</a:t>
            </a:r>
          </a:p>
        </p:txBody>
      </p:sp>
      <p:sp>
        <p:nvSpPr>
          <p:cNvPr id="28676" name="Slide Number Placeholder 3">
            <a:extLst>
              <a:ext uri="{FF2B5EF4-FFF2-40B4-BE49-F238E27FC236}">
                <a16:creationId xmlns:a16="http://schemas.microsoft.com/office/drawing/2014/main" xmlns="" id="{A9E51A5D-E5FF-90D3-38FD-17671D920417}"/>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FA555ED-774D-2F41-978C-958FA0CA1913}" type="slidenum">
              <a:rPr lang="en-US" altLang="en-US">
                <a:latin typeface="Calibri" panose="020F0502020204030204" pitchFamily="34" charset="0"/>
              </a:rPr>
              <a:pPr/>
              <a:t>9</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xmlns="" id="{70154A50-B952-843C-3FA1-6ED32491B8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723" name="Notes Placeholder 2">
            <a:extLst>
              <a:ext uri="{FF2B5EF4-FFF2-40B4-BE49-F238E27FC236}">
                <a16:creationId xmlns:a16="http://schemas.microsoft.com/office/drawing/2014/main" xmlns="" id="{2132F042-469D-7DBD-2751-8DCEC33147C9}"/>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1.3.1 ISACA Code of Professional Ethics</a:t>
            </a:r>
          </a:p>
        </p:txBody>
      </p:sp>
      <p:sp>
        <p:nvSpPr>
          <p:cNvPr id="30724" name="Slide Number Placeholder 3">
            <a:extLst>
              <a:ext uri="{FF2B5EF4-FFF2-40B4-BE49-F238E27FC236}">
                <a16:creationId xmlns:a16="http://schemas.microsoft.com/office/drawing/2014/main" xmlns="" id="{803EFAD2-20AC-ACAD-4201-CCF48CF9234D}"/>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1410498-BDBB-5A4B-8944-3E7B142EA1E8}" type="slidenum">
              <a:rPr lang="en-US" altLang="en-US">
                <a:latin typeface="Calibri" panose="020F0502020204030204" pitchFamily="34" charset="0"/>
              </a:rPr>
              <a:pPr/>
              <a:t>10</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xmlns="" id="{472A1F7B-393E-CF9D-B2A3-C456365161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a:extLst>
              <a:ext uri="{FF2B5EF4-FFF2-40B4-BE49-F238E27FC236}">
                <a16:creationId xmlns:a16="http://schemas.microsoft.com/office/drawing/2014/main" xmlns="" id="{280E7769-84B5-2427-193E-E6DEAB37466D}"/>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ISACA, </a:t>
            </a:r>
            <a:r>
              <a:rPr lang="en-US" altLang="en-US" i="1"/>
              <a:t>CISA Review Manual 26</a:t>
            </a:r>
            <a:r>
              <a:rPr lang="en-US" altLang="en-US" i="1" baseline="30000"/>
              <a:t>th</a:t>
            </a:r>
            <a:r>
              <a:rPr lang="en-US" altLang="en-US" i="1"/>
              <a:t> Edition</a:t>
            </a:r>
            <a:r>
              <a:rPr lang="en-US" altLang="en-US"/>
              <a:t>, 1.2.4 Effect of Laws and Regulations on IS Audit Planning</a:t>
            </a:r>
          </a:p>
          <a:p>
            <a:pPr eaLnBrk="1" hangingPunct="1">
              <a:spcBef>
                <a:spcPct val="0"/>
              </a:spcBef>
            </a:pPr>
            <a:endParaRPr lang="en-US" altLang="en-US"/>
          </a:p>
        </p:txBody>
      </p:sp>
      <p:sp>
        <p:nvSpPr>
          <p:cNvPr id="32772" name="Slide Number Placeholder 3">
            <a:extLst>
              <a:ext uri="{FF2B5EF4-FFF2-40B4-BE49-F238E27FC236}">
                <a16:creationId xmlns:a16="http://schemas.microsoft.com/office/drawing/2014/main" xmlns="" id="{3B0A28AC-4D11-45D1-974D-9BE5DC3F18EF}"/>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D43386C-826B-6B48-86A8-DD5D71322A8C}" type="slidenum">
              <a:rPr lang="en-US" altLang="en-US">
                <a:latin typeface="Calibri" panose="020F0502020204030204" pitchFamily="34" charset="0"/>
              </a:rPr>
              <a:pPr/>
              <a:t>11</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14600"/>
            <a:ext cx="7772400" cy="1317625"/>
          </a:xfrm>
        </p:spPr>
        <p:txBody>
          <a:bodyPr>
            <a:noAutofit/>
          </a:bodyPr>
          <a:lstStyle>
            <a:lvl1pPr>
              <a:defRPr sz="3600" b="1"/>
            </a:lvl1pPr>
          </a:lstStyle>
          <a:p>
            <a:r>
              <a:rPr lang="en-US" dirty="0"/>
              <a:t>Click to edit Master title style</a:t>
            </a:r>
          </a:p>
        </p:txBody>
      </p:sp>
      <p:sp>
        <p:nvSpPr>
          <p:cNvPr id="3" name="Subtitle 2"/>
          <p:cNvSpPr>
            <a:spLocks noGrp="1"/>
          </p:cNvSpPr>
          <p:nvPr>
            <p:ph type="subTitle" idx="1"/>
          </p:nvPr>
        </p:nvSpPr>
        <p:spPr>
          <a:xfrm>
            <a:off x="1371600" y="3810000"/>
            <a:ext cx="6400800" cy="1600200"/>
          </a:xfrm>
        </p:spPr>
        <p:txBody>
          <a:bodyPr/>
          <a:lstStyle>
            <a:lvl1pPr marL="0" indent="0" algn="ctr">
              <a:buNone/>
              <a:defRPr b="0">
                <a:solidFill>
                  <a:srgbClr val="6A757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xmlns="" val="387793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0E8ACCF-0E84-FFB7-B621-903E099A3463}"/>
              </a:ext>
            </a:extLst>
          </p:cNvPr>
          <p:cNvSpPr txBox="1">
            <a:spLocks noChangeArrowheads="1"/>
          </p:cNvSpPr>
          <p:nvPr userDrawn="1"/>
        </p:nvSpPr>
        <p:spPr bwMode="auto">
          <a:xfrm>
            <a:off x="685800" y="6519863"/>
            <a:ext cx="32004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1200">
                <a:solidFill>
                  <a:schemeClr val="bg1"/>
                </a:solidFill>
              </a:rPr>
              <a:t>©Copyright 2016 ISACA. All rights reserved.</a:t>
            </a:r>
          </a:p>
        </p:txBody>
      </p:sp>
      <p:sp>
        <p:nvSpPr>
          <p:cNvPr id="2" name="Title 1"/>
          <p:cNvSpPr>
            <a:spLocks noGrp="1"/>
          </p:cNvSpPr>
          <p:nvPr>
            <p:ph type="ctrTitle"/>
          </p:nvPr>
        </p:nvSpPr>
        <p:spPr>
          <a:xfrm>
            <a:off x="685800" y="1981200"/>
            <a:ext cx="7772400" cy="1317625"/>
          </a:xfrm>
        </p:spPr>
        <p:txBody>
          <a:bodyPr/>
          <a:lstStyle>
            <a:lvl1pPr>
              <a:defRPr b="1"/>
            </a:lvl1pPr>
          </a:lstStyle>
          <a:p>
            <a:r>
              <a:rPr lang="en-US" dirty="0"/>
              <a:t>Click to edit Master title style</a:t>
            </a:r>
          </a:p>
        </p:txBody>
      </p:sp>
      <p:sp>
        <p:nvSpPr>
          <p:cNvPr id="3" name="Subtitle 2"/>
          <p:cNvSpPr>
            <a:spLocks noGrp="1"/>
          </p:cNvSpPr>
          <p:nvPr>
            <p:ph type="subTitle" idx="1"/>
          </p:nvPr>
        </p:nvSpPr>
        <p:spPr>
          <a:xfrm>
            <a:off x="1371600" y="3505200"/>
            <a:ext cx="6400800" cy="1600200"/>
          </a:xfrm>
        </p:spPr>
        <p:txBody>
          <a:bodyPr/>
          <a:lstStyle>
            <a:lvl1pPr marL="0" indent="0" algn="ctr">
              <a:buNone/>
              <a:defRPr b="0">
                <a:solidFill>
                  <a:srgbClr val="6A757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xmlns="" val="3482264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xmlns="" id="{04C44E41-776F-28F2-29AD-4162E438F6BB}"/>
              </a:ext>
            </a:extLst>
          </p:cNvPr>
          <p:cNvSpPr txBox="1">
            <a:spLocks/>
          </p:cNvSpPr>
          <p:nvPr userDrawn="1"/>
        </p:nvSpPr>
        <p:spPr bwMode="auto">
          <a:xfrm>
            <a:off x="155575" y="6473825"/>
            <a:ext cx="68262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DE28DB4-52F8-AA45-9904-17CCFEF62F9C}" type="slidenum">
              <a:rPr lang="en-US" altLang="en-US" sz="1400">
                <a:solidFill>
                  <a:schemeClr val="bg1"/>
                </a:solidFill>
              </a:rPr>
              <a:pPr eaLnBrk="1" hangingPunct="1"/>
              <a:t>‹#›</a:t>
            </a:fld>
            <a:endParaRPr lang="en-US" altLang="en-US" sz="1400">
              <a:solidFill>
                <a:schemeClr val="bg1"/>
              </a:solidFill>
            </a:endParaRPr>
          </a:p>
        </p:txBody>
      </p:sp>
      <p:sp>
        <p:nvSpPr>
          <p:cNvPr id="5" name="TextBox 4">
            <a:extLst>
              <a:ext uri="{FF2B5EF4-FFF2-40B4-BE49-F238E27FC236}">
                <a16:creationId xmlns:a16="http://schemas.microsoft.com/office/drawing/2014/main" xmlns="" id="{2A64656E-AF49-5B4A-2751-B66F7CD0C96E}"/>
              </a:ext>
            </a:extLst>
          </p:cNvPr>
          <p:cNvSpPr txBox="1">
            <a:spLocks noChangeArrowheads="1"/>
          </p:cNvSpPr>
          <p:nvPr userDrawn="1"/>
        </p:nvSpPr>
        <p:spPr bwMode="auto">
          <a:xfrm>
            <a:off x="838200" y="6477000"/>
            <a:ext cx="38862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1400">
                <a:solidFill>
                  <a:schemeClr val="bg1"/>
                </a:solidFill>
              </a:rPr>
              <a:t>© Copyright 2016 ISACA. All rights reserved.</a:t>
            </a:r>
          </a:p>
        </p:txBody>
      </p:sp>
      <p:sp>
        <p:nvSpPr>
          <p:cNvPr id="2" name="Title 1"/>
          <p:cNvSpPr>
            <a:spLocks noGrp="1"/>
          </p:cNvSpPr>
          <p:nvPr>
            <p:ph type="title"/>
          </p:nvPr>
        </p:nvSpPr>
        <p:spPr>
          <a:xfrm>
            <a:off x="228600" y="0"/>
            <a:ext cx="7086600" cy="914400"/>
          </a:xfrm>
        </p:spPr>
        <p:txBody>
          <a:bodyPr>
            <a:noAutofit/>
          </a:bodyPr>
          <a:lstStyle>
            <a:lvl1pPr algn="l">
              <a:defRPr sz="3600" b="1">
                <a:solidFill>
                  <a:schemeClr val="bg1"/>
                </a:solidFill>
                <a:latin typeface="+mn-lt"/>
              </a:defRPr>
            </a:lvl1pPr>
          </a:lstStyle>
          <a:p>
            <a:r>
              <a:rPr lang="en-US" dirty="0"/>
              <a:t>Click to edit Master title style</a:t>
            </a:r>
          </a:p>
        </p:txBody>
      </p:sp>
      <p:sp>
        <p:nvSpPr>
          <p:cNvPr id="3" name="Content Placeholder 2"/>
          <p:cNvSpPr>
            <a:spLocks noGrp="1"/>
          </p:cNvSpPr>
          <p:nvPr>
            <p:ph idx="1"/>
          </p:nvPr>
        </p:nvSpPr>
        <p:spPr>
          <a:xfrm>
            <a:off x="457200" y="1066800"/>
            <a:ext cx="8229600" cy="5257800"/>
          </a:xfrm>
        </p:spPr>
        <p:txBody>
          <a:bodyPr>
            <a:noAutofit/>
          </a:bodyPr>
          <a:lstStyle>
            <a:lvl1pPr>
              <a:buFont typeface="Wingdings" pitchFamily="2" charset="2"/>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246766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xmlns="" id="{054EC870-D99F-D4BA-F335-ABD76567FF9E}"/>
              </a:ext>
            </a:extLst>
          </p:cNvPr>
          <p:cNvSpPr txBox="1">
            <a:spLocks/>
          </p:cNvSpPr>
          <p:nvPr userDrawn="1"/>
        </p:nvSpPr>
        <p:spPr bwMode="auto">
          <a:xfrm>
            <a:off x="152400" y="6477000"/>
            <a:ext cx="6096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7F10518-8AA6-7747-AEBB-9C75158D2C47}" type="slidenum">
              <a:rPr lang="en-US" altLang="en-US" sz="1400">
                <a:solidFill>
                  <a:schemeClr val="bg1"/>
                </a:solidFill>
              </a:rPr>
              <a:pPr eaLnBrk="1" hangingPunct="1"/>
              <a:t>‹#›</a:t>
            </a:fld>
            <a:endParaRPr lang="en-US" altLang="en-US" sz="1400">
              <a:solidFill>
                <a:schemeClr val="bg1"/>
              </a:solidFill>
            </a:endParaRPr>
          </a:p>
        </p:txBody>
      </p:sp>
      <p:sp>
        <p:nvSpPr>
          <p:cNvPr id="5" name="TextBox 4">
            <a:extLst>
              <a:ext uri="{FF2B5EF4-FFF2-40B4-BE49-F238E27FC236}">
                <a16:creationId xmlns:a16="http://schemas.microsoft.com/office/drawing/2014/main" xmlns="" id="{5C58B557-35F9-2921-5492-A9C9597A734E}"/>
              </a:ext>
            </a:extLst>
          </p:cNvPr>
          <p:cNvSpPr txBox="1">
            <a:spLocks noChangeArrowheads="1"/>
          </p:cNvSpPr>
          <p:nvPr userDrawn="1"/>
        </p:nvSpPr>
        <p:spPr bwMode="auto">
          <a:xfrm>
            <a:off x="838200" y="6477000"/>
            <a:ext cx="38862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1400">
                <a:solidFill>
                  <a:schemeClr val="bg1"/>
                </a:solidFill>
              </a:rPr>
              <a:t>© Copyright 2016 ISACA. All rights reserved.</a:t>
            </a:r>
          </a:p>
        </p:txBody>
      </p:sp>
      <p:sp>
        <p:nvSpPr>
          <p:cNvPr id="3" name="Content Placeholder 2"/>
          <p:cNvSpPr>
            <a:spLocks noGrp="1"/>
          </p:cNvSpPr>
          <p:nvPr>
            <p:ph sz="half" idx="1"/>
          </p:nvPr>
        </p:nvSpPr>
        <p:spPr>
          <a:xfrm>
            <a:off x="457200" y="1066800"/>
            <a:ext cx="4267200" cy="5059363"/>
          </a:xfrm>
        </p:spPr>
        <p:txBody>
          <a:bodyPr/>
          <a:lstStyle>
            <a:lvl1pPr>
              <a:buFont typeface="Wingdings" pitchFamily="2" charset="2"/>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05400" y="1066800"/>
            <a:ext cx="3657600" cy="4906963"/>
          </a:xfrm>
        </p:spPr>
        <p:txBody>
          <a:bodyPr/>
          <a:lstStyle>
            <a:lvl1pPr>
              <a:buFont typeface="Wingdings" pitchFamily="2" charset="2"/>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228600" y="0"/>
            <a:ext cx="7086600" cy="914400"/>
          </a:xfrm>
        </p:spPr>
        <p:txBody>
          <a:bodyPr/>
          <a:lstStyle>
            <a:lvl1pPr algn="l">
              <a:defRPr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xmlns="" val="15558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Graphic">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xmlns="" id="{C17CE71D-A2A8-FB2A-4570-9018BDF3749B}"/>
              </a:ext>
            </a:extLst>
          </p:cNvPr>
          <p:cNvSpPr txBox="1">
            <a:spLocks/>
          </p:cNvSpPr>
          <p:nvPr userDrawn="1"/>
        </p:nvSpPr>
        <p:spPr bwMode="auto">
          <a:xfrm>
            <a:off x="152400" y="6477000"/>
            <a:ext cx="6096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10D5F98-68E9-4E4F-AACA-1D3A68FC059F}" type="slidenum">
              <a:rPr lang="en-US" altLang="en-US" sz="1400">
                <a:solidFill>
                  <a:schemeClr val="bg1"/>
                </a:solidFill>
              </a:rPr>
              <a:pPr eaLnBrk="1" hangingPunct="1"/>
              <a:t>‹#›</a:t>
            </a:fld>
            <a:endParaRPr lang="en-US" altLang="en-US" sz="1400">
              <a:solidFill>
                <a:schemeClr val="bg1"/>
              </a:solidFill>
            </a:endParaRPr>
          </a:p>
        </p:txBody>
      </p:sp>
      <p:sp>
        <p:nvSpPr>
          <p:cNvPr id="4" name="TextBox 3">
            <a:extLst>
              <a:ext uri="{FF2B5EF4-FFF2-40B4-BE49-F238E27FC236}">
                <a16:creationId xmlns:a16="http://schemas.microsoft.com/office/drawing/2014/main" xmlns="" id="{2C754A38-0203-090A-24CC-785DF0428E0C}"/>
              </a:ext>
            </a:extLst>
          </p:cNvPr>
          <p:cNvSpPr txBox="1">
            <a:spLocks noChangeArrowheads="1"/>
          </p:cNvSpPr>
          <p:nvPr userDrawn="1"/>
        </p:nvSpPr>
        <p:spPr bwMode="auto">
          <a:xfrm>
            <a:off x="838200" y="6477000"/>
            <a:ext cx="3810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1400">
                <a:solidFill>
                  <a:schemeClr val="bg1"/>
                </a:solidFill>
              </a:rPr>
              <a:t>© Copyright 2016 ISACA. All rights reserved.</a:t>
            </a:r>
          </a:p>
        </p:txBody>
      </p:sp>
      <p:sp>
        <p:nvSpPr>
          <p:cNvPr id="2" name="Title 1"/>
          <p:cNvSpPr>
            <a:spLocks noGrp="1"/>
          </p:cNvSpPr>
          <p:nvPr>
            <p:ph type="title"/>
          </p:nvPr>
        </p:nvSpPr>
        <p:spPr>
          <a:xfrm>
            <a:off x="228600" y="0"/>
            <a:ext cx="8001000" cy="914400"/>
          </a:xfrm>
        </p:spPr>
        <p:txBody>
          <a:bodyPr/>
          <a:lstStyle>
            <a:lvl1pPr algn="l">
              <a:defRPr>
                <a:solidFill>
                  <a:schemeClr val="bg1"/>
                </a:solidFill>
              </a:defRPr>
            </a:lvl1pPr>
          </a:lstStyle>
          <a:p>
            <a:r>
              <a:rPr lang="en-US"/>
              <a:t>Click to edit Master title style</a:t>
            </a:r>
            <a:endParaRPr lang="en-US" dirty="0"/>
          </a:p>
        </p:txBody>
      </p:sp>
      <p:sp>
        <p:nvSpPr>
          <p:cNvPr id="7" name="Picture Placeholder 6"/>
          <p:cNvSpPr>
            <a:spLocks noGrp="1"/>
          </p:cNvSpPr>
          <p:nvPr>
            <p:ph type="pic" sz="quarter" idx="13"/>
          </p:nvPr>
        </p:nvSpPr>
        <p:spPr>
          <a:xfrm>
            <a:off x="419100" y="1295400"/>
            <a:ext cx="8305800" cy="4038600"/>
          </a:xfrm>
        </p:spPr>
        <p:txBody>
          <a:bodyPr rtlCol="0">
            <a:normAutofit/>
          </a:bodyPr>
          <a:lstStyle>
            <a:lvl1pPr>
              <a:buFont typeface="Wingdings" pitchFamily="2" charset="2"/>
              <a:buChar char="§"/>
              <a:defRPr/>
            </a:lvl1pPr>
          </a:lstStyle>
          <a:p>
            <a:pPr lvl="0"/>
            <a:endParaRPr lang="en-US" noProof="0" dirty="0"/>
          </a:p>
        </p:txBody>
      </p:sp>
      <p:sp>
        <p:nvSpPr>
          <p:cNvPr id="9" name="Text Placeholder 8"/>
          <p:cNvSpPr>
            <a:spLocks noGrp="1"/>
          </p:cNvSpPr>
          <p:nvPr>
            <p:ph type="body" sz="quarter" idx="14"/>
          </p:nvPr>
        </p:nvSpPr>
        <p:spPr>
          <a:xfrm>
            <a:off x="304800" y="5334000"/>
            <a:ext cx="8534400" cy="914400"/>
          </a:xfrm>
        </p:spPr>
        <p:txBody>
          <a:bodyPr anchor="ctr">
            <a:normAutofit/>
          </a:bodyPr>
          <a:lstStyle>
            <a:lvl2pPr algn="ctr">
              <a:buFont typeface="Arial" pitchFamily="34" charset="0"/>
              <a:buNone/>
              <a:defRPr sz="2400" b="0" baseline="0"/>
            </a:lvl2pPr>
          </a:lstStyle>
          <a:p>
            <a:pPr lvl="0"/>
            <a:r>
              <a:rPr lang="en-US"/>
              <a:t>Click to edit Master text styles</a:t>
            </a:r>
          </a:p>
        </p:txBody>
      </p:sp>
    </p:spTree>
    <p:extLst>
      <p:ext uri="{BB962C8B-B14F-4D97-AF65-F5344CB8AC3E}">
        <p14:creationId xmlns:p14="http://schemas.microsoft.com/office/powerpoint/2010/main" xmlns="" val="733503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ccent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xmlns="" id="{F987474D-0E8D-5E52-13AC-62640481B5F0}"/>
              </a:ext>
            </a:extLst>
          </p:cNvPr>
          <p:cNvSpPr txBox="1">
            <a:spLocks/>
          </p:cNvSpPr>
          <p:nvPr userDrawn="1"/>
        </p:nvSpPr>
        <p:spPr bwMode="auto">
          <a:xfrm>
            <a:off x="152400" y="6477000"/>
            <a:ext cx="685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1928245-9049-D040-AB19-79120989063E}" type="slidenum">
              <a:rPr lang="en-US" altLang="en-US" sz="1400">
                <a:solidFill>
                  <a:schemeClr val="bg1"/>
                </a:solidFill>
              </a:rPr>
              <a:pPr eaLnBrk="1" hangingPunct="1"/>
              <a:t>‹#›</a:t>
            </a:fld>
            <a:endParaRPr lang="en-US" altLang="en-US" sz="1400">
              <a:solidFill>
                <a:schemeClr val="bg1"/>
              </a:solidFill>
            </a:endParaRPr>
          </a:p>
        </p:txBody>
      </p:sp>
      <p:sp>
        <p:nvSpPr>
          <p:cNvPr id="4" name="TextBox 3">
            <a:extLst>
              <a:ext uri="{FF2B5EF4-FFF2-40B4-BE49-F238E27FC236}">
                <a16:creationId xmlns:a16="http://schemas.microsoft.com/office/drawing/2014/main" xmlns="" id="{9EC84AB9-9E30-13F0-652B-1D7C0F28E789}"/>
              </a:ext>
            </a:extLst>
          </p:cNvPr>
          <p:cNvSpPr txBox="1">
            <a:spLocks noChangeArrowheads="1"/>
          </p:cNvSpPr>
          <p:nvPr userDrawn="1"/>
        </p:nvSpPr>
        <p:spPr bwMode="auto">
          <a:xfrm>
            <a:off x="838200" y="6477000"/>
            <a:ext cx="39624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1400">
                <a:solidFill>
                  <a:schemeClr val="bg1"/>
                </a:solidFill>
              </a:rPr>
              <a:t>© Copyright 2016 ISACA. All rights reserved.</a:t>
            </a:r>
          </a:p>
        </p:txBody>
      </p:sp>
      <p:sp>
        <p:nvSpPr>
          <p:cNvPr id="3" name="Content Placeholder 2"/>
          <p:cNvSpPr>
            <a:spLocks noGrp="1"/>
          </p:cNvSpPr>
          <p:nvPr>
            <p:ph idx="1"/>
          </p:nvPr>
        </p:nvSpPr>
        <p:spPr>
          <a:xfrm>
            <a:off x="457200" y="1066800"/>
            <a:ext cx="8229600" cy="5257800"/>
          </a:xfrm>
        </p:spPr>
        <p:txBody>
          <a:bodyPr>
            <a:noAutofit/>
          </a:bodyPr>
          <a:lstStyle>
            <a:lvl1pPr>
              <a:buFont typeface="Wingdings" pitchFamily="2" charset="2"/>
              <a:buChar char="§"/>
              <a:defRPr baseline="0"/>
            </a:lvl1pPr>
          </a:lstStyle>
          <a:p>
            <a:pPr lvl="0"/>
            <a:r>
              <a:rPr lang="en-US"/>
              <a:t>Click to edit Master text styles</a:t>
            </a:r>
          </a:p>
        </p:txBody>
      </p:sp>
      <p:sp>
        <p:nvSpPr>
          <p:cNvPr id="5" name="Title 1"/>
          <p:cNvSpPr>
            <a:spLocks noGrp="1"/>
          </p:cNvSpPr>
          <p:nvPr>
            <p:ph type="title"/>
          </p:nvPr>
        </p:nvSpPr>
        <p:spPr>
          <a:xfrm>
            <a:off x="228600" y="0"/>
            <a:ext cx="7086600" cy="914400"/>
          </a:xfrm>
        </p:spPr>
        <p:txBody>
          <a:bodyPr>
            <a:noAutofit/>
          </a:bodyPr>
          <a:lstStyle>
            <a:lvl1pPr algn="l">
              <a:defRPr sz="35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xmlns="" val="3212875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xmlns="" id="{15FBFB5A-0861-12FD-6344-1444681ECE0F}"/>
              </a:ext>
            </a:extLst>
          </p:cNvPr>
          <p:cNvSpPr txBox="1">
            <a:spLocks/>
          </p:cNvSpPr>
          <p:nvPr userDrawn="1"/>
        </p:nvSpPr>
        <p:spPr bwMode="auto">
          <a:xfrm>
            <a:off x="152400" y="6477000"/>
            <a:ext cx="6096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C2A1170-22F5-4E45-8B56-1793DB9F5CC9}" type="slidenum">
              <a:rPr lang="en-US" altLang="en-US" sz="1400">
                <a:solidFill>
                  <a:schemeClr val="bg1"/>
                </a:solidFill>
              </a:rPr>
              <a:pPr eaLnBrk="1" hangingPunct="1"/>
              <a:t>‹#›</a:t>
            </a:fld>
            <a:endParaRPr lang="en-US" altLang="en-US" sz="1400">
              <a:solidFill>
                <a:schemeClr val="bg1"/>
              </a:solidFill>
            </a:endParaRPr>
          </a:p>
        </p:txBody>
      </p:sp>
      <p:sp>
        <p:nvSpPr>
          <p:cNvPr id="4" name="TextBox 3">
            <a:extLst>
              <a:ext uri="{FF2B5EF4-FFF2-40B4-BE49-F238E27FC236}">
                <a16:creationId xmlns:a16="http://schemas.microsoft.com/office/drawing/2014/main" xmlns="" id="{E4F859C2-BDAE-3202-BA00-F4E5BB2C9D87}"/>
              </a:ext>
            </a:extLst>
          </p:cNvPr>
          <p:cNvSpPr txBox="1">
            <a:spLocks noChangeArrowheads="1"/>
          </p:cNvSpPr>
          <p:nvPr userDrawn="1"/>
        </p:nvSpPr>
        <p:spPr bwMode="auto">
          <a:xfrm>
            <a:off x="838200" y="6477000"/>
            <a:ext cx="35052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1200">
                <a:solidFill>
                  <a:schemeClr val="bg1"/>
                </a:solidFill>
              </a:rPr>
              <a:t>© </a:t>
            </a:r>
            <a:r>
              <a:rPr lang="en-US" altLang="en-US" sz="1400">
                <a:solidFill>
                  <a:schemeClr val="bg1"/>
                </a:solidFill>
              </a:rPr>
              <a:t>Copyright</a:t>
            </a:r>
            <a:r>
              <a:rPr lang="en-US" altLang="en-US" sz="1200">
                <a:solidFill>
                  <a:schemeClr val="bg1"/>
                </a:solidFill>
              </a:rPr>
              <a:t> 2016 ISACA. All rights reserved.</a:t>
            </a:r>
          </a:p>
        </p:txBody>
      </p:sp>
      <p:sp>
        <p:nvSpPr>
          <p:cNvPr id="2" name="Title 1"/>
          <p:cNvSpPr>
            <a:spLocks noGrp="1"/>
          </p:cNvSpPr>
          <p:nvPr>
            <p:ph type="title"/>
          </p:nvPr>
        </p:nvSpPr>
        <p:spPr>
          <a:xfrm>
            <a:off x="228600" y="0"/>
            <a:ext cx="7086600" cy="914400"/>
          </a:xfrm>
        </p:spPr>
        <p:txBody>
          <a:bodyPr>
            <a:noAutofit/>
          </a:bodyPr>
          <a:lstStyle>
            <a:lvl1pPr algn="l">
              <a:defRPr sz="3600" b="1">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xmlns="" val="1416554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228600" y="0"/>
            <a:ext cx="7086600" cy="914400"/>
          </a:xfrm>
        </p:spPr>
        <p:txBody>
          <a:bodyPr>
            <a:normAutofit/>
          </a:bodyPr>
          <a:lstStyle>
            <a:lvl1pPr algn="l">
              <a:defRPr sz="35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xmlns="" val="3433416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3">
            <a:extLst>
              <a:ext uri="{FF2B5EF4-FFF2-40B4-BE49-F238E27FC236}">
                <a16:creationId xmlns:a16="http://schemas.microsoft.com/office/drawing/2014/main" xmlns="" id="{8E537360-78C9-2DD9-94C1-428743DB90B2}"/>
              </a:ext>
            </a:extLst>
          </p:cNvPr>
          <p:cNvSpPr>
            <a:spLocks noGrp="1"/>
          </p:cNvSpPr>
          <p:nvPr>
            <p:ph type="sldNum" sz="quarter" idx="10"/>
          </p:nvPr>
        </p:nvSpPr>
        <p:spPr>
          <a:xfrm>
            <a:off x="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848D1194-B6BF-4B4B-BF21-EE90A8E9278E}" type="slidenum">
              <a:rPr lang="en-US" altLang="en-TZ"/>
              <a:pPr/>
              <a:t>‹#›</a:t>
            </a:fld>
            <a:endParaRPr lang="en-US" altLang="en-TZ"/>
          </a:p>
        </p:txBody>
      </p:sp>
    </p:spTree>
    <p:extLst>
      <p:ext uri="{BB962C8B-B14F-4D97-AF65-F5344CB8AC3E}">
        <p14:creationId xmlns:p14="http://schemas.microsoft.com/office/powerpoint/2010/main" xmlns="" val="13358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xmlns="" id="{8B8EC064-4B99-7A77-4047-71E6ACEAE1C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xmlns="" id="{6D84AA5A-B3D2-8F5B-131F-20227DF7FC25}"/>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Lst>
  <p:hf hdr="0" ftr="0" dt="0"/>
  <p:txStyles>
    <p:titleStyle>
      <a:lvl1pPr algn="ctr" rtl="0" eaLnBrk="0" fontAlgn="base" hangingPunct="0">
        <a:spcBef>
          <a:spcPct val="0"/>
        </a:spcBef>
        <a:spcAft>
          <a:spcPct val="0"/>
        </a:spcAft>
        <a:defRPr sz="3600" b="1" kern="1200">
          <a:solidFill>
            <a:schemeClr val="tx1"/>
          </a:solidFill>
          <a:latin typeface="+mn-lt"/>
          <a:ea typeface="+mj-ea"/>
          <a:cs typeface="+mj-cs"/>
        </a:defRPr>
      </a:lvl1pPr>
      <a:lvl2pPr algn="ctr" rtl="0" eaLnBrk="0" fontAlgn="base" hangingPunct="0">
        <a:spcBef>
          <a:spcPct val="0"/>
        </a:spcBef>
        <a:spcAft>
          <a:spcPct val="0"/>
        </a:spcAft>
        <a:defRPr sz="3600" b="1">
          <a:solidFill>
            <a:schemeClr val="tx1"/>
          </a:solidFill>
          <a:latin typeface="Arial" panose="020B0604020202020204" pitchFamily="34" charset="0"/>
        </a:defRPr>
      </a:lvl2pPr>
      <a:lvl3pPr algn="ctr" rtl="0" eaLnBrk="0" fontAlgn="base" hangingPunct="0">
        <a:spcBef>
          <a:spcPct val="0"/>
        </a:spcBef>
        <a:spcAft>
          <a:spcPct val="0"/>
        </a:spcAft>
        <a:defRPr sz="3600" b="1">
          <a:solidFill>
            <a:schemeClr val="tx1"/>
          </a:solidFill>
          <a:latin typeface="Arial" panose="020B0604020202020204" pitchFamily="34" charset="0"/>
        </a:defRPr>
      </a:lvl3pPr>
      <a:lvl4pPr algn="ctr" rtl="0" eaLnBrk="0" fontAlgn="base" hangingPunct="0">
        <a:spcBef>
          <a:spcPct val="0"/>
        </a:spcBef>
        <a:spcAft>
          <a:spcPct val="0"/>
        </a:spcAft>
        <a:defRPr sz="3600" b="1">
          <a:solidFill>
            <a:schemeClr val="tx1"/>
          </a:solidFill>
          <a:latin typeface="Arial" panose="020B0604020202020204" pitchFamily="34" charset="0"/>
        </a:defRPr>
      </a:lvl4pPr>
      <a:lvl5pPr algn="ctr" rtl="0" eaLnBrk="0" fontAlgn="base" hangingPunct="0">
        <a:spcBef>
          <a:spcPct val="0"/>
        </a:spcBef>
        <a:spcAft>
          <a:spcPct val="0"/>
        </a:spcAft>
        <a:defRPr sz="3600" b="1">
          <a:solidFill>
            <a:schemeClr val="tx1"/>
          </a:solidFill>
          <a:latin typeface="Arial" panose="020B0604020202020204" pitchFamily="34" charset="0"/>
        </a:defRPr>
      </a:lvl5pPr>
      <a:lvl6pPr marL="457200" algn="ctr" rtl="0" fontAlgn="base">
        <a:spcBef>
          <a:spcPct val="0"/>
        </a:spcBef>
        <a:spcAft>
          <a:spcPct val="0"/>
        </a:spcAft>
        <a:defRPr sz="3600" b="1">
          <a:solidFill>
            <a:schemeClr val="tx1"/>
          </a:solidFill>
          <a:latin typeface="Arial" panose="020B0604020202020204" pitchFamily="34" charset="0"/>
        </a:defRPr>
      </a:lvl6pPr>
      <a:lvl7pPr marL="914400" algn="ctr" rtl="0" fontAlgn="base">
        <a:spcBef>
          <a:spcPct val="0"/>
        </a:spcBef>
        <a:spcAft>
          <a:spcPct val="0"/>
        </a:spcAft>
        <a:defRPr sz="3600" b="1">
          <a:solidFill>
            <a:schemeClr val="tx1"/>
          </a:solidFill>
          <a:latin typeface="Arial" panose="020B0604020202020204" pitchFamily="34" charset="0"/>
        </a:defRPr>
      </a:lvl7pPr>
      <a:lvl8pPr marL="1371600" algn="ctr" rtl="0" fontAlgn="base">
        <a:spcBef>
          <a:spcPct val="0"/>
        </a:spcBef>
        <a:spcAft>
          <a:spcPct val="0"/>
        </a:spcAft>
        <a:defRPr sz="3600" b="1">
          <a:solidFill>
            <a:schemeClr val="tx1"/>
          </a:solidFill>
          <a:latin typeface="Arial" panose="020B0604020202020204" pitchFamily="34" charset="0"/>
        </a:defRPr>
      </a:lvl8pPr>
      <a:lvl9pPr marL="1828800" algn="ctr" rtl="0" fontAlgn="base">
        <a:spcBef>
          <a:spcPct val="0"/>
        </a:spcBef>
        <a:spcAft>
          <a:spcPct val="0"/>
        </a:spcAft>
        <a:defRPr sz="3600" b="1">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Wingdings" pitchFamily="2" charset="77"/>
        <a:buChar char="§"/>
        <a:defRPr sz="3200" kern="1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8.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3.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54.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xmlns="" id="{836DC2A4-DE09-D890-9B41-49EABFDBE44B}"/>
              </a:ext>
            </a:extLst>
          </p:cNvPr>
          <p:cNvSpPr>
            <a:spLocks noGrp="1"/>
          </p:cNvSpPr>
          <p:nvPr>
            <p:ph type="title"/>
          </p:nvPr>
        </p:nvSpPr>
        <p:spPr/>
        <p:txBody>
          <a:bodyPr/>
          <a:lstStyle/>
          <a:p>
            <a:pPr eaLnBrk="1" hangingPunct="1"/>
            <a:r>
              <a:rPr lang="en-US" altLang="en-US"/>
              <a:t>ICT Audit  Practice  Areas</a:t>
            </a:r>
          </a:p>
        </p:txBody>
      </p:sp>
      <p:pic>
        <p:nvPicPr>
          <p:cNvPr id="13315" name="Picture 6">
            <a:extLst>
              <a:ext uri="{FF2B5EF4-FFF2-40B4-BE49-F238E27FC236}">
                <a16:creationId xmlns:a16="http://schemas.microsoft.com/office/drawing/2014/main" xmlns="" id="{0FAC4834-2873-881B-7A0B-10F367DC6303}"/>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2525713" y="1382713"/>
            <a:ext cx="4103687" cy="4103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16" name="TextBox 7">
            <a:extLst>
              <a:ext uri="{FF2B5EF4-FFF2-40B4-BE49-F238E27FC236}">
                <a16:creationId xmlns:a16="http://schemas.microsoft.com/office/drawing/2014/main" xmlns="" id="{019D8275-3369-F696-0D1B-51510CBD2909}"/>
              </a:ext>
            </a:extLst>
          </p:cNvPr>
          <p:cNvSpPr txBox="1">
            <a:spLocks noChangeArrowheads="1"/>
          </p:cNvSpPr>
          <p:nvPr/>
        </p:nvSpPr>
        <p:spPr bwMode="auto">
          <a:xfrm>
            <a:off x="6369050" y="1219200"/>
            <a:ext cx="1763713"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t>The Process of Auditing Information Systems,</a:t>
            </a:r>
          </a:p>
        </p:txBody>
      </p:sp>
      <p:sp>
        <p:nvSpPr>
          <p:cNvPr id="13317" name="TextBox 8">
            <a:extLst>
              <a:ext uri="{FF2B5EF4-FFF2-40B4-BE49-F238E27FC236}">
                <a16:creationId xmlns:a16="http://schemas.microsoft.com/office/drawing/2014/main" xmlns="" id="{246C88CE-C030-0DBA-94D4-C3FC803B2496}"/>
              </a:ext>
            </a:extLst>
          </p:cNvPr>
          <p:cNvSpPr txBox="1">
            <a:spLocks noChangeArrowheads="1"/>
          </p:cNvSpPr>
          <p:nvPr/>
        </p:nvSpPr>
        <p:spPr bwMode="auto">
          <a:xfrm>
            <a:off x="6877050" y="3475038"/>
            <a:ext cx="1763713"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t>Governance and Management of IT, </a:t>
            </a:r>
          </a:p>
        </p:txBody>
      </p:sp>
      <p:sp>
        <p:nvSpPr>
          <p:cNvPr id="13318" name="TextBox 9">
            <a:extLst>
              <a:ext uri="{FF2B5EF4-FFF2-40B4-BE49-F238E27FC236}">
                <a16:creationId xmlns:a16="http://schemas.microsoft.com/office/drawing/2014/main" xmlns="" id="{39917996-9379-664E-C1E9-5DF22E84B2C7}"/>
              </a:ext>
            </a:extLst>
          </p:cNvPr>
          <p:cNvSpPr txBox="1">
            <a:spLocks noChangeArrowheads="1"/>
          </p:cNvSpPr>
          <p:nvPr/>
        </p:nvSpPr>
        <p:spPr bwMode="auto">
          <a:xfrm>
            <a:off x="5688013" y="5253038"/>
            <a:ext cx="2101850" cy="954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t>Information Systems Acquisition, Development and Implementation,</a:t>
            </a:r>
          </a:p>
        </p:txBody>
      </p:sp>
      <p:sp>
        <p:nvSpPr>
          <p:cNvPr id="13319" name="TextBox 10">
            <a:extLst>
              <a:ext uri="{FF2B5EF4-FFF2-40B4-BE49-F238E27FC236}">
                <a16:creationId xmlns:a16="http://schemas.microsoft.com/office/drawing/2014/main" xmlns="" id="{5B897C14-46A2-CA78-2AAF-997A3D185F6C}"/>
              </a:ext>
            </a:extLst>
          </p:cNvPr>
          <p:cNvSpPr txBox="1">
            <a:spLocks noChangeArrowheads="1"/>
          </p:cNvSpPr>
          <p:nvPr/>
        </p:nvSpPr>
        <p:spPr bwMode="auto">
          <a:xfrm>
            <a:off x="763588" y="1382713"/>
            <a:ext cx="176212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t>Protection of Information Assets, </a:t>
            </a:r>
          </a:p>
        </p:txBody>
      </p:sp>
      <p:sp>
        <p:nvSpPr>
          <p:cNvPr id="13320" name="TextBox 11">
            <a:extLst>
              <a:ext uri="{FF2B5EF4-FFF2-40B4-BE49-F238E27FC236}">
                <a16:creationId xmlns:a16="http://schemas.microsoft.com/office/drawing/2014/main" xmlns="" id="{86224581-0697-7322-2E3F-9D67D96BE920}"/>
              </a:ext>
            </a:extLst>
          </p:cNvPr>
          <p:cNvSpPr txBox="1">
            <a:spLocks noChangeArrowheads="1"/>
          </p:cNvSpPr>
          <p:nvPr/>
        </p:nvSpPr>
        <p:spPr bwMode="auto">
          <a:xfrm>
            <a:off x="627063" y="4102100"/>
            <a:ext cx="1898650" cy="1169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t>Information Systems Operations, Maintenance and Service Management,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xmlns="" id="{E0BB976A-4C11-FCFC-85D3-4125D33178E6}"/>
              </a:ext>
            </a:extLst>
          </p:cNvPr>
          <p:cNvSpPr>
            <a:spLocks noGrp="1"/>
          </p:cNvSpPr>
          <p:nvPr>
            <p:ph type="title"/>
          </p:nvPr>
        </p:nvSpPr>
        <p:spPr/>
        <p:txBody>
          <a:bodyPr/>
          <a:lstStyle/>
          <a:p>
            <a:pPr eaLnBrk="1" hangingPunct="1"/>
            <a:r>
              <a:rPr lang="en-US" altLang="en-US" sz="2800"/>
              <a:t>Code of Professional Ethics (cont’d)</a:t>
            </a:r>
          </a:p>
        </p:txBody>
      </p:sp>
      <p:sp>
        <p:nvSpPr>
          <p:cNvPr id="29699" name="Content Placeholder 2">
            <a:extLst>
              <a:ext uri="{FF2B5EF4-FFF2-40B4-BE49-F238E27FC236}">
                <a16:creationId xmlns:a16="http://schemas.microsoft.com/office/drawing/2014/main" xmlns="" id="{2D0A8812-B8D7-A389-84CF-D5476CEABEB5}"/>
              </a:ext>
            </a:extLst>
          </p:cNvPr>
          <p:cNvSpPr>
            <a:spLocks noGrp="1"/>
          </p:cNvSpPr>
          <p:nvPr>
            <p:ph idx="1"/>
          </p:nvPr>
        </p:nvSpPr>
        <p:spPr/>
        <p:txBody>
          <a:bodyPr/>
          <a:lstStyle/>
          <a:p>
            <a:pPr marL="514350" indent="-514350" eaLnBrk="1" hangingPunct="1">
              <a:buClr>
                <a:srgbClr val="5262AD"/>
              </a:buClr>
              <a:buFont typeface="Arial" panose="020B0604020202020204" pitchFamily="34" charset="0"/>
              <a:buAutoNum type="arabicPeriod" startAt="6"/>
            </a:pPr>
            <a:r>
              <a:rPr lang="en-US" altLang="en-US" sz="2400"/>
              <a:t>Inform appropriate parties of the results of work performed, including the disclosure of all significant facts known to them that, if not disclosed, may distort the reporting of the results.</a:t>
            </a:r>
          </a:p>
          <a:p>
            <a:pPr marL="514350" indent="-514350" eaLnBrk="1" hangingPunct="1">
              <a:buClr>
                <a:srgbClr val="5262AD"/>
              </a:buClr>
              <a:buFont typeface="Arial" panose="020B0604020202020204" pitchFamily="34" charset="0"/>
              <a:buAutoNum type="arabicPeriod" startAt="6"/>
            </a:pPr>
            <a:r>
              <a:rPr lang="en-US" altLang="en-US" sz="2400"/>
              <a:t>Support the professional education of stakeholders in enhancing their understanding of the governance and management of enterprise information systems and technology, including audit, control, security and risk management.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xmlns="" id="{9093F9B9-B44F-D746-46A8-1A06CCAFC9BC}"/>
              </a:ext>
            </a:extLst>
          </p:cNvPr>
          <p:cNvSpPr>
            <a:spLocks noGrp="1"/>
          </p:cNvSpPr>
          <p:nvPr>
            <p:ph type="title"/>
          </p:nvPr>
        </p:nvSpPr>
        <p:spPr/>
        <p:txBody>
          <a:bodyPr/>
          <a:lstStyle/>
          <a:p>
            <a:pPr eaLnBrk="1" hangingPunct="1"/>
            <a:r>
              <a:rPr lang="en-US" altLang="en-US"/>
              <a:t>Laws and Regulations</a:t>
            </a:r>
          </a:p>
        </p:txBody>
      </p:sp>
      <p:sp>
        <p:nvSpPr>
          <p:cNvPr id="31747" name="Content Placeholder 2">
            <a:extLst>
              <a:ext uri="{FF2B5EF4-FFF2-40B4-BE49-F238E27FC236}">
                <a16:creationId xmlns:a16="http://schemas.microsoft.com/office/drawing/2014/main" xmlns="" id="{22417A79-04B9-F3D2-5300-6265EF356706}"/>
              </a:ext>
            </a:extLst>
          </p:cNvPr>
          <p:cNvSpPr>
            <a:spLocks noGrp="1"/>
          </p:cNvSpPr>
          <p:nvPr>
            <p:ph idx="1"/>
          </p:nvPr>
        </p:nvSpPr>
        <p:spPr/>
        <p:txBody>
          <a:bodyPr/>
          <a:lstStyle/>
          <a:p>
            <a:pPr eaLnBrk="1" hangingPunct="1">
              <a:buFont typeface="Wingdings" pitchFamily="2" charset="77"/>
              <a:buChar char="§"/>
            </a:pPr>
            <a:r>
              <a:rPr lang="en-US" altLang="en-US" sz="2400"/>
              <a:t>Certain industries, such as banks and internet service providers (ISPs), are closely regulated. These legal regulations may pertain to financial, operational and IS audit functions.</a:t>
            </a:r>
          </a:p>
          <a:p>
            <a:pPr eaLnBrk="1" hangingPunct="1">
              <a:buFont typeface="Wingdings" pitchFamily="2" charset="77"/>
              <a:buChar char="§"/>
            </a:pPr>
            <a:r>
              <a:rPr lang="en-US" altLang="en-US" sz="2400"/>
              <a:t>There are two areas of concern that impact the audit scope and objectives:</a:t>
            </a:r>
          </a:p>
          <a:p>
            <a:pPr lvl="1" eaLnBrk="1" hangingPunct="1"/>
            <a:r>
              <a:rPr lang="en-US" altLang="en-US" sz="2400"/>
              <a:t>Legal requirements placed on the audit</a:t>
            </a:r>
          </a:p>
          <a:p>
            <a:pPr lvl="1" eaLnBrk="1" hangingPunct="1"/>
            <a:r>
              <a:rPr lang="en-US" altLang="en-US" sz="2400"/>
              <a:t>Legal requirements placed on the auditee and its systems, data management, reporting, etc.</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xmlns="" id="{36D344B3-E862-DA75-5202-86EA2A0CE457}"/>
              </a:ext>
            </a:extLst>
          </p:cNvPr>
          <p:cNvSpPr>
            <a:spLocks noGrp="1"/>
          </p:cNvSpPr>
          <p:nvPr>
            <p:ph type="title"/>
          </p:nvPr>
        </p:nvSpPr>
        <p:spPr/>
        <p:txBody>
          <a:bodyPr/>
          <a:lstStyle/>
          <a:p>
            <a:pPr eaLnBrk="1" hangingPunct="1"/>
            <a:r>
              <a:rPr lang="en-US" altLang="en-US"/>
              <a:t>Laws and Regulations (cont’d)</a:t>
            </a:r>
          </a:p>
        </p:txBody>
      </p:sp>
      <p:sp>
        <p:nvSpPr>
          <p:cNvPr id="33795" name="Content Placeholder 2">
            <a:extLst>
              <a:ext uri="{FF2B5EF4-FFF2-40B4-BE49-F238E27FC236}">
                <a16:creationId xmlns:a16="http://schemas.microsoft.com/office/drawing/2014/main" xmlns="" id="{575DD952-8A0B-8F8D-DF31-336FBB427334}"/>
              </a:ext>
            </a:extLst>
          </p:cNvPr>
          <p:cNvSpPr>
            <a:spLocks noGrp="1"/>
          </p:cNvSpPr>
          <p:nvPr>
            <p:ph idx="1"/>
          </p:nvPr>
        </p:nvSpPr>
        <p:spPr/>
        <p:txBody>
          <a:bodyPr/>
          <a:lstStyle/>
          <a:p>
            <a:pPr eaLnBrk="1" hangingPunct="1">
              <a:buFont typeface="Wingdings" pitchFamily="2" charset="77"/>
              <a:buChar char="§"/>
            </a:pPr>
            <a:r>
              <a:rPr lang="en-US" altLang="en-US" sz="2400"/>
              <a:t>Examples include:</a:t>
            </a:r>
          </a:p>
          <a:p>
            <a:pPr lvl="1" eaLnBrk="1" hangingPunct="1"/>
            <a:r>
              <a:rPr lang="en-US" altLang="en-US" sz="2400"/>
              <a:t>US Health Insurance Portability and Accountability Act (HIPAA)</a:t>
            </a:r>
          </a:p>
          <a:p>
            <a:pPr lvl="1" eaLnBrk="1" hangingPunct="1"/>
            <a:r>
              <a:rPr lang="en-US" altLang="en-US" sz="2400"/>
              <a:t>US Sarbanes-Oxley Act of 2002</a:t>
            </a:r>
          </a:p>
          <a:p>
            <a:pPr lvl="1" eaLnBrk="1" hangingPunct="1"/>
            <a:r>
              <a:rPr lang="en-US" altLang="en-US" sz="2400"/>
              <a:t>Basel Accords</a:t>
            </a:r>
          </a:p>
          <a:p>
            <a:pPr lvl="1" eaLnBrk="1" hangingPunct="1"/>
            <a:r>
              <a:rPr lang="en-US" altLang="en-US" sz="2400"/>
              <a:t>Protection of Personal Data Directives and Electronic Commerce within the European Community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xmlns="" id="{16FE71E4-B69F-1782-72D9-739AC363A360}"/>
              </a:ext>
            </a:extLst>
          </p:cNvPr>
          <p:cNvSpPr>
            <a:spLocks noGrp="1"/>
          </p:cNvSpPr>
          <p:nvPr>
            <p:ph type="title"/>
          </p:nvPr>
        </p:nvSpPr>
        <p:spPr/>
        <p:txBody>
          <a:bodyPr/>
          <a:lstStyle/>
          <a:p>
            <a:pPr eaLnBrk="1" hangingPunct="1"/>
            <a:r>
              <a:rPr lang="en-US" altLang="en-US"/>
              <a:t>Laws and Regulations (cont’d)</a:t>
            </a:r>
          </a:p>
        </p:txBody>
      </p:sp>
      <p:sp>
        <p:nvSpPr>
          <p:cNvPr id="3" name="Content Placeholder 2">
            <a:extLst>
              <a:ext uri="{FF2B5EF4-FFF2-40B4-BE49-F238E27FC236}">
                <a16:creationId xmlns:a16="http://schemas.microsoft.com/office/drawing/2014/main" xmlns="" id="{D65FDBAA-8119-B211-861E-504F2F107FC4}"/>
              </a:ext>
            </a:extLst>
          </p:cNvPr>
          <p:cNvSpPr>
            <a:spLocks noGrp="1"/>
          </p:cNvSpPr>
          <p:nvPr>
            <p:ph idx="1"/>
          </p:nvPr>
        </p:nvSpPr>
        <p:spPr>
          <a:xfrm>
            <a:off x="457200" y="892175"/>
            <a:ext cx="8229600" cy="5257800"/>
          </a:xfrm>
        </p:spPr>
        <p:txBody>
          <a:bodyPr rtlCol="0"/>
          <a:lstStyle/>
          <a:p>
            <a:pPr eaLnBrk="1" fontAlgn="auto" hangingPunct="1">
              <a:spcAft>
                <a:spcPts val="0"/>
              </a:spcAft>
              <a:defRPr/>
            </a:pPr>
            <a:r>
              <a:rPr lang="en-US" sz="2400" dirty="0"/>
              <a:t>To determine an organization’s level of compliance, an IS auditor must:</a:t>
            </a:r>
          </a:p>
          <a:p>
            <a:pPr lvl="1" eaLnBrk="1" fontAlgn="auto" hangingPunct="1">
              <a:spcAft>
                <a:spcPts val="0"/>
              </a:spcAft>
              <a:defRPr/>
            </a:pPr>
            <a:r>
              <a:rPr lang="en-US" sz="2400" dirty="0"/>
              <a:t>Identify those government or other relevant external requirements dealing with:</a:t>
            </a:r>
          </a:p>
          <a:p>
            <a:pPr lvl="2" eaLnBrk="1" fontAlgn="auto" hangingPunct="1">
              <a:spcAft>
                <a:spcPts val="0"/>
              </a:spcAft>
              <a:defRPr/>
            </a:pPr>
            <a:r>
              <a:rPr lang="en-US" dirty="0"/>
              <a:t>Electronic data, personal data, copyrights, </a:t>
            </a:r>
            <a:br>
              <a:rPr lang="en-US" dirty="0"/>
            </a:br>
            <a:r>
              <a:rPr lang="en-US" dirty="0"/>
              <a:t>e-commerce, e-signatures, etc.</a:t>
            </a:r>
          </a:p>
          <a:p>
            <a:pPr lvl="2" eaLnBrk="1" fontAlgn="auto" hangingPunct="1">
              <a:spcAft>
                <a:spcPts val="0"/>
              </a:spcAft>
              <a:defRPr/>
            </a:pPr>
            <a:r>
              <a:rPr lang="en-US" dirty="0"/>
              <a:t>Computer system practices and controls</a:t>
            </a:r>
          </a:p>
          <a:p>
            <a:pPr lvl="2" eaLnBrk="1" fontAlgn="auto" hangingPunct="1">
              <a:spcAft>
                <a:spcPts val="0"/>
              </a:spcAft>
              <a:defRPr/>
            </a:pPr>
            <a:r>
              <a:rPr lang="en-US" dirty="0"/>
              <a:t>The manner in which computers, programs and data are stored</a:t>
            </a:r>
          </a:p>
          <a:p>
            <a:pPr lvl="2" eaLnBrk="1" fontAlgn="auto" hangingPunct="1">
              <a:spcAft>
                <a:spcPts val="0"/>
              </a:spcAft>
              <a:defRPr/>
            </a:pPr>
            <a:r>
              <a:rPr lang="en-US" dirty="0"/>
              <a:t>The organization or the activities of information technology services</a:t>
            </a:r>
          </a:p>
          <a:p>
            <a:pPr lvl="2" eaLnBrk="1" fontAlgn="auto" hangingPunct="1">
              <a:spcAft>
                <a:spcPts val="0"/>
              </a:spcAft>
              <a:defRPr/>
            </a:pPr>
            <a:r>
              <a:rPr lang="en-US" dirty="0"/>
              <a:t>IS audits</a:t>
            </a:r>
          </a:p>
          <a:p>
            <a:pPr marL="457200" lvl="1" indent="0" eaLnBrk="1" fontAlgn="auto" hangingPunct="1">
              <a:spcAft>
                <a:spcPts val="0"/>
              </a:spcAft>
              <a:buFont typeface="Courier New" panose="02070309020205020404" pitchFamily="49" charset="0"/>
              <a:buNone/>
              <a:defRPr/>
            </a:pP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xmlns="" id="{86A50199-39E4-E568-9E1C-3BAF752FDF85}"/>
              </a:ext>
            </a:extLst>
          </p:cNvPr>
          <p:cNvSpPr>
            <a:spLocks noGrp="1"/>
          </p:cNvSpPr>
          <p:nvPr>
            <p:ph type="title"/>
          </p:nvPr>
        </p:nvSpPr>
        <p:spPr/>
        <p:txBody>
          <a:bodyPr/>
          <a:lstStyle/>
          <a:p>
            <a:pPr eaLnBrk="1" hangingPunct="1"/>
            <a:r>
              <a:rPr lang="en-US" altLang="en-US"/>
              <a:t>Laws and Regulations (cont’d)</a:t>
            </a:r>
          </a:p>
        </p:txBody>
      </p:sp>
      <p:sp>
        <p:nvSpPr>
          <p:cNvPr id="3" name="Content Placeholder 2">
            <a:extLst>
              <a:ext uri="{FF2B5EF4-FFF2-40B4-BE49-F238E27FC236}">
                <a16:creationId xmlns:a16="http://schemas.microsoft.com/office/drawing/2014/main" xmlns="" id="{5E74D56E-5E02-7154-6A7D-F200E859FEA0}"/>
              </a:ext>
            </a:extLst>
          </p:cNvPr>
          <p:cNvSpPr>
            <a:spLocks noGrp="1"/>
          </p:cNvSpPr>
          <p:nvPr>
            <p:ph idx="1"/>
          </p:nvPr>
        </p:nvSpPr>
        <p:spPr>
          <a:xfrm>
            <a:off x="457200" y="901700"/>
            <a:ext cx="8229600" cy="5257800"/>
          </a:xfrm>
        </p:spPr>
        <p:txBody>
          <a:bodyPr rtlCol="0"/>
          <a:lstStyle/>
          <a:p>
            <a:pPr eaLnBrk="1" fontAlgn="auto" hangingPunct="1">
              <a:spcAft>
                <a:spcPts val="0"/>
              </a:spcAft>
              <a:defRPr/>
            </a:pPr>
            <a:r>
              <a:rPr lang="en-US" sz="2100" dirty="0"/>
              <a:t>Also, an IS auditor would perform these additional steps to determine an organization’s level of compliance:</a:t>
            </a:r>
          </a:p>
          <a:p>
            <a:pPr lvl="1" eaLnBrk="1" fontAlgn="auto" hangingPunct="1">
              <a:spcAft>
                <a:spcPts val="0"/>
              </a:spcAft>
              <a:defRPr/>
            </a:pPr>
            <a:r>
              <a:rPr lang="en-US" sz="2100" dirty="0"/>
              <a:t>Document applicable laws and regulations.</a:t>
            </a:r>
          </a:p>
          <a:p>
            <a:pPr lvl="1" eaLnBrk="1" fontAlgn="auto" hangingPunct="1">
              <a:spcAft>
                <a:spcPts val="0"/>
              </a:spcAft>
              <a:defRPr/>
            </a:pPr>
            <a:r>
              <a:rPr lang="en-US" sz="2100" dirty="0"/>
              <a:t>Assess whether management and the IT function have considered the relevant external requirements in their plans, policies, standards and procedures, as well as business application features.</a:t>
            </a:r>
          </a:p>
          <a:p>
            <a:pPr lvl="1" eaLnBrk="1" fontAlgn="auto" hangingPunct="1">
              <a:spcAft>
                <a:spcPts val="0"/>
              </a:spcAft>
              <a:defRPr/>
            </a:pPr>
            <a:r>
              <a:rPr lang="en-US" sz="2100" dirty="0"/>
              <a:t>Review internal IT department/function/activity documents that address adherence to laws applicable to the industry.</a:t>
            </a:r>
          </a:p>
          <a:p>
            <a:pPr lvl="1" eaLnBrk="1" fontAlgn="auto" hangingPunct="1">
              <a:spcAft>
                <a:spcPts val="0"/>
              </a:spcAft>
              <a:defRPr/>
            </a:pPr>
            <a:r>
              <a:rPr lang="en-US" sz="2100" dirty="0"/>
              <a:t>Determine adherence to procedures that address these requirements.</a:t>
            </a:r>
          </a:p>
          <a:p>
            <a:pPr lvl="1" eaLnBrk="1" fontAlgn="auto" hangingPunct="1">
              <a:spcAft>
                <a:spcPts val="0"/>
              </a:spcAft>
              <a:defRPr/>
            </a:pPr>
            <a:r>
              <a:rPr lang="en-US" sz="2100" dirty="0"/>
              <a:t>Determine if there are procedures in place to ensure contracts or agreements with external IT services providers reflect any legal requirements related to responsibilities.</a:t>
            </a:r>
          </a:p>
          <a:p>
            <a:pPr lvl="1" eaLnBrk="1" fontAlgn="auto" hangingPunct="1">
              <a:spcAft>
                <a:spcPts val="0"/>
              </a:spcAft>
              <a:defRPr/>
            </a:pPr>
            <a:endParaRPr lang="en-US" sz="2400" dirty="0"/>
          </a:p>
          <a:p>
            <a:pPr marL="457200" lvl="1" indent="0" eaLnBrk="1" fontAlgn="auto" hangingPunct="1">
              <a:spcAft>
                <a:spcPts val="0"/>
              </a:spcAft>
              <a:buFont typeface="Courier New" panose="02070309020205020404" pitchFamily="49" charset="0"/>
              <a:buNone/>
              <a:defRPr/>
            </a:pPr>
            <a:endParaRPr lang="en-US" sz="23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xmlns="" id="{4A3EBABA-A908-C460-543E-2945D3376D03}"/>
              </a:ext>
            </a:extLst>
          </p:cNvPr>
          <p:cNvSpPr>
            <a:spLocks noGrp="1"/>
          </p:cNvSpPr>
          <p:nvPr>
            <p:ph type="title"/>
          </p:nvPr>
        </p:nvSpPr>
        <p:spPr/>
        <p:txBody>
          <a:bodyPr/>
          <a:lstStyle/>
          <a:p>
            <a:pPr eaLnBrk="1" hangingPunct="1"/>
            <a:r>
              <a:rPr lang="en-US" altLang="en-US"/>
              <a:t>CSA</a:t>
            </a:r>
          </a:p>
        </p:txBody>
      </p:sp>
      <p:sp>
        <p:nvSpPr>
          <p:cNvPr id="39939" name="Content Placeholder 2">
            <a:extLst>
              <a:ext uri="{FF2B5EF4-FFF2-40B4-BE49-F238E27FC236}">
                <a16:creationId xmlns:a16="http://schemas.microsoft.com/office/drawing/2014/main" xmlns="" id="{52359972-90DA-45C3-5BAF-62AA5A97E510}"/>
              </a:ext>
            </a:extLst>
          </p:cNvPr>
          <p:cNvSpPr>
            <a:spLocks noGrp="1"/>
          </p:cNvSpPr>
          <p:nvPr>
            <p:ph idx="1"/>
          </p:nvPr>
        </p:nvSpPr>
        <p:spPr/>
        <p:txBody>
          <a:bodyPr/>
          <a:lstStyle/>
          <a:p>
            <a:pPr eaLnBrk="1" hangingPunct="1">
              <a:buFont typeface="Wingdings" pitchFamily="2" charset="77"/>
              <a:buChar char="§"/>
            </a:pPr>
            <a:r>
              <a:rPr lang="en-US" altLang="en-US" sz="2400"/>
              <a:t>Control self-assessment (CSA) is an assessment of controls made by the staff and management to assure stakeholders, customers and other parties of the reliability of the organization’s internal controls.</a:t>
            </a:r>
          </a:p>
          <a:p>
            <a:pPr eaLnBrk="1" hangingPunct="1">
              <a:buFont typeface="Wingdings" pitchFamily="2" charset="77"/>
              <a:buChar char="§"/>
            </a:pPr>
            <a:r>
              <a:rPr lang="en-US" altLang="en-US" sz="2400"/>
              <a:t>It can consist of simple questionnaires to facilitated workshops. </a:t>
            </a:r>
          </a:p>
          <a:p>
            <a:pPr eaLnBrk="1" hangingPunct="1">
              <a:buFont typeface="Wingdings" pitchFamily="2" charset="77"/>
              <a:buChar char="§"/>
            </a:pPr>
            <a:r>
              <a:rPr lang="en-US" altLang="en-US" sz="2400"/>
              <a:t>Tools include:</a:t>
            </a:r>
          </a:p>
          <a:p>
            <a:pPr lvl="1" eaLnBrk="1" hangingPunct="1"/>
            <a:r>
              <a:rPr lang="en-US" altLang="en-US" sz="2400"/>
              <a:t>Management meetings</a:t>
            </a:r>
          </a:p>
          <a:p>
            <a:pPr lvl="1" eaLnBrk="1" hangingPunct="1"/>
            <a:r>
              <a:rPr lang="en-US" altLang="en-US" sz="2400"/>
              <a:t>Client workshops</a:t>
            </a:r>
          </a:p>
          <a:p>
            <a:pPr lvl="1" eaLnBrk="1" hangingPunct="1"/>
            <a:r>
              <a:rPr lang="en-US" altLang="en-US" sz="2400"/>
              <a:t>Worksheets</a:t>
            </a:r>
          </a:p>
          <a:p>
            <a:pPr lvl="1" eaLnBrk="1" hangingPunct="1"/>
            <a:r>
              <a:rPr lang="en-US" altLang="en-US" sz="2400"/>
              <a:t>Rating sheets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xmlns="" id="{02A8B1C3-BAE2-E581-0363-34CDABAEC5ED}"/>
              </a:ext>
            </a:extLst>
          </p:cNvPr>
          <p:cNvSpPr>
            <a:spLocks noGrp="1"/>
          </p:cNvSpPr>
          <p:nvPr>
            <p:ph type="title"/>
          </p:nvPr>
        </p:nvSpPr>
        <p:spPr/>
        <p:txBody>
          <a:bodyPr/>
          <a:lstStyle/>
          <a:p>
            <a:pPr eaLnBrk="1" hangingPunct="1"/>
            <a:r>
              <a:rPr lang="en-US" altLang="en-US"/>
              <a:t>CSA Objectives</a:t>
            </a:r>
          </a:p>
        </p:txBody>
      </p:sp>
      <p:sp>
        <p:nvSpPr>
          <p:cNvPr id="41987" name="Content Placeholder 2">
            <a:extLst>
              <a:ext uri="{FF2B5EF4-FFF2-40B4-BE49-F238E27FC236}">
                <a16:creationId xmlns:a16="http://schemas.microsoft.com/office/drawing/2014/main" xmlns="" id="{5CCE2781-D1C3-82C2-60C4-C0E60C46EF50}"/>
              </a:ext>
            </a:extLst>
          </p:cNvPr>
          <p:cNvSpPr>
            <a:spLocks noGrp="1"/>
          </p:cNvSpPr>
          <p:nvPr>
            <p:ph idx="1"/>
          </p:nvPr>
        </p:nvSpPr>
        <p:spPr/>
        <p:txBody>
          <a:bodyPr/>
          <a:lstStyle/>
          <a:p>
            <a:pPr eaLnBrk="1" hangingPunct="1">
              <a:buFont typeface="Wingdings" pitchFamily="2" charset="77"/>
              <a:buChar char="§"/>
            </a:pPr>
            <a:r>
              <a:rPr lang="en-US" altLang="en-US" sz="2400"/>
              <a:t>The primary objective is to leverage the internal audit function by shifting some of the control monitoring responsibilities to the functional areas.</a:t>
            </a:r>
          </a:p>
          <a:p>
            <a:pPr eaLnBrk="1" hangingPunct="1">
              <a:buFont typeface="Wingdings" pitchFamily="2" charset="77"/>
              <a:buChar char="§"/>
            </a:pPr>
            <a:r>
              <a:rPr lang="en-US" altLang="en-US" sz="2400"/>
              <a:t>CSA empowers workers to assess or even design the control environment.</a:t>
            </a:r>
          </a:p>
          <a:p>
            <a:pPr eaLnBrk="1" hangingPunct="1">
              <a:buFont typeface="Wingdings" pitchFamily="2" charset="77"/>
              <a:buChar char="§"/>
            </a:pPr>
            <a:r>
              <a:rPr lang="en-US" altLang="en-US" sz="2400"/>
              <a:t>An IS auditor’s role is to facilitate and guide the auditees in assessing their environment by providing insight about the objectives of controls based on the risk assessment.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xmlns="" id="{778AE3A8-AD44-8A47-C4D3-3882837FFFCC}"/>
              </a:ext>
            </a:extLst>
          </p:cNvPr>
          <p:cNvSpPr>
            <a:spLocks noGrp="1"/>
          </p:cNvSpPr>
          <p:nvPr>
            <p:ph type="title"/>
          </p:nvPr>
        </p:nvSpPr>
        <p:spPr/>
        <p:txBody>
          <a:bodyPr/>
          <a:lstStyle/>
          <a:p>
            <a:pPr eaLnBrk="1" hangingPunct="1"/>
            <a:r>
              <a:rPr lang="en-US" altLang="en-US"/>
              <a:t>CSA Pros and Cons</a:t>
            </a:r>
          </a:p>
        </p:txBody>
      </p:sp>
      <p:graphicFrame>
        <p:nvGraphicFramePr>
          <p:cNvPr id="4" name="Content Placeholder 3">
            <a:extLst>
              <a:ext uri="{FF2B5EF4-FFF2-40B4-BE49-F238E27FC236}">
                <a16:creationId xmlns:a16="http://schemas.microsoft.com/office/drawing/2014/main" xmlns="" id="{02ED2F64-9163-56F7-3D09-7A761A6B20F2}"/>
              </a:ext>
            </a:extLst>
          </p:cNvPr>
          <p:cNvGraphicFramePr>
            <a:graphicFrameLocks noGrp="1"/>
          </p:cNvGraphicFramePr>
          <p:nvPr>
            <p:ph idx="1"/>
          </p:nvPr>
        </p:nvGraphicFramePr>
        <p:xfrm>
          <a:off x="457200" y="1066800"/>
          <a:ext cx="82296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xmlns="" id="{9471C6A0-3DB6-F4D2-59F4-6BD0CBB682F4}"/>
              </a:ext>
            </a:extLst>
          </p:cNvPr>
          <p:cNvSpPr>
            <a:spLocks noGrp="1"/>
          </p:cNvSpPr>
          <p:nvPr>
            <p:ph type="title"/>
          </p:nvPr>
        </p:nvSpPr>
        <p:spPr/>
        <p:txBody>
          <a:bodyPr/>
          <a:lstStyle/>
          <a:p>
            <a:pPr eaLnBrk="1" hangingPunct="1"/>
            <a:r>
              <a:rPr lang="en-US" altLang="en-US"/>
              <a:t>Key Terms</a:t>
            </a:r>
          </a:p>
        </p:txBody>
      </p:sp>
      <p:graphicFrame>
        <p:nvGraphicFramePr>
          <p:cNvPr id="4" name="Content Placeholder 3">
            <a:extLst>
              <a:ext uri="{FF2B5EF4-FFF2-40B4-BE49-F238E27FC236}">
                <a16:creationId xmlns:a16="http://schemas.microsoft.com/office/drawing/2014/main" xmlns="" id="{A3A97653-7AF3-35E8-E96B-EDECF0B5A1EB}"/>
              </a:ext>
            </a:extLst>
          </p:cNvPr>
          <p:cNvGraphicFramePr>
            <a:graphicFrameLocks noGrp="1"/>
          </p:cNvGraphicFramePr>
          <p:nvPr>
            <p:ph idx="1"/>
          </p:nvPr>
        </p:nvGraphicFramePr>
        <p:xfrm>
          <a:off x="457200" y="1066800"/>
          <a:ext cx="8229600" cy="3845215"/>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xmlns="" val="20000"/>
                    </a:ext>
                  </a:extLst>
                </a:gridCol>
                <a:gridCol w="5943600">
                  <a:extLst>
                    <a:ext uri="{9D8B030D-6E8A-4147-A177-3AD203B41FA5}">
                      <a16:colId xmlns:a16="http://schemas.microsoft.com/office/drawing/2014/main" xmlns="" val="20001"/>
                    </a:ext>
                  </a:extLst>
                </a:gridCol>
              </a:tblGrid>
              <a:tr h="370611">
                <a:tc>
                  <a:txBody>
                    <a:bodyPr/>
                    <a:lstStyle/>
                    <a:p>
                      <a:r>
                        <a:rPr lang="en-US" sz="1800" dirty="0"/>
                        <a:t>Key Term</a:t>
                      </a:r>
                    </a:p>
                  </a:txBody>
                  <a:tcPr marT="45691" marB="45691"/>
                </a:tc>
                <a:tc>
                  <a:txBody>
                    <a:bodyPr/>
                    <a:lstStyle/>
                    <a:p>
                      <a:r>
                        <a:rPr lang="en-US" sz="1800" dirty="0"/>
                        <a:t>Definition</a:t>
                      </a:r>
                    </a:p>
                  </a:txBody>
                  <a:tcPr marT="45691" marB="45691"/>
                </a:tc>
                <a:extLst>
                  <a:ext uri="{0D108BD9-81ED-4DB2-BD59-A6C34878D82A}">
                    <a16:rowId xmlns:a16="http://schemas.microsoft.com/office/drawing/2014/main" xmlns="" val="10000"/>
                  </a:ext>
                </a:extLst>
              </a:tr>
              <a:tr h="2560044">
                <a:tc>
                  <a:txBody>
                    <a:bodyPr/>
                    <a:lstStyle/>
                    <a:p>
                      <a:r>
                        <a:rPr lang="en-US" sz="1800" b="0" i="0" u="none" strike="noStrike" kern="1200" baseline="0" dirty="0">
                          <a:solidFill>
                            <a:schemeClr val="dk1"/>
                          </a:solidFill>
                          <a:latin typeface="+mn-lt"/>
                          <a:ea typeface="+mn-ea"/>
                          <a:cs typeface="+mn-cs"/>
                        </a:rPr>
                        <a:t>Audit plan</a:t>
                      </a:r>
                      <a:endParaRPr lang="en-US" sz="1800" b="0" dirty="0"/>
                    </a:p>
                  </a:txBody>
                  <a:tcPr marT="45691" marB="45691"/>
                </a:tc>
                <a:tc>
                  <a:txBody>
                    <a:bodyPr/>
                    <a:lstStyle/>
                    <a:p>
                      <a:r>
                        <a:rPr lang="en-US" sz="1800" b="0" i="0" u="none" strike="noStrike" kern="1200" baseline="0" dirty="0">
                          <a:solidFill>
                            <a:schemeClr val="dk1"/>
                          </a:solidFill>
                          <a:latin typeface="+mn-lt"/>
                          <a:ea typeface="+mn-ea"/>
                          <a:cs typeface="+mn-cs"/>
                        </a:rPr>
                        <a:t>A plan containing the nature, timing and extent of audit procedures to be performed by engagement team members in order to obtain sufficient appropriate audit evidence to form an opinion; includes the areas to be audited, the type of work planned, the high-level objectives and scope of the work and topics such as budget, resource allocation, schedule dates, type of report and its intended audience, and other general aspects of the work</a:t>
                      </a:r>
                      <a:endParaRPr lang="en-US" sz="1800" dirty="0"/>
                    </a:p>
                  </a:txBody>
                  <a:tcPr marT="45691" marB="45691"/>
                </a:tc>
                <a:extLst>
                  <a:ext uri="{0D108BD9-81ED-4DB2-BD59-A6C34878D82A}">
                    <a16:rowId xmlns:a16="http://schemas.microsoft.com/office/drawing/2014/main" xmlns="" val="10001"/>
                  </a:ext>
                </a:extLst>
              </a:tr>
              <a:tr h="914269">
                <a:tc>
                  <a:txBody>
                    <a:bodyPr/>
                    <a:lstStyle/>
                    <a:p>
                      <a:r>
                        <a:rPr lang="en-US" sz="1800" dirty="0"/>
                        <a:t>Audit risk</a:t>
                      </a:r>
                    </a:p>
                  </a:txBody>
                  <a:tcPr marT="45691" marB="45691"/>
                </a:tc>
                <a:tc>
                  <a:txBody>
                    <a:bodyPr/>
                    <a:lstStyle/>
                    <a:p>
                      <a:r>
                        <a:rPr lang="en-US" sz="1800" b="0" i="0" u="none" strike="noStrike" kern="1200" baseline="0" dirty="0">
                          <a:solidFill>
                            <a:schemeClr val="dk1"/>
                          </a:solidFill>
                          <a:latin typeface="+mn-lt"/>
                          <a:ea typeface="+mn-ea"/>
                          <a:cs typeface="+mn-cs"/>
                        </a:rPr>
                        <a:t>The probability that information or financial reports may contain material errors and that the auditor may not detect an error that has occurred</a:t>
                      </a:r>
                      <a:endParaRPr lang="en-US" sz="1800" dirty="0"/>
                    </a:p>
                  </a:txBody>
                  <a:tcPr marT="45691" marB="45691"/>
                </a:tc>
                <a:extLst>
                  <a:ext uri="{0D108BD9-81ED-4DB2-BD59-A6C34878D82A}">
                    <a16:rowId xmlns:a16="http://schemas.microsoft.com/office/drawing/2014/main" xmlns="" val="10002"/>
                  </a:ext>
                </a:extLst>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xmlns="" id="{7395BD98-9C17-AFDF-9390-08419A66F11B}"/>
              </a:ext>
            </a:extLst>
          </p:cNvPr>
          <p:cNvSpPr>
            <a:spLocks noGrp="1"/>
          </p:cNvSpPr>
          <p:nvPr>
            <p:ph type="title"/>
          </p:nvPr>
        </p:nvSpPr>
        <p:spPr/>
        <p:txBody>
          <a:bodyPr/>
          <a:lstStyle/>
          <a:p>
            <a:pPr eaLnBrk="1" hangingPunct="1"/>
            <a:r>
              <a:rPr lang="en-US" altLang="en-US"/>
              <a:t>Key Terms (cont’d)</a:t>
            </a:r>
          </a:p>
        </p:txBody>
      </p:sp>
      <p:graphicFrame>
        <p:nvGraphicFramePr>
          <p:cNvPr id="4" name="Content Placeholder 3">
            <a:extLst>
              <a:ext uri="{FF2B5EF4-FFF2-40B4-BE49-F238E27FC236}">
                <a16:creationId xmlns:a16="http://schemas.microsoft.com/office/drawing/2014/main" xmlns="" id="{33298376-BCFF-B244-AB7B-56A283E73504}"/>
              </a:ext>
            </a:extLst>
          </p:cNvPr>
          <p:cNvGraphicFramePr>
            <a:graphicFrameLocks noGrp="1"/>
          </p:cNvGraphicFramePr>
          <p:nvPr>
            <p:ph idx="1"/>
          </p:nvPr>
        </p:nvGraphicFramePr>
        <p:xfrm>
          <a:off x="457200" y="1066800"/>
          <a:ext cx="8229600" cy="2200275"/>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xmlns="" val="20000"/>
                    </a:ext>
                  </a:extLst>
                </a:gridCol>
                <a:gridCol w="5943600">
                  <a:extLst>
                    <a:ext uri="{9D8B030D-6E8A-4147-A177-3AD203B41FA5}">
                      <a16:colId xmlns:a16="http://schemas.microsoft.com/office/drawing/2014/main" xmlns="" val="20001"/>
                    </a:ext>
                  </a:extLst>
                </a:gridCol>
              </a:tblGrid>
              <a:tr h="370947">
                <a:tc>
                  <a:txBody>
                    <a:bodyPr/>
                    <a:lstStyle/>
                    <a:p>
                      <a:r>
                        <a:rPr lang="en-US" sz="1800" dirty="0"/>
                        <a:t>Key Term</a:t>
                      </a:r>
                    </a:p>
                  </a:txBody>
                  <a:tcPr marT="45733" marB="45733"/>
                </a:tc>
                <a:tc>
                  <a:txBody>
                    <a:bodyPr/>
                    <a:lstStyle/>
                    <a:p>
                      <a:r>
                        <a:rPr lang="en-US" sz="1800" dirty="0"/>
                        <a:t>Definition</a:t>
                      </a:r>
                    </a:p>
                  </a:txBody>
                  <a:tcPr marT="45733" marB="45733"/>
                </a:tc>
                <a:extLst>
                  <a:ext uri="{0D108BD9-81ED-4DB2-BD59-A6C34878D82A}">
                    <a16:rowId xmlns:a16="http://schemas.microsoft.com/office/drawing/2014/main" xmlns="" val="10000"/>
                  </a:ext>
                </a:extLst>
              </a:tr>
              <a:tr h="914664">
                <a:tc>
                  <a:txBody>
                    <a:bodyPr/>
                    <a:lstStyle/>
                    <a:p>
                      <a:r>
                        <a:rPr lang="en-US" sz="1800" dirty="0"/>
                        <a:t>Audit</a:t>
                      </a:r>
                      <a:r>
                        <a:rPr lang="en-US" sz="1800" baseline="0" dirty="0"/>
                        <a:t> universe</a:t>
                      </a:r>
                      <a:endParaRPr lang="en-US" sz="1800" dirty="0"/>
                    </a:p>
                  </a:txBody>
                  <a:tcPr marT="45733" marB="45733"/>
                </a:tc>
                <a:tc>
                  <a:txBody>
                    <a:bodyPr/>
                    <a:lstStyle/>
                    <a:p>
                      <a:r>
                        <a:rPr lang="en-US" sz="1800" dirty="0"/>
                        <a:t>An inventory of audit areas that is compiled and maintained to identify areas for audit during the audit planning process</a:t>
                      </a:r>
                    </a:p>
                  </a:txBody>
                  <a:tcPr marT="45733" marB="45733"/>
                </a:tc>
                <a:extLst>
                  <a:ext uri="{0D108BD9-81ED-4DB2-BD59-A6C34878D82A}">
                    <a16:rowId xmlns:a16="http://schemas.microsoft.com/office/drawing/2014/main" xmlns="" val="10001"/>
                  </a:ext>
                </a:extLst>
              </a:tr>
              <a:tr h="914664">
                <a:tc>
                  <a:txBody>
                    <a:bodyPr/>
                    <a:lstStyle/>
                    <a:p>
                      <a:r>
                        <a:rPr lang="en-US" sz="1800" b="0" i="0" u="none" strike="noStrike" kern="1200" baseline="0" dirty="0">
                          <a:solidFill>
                            <a:schemeClr val="dk1"/>
                          </a:solidFill>
                          <a:latin typeface="+mn-lt"/>
                          <a:ea typeface="+mn-ea"/>
                          <a:cs typeface="+mn-cs"/>
                        </a:rPr>
                        <a:t>Reasonable assurance</a:t>
                      </a:r>
                      <a:endParaRPr lang="en-US" sz="1800" b="0" dirty="0"/>
                    </a:p>
                  </a:txBody>
                  <a:tcPr marT="45733" marB="45733"/>
                </a:tc>
                <a:tc>
                  <a:txBody>
                    <a:bodyPr/>
                    <a:lstStyle/>
                    <a:p>
                      <a:r>
                        <a:rPr lang="en-US" sz="1800" b="0" i="0" u="none" strike="noStrike" kern="1200" baseline="0" dirty="0">
                          <a:solidFill>
                            <a:schemeClr val="dk1"/>
                          </a:solidFill>
                          <a:latin typeface="+mn-lt"/>
                          <a:ea typeface="+mn-ea"/>
                          <a:cs typeface="+mn-cs"/>
                        </a:rPr>
                        <a:t>A level of comfort short of a guarantee but considered adequate given the costs of the control and the likely benefits achieved</a:t>
                      </a:r>
                      <a:endParaRPr lang="en-US" sz="1800" dirty="0"/>
                    </a:p>
                  </a:txBody>
                  <a:tcPr marT="45733" marB="45733"/>
                </a:tc>
                <a:extLst>
                  <a:ext uri="{0D108BD9-81ED-4DB2-BD59-A6C34878D82A}">
                    <a16:rowId xmlns:a16="http://schemas.microsoft.com/office/drawing/2014/main" xmlns="" val="10002"/>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xmlns="" id="{CDA96D0B-78AD-5088-874B-24DA4CB2C6FA}"/>
              </a:ext>
            </a:extLst>
          </p:cNvPr>
          <p:cNvSpPr>
            <a:spLocks noGrp="1"/>
          </p:cNvSpPr>
          <p:nvPr>
            <p:ph type="title"/>
          </p:nvPr>
        </p:nvSpPr>
        <p:spPr/>
        <p:txBody>
          <a:bodyPr/>
          <a:lstStyle/>
          <a:p>
            <a:pPr eaLnBrk="1" hangingPunct="1"/>
            <a:r>
              <a:rPr lang="en-US" altLang="en-US"/>
              <a:t>Domain 1</a:t>
            </a:r>
          </a:p>
        </p:txBody>
      </p:sp>
      <p:sp>
        <p:nvSpPr>
          <p:cNvPr id="14339" name="Content Placeholder 2">
            <a:extLst>
              <a:ext uri="{FF2B5EF4-FFF2-40B4-BE49-F238E27FC236}">
                <a16:creationId xmlns:a16="http://schemas.microsoft.com/office/drawing/2014/main" xmlns="" id="{BADA003E-A667-B7AE-A59A-E080B30835A6}"/>
              </a:ext>
            </a:extLst>
          </p:cNvPr>
          <p:cNvSpPr>
            <a:spLocks noGrp="1"/>
          </p:cNvSpPr>
          <p:nvPr>
            <p:ph idx="1"/>
          </p:nvPr>
        </p:nvSpPr>
        <p:spPr>
          <a:xfrm>
            <a:off x="457200" y="2362200"/>
            <a:ext cx="8229600" cy="3124200"/>
          </a:xfrm>
        </p:spPr>
        <p:txBody>
          <a:bodyPr/>
          <a:lstStyle/>
          <a:p>
            <a:pPr marL="0" indent="0" algn="ctr" eaLnBrk="1" hangingPunct="1">
              <a:buFont typeface="Wingdings" pitchFamily="2" charset="77"/>
              <a:buNone/>
            </a:pPr>
            <a:r>
              <a:rPr lang="en-US" altLang="en-US" b="1">
                <a:solidFill>
                  <a:schemeClr val="accent1"/>
                </a:solidFill>
              </a:rPr>
              <a:t>Provide audit services to assist the organization in protecting and controlling information systems.</a:t>
            </a:r>
          </a:p>
          <a:p>
            <a:pPr marL="0" indent="0" algn="ctr" eaLnBrk="1" hangingPunct="1">
              <a:buFont typeface="Wingdings" pitchFamily="2" charset="77"/>
              <a:buNone/>
            </a:pPr>
            <a:r>
              <a:rPr lang="en-US" altLang="en-US" b="1">
                <a:solidFill>
                  <a:srgbClr val="E31837"/>
                </a:solidFill>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xmlns="" id="{5C1EF30F-6A1E-03C2-9BDE-7EC5B38282E7}"/>
              </a:ext>
            </a:extLst>
          </p:cNvPr>
          <p:cNvSpPr>
            <a:spLocks noGrp="1"/>
          </p:cNvSpPr>
          <p:nvPr>
            <p:ph type="title"/>
          </p:nvPr>
        </p:nvSpPr>
        <p:spPr/>
        <p:txBody>
          <a:bodyPr/>
          <a:lstStyle/>
          <a:p>
            <a:pPr eaLnBrk="1" hangingPunct="1"/>
            <a:r>
              <a:rPr lang="en-US" altLang="en-US"/>
              <a:t>Audit Planning</a:t>
            </a:r>
          </a:p>
        </p:txBody>
      </p:sp>
      <p:sp>
        <p:nvSpPr>
          <p:cNvPr id="48131" name="Content Placeholder 2">
            <a:extLst>
              <a:ext uri="{FF2B5EF4-FFF2-40B4-BE49-F238E27FC236}">
                <a16:creationId xmlns:a16="http://schemas.microsoft.com/office/drawing/2014/main" xmlns="" id="{89E084B8-69E8-5CC1-7D09-64F77616BCD7}"/>
              </a:ext>
            </a:extLst>
          </p:cNvPr>
          <p:cNvSpPr>
            <a:spLocks noGrp="1"/>
          </p:cNvSpPr>
          <p:nvPr>
            <p:ph idx="1"/>
          </p:nvPr>
        </p:nvSpPr>
        <p:spPr/>
        <p:txBody>
          <a:bodyPr/>
          <a:lstStyle/>
          <a:p>
            <a:pPr eaLnBrk="1" hangingPunct="1">
              <a:buFont typeface="Wingdings" pitchFamily="2" charset="77"/>
              <a:buChar char="§"/>
            </a:pPr>
            <a:r>
              <a:rPr lang="en-US" altLang="en-US" sz="2400"/>
              <a:t>The first step in performing an IS audit is adequate planning.</a:t>
            </a:r>
          </a:p>
          <a:p>
            <a:pPr eaLnBrk="1" hangingPunct="1">
              <a:buFont typeface="Wingdings" pitchFamily="2" charset="77"/>
              <a:buChar char="§"/>
            </a:pPr>
            <a:r>
              <a:rPr lang="en-US" altLang="en-US" sz="2400"/>
              <a:t>To plan an audit, the following tasks must be completed:</a:t>
            </a:r>
          </a:p>
          <a:p>
            <a:pPr lvl="1" eaLnBrk="1" hangingPunct="1"/>
            <a:r>
              <a:rPr lang="en-US" altLang="en-US" sz="2400"/>
              <a:t>List all the processes that may be considered for the audit.</a:t>
            </a:r>
          </a:p>
          <a:p>
            <a:pPr lvl="1" eaLnBrk="1" hangingPunct="1"/>
            <a:r>
              <a:rPr lang="en-US" altLang="en-US" sz="2400"/>
              <a:t>Evaluate each process by performing a qualitative or quantitative risk assessment. These evaluations should be based on objective criteria.</a:t>
            </a:r>
          </a:p>
          <a:p>
            <a:pPr lvl="1" eaLnBrk="1" hangingPunct="1"/>
            <a:r>
              <a:rPr lang="en-US" altLang="en-US" sz="2400"/>
              <a:t>Define the overall risk of each process.</a:t>
            </a:r>
          </a:p>
          <a:p>
            <a:pPr lvl="1" eaLnBrk="1" hangingPunct="1"/>
            <a:r>
              <a:rPr lang="en-US" altLang="en-US" sz="2400"/>
              <a:t>Construct an audit plan to include all of the processes that are rated “high” which would represent the ideal annual audit plan. </a:t>
            </a:r>
          </a:p>
          <a:p>
            <a:pPr eaLnBrk="1" hangingPunct="1">
              <a:buFont typeface="Wingdings" pitchFamily="2" charset="77"/>
              <a:buChar char="§"/>
            </a:pPr>
            <a:endParaRPr lang="en-US"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xmlns="" id="{42427FEA-20FA-E772-DD6F-6B07574793DF}"/>
              </a:ext>
            </a:extLst>
          </p:cNvPr>
          <p:cNvSpPr>
            <a:spLocks noGrp="1"/>
          </p:cNvSpPr>
          <p:nvPr>
            <p:ph type="title"/>
          </p:nvPr>
        </p:nvSpPr>
        <p:spPr/>
        <p:txBody>
          <a:bodyPr/>
          <a:lstStyle/>
          <a:p>
            <a:pPr eaLnBrk="1" hangingPunct="1"/>
            <a:r>
              <a:rPr lang="en-US" altLang="en-US"/>
              <a:t>When To Audit</a:t>
            </a:r>
          </a:p>
        </p:txBody>
      </p:sp>
      <p:sp>
        <p:nvSpPr>
          <p:cNvPr id="50179" name="Content Placeholder 2">
            <a:extLst>
              <a:ext uri="{FF2B5EF4-FFF2-40B4-BE49-F238E27FC236}">
                <a16:creationId xmlns:a16="http://schemas.microsoft.com/office/drawing/2014/main" xmlns="" id="{49ECC7FC-FEC3-8732-AD6C-27B6F01E152F}"/>
              </a:ext>
            </a:extLst>
          </p:cNvPr>
          <p:cNvSpPr>
            <a:spLocks noGrp="1"/>
          </p:cNvSpPr>
          <p:nvPr>
            <p:ph idx="1"/>
          </p:nvPr>
        </p:nvSpPr>
        <p:spPr/>
        <p:txBody>
          <a:bodyPr/>
          <a:lstStyle/>
          <a:p>
            <a:pPr eaLnBrk="1" hangingPunct="1">
              <a:buFont typeface="Wingdings" pitchFamily="2" charset="77"/>
              <a:buChar char="§"/>
            </a:pPr>
            <a:r>
              <a:rPr lang="en-US" altLang="en-US" sz="2400"/>
              <a:t>Audit planning includes short-term and long-term planning.</a:t>
            </a:r>
          </a:p>
          <a:p>
            <a:pPr lvl="1" eaLnBrk="1" hangingPunct="1"/>
            <a:r>
              <a:rPr lang="en-US" altLang="en-US" sz="2400"/>
              <a:t>Short-term planning involves all audit issues that will be covered during the year.</a:t>
            </a:r>
          </a:p>
          <a:p>
            <a:pPr lvl="1" eaLnBrk="1" hangingPunct="1"/>
            <a:r>
              <a:rPr lang="en-US" altLang="en-US" sz="2400"/>
              <a:t>Long-term planning takes into account all risk-related issues that might be affected by the organization’s IT strategic direction.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xmlns="" id="{97451BDA-60E2-CE5E-EE45-E779398589D3}"/>
              </a:ext>
            </a:extLst>
          </p:cNvPr>
          <p:cNvSpPr>
            <a:spLocks noGrp="1"/>
          </p:cNvSpPr>
          <p:nvPr>
            <p:ph type="title"/>
          </p:nvPr>
        </p:nvSpPr>
        <p:spPr/>
        <p:txBody>
          <a:bodyPr/>
          <a:lstStyle/>
          <a:p>
            <a:pPr eaLnBrk="1" hangingPunct="1"/>
            <a:r>
              <a:rPr lang="en-US" altLang="en-US"/>
              <a:t>When To Audit (cont’d)</a:t>
            </a:r>
          </a:p>
        </p:txBody>
      </p:sp>
      <p:sp>
        <p:nvSpPr>
          <p:cNvPr id="52227" name="Content Placeholder 2">
            <a:extLst>
              <a:ext uri="{FF2B5EF4-FFF2-40B4-BE49-F238E27FC236}">
                <a16:creationId xmlns:a16="http://schemas.microsoft.com/office/drawing/2014/main" xmlns="" id="{DD78373A-8929-F63B-5C98-7D6E958557A4}"/>
              </a:ext>
            </a:extLst>
          </p:cNvPr>
          <p:cNvSpPr>
            <a:spLocks noGrp="1"/>
          </p:cNvSpPr>
          <p:nvPr>
            <p:ph idx="1"/>
          </p:nvPr>
        </p:nvSpPr>
        <p:spPr/>
        <p:txBody>
          <a:bodyPr/>
          <a:lstStyle/>
          <a:p>
            <a:pPr eaLnBrk="1" hangingPunct="1">
              <a:buFont typeface="Wingdings" pitchFamily="2" charset="77"/>
              <a:buChar char="§"/>
            </a:pPr>
            <a:r>
              <a:rPr lang="en-US" altLang="en-US" sz="2400"/>
              <a:t>In addition to a yearly analysis of short-term and </a:t>
            </a:r>
            <a:br>
              <a:rPr lang="en-US" altLang="en-US" sz="2400"/>
            </a:br>
            <a:r>
              <a:rPr lang="en-US" altLang="en-US" sz="2400"/>
              <a:t>long-term issues, individual audits may be conducted based on the following:</a:t>
            </a:r>
          </a:p>
          <a:p>
            <a:pPr lvl="1" eaLnBrk="1" hangingPunct="1"/>
            <a:r>
              <a:rPr lang="en-US" altLang="en-US" sz="2400"/>
              <a:t>New control issues</a:t>
            </a:r>
          </a:p>
          <a:p>
            <a:pPr lvl="1" eaLnBrk="1" hangingPunct="1"/>
            <a:r>
              <a:rPr lang="en-US" altLang="en-US" sz="2400"/>
              <a:t>Changes in risk environment, technologies and business processes</a:t>
            </a:r>
          </a:p>
          <a:p>
            <a:pPr lvl="1" eaLnBrk="1" hangingPunct="1"/>
            <a:r>
              <a:rPr lang="en-US" altLang="en-US" sz="2400"/>
              <a:t>Enhanced evaluation techniques</a:t>
            </a:r>
          </a:p>
          <a:p>
            <a:pPr eaLnBrk="1" hangingPunct="1">
              <a:buFont typeface="Wingdings" pitchFamily="2" charset="77"/>
              <a:buChar char="§"/>
            </a:pPr>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xmlns="" id="{04C0D336-9426-8D04-C842-8C84CA869D05}"/>
              </a:ext>
            </a:extLst>
          </p:cNvPr>
          <p:cNvSpPr>
            <a:spLocks noGrp="1"/>
          </p:cNvSpPr>
          <p:nvPr>
            <p:ph type="title"/>
          </p:nvPr>
        </p:nvSpPr>
        <p:spPr/>
        <p:txBody>
          <a:bodyPr/>
          <a:lstStyle/>
          <a:p>
            <a:pPr eaLnBrk="1" hangingPunct="1"/>
            <a:r>
              <a:rPr lang="en-US" altLang="en-US"/>
              <a:t>Audit Planning Steps</a:t>
            </a:r>
          </a:p>
        </p:txBody>
      </p:sp>
      <p:sp>
        <p:nvSpPr>
          <p:cNvPr id="54275" name="Content Placeholder 2">
            <a:extLst>
              <a:ext uri="{FF2B5EF4-FFF2-40B4-BE49-F238E27FC236}">
                <a16:creationId xmlns:a16="http://schemas.microsoft.com/office/drawing/2014/main" xmlns="" id="{A6EE0403-D56D-2B1D-1E4E-44F9BE4CADE5}"/>
              </a:ext>
            </a:extLst>
          </p:cNvPr>
          <p:cNvSpPr>
            <a:spLocks noGrp="1"/>
          </p:cNvSpPr>
          <p:nvPr>
            <p:ph idx="1"/>
          </p:nvPr>
        </p:nvSpPr>
        <p:spPr/>
        <p:txBody>
          <a:bodyPr/>
          <a:lstStyle/>
          <a:p>
            <a:pPr eaLnBrk="1" hangingPunct="1">
              <a:buFont typeface="Wingdings" pitchFamily="2" charset="77"/>
              <a:buChar char="§"/>
            </a:pPr>
            <a:r>
              <a:rPr lang="en-US" altLang="en-US" sz="2400"/>
              <a:t>In order to plan an audit, the IS auditor must have an understanding of the overall environment under review. To accomplish this task, the IS auditor should:</a:t>
            </a:r>
          </a:p>
          <a:p>
            <a:pPr lvl="1" eaLnBrk="1" hangingPunct="1"/>
            <a:r>
              <a:rPr lang="en-US" altLang="en-US" sz="2400"/>
              <a:t>Gain an understanding of the business’s mission, objectives, purpose and processes.</a:t>
            </a:r>
          </a:p>
          <a:p>
            <a:pPr lvl="1" eaLnBrk="1" hangingPunct="1"/>
            <a:r>
              <a:rPr lang="en-US" altLang="en-US" sz="2400"/>
              <a:t>Understand changes in business environment of the auditee.</a:t>
            </a:r>
          </a:p>
          <a:p>
            <a:pPr lvl="1" eaLnBrk="1" hangingPunct="1"/>
            <a:r>
              <a:rPr lang="en-US" altLang="en-US" sz="2400"/>
              <a:t>Review prior work papers.</a:t>
            </a:r>
          </a:p>
          <a:p>
            <a:pPr lvl="1" eaLnBrk="1" hangingPunct="1"/>
            <a:r>
              <a:rPr lang="en-US" altLang="en-US" sz="2400"/>
              <a:t>Identify stated contents, such as policies, standards and required guidelines, procedures and organization structure.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xmlns="" id="{23DA941D-7C8A-291E-DA9C-0280A019F097}"/>
              </a:ext>
            </a:extLst>
          </p:cNvPr>
          <p:cNvSpPr>
            <a:spLocks noGrp="1"/>
          </p:cNvSpPr>
          <p:nvPr>
            <p:ph type="title"/>
          </p:nvPr>
        </p:nvSpPr>
        <p:spPr/>
        <p:txBody>
          <a:bodyPr/>
          <a:lstStyle/>
          <a:p>
            <a:pPr eaLnBrk="1" hangingPunct="1"/>
            <a:r>
              <a:rPr lang="en-US" altLang="en-US"/>
              <a:t>Audit Planning Steps (cont’d)</a:t>
            </a:r>
          </a:p>
        </p:txBody>
      </p:sp>
      <p:sp>
        <p:nvSpPr>
          <p:cNvPr id="56323" name="Content Placeholder 2">
            <a:extLst>
              <a:ext uri="{FF2B5EF4-FFF2-40B4-BE49-F238E27FC236}">
                <a16:creationId xmlns:a16="http://schemas.microsoft.com/office/drawing/2014/main" xmlns="" id="{9A9E7C7C-16FB-B51D-2A33-25B6F108CA31}"/>
              </a:ext>
            </a:extLst>
          </p:cNvPr>
          <p:cNvSpPr>
            <a:spLocks noGrp="1"/>
          </p:cNvSpPr>
          <p:nvPr>
            <p:ph idx="1"/>
          </p:nvPr>
        </p:nvSpPr>
        <p:spPr/>
        <p:txBody>
          <a:bodyPr/>
          <a:lstStyle/>
          <a:p>
            <a:pPr eaLnBrk="1" hangingPunct="1">
              <a:buFont typeface="Wingdings" pitchFamily="2" charset="77"/>
              <a:buChar char="§"/>
            </a:pPr>
            <a:r>
              <a:rPr lang="en-US" altLang="en-US" sz="2400"/>
              <a:t>Also, to plan for an audit, the IS auditor should:</a:t>
            </a:r>
          </a:p>
          <a:p>
            <a:pPr lvl="1" eaLnBrk="1" hangingPunct="1"/>
            <a:r>
              <a:rPr lang="en-US" altLang="en-US" sz="2400"/>
              <a:t>Perform a risk analysis to help in designing the audit plan.</a:t>
            </a:r>
          </a:p>
          <a:p>
            <a:pPr lvl="1" eaLnBrk="1" hangingPunct="1"/>
            <a:r>
              <a:rPr lang="en-US" altLang="en-US" sz="2400"/>
              <a:t>Set the audit scope and audit objectives.</a:t>
            </a:r>
          </a:p>
          <a:p>
            <a:pPr lvl="1" eaLnBrk="1" hangingPunct="1"/>
            <a:r>
              <a:rPr lang="en-US" altLang="en-US" sz="2400"/>
              <a:t>Develop the audit approach or audit strategy.</a:t>
            </a:r>
          </a:p>
          <a:p>
            <a:pPr lvl="1" eaLnBrk="1" hangingPunct="1"/>
            <a:r>
              <a:rPr lang="en-US" altLang="en-US" sz="2400"/>
              <a:t>Assign personnel resources to the audit.</a:t>
            </a:r>
          </a:p>
          <a:p>
            <a:pPr lvl="1" eaLnBrk="1" hangingPunct="1"/>
            <a:r>
              <a:rPr lang="en-US" altLang="en-US" sz="2400"/>
              <a:t>Address engagement logistics.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xmlns="" id="{161AC416-7968-4A3D-A2DA-1EF00E57DF19}"/>
              </a:ext>
            </a:extLst>
          </p:cNvPr>
          <p:cNvSpPr>
            <a:spLocks noGrp="1"/>
          </p:cNvSpPr>
          <p:nvPr>
            <p:ph type="title"/>
          </p:nvPr>
        </p:nvSpPr>
        <p:spPr/>
        <p:txBody>
          <a:bodyPr/>
          <a:lstStyle/>
          <a:p>
            <a:pPr eaLnBrk="1" hangingPunct="1"/>
            <a:r>
              <a:rPr lang="en-US" altLang="en-US"/>
              <a:t>Risk Analysis</a:t>
            </a:r>
          </a:p>
        </p:txBody>
      </p:sp>
      <p:sp>
        <p:nvSpPr>
          <p:cNvPr id="58371" name="Content Placeholder 2">
            <a:extLst>
              <a:ext uri="{FF2B5EF4-FFF2-40B4-BE49-F238E27FC236}">
                <a16:creationId xmlns:a16="http://schemas.microsoft.com/office/drawing/2014/main" xmlns="" id="{ADD62932-234E-1085-AB49-82093F8A2F0A}"/>
              </a:ext>
            </a:extLst>
          </p:cNvPr>
          <p:cNvSpPr>
            <a:spLocks noGrp="1"/>
          </p:cNvSpPr>
          <p:nvPr>
            <p:ph idx="1"/>
          </p:nvPr>
        </p:nvSpPr>
        <p:spPr/>
        <p:txBody>
          <a:bodyPr/>
          <a:lstStyle/>
          <a:p>
            <a:pPr eaLnBrk="1" hangingPunct="1">
              <a:buFont typeface="Wingdings" pitchFamily="2" charset="77"/>
              <a:buChar char="§"/>
            </a:pPr>
            <a:r>
              <a:rPr lang="en-US" altLang="en-US" sz="2400"/>
              <a:t>During audit planning, the IS auditor must perform or review a risk analysis to identify risks and vulnerabilities in order to determine the controls needed to mitigate those risks.</a:t>
            </a:r>
          </a:p>
          <a:p>
            <a:pPr eaLnBrk="1" hangingPunct="1">
              <a:buFont typeface="Wingdings" pitchFamily="2" charset="77"/>
              <a:buChar char="§"/>
            </a:pPr>
            <a:r>
              <a:rPr lang="en-US" altLang="en-US" sz="2400"/>
              <a:t>The IS auditor’s role is to:</a:t>
            </a:r>
          </a:p>
          <a:p>
            <a:pPr lvl="1" eaLnBrk="1" hangingPunct="1"/>
            <a:r>
              <a:rPr lang="en-US" altLang="en-US" sz="2400"/>
              <a:t>Understand the relationship between risk and control.</a:t>
            </a:r>
          </a:p>
          <a:p>
            <a:pPr lvl="1" eaLnBrk="1" hangingPunct="1"/>
            <a:r>
              <a:rPr lang="en-US" altLang="en-US" sz="2400"/>
              <a:t>Identify and differentiate risk types and the controls used to mitigate the risk.</a:t>
            </a:r>
          </a:p>
          <a:p>
            <a:pPr lvl="1" eaLnBrk="1" hangingPunct="1"/>
            <a:r>
              <a:rPr lang="en-US" altLang="en-US" sz="2400"/>
              <a:t>Evaluate risk assessment and management techniques used by the organization.</a:t>
            </a:r>
          </a:p>
          <a:p>
            <a:pPr lvl="1" eaLnBrk="1" hangingPunct="1"/>
            <a:r>
              <a:rPr lang="en-US" altLang="en-US" sz="2400"/>
              <a:t>Understand that risk exists as part of the audit process.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xmlns="" id="{E260705C-6765-99CF-7BFE-643C22A8C6E6}"/>
              </a:ext>
            </a:extLst>
          </p:cNvPr>
          <p:cNvSpPr>
            <a:spLocks noGrp="1"/>
          </p:cNvSpPr>
          <p:nvPr>
            <p:ph type="title"/>
          </p:nvPr>
        </p:nvSpPr>
        <p:spPr/>
        <p:txBody>
          <a:bodyPr/>
          <a:lstStyle/>
          <a:p>
            <a:pPr eaLnBrk="1" hangingPunct="1"/>
            <a:r>
              <a:rPr lang="en-US" altLang="en-US"/>
              <a:t>Risk Analysis (cont’d)</a:t>
            </a:r>
          </a:p>
        </p:txBody>
      </p:sp>
      <p:sp>
        <p:nvSpPr>
          <p:cNvPr id="60419" name="Content Placeholder 2">
            <a:extLst>
              <a:ext uri="{FF2B5EF4-FFF2-40B4-BE49-F238E27FC236}">
                <a16:creationId xmlns:a16="http://schemas.microsoft.com/office/drawing/2014/main" xmlns="" id="{172F0B0D-F71F-C4AF-9BDB-52BAB2C071A5}"/>
              </a:ext>
            </a:extLst>
          </p:cNvPr>
          <p:cNvSpPr>
            <a:spLocks noGrp="1"/>
          </p:cNvSpPr>
          <p:nvPr>
            <p:ph idx="1"/>
          </p:nvPr>
        </p:nvSpPr>
        <p:spPr/>
        <p:txBody>
          <a:bodyPr/>
          <a:lstStyle/>
          <a:p>
            <a:pPr eaLnBrk="1" hangingPunct="1">
              <a:buFont typeface="Wingdings" pitchFamily="2" charset="77"/>
              <a:buChar char="§"/>
            </a:pPr>
            <a:r>
              <a:rPr lang="en-US" altLang="en-US" sz="2400"/>
              <a:t>IS auditors are often focused on high-risk issues associated with confidentiality, integrity and availability of sensitive and critical information.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xmlns="" id="{459BAC2E-2456-ABA9-F37E-EEE361EF6A6E}"/>
              </a:ext>
            </a:extLst>
          </p:cNvPr>
          <p:cNvCxnSpPr/>
          <p:nvPr/>
        </p:nvCxnSpPr>
        <p:spPr>
          <a:xfrm>
            <a:off x="4572000" y="1679575"/>
            <a:ext cx="0" cy="373062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2467" name="Title 1">
            <a:extLst>
              <a:ext uri="{FF2B5EF4-FFF2-40B4-BE49-F238E27FC236}">
                <a16:creationId xmlns:a16="http://schemas.microsoft.com/office/drawing/2014/main" xmlns="" id="{FDF356FE-414A-F537-FFB4-478BA9F1103C}"/>
              </a:ext>
            </a:extLst>
          </p:cNvPr>
          <p:cNvSpPr>
            <a:spLocks noGrp="1"/>
          </p:cNvSpPr>
          <p:nvPr>
            <p:ph type="title"/>
          </p:nvPr>
        </p:nvSpPr>
        <p:spPr/>
        <p:txBody>
          <a:bodyPr/>
          <a:lstStyle/>
          <a:p>
            <a:pPr eaLnBrk="1" hangingPunct="1"/>
            <a:r>
              <a:rPr lang="en-US" altLang="en-US"/>
              <a:t>Risk-based Auditing</a:t>
            </a:r>
          </a:p>
        </p:txBody>
      </p:sp>
      <p:sp>
        <p:nvSpPr>
          <p:cNvPr id="7" name="Rectangle 6">
            <a:extLst>
              <a:ext uri="{FF2B5EF4-FFF2-40B4-BE49-F238E27FC236}">
                <a16:creationId xmlns:a16="http://schemas.microsoft.com/office/drawing/2014/main" xmlns="" id="{57FD45BA-717E-E317-37D6-17C1504E5A79}"/>
              </a:ext>
            </a:extLst>
          </p:cNvPr>
          <p:cNvSpPr/>
          <p:nvPr/>
        </p:nvSpPr>
        <p:spPr>
          <a:xfrm>
            <a:off x="381000" y="1146175"/>
            <a:ext cx="8382000" cy="893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r>
              <a:rPr lang="en-US" sz="1600" b="1" dirty="0"/>
              <a:t>Gather Information and Plan</a:t>
            </a:r>
          </a:p>
        </p:txBody>
      </p:sp>
      <p:sp>
        <p:nvSpPr>
          <p:cNvPr id="8" name="Rectangle 7">
            <a:extLst>
              <a:ext uri="{FF2B5EF4-FFF2-40B4-BE49-F238E27FC236}">
                <a16:creationId xmlns:a16="http://schemas.microsoft.com/office/drawing/2014/main" xmlns="" id="{AEF60203-B505-44B3-008B-93AC8790085A}"/>
              </a:ext>
            </a:extLst>
          </p:cNvPr>
          <p:cNvSpPr/>
          <p:nvPr/>
        </p:nvSpPr>
        <p:spPr>
          <a:xfrm>
            <a:off x="381000" y="2114550"/>
            <a:ext cx="8382000" cy="900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r>
              <a:rPr lang="en-US" sz="1600" b="1" dirty="0"/>
              <a:t>Obtain Understanding of Internal Control</a:t>
            </a:r>
          </a:p>
        </p:txBody>
      </p:sp>
      <p:sp>
        <p:nvSpPr>
          <p:cNvPr id="9" name="Rectangle 8">
            <a:extLst>
              <a:ext uri="{FF2B5EF4-FFF2-40B4-BE49-F238E27FC236}">
                <a16:creationId xmlns:a16="http://schemas.microsoft.com/office/drawing/2014/main" xmlns="" id="{12C904E0-9CD9-C903-9426-70B13EE5E469}"/>
              </a:ext>
            </a:extLst>
          </p:cNvPr>
          <p:cNvSpPr/>
          <p:nvPr/>
        </p:nvSpPr>
        <p:spPr>
          <a:xfrm>
            <a:off x="381000" y="3101975"/>
            <a:ext cx="8382000" cy="1009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r>
              <a:rPr lang="en-US" sz="1600" b="1" dirty="0"/>
              <a:t>Perform Compliance Tests</a:t>
            </a:r>
            <a:endParaRPr lang="en-US" b="1" dirty="0"/>
          </a:p>
        </p:txBody>
      </p:sp>
      <p:sp>
        <p:nvSpPr>
          <p:cNvPr id="10" name="Rectangle 9">
            <a:extLst>
              <a:ext uri="{FF2B5EF4-FFF2-40B4-BE49-F238E27FC236}">
                <a16:creationId xmlns:a16="http://schemas.microsoft.com/office/drawing/2014/main" xmlns="" id="{A41858F7-5720-CB34-DB79-1C014EE78D3A}"/>
              </a:ext>
            </a:extLst>
          </p:cNvPr>
          <p:cNvSpPr/>
          <p:nvPr/>
        </p:nvSpPr>
        <p:spPr>
          <a:xfrm>
            <a:off x="381000" y="4198938"/>
            <a:ext cx="8382000" cy="895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r>
              <a:rPr lang="en-US" sz="1600" b="1" dirty="0"/>
              <a:t>Perform Substantive Tests</a:t>
            </a:r>
          </a:p>
        </p:txBody>
      </p:sp>
      <p:sp>
        <p:nvSpPr>
          <p:cNvPr id="62472" name="TextBox 10">
            <a:extLst>
              <a:ext uri="{FF2B5EF4-FFF2-40B4-BE49-F238E27FC236}">
                <a16:creationId xmlns:a16="http://schemas.microsoft.com/office/drawing/2014/main" xmlns="" id="{9FA05034-2D8E-D1E0-3424-EBED92FEDE89}"/>
              </a:ext>
            </a:extLst>
          </p:cNvPr>
          <p:cNvSpPr txBox="1">
            <a:spLocks noChangeArrowheads="1"/>
          </p:cNvSpPr>
          <p:nvPr/>
        </p:nvSpPr>
        <p:spPr bwMode="auto">
          <a:xfrm>
            <a:off x="598488" y="1360488"/>
            <a:ext cx="36195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 typeface="Arial" panose="020B0604020202020204" pitchFamily="34" charset="0"/>
              <a:buChar char="•"/>
            </a:pPr>
            <a:r>
              <a:rPr lang="en-US" altLang="en-US" sz="1400">
                <a:solidFill>
                  <a:schemeClr val="bg1"/>
                </a:solidFill>
              </a:rPr>
              <a:t>Knowledge of business and industry</a:t>
            </a:r>
          </a:p>
        </p:txBody>
      </p:sp>
      <p:sp>
        <p:nvSpPr>
          <p:cNvPr id="62473" name="TextBox 11">
            <a:extLst>
              <a:ext uri="{FF2B5EF4-FFF2-40B4-BE49-F238E27FC236}">
                <a16:creationId xmlns:a16="http://schemas.microsoft.com/office/drawing/2014/main" xmlns="" id="{51BE97C5-2673-E005-F5B6-962ABEF603B1}"/>
              </a:ext>
            </a:extLst>
          </p:cNvPr>
          <p:cNvSpPr txBox="1">
            <a:spLocks noChangeArrowheads="1"/>
          </p:cNvSpPr>
          <p:nvPr/>
        </p:nvSpPr>
        <p:spPr bwMode="auto">
          <a:xfrm>
            <a:off x="598488" y="1568450"/>
            <a:ext cx="36195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 typeface="Arial" panose="020B0604020202020204" pitchFamily="34" charset="0"/>
              <a:buChar char="•"/>
            </a:pPr>
            <a:r>
              <a:rPr lang="en-US" altLang="en-US" sz="1400">
                <a:solidFill>
                  <a:schemeClr val="bg1"/>
                </a:solidFill>
              </a:rPr>
              <a:t>Prior year’s audit results</a:t>
            </a:r>
          </a:p>
        </p:txBody>
      </p:sp>
      <p:sp>
        <p:nvSpPr>
          <p:cNvPr id="62474" name="TextBox 12">
            <a:extLst>
              <a:ext uri="{FF2B5EF4-FFF2-40B4-BE49-F238E27FC236}">
                <a16:creationId xmlns:a16="http://schemas.microsoft.com/office/drawing/2014/main" xmlns="" id="{7C4ED57A-BB8D-5D16-FB07-9841EF177C28}"/>
              </a:ext>
            </a:extLst>
          </p:cNvPr>
          <p:cNvSpPr txBox="1">
            <a:spLocks noChangeArrowheads="1"/>
          </p:cNvSpPr>
          <p:nvPr/>
        </p:nvSpPr>
        <p:spPr bwMode="auto">
          <a:xfrm>
            <a:off x="598488" y="1773238"/>
            <a:ext cx="36195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 typeface="Arial" panose="020B0604020202020204" pitchFamily="34" charset="0"/>
              <a:buChar char="•"/>
            </a:pPr>
            <a:r>
              <a:rPr lang="en-US" altLang="en-US" sz="1400">
                <a:solidFill>
                  <a:schemeClr val="bg1"/>
                </a:solidFill>
              </a:rPr>
              <a:t>Recent financial information</a:t>
            </a:r>
          </a:p>
        </p:txBody>
      </p:sp>
      <p:sp>
        <p:nvSpPr>
          <p:cNvPr id="62475" name="TextBox 13">
            <a:extLst>
              <a:ext uri="{FF2B5EF4-FFF2-40B4-BE49-F238E27FC236}">
                <a16:creationId xmlns:a16="http://schemas.microsoft.com/office/drawing/2014/main" xmlns="" id="{62FC57E2-79A0-C7FB-2522-24FA9462CEAC}"/>
              </a:ext>
            </a:extLst>
          </p:cNvPr>
          <p:cNvSpPr txBox="1">
            <a:spLocks noChangeArrowheads="1"/>
          </p:cNvSpPr>
          <p:nvPr/>
        </p:nvSpPr>
        <p:spPr bwMode="auto">
          <a:xfrm>
            <a:off x="5029200" y="1371600"/>
            <a:ext cx="36195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 typeface="Arial" panose="020B0604020202020204" pitchFamily="34" charset="0"/>
              <a:buChar char="•"/>
            </a:pPr>
            <a:r>
              <a:rPr lang="en-US" altLang="en-US" sz="1400">
                <a:solidFill>
                  <a:schemeClr val="bg1"/>
                </a:solidFill>
              </a:rPr>
              <a:t>Regulatory statutes</a:t>
            </a:r>
          </a:p>
        </p:txBody>
      </p:sp>
      <p:sp>
        <p:nvSpPr>
          <p:cNvPr id="62476" name="TextBox 14">
            <a:extLst>
              <a:ext uri="{FF2B5EF4-FFF2-40B4-BE49-F238E27FC236}">
                <a16:creationId xmlns:a16="http://schemas.microsoft.com/office/drawing/2014/main" xmlns="" id="{9AEF4774-7A08-3CF2-D55E-104EAC803F19}"/>
              </a:ext>
            </a:extLst>
          </p:cNvPr>
          <p:cNvSpPr txBox="1">
            <a:spLocks noChangeArrowheads="1"/>
          </p:cNvSpPr>
          <p:nvPr/>
        </p:nvSpPr>
        <p:spPr bwMode="auto">
          <a:xfrm>
            <a:off x="5029200" y="1574800"/>
            <a:ext cx="36195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 typeface="Arial" panose="020B0604020202020204" pitchFamily="34" charset="0"/>
              <a:buChar char="•"/>
            </a:pPr>
            <a:r>
              <a:rPr lang="en-US" altLang="en-US" sz="1400">
                <a:solidFill>
                  <a:schemeClr val="bg1"/>
                </a:solidFill>
              </a:rPr>
              <a:t>Inherent risk assessments</a:t>
            </a:r>
          </a:p>
        </p:txBody>
      </p:sp>
      <p:sp>
        <p:nvSpPr>
          <p:cNvPr id="62477" name="TextBox 15">
            <a:extLst>
              <a:ext uri="{FF2B5EF4-FFF2-40B4-BE49-F238E27FC236}">
                <a16:creationId xmlns:a16="http://schemas.microsoft.com/office/drawing/2014/main" xmlns="" id="{55CA3C06-45DD-366B-D947-482E1DFB38A8}"/>
              </a:ext>
            </a:extLst>
          </p:cNvPr>
          <p:cNvSpPr txBox="1">
            <a:spLocks noChangeArrowheads="1"/>
          </p:cNvSpPr>
          <p:nvPr/>
        </p:nvSpPr>
        <p:spPr bwMode="auto">
          <a:xfrm>
            <a:off x="601663" y="2336800"/>
            <a:ext cx="36195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 typeface="Arial" panose="020B0604020202020204" pitchFamily="34" charset="0"/>
              <a:buChar char="•"/>
            </a:pPr>
            <a:r>
              <a:rPr lang="en-US" altLang="en-US" sz="1400">
                <a:solidFill>
                  <a:schemeClr val="bg1"/>
                </a:solidFill>
              </a:rPr>
              <a:t>Control environment</a:t>
            </a:r>
          </a:p>
        </p:txBody>
      </p:sp>
      <p:sp>
        <p:nvSpPr>
          <p:cNvPr id="62478" name="TextBox 16">
            <a:extLst>
              <a:ext uri="{FF2B5EF4-FFF2-40B4-BE49-F238E27FC236}">
                <a16:creationId xmlns:a16="http://schemas.microsoft.com/office/drawing/2014/main" xmlns="" id="{8679F0C3-E806-1F92-D8BC-8D5C8E15D527}"/>
              </a:ext>
            </a:extLst>
          </p:cNvPr>
          <p:cNvSpPr txBox="1">
            <a:spLocks noChangeArrowheads="1"/>
          </p:cNvSpPr>
          <p:nvPr/>
        </p:nvSpPr>
        <p:spPr bwMode="auto">
          <a:xfrm>
            <a:off x="601663" y="2533650"/>
            <a:ext cx="36195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 typeface="Arial" panose="020B0604020202020204" pitchFamily="34" charset="0"/>
              <a:buChar char="•"/>
            </a:pPr>
            <a:r>
              <a:rPr lang="en-US" altLang="en-US" sz="1400">
                <a:solidFill>
                  <a:schemeClr val="bg1"/>
                </a:solidFill>
              </a:rPr>
              <a:t>Control procedures</a:t>
            </a:r>
          </a:p>
        </p:txBody>
      </p:sp>
      <p:sp>
        <p:nvSpPr>
          <p:cNvPr id="62479" name="TextBox 17">
            <a:extLst>
              <a:ext uri="{FF2B5EF4-FFF2-40B4-BE49-F238E27FC236}">
                <a16:creationId xmlns:a16="http://schemas.microsoft.com/office/drawing/2014/main" xmlns="" id="{9DBB7EE5-9D14-FB97-A901-1BB38328A088}"/>
              </a:ext>
            </a:extLst>
          </p:cNvPr>
          <p:cNvSpPr txBox="1">
            <a:spLocks noChangeArrowheads="1"/>
          </p:cNvSpPr>
          <p:nvPr/>
        </p:nvSpPr>
        <p:spPr bwMode="auto">
          <a:xfrm>
            <a:off x="601663" y="2728913"/>
            <a:ext cx="36195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 typeface="Arial" panose="020B0604020202020204" pitchFamily="34" charset="0"/>
              <a:buChar char="•"/>
            </a:pPr>
            <a:r>
              <a:rPr lang="en-US" altLang="en-US" sz="1400">
                <a:solidFill>
                  <a:schemeClr val="bg1"/>
                </a:solidFill>
              </a:rPr>
              <a:t>Detection risk assessment</a:t>
            </a:r>
          </a:p>
        </p:txBody>
      </p:sp>
      <p:sp>
        <p:nvSpPr>
          <p:cNvPr id="62480" name="TextBox 18">
            <a:extLst>
              <a:ext uri="{FF2B5EF4-FFF2-40B4-BE49-F238E27FC236}">
                <a16:creationId xmlns:a16="http://schemas.microsoft.com/office/drawing/2014/main" xmlns="" id="{DFD490EC-DCBC-1DF8-3D4B-08F55ED84C8C}"/>
              </a:ext>
            </a:extLst>
          </p:cNvPr>
          <p:cNvSpPr txBox="1">
            <a:spLocks noChangeArrowheads="1"/>
          </p:cNvSpPr>
          <p:nvPr/>
        </p:nvSpPr>
        <p:spPr bwMode="auto">
          <a:xfrm>
            <a:off x="609600" y="3340100"/>
            <a:ext cx="36195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 typeface="Arial" panose="020B0604020202020204" pitchFamily="34" charset="0"/>
              <a:buChar char="•"/>
            </a:pPr>
            <a:r>
              <a:rPr lang="en-US" altLang="en-US" sz="1400">
                <a:solidFill>
                  <a:schemeClr val="bg1"/>
                </a:solidFill>
              </a:rPr>
              <a:t>Identify key controls to be tested.</a:t>
            </a:r>
          </a:p>
        </p:txBody>
      </p:sp>
      <p:sp>
        <p:nvSpPr>
          <p:cNvPr id="62481" name="TextBox 19">
            <a:extLst>
              <a:ext uri="{FF2B5EF4-FFF2-40B4-BE49-F238E27FC236}">
                <a16:creationId xmlns:a16="http://schemas.microsoft.com/office/drawing/2014/main" xmlns="" id="{5F98B0D4-9BD5-FB02-6CFB-79020F7B1AF0}"/>
              </a:ext>
            </a:extLst>
          </p:cNvPr>
          <p:cNvSpPr txBox="1">
            <a:spLocks noChangeArrowheads="1"/>
          </p:cNvSpPr>
          <p:nvPr/>
        </p:nvSpPr>
        <p:spPr bwMode="auto">
          <a:xfrm>
            <a:off x="5029200" y="3394075"/>
            <a:ext cx="3598863" cy="630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ts val="1400"/>
              </a:lnSpc>
              <a:spcBef>
                <a:spcPct val="0"/>
              </a:spcBef>
              <a:buFont typeface="Arial" panose="020B0604020202020204" pitchFamily="34" charset="0"/>
              <a:buChar char="•"/>
            </a:pPr>
            <a:r>
              <a:rPr lang="en-US" altLang="en-US" sz="1400">
                <a:solidFill>
                  <a:schemeClr val="bg1"/>
                </a:solidFill>
              </a:rPr>
              <a:t>Perform tests on reliability, risk prevention and adherence to organization policies and procedures.</a:t>
            </a:r>
          </a:p>
        </p:txBody>
      </p:sp>
      <p:sp>
        <p:nvSpPr>
          <p:cNvPr id="62482" name="TextBox 20">
            <a:extLst>
              <a:ext uri="{FF2B5EF4-FFF2-40B4-BE49-F238E27FC236}">
                <a16:creationId xmlns:a16="http://schemas.microsoft.com/office/drawing/2014/main" xmlns="" id="{77CECC81-A6D2-77C7-FC8B-D30D0F71D792}"/>
              </a:ext>
            </a:extLst>
          </p:cNvPr>
          <p:cNvSpPr txBox="1">
            <a:spLocks noChangeArrowheads="1"/>
          </p:cNvSpPr>
          <p:nvPr/>
        </p:nvSpPr>
        <p:spPr bwMode="auto">
          <a:xfrm>
            <a:off x="609600" y="4495800"/>
            <a:ext cx="36195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 typeface="Arial" panose="020B0604020202020204" pitchFamily="34" charset="0"/>
              <a:buChar char="•"/>
            </a:pPr>
            <a:r>
              <a:rPr lang="en-US" altLang="en-US" sz="1400">
                <a:solidFill>
                  <a:schemeClr val="bg1"/>
                </a:solidFill>
              </a:rPr>
              <a:t>Analytical procedures</a:t>
            </a:r>
          </a:p>
        </p:txBody>
      </p:sp>
      <p:sp>
        <p:nvSpPr>
          <p:cNvPr id="62483" name="TextBox 21">
            <a:extLst>
              <a:ext uri="{FF2B5EF4-FFF2-40B4-BE49-F238E27FC236}">
                <a16:creationId xmlns:a16="http://schemas.microsoft.com/office/drawing/2014/main" xmlns="" id="{B07A0AF5-E0F1-A20D-9324-1AE067677C08}"/>
              </a:ext>
            </a:extLst>
          </p:cNvPr>
          <p:cNvSpPr txBox="1">
            <a:spLocks noChangeArrowheads="1"/>
          </p:cNvSpPr>
          <p:nvPr/>
        </p:nvSpPr>
        <p:spPr bwMode="auto">
          <a:xfrm>
            <a:off x="609600" y="4703763"/>
            <a:ext cx="36195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 typeface="Arial" panose="020B0604020202020204" pitchFamily="34" charset="0"/>
              <a:buChar char="•"/>
            </a:pPr>
            <a:r>
              <a:rPr lang="en-US" altLang="en-US" sz="1400">
                <a:solidFill>
                  <a:schemeClr val="bg1"/>
                </a:solidFill>
              </a:rPr>
              <a:t>Detailed tests of account balances</a:t>
            </a:r>
          </a:p>
        </p:txBody>
      </p:sp>
      <p:sp>
        <p:nvSpPr>
          <p:cNvPr id="23" name="Rectangle 22">
            <a:extLst>
              <a:ext uri="{FF2B5EF4-FFF2-40B4-BE49-F238E27FC236}">
                <a16:creationId xmlns:a16="http://schemas.microsoft.com/office/drawing/2014/main" xmlns="" id="{AE841972-843E-352A-CE1B-6F45FC891935}"/>
              </a:ext>
            </a:extLst>
          </p:cNvPr>
          <p:cNvSpPr/>
          <p:nvPr/>
        </p:nvSpPr>
        <p:spPr>
          <a:xfrm>
            <a:off x="381000" y="5181600"/>
            <a:ext cx="8382000" cy="58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r>
              <a:rPr lang="en-US" sz="1600" b="1" dirty="0"/>
              <a:t>Conclude the Audit</a:t>
            </a:r>
          </a:p>
        </p:txBody>
      </p:sp>
      <p:sp>
        <p:nvSpPr>
          <p:cNvPr id="62485" name="TextBox 24">
            <a:extLst>
              <a:ext uri="{FF2B5EF4-FFF2-40B4-BE49-F238E27FC236}">
                <a16:creationId xmlns:a16="http://schemas.microsoft.com/office/drawing/2014/main" xmlns="" id="{426D6F80-6E2D-B21B-F96A-D2A6C4EE56E3}"/>
              </a:ext>
            </a:extLst>
          </p:cNvPr>
          <p:cNvSpPr txBox="1">
            <a:spLocks noChangeArrowheads="1"/>
          </p:cNvSpPr>
          <p:nvPr/>
        </p:nvSpPr>
        <p:spPr bwMode="auto">
          <a:xfrm>
            <a:off x="609600" y="5410200"/>
            <a:ext cx="36195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 typeface="Arial" panose="020B0604020202020204" pitchFamily="34" charset="0"/>
              <a:buChar char="•"/>
            </a:pPr>
            <a:r>
              <a:rPr lang="en-US" altLang="en-US" sz="1400">
                <a:solidFill>
                  <a:schemeClr val="bg1"/>
                </a:solidFill>
              </a:rPr>
              <a:t>Create recommendations.</a:t>
            </a:r>
          </a:p>
        </p:txBody>
      </p:sp>
      <p:sp>
        <p:nvSpPr>
          <p:cNvPr id="62486" name="TextBox 25">
            <a:extLst>
              <a:ext uri="{FF2B5EF4-FFF2-40B4-BE49-F238E27FC236}">
                <a16:creationId xmlns:a16="http://schemas.microsoft.com/office/drawing/2014/main" xmlns="" id="{C72E7315-6844-3B43-9D4D-4F4BD09C1CC7}"/>
              </a:ext>
            </a:extLst>
          </p:cNvPr>
          <p:cNvSpPr txBox="1">
            <a:spLocks noChangeArrowheads="1"/>
          </p:cNvSpPr>
          <p:nvPr/>
        </p:nvSpPr>
        <p:spPr bwMode="auto">
          <a:xfrm>
            <a:off x="5029200" y="2355850"/>
            <a:ext cx="3619500" cy="306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 typeface="Arial" panose="020B0604020202020204" pitchFamily="34" charset="0"/>
              <a:buChar char="•"/>
            </a:pPr>
            <a:r>
              <a:rPr lang="en-US" altLang="en-US" sz="1400">
                <a:solidFill>
                  <a:schemeClr val="bg1"/>
                </a:solidFill>
              </a:rPr>
              <a:t>Control risk assessment</a:t>
            </a:r>
          </a:p>
        </p:txBody>
      </p:sp>
      <p:sp>
        <p:nvSpPr>
          <p:cNvPr id="62487" name="TextBox 26">
            <a:extLst>
              <a:ext uri="{FF2B5EF4-FFF2-40B4-BE49-F238E27FC236}">
                <a16:creationId xmlns:a16="http://schemas.microsoft.com/office/drawing/2014/main" xmlns="" id="{F0FD4C7D-97BE-F3FC-402F-A0B9230F1378}"/>
              </a:ext>
            </a:extLst>
          </p:cNvPr>
          <p:cNvSpPr txBox="1">
            <a:spLocks noChangeArrowheads="1"/>
          </p:cNvSpPr>
          <p:nvPr/>
        </p:nvSpPr>
        <p:spPr bwMode="auto">
          <a:xfrm>
            <a:off x="5029200" y="2551113"/>
            <a:ext cx="36195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 typeface="Arial" panose="020B0604020202020204" pitchFamily="34" charset="0"/>
              <a:buChar char="•"/>
            </a:pPr>
            <a:r>
              <a:rPr lang="en-US" altLang="en-US" sz="1400">
                <a:solidFill>
                  <a:schemeClr val="bg1"/>
                </a:solidFill>
              </a:rPr>
              <a:t>Equate total risk</a:t>
            </a:r>
          </a:p>
        </p:txBody>
      </p:sp>
      <p:sp>
        <p:nvSpPr>
          <p:cNvPr id="62488" name="TextBox 27">
            <a:extLst>
              <a:ext uri="{FF2B5EF4-FFF2-40B4-BE49-F238E27FC236}">
                <a16:creationId xmlns:a16="http://schemas.microsoft.com/office/drawing/2014/main" xmlns="" id="{08613FE9-DD84-18E0-2E91-483564CBA3D8}"/>
              </a:ext>
            </a:extLst>
          </p:cNvPr>
          <p:cNvSpPr txBox="1">
            <a:spLocks noChangeArrowheads="1"/>
          </p:cNvSpPr>
          <p:nvPr/>
        </p:nvSpPr>
        <p:spPr bwMode="auto">
          <a:xfrm>
            <a:off x="5029200" y="4525963"/>
            <a:ext cx="36195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 typeface="Arial" panose="020B0604020202020204" pitchFamily="34" charset="0"/>
              <a:buChar char="•"/>
            </a:pPr>
            <a:r>
              <a:rPr lang="en-US" altLang="en-US" sz="1400">
                <a:solidFill>
                  <a:schemeClr val="bg1"/>
                </a:solidFill>
              </a:rPr>
              <a:t>Other substantive audit procedures</a:t>
            </a:r>
          </a:p>
        </p:txBody>
      </p:sp>
      <p:sp>
        <p:nvSpPr>
          <p:cNvPr id="62489" name="TextBox 28">
            <a:extLst>
              <a:ext uri="{FF2B5EF4-FFF2-40B4-BE49-F238E27FC236}">
                <a16:creationId xmlns:a16="http://schemas.microsoft.com/office/drawing/2014/main" xmlns="" id="{3A1FDC57-3BAC-7F38-3E2C-E956C9FDECC6}"/>
              </a:ext>
            </a:extLst>
          </p:cNvPr>
          <p:cNvSpPr txBox="1">
            <a:spLocks noChangeArrowheads="1"/>
          </p:cNvSpPr>
          <p:nvPr/>
        </p:nvSpPr>
        <p:spPr bwMode="auto">
          <a:xfrm>
            <a:off x="5046663" y="5410200"/>
            <a:ext cx="36195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 typeface="Arial" panose="020B0604020202020204" pitchFamily="34" charset="0"/>
              <a:buChar char="•"/>
            </a:pPr>
            <a:r>
              <a:rPr lang="en-US" altLang="en-US" sz="1400">
                <a:solidFill>
                  <a:schemeClr val="bg1"/>
                </a:solidFill>
              </a:rPr>
              <a:t>Write audit report.</a:t>
            </a:r>
          </a:p>
        </p:txBody>
      </p:sp>
      <p:sp>
        <p:nvSpPr>
          <p:cNvPr id="62490" name="TextBox 4">
            <a:extLst>
              <a:ext uri="{FF2B5EF4-FFF2-40B4-BE49-F238E27FC236}">
                <a16:creationId xmlns:a16="http://schemas.microsoft.com/office/drawing/2014/main" xmlns="" id="{054138BC-E46C-772B-B22F-48DB915DE36E}"/>
              </a:ext>
            </a:extLst>
          </p:cNvPr>
          <p:cNvSpPr txBox="1">
            <a:spLocks noChangeArrowheads="1"/>
          </p:cNvSpPr>
          <p:nvPr/>
        </p:nvSpPr>
        <p:spPr bwMode="auto">
          <a:xfrm>
            <a:off x="149225" y="5957888"/>
            <a:ext cx="8286750"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Source:  ISACA, </a:t>
            </a:r>
            <a:r>
              <a:rPr lang="en-US" altLang="en-US" sz="1200" i="1"/>
              <a:t>CISA Review Manual 26</a:t>
            </a:r>
            <a:r>
              <a:rPr lang="en-US" altLang="en-US" sz="1200" i="1" baseline="30000"/>
              <a:t>th</a:t>
            </a:r>
            <a:r>
              <a:rPr lang="en-US" altLang="en-US" sz="1200" i="1"/>
              <a:t> Edition</a:t>
            </a:r>
            <a:r>
              <a:rPr lang="en-US" altLang="en-US" sz="1200"/>
              <a:t>, figure 1.8</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4">
            <a:extLst>
              <a:ext uri="{FF2B5EF4-FFF2-40B4-BE49-F238E27FC236}">
                <a16:creationId xmlns:a16="http://schemas.microsoft.com/office/drawing/2014/main" xmlns="" id="{2D8497D2-3B61-5C28-1E29-49780DBCA6FE}"/>
              </a:ext>
            </a:extLst>
          </p:cNvPr>
          <p:cNvSpPr>
            <a:spLocks noGrp="1"/>
          </p:cNvSpPr>
          <p:nvPr>
            <p:ph type="title"/>
          </p:nvPr>
        </p:nvSpPr>
        <p:spPr/>
        <p:txBody>
          <a:bodyPr/>
          <a:lstStyle/>
          <a:p>
            <a:pPr eaLnBrk="1" hangingPunct="1"/>
            <a:r>
              <a:rPr lang="en-US" altLang="en-US"/>
              <a:t>Internal Controls</a:t>
            </a:r>
          </a:p>
        </p:txBody>
      </p:sp>
      <p:sp>
        <p:nvSpPr>
          <p:cNvPr id="64515" name="Content Placeholder 5">
            <a:extLst>
              <a:ext uri="{FF2B5EF4-FFF2-40B4-BE49-F238E27FC236}">
                <a16:creationId xmlns:a16="http://schemas.microsoft.com/office/drawing/2014/main" xmlns="" id="{523684D1-63C9-86AF-970E-B3347B490A18}"/>
              </a:ext>
            </a:extLst>
          </p:cNvPr>
          <p:cNvSpPr>
            <a:spLocks noGrp="1"/>
          </p:cNvSpPr>
          <p:nvPr>
            <p:ph idx="1"/>
          </p:nvPr>
        </p:nvSpPr>
        <p:spPr/>
        <p:txBody>
          <a:bodyPr/>
          <a:lstStyle/>
          <a:p>
            <a:pPr eaLnBrk="1" hangingPunct="1">
              <a:buFont typeface="Wingdings" pitchFamily="2" charset="77"/>
              <a:buChar char="§"/>
            </a:pPr>
            <a:r>
              <a:rPr lang="en-US" altLang="en-US" sz="2400"/>
              <a:t>Internal controls are normally composed of policies, procedures, practices and organizational structures that are implemented to reduce risk to the organization.</a:t>
            </a:r>
          </a:p>
          <a:p>
            <a:pPr eaLnBrk="1" hangingPunct="1">
              <a:buFont typeface="Wingdings" pitchFamily="2" charset="77"/>
              <a:buChar char="§"/>
            </a:pPr>
            <a:r>
              <a:rPr lang="en-US" altLang="en-US" sz="2400"/>
              <a:t>Internal controls should address:</a:t>
            </a:r>
          </a:p>
          <a:p>
            <a:pPr lvl="1" eaLnBrk="1" hangingPunct="1"/>
            <a:r>
              <a:rPr lang="en-US" altLang="en-US" sz="2400"/>
              <a:t>What should be achieved?</a:t>
            </a:r>
          </a:p>
          <a:p>
            <a:pPr lvl="1" eaLnBrk="1" hangingPunct="1"/>
            <a:r>
              <a:rPr lang="en-US" altLang="en-US" sz="2400"/>
              <a:t>What should be avoided?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xmlns="" id="{FECCC261-B381-7BAE-2F46-A07288C3DB8E}"/>
              </a:ext>
            </a:extLst>
          </p:cNvPr>
          <p:cNvSpPr>
            <a:spLocks noGrp="1"/>
          </p:cNvSpPr>
          <p:nvPr>
            <p:ph type="title"/>
          </p:nvPr>
        </p:nvSpPr>
        <p:spPr/>
        <p:txBody>
          <a:bodyPr/>
          <a:lstStyle/>
          <a:p>
            <a:pPr eaLnBrk="1" hangingPunct="1"/>
            <a:r>
              <a:rPr lang="en-US" altLang="en-US"/>
              <a:t>Control Classification</a:t>
            </a:r>
          </a:p>
        </p:txBody>
      </p:sp>
      <p:graphicFrame>
        <p:nvGraphicFramePr>
          <p:cNvPr id="4" name="Content Placeholder 3">
            <a:extLst>
              <a:ext uri="{FF2B5EF4-FFF2-40B4-BE49-F238E27FC236}">
                <a16:creationId xmlns:a16="http://schemas.microsoft.com/office/drawing/2014/main" xmlns="" id="{E163AC18-63CB-11E9-9265-3681649AB2A4}"/>
              </a:ext>
            </a:extLst>
          </p:cNvPr>
          <p:cNvGraphicFramePr>
            <a:graphicFrameLocks noGrp="1"/>
          </p:cNvGraphicFramePr>
          <p:nvPr>
            <p:ph idx="1"/>
          </p:nvPr>
        </p:nvGraphicFramePr>
        <p:xfrm>
          <a:off x="457200" y="1066800"/>
          <a:ext cx="8229600" cy="4546600"/>
        </p:xfrm>
        <a:graphic>
          <a:graphicData uri="http://schemas.openxmlformats.org/drawingml/2006/table">
            <a:tbl>
              <a:tblPr firstRow="1" bandRow="1">
                <a:tableStyleId>{5C22544A-7EE6-4342-B048-85BDC9FD1C3A}</a:tableStyleId>
              </a:tblPr>
              <a:tblGrid>
                <a:gridCol w="1724297">
                  <a:extLst>
                    <a:ext uri="{9D8B030D-6E8A-4147-A177-3AD203B41FA5}">
                      <a16:colId xmlns:a16="http://schemas.microsoft.com/office/drawing/2014/main" xmlns="" val="20000"/>
                    </a:ext>
                  </a:extLst>
                </a:gridCol>
                <a:gridCol w="6505303">
                  <a:extLst>
                    <a:ext uri="{9D8B030D-6E8A-4147-A177-3AD203B41FA5}">
                      <a16:colId xmlns:a16="http://schemas.microsoft.com/office/drawing/2014/main" xmlns="" val="20001"/>
                    </a:ext>
                  </a:extLst>
                </a:gridCol>
              </a:tblGrid>
              <a:tr h="370840">
                <a:tc>
                  <a:txBody>
                    <a:bodyPr/>
                    <a:lstStyle/>
                    <a:p>
                      <a:r>
                        <a:rPr lang="en-US" dirty="0"/>
                        <a:t>Class</a:t>
                      </a:r>
                    </a:p>
                  </a:txBody>
                  <a:tcPr/>
                </a:tc>
                <a:tc>
                  <a:txBody>
                    <a:bodyPr/>
                    <a:lstStyle/>
                    <a:p>
                      <a:r>
                        <a:rPr lang="en-US" dirty="0"/>
                        <a:t>Function</a:t>
                      </a:r>
                    </a:p>
                  </a:txBody>
                  <a:tcPr/>
                </a:tc>
                <a:extLst>
                  <a:ext uri="{0D108BD9-81ED-4DB2-BD59-A6C34878D82A}">
                    <a16:rowId xmlns:a16="http://schemas.microsoft.com/office/drawing/2014/main" xmlns="" val="10000"/>
                  </a:ext>
                </a:extLst>
              </a:tr>
              <a:tr h="370840">
                <a:tc>
                  <a:txBody>
                    <a:bodyPr/>
                    <a:lstStyle/>
                    <a:p>
                      <a:r>
                        <a:rPr lang="en-US" sz="1600" dirty="0"/>
                        <a:t>Preventive</a:t>
                      </a:r>
                    </a:p>
                  </a:txBody>
                  <a:tcPr/>
                </a:tc>
                <a:tc>
                  <a:txBody>
                    <a:bodyPr/>
                    <a:lstStyle/>
                    <a:p>
                      <a:pPr marL="285750" indent="-285750">
                        <a:buFont typeface="Arial" panose="020B0604020202020204" pitchFamily="34" charset="0"/>
                        <a:buChar char="•"/>
                      </a:pPr>
                      <a:r>
                        <a:rPr lang="en-US" sz="1600" b="0" i="0" u="none" strike="noStrike" kern="1200" baseline="0" dirty="0">
                          <a:solidFill>
                            <a:schemeClr val="dk1"/>
                          </a:solidFill>
                          <a:latin typeface="+mn-lt"/>
                          <a:ea typeface="+mn-ea"/>
                          <a:cs typeface="+mn-cs"/>
                        </a:rPr>
                        <a:t>Detect problems before they arise.</a:t>
                      </a:r>
                    </a:p>
                    <a:p>
                      <a:pPr marL="285750" indent="-285750">
                        <a:buFont typeface="Arial" panose="020B0604020202020204" pitchFamily="34" charset="0"/>
                        <a:buChar char="•"/>
                      </a:pPr>
                      <a:r>
                        <a:rPr lang="en-US" sz="1600" b="0" i="0" u="none" strike="noStrike" kern="1200" baseline="0" dirty="0">
                          <a:solidFill>
                            <a:schemeClr val="dk1"/>
                          </a:solidFill>
                          <a:latin typeface="+mn-lt"/>
                          <a:ea typeface="+mn-ea"/>
                          <a:cs typeface="+mn-cs"/>
                        </a:rPr>
                        <a:t>Monitor both operation and inputs.</a:t>
                      </a:r>
                    </a:p>
                    <a:p>
                      <a:pPr marL="285750" indent="-285750">
                        <a:buFont typeface="Arial" panose="020B0604020202020204" pitchFamily="34" charset="0"/>
                        <a:buChar char="•"/>
                      </a:pPr>
                      <a:r>
                        <a:rPr lang="en-US" sz="1600" b="0" i="0" u="none" strike="noStrike" kern="1200" baseline="0" dirty="0">
                          <a:solidFill>
                            <a:schemeClr val="dk1"/>
                          </a:solidFill>
                          <a:latin typeface="+mn-lt"/>
                          <a:ea typeface="+mn-ea"/>
                          <a:cs typeface="+mn-cs"/>
                        </a:rPr>
                        <a:t>Attempt to predict potential problems before they occur and make adjustments.</a:t>
                      </a:r>
                    </a:p>
                    <a:p>
                      <a:pPr marL="285750" indent="-285750">
                        <a:buFont typeface="Arial" panose="020B0604020202020204" pitchFamily="34" charset="0"/>
                        <a:buChar char="•"/>
                      </a:pPr>
                      <a:r>
                        <a:rPr lang="en-US" sz="1600" b="0" i="0" u="none" strike="noStrike" kern="1200" baseline="0" dirty="0">
                          <a:solidFill>
                            <a:schemeClr val="dk1"/>
                          </a:solidFill>
                          <a:latin typeface="+mn-lt"/>
                          <a:ea typeface="+mn-ea"/>
                          <a:cs typeface="+mn-cs"/>
                        </a:rPr>
                        <a:t>Prevent an error, omission or malicious act from occurring.</a:t>
                      </a:r>
                    </a:p>
                    <a:p>
                      <a:pPr marL="285750" indent="-285750">
                        <a:buFont typeface="Arial" panose="020B0604020202020204" pitchFamily="34" charset="0"/>
                        <a:buChar char="•"/>
                      </a:pPr>
                      <a:r>
                        <a:rPr lang="en-US" sz="1600" b="0" i="0" u="none" strike="noStrike" kern="1200" baseline="0" dirty="0">
                          <a:solidFill>
                            <a:schemeClr val="dk1"/>
                          </a:solidFill>
                          <a:latin typeface="+mn-lt"/>
                          <a:ea typeface="+mn-ea"/>
                          <a:cs typeface="+mn-cs"/>
                        </a:rPr>
                        <a:t>Segregate duties (deterrent factor).</a:t>
                      </a:r>
                    </a:p>
                    <a:p>
                      <a:pPr marL="285750" indent="-285750">
                        <a:buFont typeface="Arial" panose="020B0604020202020204" pitchFamily="34" charset="0"/>
                        <a:buChar char="•"/>
                      </a:pPr>
                      <a:r>
                        <a:rPr lang="en-US" sz="1600" b="0" i="0" u="none" strike="noStrike" kern="1200" baseline="0" dirty="0">
                          <a:solidFill>
                            <a:schemeClr val="dk1"/>
                          </a:solidFill>
                          <a:latin typeface="+mn-lt"/>
                          <a:ea typeface="+mn-ea"/>
                          <a:cs typeface="+mn-cs"/>
                        </a:rPr>
                        <a:t>Control access to physical facilities.</a:t>
                      </a:r>
                    </a:p>
                    <a:p>
                      <a:pPr marL="285750" indent="-285750">
                        <a:buFont typeface="Arial" panose="020B0604020202020204" pitchFamily="34" charset="0"/>
                        <a:buChar char="•"/>
                      </a:pPr>
                      <a:r>
                        <a:rPr lang="en-US" sz="1600" b="0" i="0" u="none" strike="noStrike" kern="1200" baseline="0" dirty="0">
                          <a:solidFill>
                            <a:schemeClr val="dk1"/>
                          </a:solidFill>
                          <a:latin typeface="+mn-lt"/>
                          <a:ea typeface="+mn-ea"/>
                          <a:cs typeface="+mn-cs"/>
                        </a:rPr>
                        <a:t>Use well-designed documents (prevent errors).</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a:t>Detective</a:t>
                      </a:r>
                    </a:p>
                  </a:txBody>
                  <a:tcPr/>
                </a:tc>
                <a:tc>
                  <a:txBody>
                    <a:bodyPr/>
                    <a:lstStyle/>
                    <a:p>
                      <a:pPr marL="285750" indent="-285750">
                        <a:buFont typeface="Arial" panose="020B0604020202020204" pitchFamily="34" charset="0"/>
                        <a:buChar char="•"/>
                      </a:pPr>
                      <a:r>
                        <a:rPr lang="en-US" sz="1600" b="0" i="0" u="none" strike="noStrike" kern="1200" baseline="0" dirty="0">
                          <a:solidFill>
                            <a:schemeClr val="dk1"/>
                          </a:solidFill>
                          <a:latin typeface="+mn-lt"/>
                          <a:ea typeface="+mn-ea"/>
                          <a:cs typeface="+mn-cs"/>
                        </a:rPr>
                        <a:t>Use controls that detect and report the occurrence of an error, omission or malicious act.</a:t>
                      </a:r>
                      <a:endParaRPr lang="en-US" sz="1600" dirty="0"/>
                    </a:p>
                  </a:txBody>
                  <a:tcPr/>
                </a:tc>
                <a:extLst>
                  <a:ext uri="{0D108BD9-81ED-4DB2-BD59-A6C34878D82A}">
                    <a16:rowId xmlns:a16="http://schemas.microsoft.com/office/drawing/2014/main" xmlns="" val="10002"/>
                  </a:ext>
                </a:extLst>
              </a:tr>
              <a:tr h="370840">
                <a:tc>
                  <a:txBody>
                    <a:bodyPr/>
                    <a:lstStyle/>
                    <a:p>
                      <a:r>
                        <a:rPr lang="en-US" sz="1600" dirty="0"/>
                        <a:t>Corrective</a:t>
                      </a:r>
                    </a:p>
                  </a:txBody>
                  <a:tcPr/>
                </a:tc>
                <a:tc>
                  <a:txBody>
                    <a:bodyPr/>
                    <a:lstStyle/>
                    <a:p>
                      <a:pPr marL="285750" indent="-285750">
                        <a:buFont typeface="Arial" panose="020B0604020202020204" pitchFamily="34" charset="0"/>
                        <a:buChar char="•"/>
                      </a:pPr>
                      <a:r>
                        <a:rPr lang="en-US" sz="1600" b="0" i="0" u="none" strike="noStrike" kern="1200" baseline="0" dirty="0">
                          <a:solidFill>
                            <a:schemeClr val="dk1"/>
                          </a:solidFill>
                          <a:latin typeface="+mn-lt"/>
                          <a:ea typeface="+mn-ea"/>
                          <a:cs typeface="+mn-cs"/>
                        </a:rPr>
                        <a:t>Minimize the impact of a threat.</a:t>
                      </a:r>
                    </a:p>
                    <a:p>
                      <a:pPr marL="285750" indent="-285750">
                        <a:buFont typeface="Arial" panose="020B0604020202020204" pitchFamily="34" charset="0"/>
                        <a:buChar char="•"/>
                      </a:pPr>
                      <a:r>
                        <a:rPr lang="en-US" sz="1600" b="0" i="0" u="none" strike="noStrike" kern="1200" baseline="0" dirty="0">
                          <a:solidFill>
                            <a:schemeClr val="dk1"/>
                          </a:solidFill>
                          <a:latin typeface="+mn-lt"/>
                          <a:ea typeface="+mn-ea"/>
                          <a:cs typeface="+mn-cs"/>
                        </a:rPr>
                        <a:t>Remedy problems discovered by detective controls.</a:t>
                      </a:r>
                    </a:p>
                    <a:p>
                      <a:pPr marL="285750" indent="-285750">
                        <a:buFont typeface="Arial" panose="020B0604020202020204" pitchFamily="34" charset="0"/>
                        <a:buChar char="•"/>
                      </a:pPr>
                      <a:r>
                        <a:rPr lang="en-US" sz="1600" b="0" i="0" u="none" strike="noStrike" kern="1200" baseline="0" dirty="0">
                          <a:solidFill>
                            <a:schemeClr val="dk1"/>
                          </a:solidFill>
                          <a:latin typeface="+mn-lt"/>
                          <a:ea typeface="+mn-ea"/>
                          <a:cs typeface="+mn-cs"/>
                        </a:rPr>
                        <a:t>Identify the cause of a problem.</a:t>
                      </a:r>
                    </a:p>
                    <a:p>
                      <a:pPr marL="285750" indent="-285750">
                        <a:buFont typeface="Arial" panose="020B0604020202020204" pitchFamily="34" charset="0"/>
                        <a:buChar char="•"/>
                      </a:pPr>
                      <a:r>
                        <a:rPr lang="en-US" sz="1600" b="0" i="0" u="none" strike="noStrike" kern="1200" baseline="0" dirty="0">
                          <a:solidFill>
                            <a:schemeClr val="dk1"/>
                          </a:solidFill>
                          <a:latin typeface="+mn-lt"/>
                          <a:ea typeface="+mn-ea"/>
                          <a:cs typeface="+mn-cs"/>
                        </a:rPr>
                        <a:t>Correct errors arising from a problem.</a:t>
                      </a:r>
                    </a:p>
                    <a:p>
                      <a:pPr marL="285750" indent="-285750">
                        <a:buFont typeface="Arial" panose="020B0604020202020204" pitchFamily="34" charset="0"/>
                        <a:buChar char="•"/>
                      </a:pPr>
                      <a:r>
                        <a:rPr lang="en-US" sz="1600" b="0" i="0" u="none" strike="noStrike" kern="1200" baseline="0" dirty="0">
                          <a:solidFill>
                            <a:schemeClr val="dk1"/>
                          </a:solidFill>
                          <a:latin typeface="+mn-lt"/>
                          <a:ea typeface="+mn-ea"/>
                          <a:cs typeface="+mn-cs"/>
                        </a:rPr>
                        <a:t>Modify the processing system(s) to minimize future occurrences of the problem.</a:t>
                      </a:r>
                      <a:endParaRPr lang="en-US" sz="1600" dirty="0"/>
                    </a:p>
                  </a:txBody>
                  <a:tcPr/>
                </a:tc>
                <a:extLst>
                  <a:ext uri="{0D108BD9-81ED-4DB2-BD59-A6C34878D82A}">
                    <a16:rowId xmlns:a16="http://schemas.microsoft.com/office/drawing/2014/main" xmlns="" val="10003"/>
                  </a:ext>
                </a:extLst>
              </a:tr>
            </a:tbl>
          </a:graphicData>
        </a:graphic>
      </p:graphicFrame>
      <p:sp>
        <p:nvSpPr>
          <p:cNvPr id="66580" name="TextBox 2">
            <a:extLst>
              <a:ext uri="{FF2B5EF4-FFF2-40B4-BE49-F238E27FC236}">
                <a16:creationId xmlns:a16="http://schemas.microsoft.com/office/drawing/2014/main" xmlns="" id="{109BE810-201E-E78F-F126-69DCF31058D4}"/>
              </a:ext>
            </a:extLst>
          </p:cNvPr>
          <p:cNvSpPr txBox="1">
            <a:spLocks noChangeArrowheads="1"/>
          </p:cNvSpPr>
          <p:nvPr/>
        </p:nvSpPr>
        <p:spPr bwMode="auto">
          <a:xfrm>
            <a:off x="134938" y="5956300"/>
            <a:ext cx="8305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Source:  ISACA, </a:t>
            </a:r>
            <a:r>
              <a:rPr lang="en-US" altLang="en-US" sz="1200" i="1"/>
              <a:t>CISA Review Manual 26</a:t>
            </a:r>
            <a:r>
              <a:rPr lang="en-US" altLang="en-US" sz="1200" i="1" baseline="30000"/>
              <a:t>th</a:t>
            </a:r>
            <a:r>
              <a:rPr lang="en-US" altLang="en-US" sz="1200" i="1"/>
              <a:t> Edition</a:t>
            </a:r>
            <a:r>
              <a:rPr lang="en-US" altLang="en-US" sz="1200"/>
              <a:t>, figure 1.5</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xmlns="" id="{548F1301-E3E2-B592-DE32-0CBA151837D9}"/>
              </a:ext>
            </a:extLst>
          </p:cNvPr>
          <p:cNvSpPr>
            <a:spLocks noGrp="1"/>
          </p:cNvSpPr>
          <p:nvPr>
            <p:ph type="title"/>
          </p:nvPr>
        </p:nvSpPr>
        <p:spPr/>
        <p:txBody>
          <a:bodyPr/>
          <a:lstStyle/>
          <a:p>
            <a:pPr eaLnBrk="1" hangingPunct="1"/>
            <a:r>
              <a:rPr lang="en-US" altLang="en-US"/>
              <a:t>Task 1.1</a:t>
            </a:r>
          </a:p>
        </p:txBody>
      </p:sp>
      <p:sp>
        <p:nvSpPr>
          <p:cNvPr id="15363" name="Content Placeholder 2">
            <a:extLst>
              <a:ext uri="{FF2B5EF4-FFF2-40B4-BE49-F238E27FC236}">
                <a16:creationId xmlns:a16="http://schemas.microsoft.com/office/drawing/2014/main" xmlns="" id="{0C42F0DA-D01D-6969-D8B1-81835CDFC66E}"/>
              </a:ext>
            </a:extLst>
          </p:cNvPr>
          <p:cNvSpPr>
            <a:spLocks noGrp="1"/>
          </p:cNvSpPr>
          <p:nvPr>
            <p:ph idx="1"/>
          </p:nvPr>
        </p:nvSpPr>
        <p:spPr/>
        <p:txBody>
          <a:bodyPr anchor="ctr"/>
          <a:lstStyle/>
          <a:p>
            <a:pPr marL="0" indent="0" algn="ctr" eaLnBrk="1" hangingPunct="1">
              <a:buFont typeface="Wingdings" pitchFamily="2" charset="77"/>
              <a:buNone/>
            </a:pPr>
            <a:r>
              <a:rPr lang="en-US" altLang="en-US" b="1">
                <a:solidFill>
                  <a:srgbClr val="E31837"/>
                </a:solidFill>
              </a:rPr>
              <a:t>Execute a risk-based IS audit to ensure that key risk areas are audited.</a:t>
            </a:r>
          </a:p>
          <a:p>
            <a:pPr marL="0" indent="0" eaLnBrk="1" hangingPunct="1">
              <a:buFont typeface="Wingdings" pitchFamily="2" charset="77"/>
              <a:buNone/>
            </a:pPr>
            <a:endParaRPr lang="en-U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xmlns="" id="{DF40463A-4732-2043-2EE9-126787B8ACB0}"/>
              </a:ext>
            </a:extLst>
          </p:cNvPr>
          <p:cNvSpPr>
            <a:spLocks noGrp="1"/>
          </p:cNvSpPr>
          <p:nvPr>
            <p:ph type="title"/>
          </p:nvPr>
        </p:nvSpPr>
        <p:spPr/>
        <p:txBody>
          <a:bodyPr/>
          <a:lstStyle/>
          <a:p>
            <a:pPr eaLnBrk="1" hangingPunct="1"/>
            <a:r>
              <a:rPr lang="en-US" altLang="en-US"/>
              <a:t>IS Control Objectives</a:t>
            </a:r>
          </a:p>
        </p:txBody>
      </p:sp>
      <p:sp>
        <p:nvSpPr>
          <p:cNvPr id="68611" name="Content Placeholder 2">
            <a:extLst>
              <a:ext uri="{FF2B5EF4-FFF2-40B4-BE49-F238E27FC236}">
                <a16:creationId xmlns:a16="http://schemas.microsoft.com/office/drawing/2014/main" xmlns="" id="{161510BF-DC63-569D-9E6A-1D83AC5BAAA5}"/>
              </a:ext>
            </a:extLst>
          </p:cNvPr>
          <p:cNvSpPr>
            <a:spLocks noGrp="1"/>
          </p:cNvSpPr>
          <p:nvPr>
            <p:ph idx="1"/>
          </p:nvPr>
        </p:nvSpPr>
        <p:spPr/>
        <p:txBody>
          <a:bodyPr/>
          <a:lstStyle/>
          <a:p>
            <a:pPr eaLnBrk="1" hangingPunct="1">
              <a:buFont typeface="Wingdings" pitchFamily="2" charset="77"/>
              <a:buChar char="§"/>
            </a:pPr>
            <a:r>
              <a:rPr lang="en-US" altLang="en-US" sz="2400"/>
              <a:t>IS control objectives are statements of the desired result achieved by implementing controls. They provide reasonable assurance that the business objectives will be achieved and undesired events will be prevented, detected or corrected.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xmlns="" id="{508DA5D3-83B2-3814-9AD1-0F56D30AB531}"/>
              </a:ext>
            </a:extLst>
          </p:cNvPr>
          <p:cNvSpPr>
            <a:spLocks noGrp="1"/>
          </p:cNvSpPr>
          <p:nvPr>
            <p:ph type="title"/>
          </p:nvPr>
        </p:nvSpPr>
        <p:spPr/>
        <p:txBody>
          <a:bodyPr/>
          <a:lstStyle/>
          <a:p>
            <a:pPr eaLnBrk="1" hangingPunct="1"/>
            <a:r>
              <a:rPr lang="en-US" altLang="en-US"/>
              <a:t>IS Control Objectives (cont’d)</a:t>
            </a:r>
          </a:p>
        </p:txBody>
      </p:sp>
      <p:sp>
        <p:nvSpPr>
          <p:cNvPr id="70659" name="Content Placeholder 2">
            <a:extLst>
              <a:ext uri="{FF2B5EF4-FFF2-40B4-BE49-F238E27FC236}">
                <a16:creationId xmlns:a16="http://schemas.microsoft.com/office/drawing/2014/main" xmlns="" id="{C0128C1D-FEE7-9A78-91AB-AB4AB6F328E0}"/>
              </a:ext>
            </a:extLst>
          </p:cNvPr>
          <p:cNvSpPr>
            <a:spLocks noGrp="1"/>
          </p:cNvSpPr>
          <p:nvPr>
            <p:ph idx="1"/>
          </p:nvPr>
        </p:nvSpPr>
        <p:spPr/>
        <p:txBody>
          <a:bodyPr/>
          <a:lstStyle/>
          <a:p>
            <a:pPr eaLnBrk="1" hangingPunct="1">
              <a:buFont typeface="Wingdings" pitchFamily="2" charset="77"/>
              <a:buChar char="§"/>
            </a:pPr>
            <a:r>
              <a:rPr lang="en-US" altLang="en-US" sz="2400"/>
              <a:t>IS control objectives may also include:</a:t>
            </a:r>
          </a:p>
          <a:p>
            <a:pPr lvl="1" eaLnBrk="1" hangingPunct="1"/>
            <a:r>
              <a:rPr lang="en-US" altLang="en-US" sz="2400"/>
              <a:t>Safeguarding assets</a:t>
            </a:r>
          </a:p>
          <a:p>
            <a:pPr lvl="1" eaLnBrk="1" hangingPunct="1"/>
            <a:r>
              <a:rPr lang="en-US" altLang="en-US" sz="2400"/>
              <a:t>System development life cycle (SDLC) processes are established, in place and operating effectively</a:t>
            </a:r>
          </a:p>
          <a:p>
            <a:pPr lvl="1" eaLnBrk="1" hangingPunct="1"/>
            <a:r>
              <a:rPr lang="en-US" altLang="en-US" sz="2400"/>
              <a:t>Integrity of general operating system (OS) environments</a:t>
            </a:r>
          </a:p>
          <a:p>
            <a:pPr lvl="1" eaLnBrk="1" hangingPunct="1"/>
            <a:r>
              <a:rPr lang="en-US" altLang="en-US" sz="2400"/>
              <a:t>Integrity of sensitive and critical application system environments</a:t>
            </a:r>
          </a:p>
          <a:p>
            <a:pPr lvl="1" eaLnBrk="1" hangingPunct="1"/>
            <a:r>
              <a:rPr lang="en-US" altLang="en-US" sz="2400"/>
              <a:t>Appropriate identification and authentication of users</a:t>
            </a:r>
          </a:p>
          <a:p>
            <a:pPr lvl="1" eaLnBrk="1" hangingPunct="1"/>
            <a:r>
              <a:rPr lang="en-US" altLang="en-US" sz="2400"/>
              <a:t>The efficiency and effectiveness of operations</a:t>
            </a:r>
          </a:p>
          <a:p>
            <a:pPr lvl="1" eaLnBrk="1" hangingPunct="1"/>
            <a:r>
              <a:rPr lang="en-US" altLang="en-US" sz="2400"/>
              <a:t>Integrity and reliability of systems by implementing effective change management procedures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xmlns="" id="{9A0F8EEB-4E22-2E72-FB6F-5611040C7485}"/>
              </a:ext>
            </a:extLst>
          </p:cNvPr>
          <p:cNvSpPr>
            <a:spLocks noGrp="1"/>
          </p:cNvSpPr>
          <p:nvPr>
            <p:ph type="title"/>
          </p:nvPr>
        </p:nvSpPr>
        <p:spPr/>
        <p:txBody>
          <a:bodyPr/>
          <a:lstStyle/>
          <a:p>
            <a:pPr eaLnBrk="1" hangingPunct="1"/>
            <a:r>
              <a:rPr lang="en-US" altLang="en-US"/>
              <a:t>General Controls</a:t>
            </a:r>
          </a:p>
        </p:txBody>
      </p:sp>
      <p:graphicFrame>
        <p:nvGraphicFramePr>
          <p:cNvPr id="4" name="Content Placeholder 3">
            <a:extLst>
              <a:ext uri="{FF2B5EF4-FFF2-40B4-BE49-F238E27FC236}">
                <a16:creationId xmlns:a16="http://schemas.microsoft.com/office/drawing/2014/main" xmlns="" id="{5403A957-8935-E98C-1CAE-5EC9834451D5}"/>
              </a:ext>
            </a:extLst>
          </p:cNvPr>
          <p:cNvGraphicFramePr>
            <a:graphicFrameLocks noGrp="1"/>
          </p:cNvGraphicFramePr>
          <p:nvPr>
            <p:ph idx="1"/>
          </p:nvPr>
        </p:nvGraphicFramePr>
        <p:xfrm>
          <a:off x="457200" y="1066800"/>
          <a:ext cx="82296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xmlns="" id="{8BE269D5-DCB3-CA72-A5D9-36BC414AFBEB}"/>
              </a:ext>
            </a:extLst>
          </p:cNvPr>
          <p:cNvSpPr>
            <a:spLocks noGrp="1"/>
          </p:cNvSpPr>
          <p:nvPr>
            <p:ph type="title"/>
          </p:nvPr>
        </p:nvSpPr>
        <p:spPr/>
        <p:txBody>
          <a:bodyPr/>
          <a:lstStyle/>
          <a:p>
            <a:pPr eaLnBrk="1" hangingPunct="1"/>
            <a:r>
              <a:rPr lang="en-US" altLang="en-US"/>
              <a:t>IT Specific Controls</a:t>
            </a:r>
          </a:p>
        </p:txBody>
      </p:sp>
      <p:sp>
        <p:nvSpPr>
          <p:cNvPr id="74755" name="Content Placeholder 2">
            <a:extLst>
              <a:ext uri="{FF2B5EF4-FFF2-40B4-BE49-F238E27FC236}">
                <a16:creationId xmlns:a16="http://schemas.microsoft.com/office/drawing/2014/main" xmlns="" id="{5E5093EF-0688-BE58-40D5-A476A5899F8F}"/>
              </a:ext>
            </a:extLst>
          </p:cNvPr>
          <p:cNvSpPr>
            <a:spLocks noGrp="1"/>
          </p:cNvSpPr>
          <p:nvPr>
            <p:ph idx="1"/>
          </p:nvPr>
        </p:nvSpPr>
        <p:spPr/>
        <p:txBody>
          <a:bodyPr/>
          <a:lstStyle/>
          <a:p>
            <a:pPr eaLnBrk="1" hangingPunct="1">
              <a:buFont typeface="Wingdings" pitchFamily="2" charset="77"/>
              <a:buChar char="§"/>
            </a:pPr>
            <a:r>
              <a:rPr lang="en-US" altLang="en-US" sz="2400"/>
              <a:t>Each general control can be translated into an </a:t>
            </a:r>
            <a:br>
              <a:rPr lang="en-US" altLang="en-US" sz="2400"/>
            </a:br>
            <a:r>
              <a:rPr lang="en-US" altLang="en-US" sz="2400"/>
              <a:t>IS-specific control. The IS auditor should understand IS controls and how to apply them in planning an audit.</a:t>
            </a:r>
          </a:p>
          <a:p>
            <a:pPr eaLnBrk="1" hangingPunct="1">
              <a:buFont typeface="Wingdings" pitchFamily="2" charset="77"/>
              <a:buChar char="§"/>
            </a:pPr>
            <a:r>
              <a:rPr lang="en-US" altLang="en-US" sz="2400"/>
              <a:t>IS control procedures include:</a:t>
            </a:r>
          </a:p>
          <a:p>
            <a:pPr lvl="1" eaLnBrk="1" hangingPunct="1"/>
            <a:r>
              <a:rPr lang="en-US" altLang="en-US" sz="2400"/>
              <a:t>Strategy and direction of the IT function</a:t>
            </a:r>
          </a:p>
          <a:p>
            <a:pPr lvl="1" eaLnBrk="1" hangingPunct="1"/>
            <a:r>
              <a:rPr lang="en-US" altLang="en-US" sz="2400"/>
              <a:t>General organization and management of the IT function</a:t>
            </a:r>
          </a:p>
          <a:p>
            <a:pPr lvl="1" eaLnBrk="1" hangingPunct="1"/>
            <a:r>
              <a:rPr lang="en-US" altLang="en-US" sz="2400"/>
              <a:t>Access to IT resources, including data and programs</a:t>
            </a:r>
          </a:p>
          <a:p>
            <a:pPr lvl="1" eaLnBrk="1" hangingPunct="1"/>
            <a:r>
              <a:rPr lang="en-US" altLang="en-US" sz="2400"/>
              <a:t>Systems development methodologies and change control</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xmlns="" id="{436784F4-EE67-172B-ACE0-1A71339454D9}"/>
              </a:ext>
            </a:extLst>
          </p:cNvPr>
          <p:cNvSpPr>
            <a:spLocks noGrp="1"/>
          </p:cNvSpPr>
          <p:nvPr>
            <p:ph type="title"/>
          </p:nvPr>
        </p:nvSpPr>
        <p:spPr/>
        <p:txBody>
          <a:bodyPr/>
          <a:lstStyle/>
          <a:p>
            <a:pPr eaLnBrk="1" hangingPunct="1"/>
            <a:r>
              <a:rPr lang="en-US" altLang="en-US"/>
              <a:t>IS Specific Controls (cont’d)</a:t>
            </a:r>
          </a:p>
        </p:txBody>
      </p:sp>
      <p:sp>
        <p:nvSpPr>
          <p:cNvPr id="76803" name="Content Placeholder 2">
            <a:extLst>
              <a:ext uri="{FF2B5EF4-FFF2-40B4-BE49-F238E27FC236}">
                <a16:creationId xmlns:a16="http://schemas.microsoft.com/office/drawing/2014/main" xmlns="" id="{D8DEBCD7-148D-DEA2-333D-4DD6AE5ABDC4}"/>
              </a:ext>
            </a:extLst>
          </p:cNvPr>
          <p:cNvSpPr>
            <a:spLocks noGrp="1"/>
          </p:cNvSpPr>
          <p:nvPr>
            <p:ph idx="1"/>
          </p:nvPr>
        </p:nvSpPr>
        <p:spPr/>
        <p:txBody>
          <a:bodyPr/>
          <a:lstStyle/>
          <a:p>
            <a:pPr eaLnBrk="1" hangingPunct="1">
              <a:buFont typeface="Wingdings" pitchFamily="2" charset="77"/>
              <a:buChar char="§"/>
            </a:pPr>
            <a:r>
              <a:rPr lang="en-US" altLang="en-US" sz="2400"/>
              <a:t>Additional IS control procedures include:</a:t>
            </a:r>
          </a:p>
          <a:p>
            <a:pPr lvl="1" eaLnBrk="1" hangingPunct="1"/>
            <a:r>
              <a:rPr lang="en-US" altLang="en-US" sz="2400"/>
              <a:t>Operations procedures</a:t>
            </a:r>
          </a:p>
          <a:p>
            <a:pPr lvl="1" eaLnBrk="1" hangingPunct="1"/>
            <a:r>
              <a:rPr lang="en-US" altLang="en-US" sz="2400"/>
              <a:t>Systems programming and technical support functions</a:t>
            </a:r>
          </a:p>
          <a:p>
            <a:pPr lvl="1" eaLnBrk="1" hangingPunct="1"/>
            <a:r>
              <a:rPr lang="en-US" altLang="en-US" sz="2400"/>
              <a:t>Quality assurance (QA) procedures</a:t>
            </a:r>
          </a:p>
          <a:p>
            <a:pPr lvl="1" eaLnBrk="1" hangingPunct="1"/>
            <a:r>
              <a:rPr lang="en-US" altLang="en-US" sz="2400"/>
              <a:t>Physical access controls</a:t>
            </a:r>
          </a:p>
          <a:p>
            <a:pPr lvl="1" eaLnBrk="1" hangingPunct="1"/>
            <a:r>
              <a:rPr lang="en-US" altLang="en-US" sz="2400"/>
              <a:t>Business continuity planning (BCP)/disaster recovery planning (DRP)</a:t>
            </a:r>
          </a:p>
          <a:p>
            <a:pPr lvl="1" eaLnBrk="1" hangingPunct="1"/>
            <a:r>
              <a:rPr lang="en-US" altLang="en-US" sz="2400"/>
              <a:t>Networks and communications</a:t>
            </a:r>
          </a:p>
          <a:p>
            <a:pPr lvl="1" eaLnBrk="1" hangingPunct="1"/>
            <a:r>
              <a:rPr lang="en-US" altLang="en-US" sz="2400"/>
              <a:t>Database administration</a:t>
            </a:r>
          </a:p>
          <a:p>
            <a:pPr lvl="1" eaLnBrk="1" hangingPunct="1"/>
            <a:r>
              <a:rPr lang="en-US" altLang="en-US" sz="2400"/>
              <a:t>Protection and detective mechanisms against internal and external attacks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xmlns="" id="{92E46771-6129-5FD2-0127-93F72705A3C5}"/>
              </a:ext>
            </a:extLst>
          </p:cNvPr>
          <p:cNvSpPr>
            <a:spLocks noGrp="1"/>
          </p:cNvSpPr>
          <p:nvPr>
            <p:ph type="title"/>
          </p:nvPr>
        </p:nvSpPr>
        <p:spPr/>
        <p:txBody>
          <a:bodyPr/>
          <a:lstStyle/>
          <a:p>
            <a:pPr eaLnBrk="1" hangingPunct="1"/>
            <a:r>
              <a:rPr lang="en-US" altLang="en-US"/>
              <a:t>Types of Audits</a:t>
            </a:r>
          </a:p>
        </p:txBody>
      </p:sp>
      <p:graphicFrame>
        <p:nvGraphicFramePr>
          <p:cNvPr id="4" name="Content Placeholder 3">
            <a:extLst>
              <a:ext uri="{FF2B5EF4-FFF2-40B4-BE49-F238E27FC236}">
                <a16:creationId xmlns:a16="http://schemas.microsoft.com/office/drawing/2014/main" xmlns="" id="{0DFCDDC9-B8E5-5B6A-01B0-2D01A236C013}"/>
              </a:ext>
            </a:extLst>
          </p:cNvPr>
          <p:cNvGraphicFramePr>
            <a:graphicFrameLocks noGrp="1"/>
          </p:cNvGraphicFramePr>
          <p:nvPr>
            <p:ph idx="1"/>
          </p:nvPr>
        </p:nvGraphicFramePr>
        <p:xfrm>
          <a:off x="457200" y="1066800"/>
          <a:ext cx="8229600" cy="4119716"/>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xmlns="" val="20000"/>
                    </a:ext>
                  </a:extLst>
                </a:gridCol>
                <a:gridCol w="6477000">
                  <a:extLst>
                    <a:ext uri="{9D8B030D-6E8A-4147-A177-3AD203B41FA5}">
                      <a16:colId xmlns:a16="http://schemas.microsoft.com/office/drawing/2014/main" xmlns="" val="20001"/>
                    </a:ext>
                  </a:extLst>
                </a:gridCol>
              </a:tblGrid>
              <a:tr h="370732">
                <a:tc>
                  <a:txBody>
                    <a:bodyPr/>
                    <a:lstStyle/>
                    <a:p>
                      <a:r>
                        <a:rPr lang="en-US" sz="1800" dirty="0"/>
                        <a:t>Type</a:t>
                      </a:r>
                    </a:p>
                  </a:txBody>
                  <a:tcPr marT="45706" marB="45706"/>
                </a:tc>
                <a:tc>
                  <a:txBody>
                    <a:bodyPr/>
                    <a:lstStyle/>
                    <a:p>
                      <a:r>
                        <a:rPr lang="en-US" sz="1800" dirty="0"/>
                        <a:t>Description</a:t>
                      </a:r>
                    </a:p>
                  </a:txBody>
                  <a:tcPr marT="45706" marB="45706"/>
                </a:tc>
                <a:extLst>
                  <a:ext uri="{0D108BD9-81ED-4DB2-BD59-A6C34878D82A}">
                    <a16:rowId xmlns:a16="http://schemas.microsoft.com/office/drawing/2014/main" xmlns="" val="10000"/>
                  </a:ext>
                </a:extLst>
              </a:tr>
              <a:tr h="2011570">
                <a:tc>
                  <a:txBody>
                    <a:bodyPr/>
                    <a:lstStyle/>
                    <a:p>
                      <a:r>
                        <a:rPr lang="en-US" sz="1800" dirty="0"/>
                        <a:t>Compliance audits</a:t>
                      </a:r>
                    </a:p>
                  </a:txBody>
                  <a:tcPr marT="45706" marB="45706"/>
                </a:tc>
                <a:tc>
                  <a:txBody>
                    <a:bodyPr/>
                    <a:lstStyle/>
                    <a:p>
                      <a:r>
                        <a:rPr lang="en-US" sz="1800" b="0" i="0" u="none" strike="noStrike" kern="1200" baseline="0" dirty="0">
                          <a:solidFill>
                            <a:schemeClr val="dk1"/>
                          </a:solidFill>
                          <a:latin typeface="+mn-lt"/>
                          <a:ea typeface="+mn-ea"/>
                          <a:cs typeface="+mn-cs"/>
                        </a:rPr>
                        <a:t>Compliance audits include specific tests of controls to demonstrate adherence to specific regulatory or industry standards. Examples include Payment Card Industry Data Security Standard (PCI DSS) audits for companies that process credit card data and Health Insurance Portability and Accountability Act (HIPAA) audits for companies that handle health care data.</a:t>
                      </a:r>
                      <a:endParaRPr lang="en-US" sz="1800" dirty="0"/>
                    </a:p>
                  </a:txBody>
                  <a:tcPr marT="45706" marB="45706"/>
                </a:tc>
                <a:extLst>
                  <a:ext uri="{0D108BD9-81ED-4DB2-BD59-A6C34878D82A}">
                    <a16:rowId xmlns:a16="http://schemas.microsoft.com/office/drawing/2014/main" xmlns="" val="10001"/>
                  </a:ext>
                </a:extLst>
              </a:tr>
              <a:tr h="1737261">
                <a:tc>
                  <a:txBody>
                    <a:bodyPr/>
                    <a:lstStyle/>
                    <a:p>
                      <a:r>
                        <a:rPr lang="en-US" sz="1800" dirty="0"/>
                        <a:t>Financial audits</a:t>
                      </a:r>
                    </a:p>
                  </a:txBody>
                  <a:tcPr marT="45706" marB="45706"/>
                </a:tc>
                <a:tc>
                  <a:txBody>
                    <a:bodyPr/>
                    <a:lstStyle/>
                    <a:p>
                      <a:r>
                        <a:rPr lang="en-US" sz="1800" b="0" i="0" u="none" strike="noStrike" kern="1200" baseline="0" dirty="0">
                          <a:solidFill>
                            <a:schemeClr val="dk1"/>
                          </a:solidFill>
                          <a:latin typeface="+mn-lt"/>
                          <a:ea typeface="+mn-ea"/>
                          <a:cs typeface="+mn-cs"/>
                        </a:rPr>
                        <a:t>The purpose of a financial audit is to assess the accuracy of financial reporting. It often involves detailed, substantive testing, although increasingly, auditors are placing more emphasis on a risk- and control-based audit approach. This kind of audit relates to financial information integrity and reliability.</a:t>
                      </a:r>
                      <a:endParaRPr lang="en-US" sz="1800" dirty="0"/>
                    </a:p>
                  </a:txBody>
                  <a:tcPr marT="45706" marB="45706"/>
                </a:tc>
                <a:extLst>
                  <a:ext uri="{0D108BD9-81ED-4DB2-BD59-A6C34878D82A}">
                    <a16:rowId xmlns:a16="http://schemas.microsoft.com/office/drawing/2014/main" xmlns="" val="10002"/>
                  </a:ext>
                </a:extLst>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xmlns="" id="{87BC7465-56A9-03A3-E691-F14B19280586}"/>
              </a:ext>
            </a:extLst>
          </p:cNvPr>
          <p:cNvSpPr>
            <a:spLocks noGrp="1"/>
          </p:cNvSpPr>
          <p:nvPr>
            <p:ph type="title"/>
          </p:nvPr>
        </p:nvSpPr>
        <p:spPr/>
        <p:txBody>
          <a:bodyPr/>
          <a:lstStyle/>
          <a:p>
            <a:pPr eaLnBrk="1" hangingPunct="1"/>
            <a:r>
              <a:rPr lang="en-US" altLang="en-US"/>
              <a:t>Types of Audits (cont’d)</a:t>
            </a:r>
          </a:p>
        </p:txBody>
      </p:sp>
      <p:graphicFrame>
        <p:nvGraphicFramePr>
          <p:cNvPr id="4" name="Content Placeholder 3">
            <a:extLst>
              <a:ext uri="{FF2B5EF4-FFF2-40B4-BE49-F238E27FC236}">
                <a16:creationId xmlns:a16="http://schemas.microsoft.com/office/drawing/2014/main" xmlns="" id="{676769EE-31D2-8749-83D0-F1BD1C6BF366}"/>
              </a:ext>
            </a:extLst>
          </p:cNvPr>
          <p:cNvGraphicFramePr>
            <a:graphicFrameLocks noGrp="1"/>
          </p:cNvGraphicFramePr>
          <p:nvPr>
            <p:ph idx="1"/>
          </p:nvPr>
        </p:nvGraphicFramePr>
        <p:xfrm>
          <a:off x="457200" y="1066800"/>
          <a:ext cx="8229600" cy="4759633"/>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xmlns="" val="20000"/>
                    </a:ext>
                  </a:extLst>
                </a:gridCol>
                <a:gridCol w="6477000">
                  <a:extLst>
                    <a:ext uri="{9D8B030D-6E8A-4147-A177-3AD203B41FA5}">
                      <a16:colId xmlns:a16="http://schemas.microsoft.com/office/drawing/2014/main" xmlns="" val="20001"/>
                    </a:ext>
                  </a:extLst>
                </a:gridCol>
              </a:tblGrid>
              <a:tr h="370651">
                <a:tc>
                  <a:txBody>
                    <a:bodyPr/>
                    <a:lstStyle/>
                    <a:p>
                      <a:r>
                        <a:rPr lang="en-US" sz="1800" dirty="0"/>
                        <a:t>Type</a:t>
                      </a:r>
                    </a:p>
                  </a:txBody>
                  <a:tcPr marT="45697" marB="45697"/>
                </a:tc>
                <a:tc>
                  <a:txBody>
                    <a:bodyPr/>
                    <a:lstStyle/>
                    <a:p>
                      <a:r>
                        <a:rPr lang="en-US" sz="1800" dirty="0"/>
                        <a:t>Description</a:t>
                      </a:r>
                    </a:p>
                  </a:txBody>
                  <a:tcPr marT="45697" marB="45697"/>
                </a:tc>
                <a:extLst>
                  <a:ext uri="{0D108BD9-81ED-4DB2-BD59-A6C34878D82A}">
                    <a16:rowId xmlns:a16="http://schemas.microsoft.com/office/drawing/2014/main" xmlns="" val="10000"/>
                  </a:ext>
                </a:extLst>
              </a:tr>
              <a:tr h="914292">
                <a:tc>
                  <a:txBody>
                    <a:bodyPr/>
                    <a:lstStyle/>
                    <a:p>
                      <a:r>
                        <a:rPr lang="en-US" sz="1800" dirty="0"/>
                        <a:t>Operational audits</a:t>
                      </a:r>
                    </a:p>
                  </a:txBody>
                  <a:tcPr marT="45697" marB="45697"/>
                </a:tc>
                <a:tc>
                  <a:txBody>
                    <a:bodyPr/>
                    <a:lstStyle/>
                    <a:p>
                      <a:r>
                        <a:rPr lang="en-US" sz="1800" b="0" i="0" u="none" strike="noStrike" kern="1200" baseline="0" dirty="0">
                          <a:solidFill>
                            <a:schemeClr val="dk1"/>
                          </a:solidFill>
                          <a:latin typeface="+mn-lt"/>
                          <a:ea typeface="+mn-ea"/>
                          <a:cs typeface="+mn-cs"/>
                        </a:rPr>
                        <a:t>An operational audit is designed to evaluate the internal control structure in a given process or area. Examples include </a:t>
                      </a:r>
                    </a:p>
                    <a:p>
                      <a:r>
                        <a:rPr lang="en-US" sz="1800" b="0" i="0" u="none" strike="noStrike" kern="1200" baseline="0" dirty="0">
                          <a:solidFill>
                            <a:schemeClr val="dk1"/>
                          </a:solidFill>
                          <a:latin typeface="+mn-lt"/>
                          <a:ea typeface="+mn-ea"/>
                          <a:cs typeface="+mn-cs"/>
                        </a:rPr>
                        <a:t>IS audits of application controls or logical security systems.</a:t>
                      </a:r>
                      <a:endParaRPr lang="en-US" sz="1800" dirty="0"/>
                    </a:p>
                  </a:txBody>
                  <a:tcPr marT="45697" marB="45697"/>
                </a:tc>
                <a:extLst>
                  <a:ext uri="{0D108BD9-81ED-4DB2-BD59-A6C34878D82A}">
                    <a16:rowId xmlns:a16="http://schemas.microsoft.com/office/drawing/2014/main" xmlns="" val="10001"/>
                  </a:ext>
                </a:extLst>
              </a:tr>
              <a:tr h="639992">
                <a:tc>
                  <a:txBody>
                    <a:bodyPr/>
                    <a:lstStyle/>
                    <a:p>
                      <a:r>
                        <a:rPr lang="en-US" sz="1800" dirty="0"/>
                        <a:t>Administrative audits</a:t>
                      </a:r>
                    </a:p>
                  </a:txBody>
                  <a:tcPr marT="45697" marB="45697"/>
                </a:tc>
                <a:tc>
                  <a:txBody>
                    <a:bodyPr/>
                    <a:lstStyle/>
                    <a:p>
                      <a:r>
                        <a:rPr lang="en-US" sz="1800" b="0" i="0" u="none" strike="noStrike" kern="1200" baseline="0" dirty="0">
                          <a:solidFill>
                            <a:schemeClr val="dk1"/>
                          </a:solidFill>
                          <a:latin typeface="+mn-lt"/>
                          <a:ea typeface="+mn-ea"/>
                          <a:cs typeface="+mn-cs"/>
                        </a:rPr>
                        <a:t>These are oriented to assess issues related to the efficiency of operational productivity within an organization.</a:t>
                      </a:r>
                      <a:endParaRPr lang="en-US" sz="1800" dirty="0"/>
                    </a:p>
                  </a:txBody>
                  <a:tcPr marT="45697" marB="45697"/>
                </a:tc>
                <a:extLst>
                  <a:ext uri="{0D108BD9-81ED-4DB2-BD59-A6C34878D82A}">
                    <a16:rowId xmlns:a16="http://schemas.microsoft.com/office/drawing/2014/main" xmlns="" val="10002"/>
                  </a:ext>
                </a:extLst>
              </a:tr>
              <a:tr h="2834389">
                <a:tc>
                  <a:txBody>
                    <a:bodyPr/>
                    <a:lstStyle/>
                    <a:p>
                      <a:r>
                        <a:rPr lang="en-US" sz="1800" dirty="0"/>
                        <a:t>IS audits</a:t>
                      </a:r>
                    </a:p>
                  </a:txBody>
                  <a:tcPr marT="45697" marB="45697"/>
                </a:tc>
                <a:tc>
                  <a:txBody>
                    <a:bodyPr/>
                    <a:lstStyle/>
                    <a:p>
                      <a:r>
                        <a:rPr lang="en-US" sz="1800" b="0" i="0" u="none" strike="noStrike" kern="1200" baseline="0" dirty="0">
                          <a:solidFill>
                            <a:schemeClr val="dk1"/>
                          </a:solidFill>
                          <a:latin typeface="+mn-lt"/>
                          <a:ea typeface="+mn-ea"/>
                          <a:cs typeface="+mn-cs"/>
                        </a:rPr>
                        <a:t>This process collects and evaluates evidence to determine whether the information systems and related resources adequately safeguard assets, maintain data and system integrity and availability, provide relevant and reliable information, achieve organizational goals effectively, and consume resources efficiently. Also, do they have, in effect, internal controls that provide reasonable assurance that business, operational and control objectives will be met and that undesired events will be prevented, or detected and corrected, in a timely manner.</a:t>
                      </a:r>
                      <a:endParaRPr lang="en-US" sz="1800" dirty="0"/>
                    </a:p>
                  </a:txBody>
                  <a:tcPr marT="45697" marB="45697"/>
                </a:tc>
                <a:extLst>
                  <a:ext uri="{0D108BD9-81ED-4DB2-BD59-A6C34878D82A}">
                    <a16:rowId xmlns:a16="http://schemas.microsoft.com/office/drawing/2014/main" xmlns="" val="10003"/>
                  </a:ext>
                </a:extLst>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xmlns="" id="{2F5B0578-51EA-E1D6-3C5E-B0D56074FCAA}"/>
              </a:ext>
            </a:extLst>
          </p:cNvPr>
          <p:cNvSpPr>
            <a:spLocks noGrp="1"/>
          </p:cNvSpPr>
          <p:nvPr>
            <p:ph type="title"/>
          </p:nvPr>
        </p:nvSpPr>
        <p:spPr/>
        <p:txBody>
          <a:bodyPr/>
          <a:lstStyle/>
          <a:p>
            <a:pPr eaLnBrk="1" hangingPunct="1"/>
            <a:r>
              <a:rPr lang="en-US" altLang="en-US"/>
              <a:t>Types of Audits (cont’d)</a:t>
            </a:r>
          </a:p>
        </p:txBody>
      </p:sp>
      <p:graphicFrame>
        <p:nvGraphicFramePr>
          <p:cNvPr id="4" name="Content Placeholder 3">
            <a:extLst>
              <a:ext uri="{FF2B5EF4-FFF2-40B4-BE49-F238E27FC236}">
                <a16:creationId xmlns:a16="http://schemas.microsoft.com/office/drawing/2014/main" xmlns="" id="{1428A222-8F0D-00F8-79B1-0CD3ACD563FF}"/>
              </a:ext>
            </a:extLst>
          </p:cNvPr>
          <p:cNvGraphicFramePr>
            <a:graphicFrameLocks noGrp="1"/>
          </p:cNvGraphicFramePr>
          <p:nvPr>
            <p:ph idx="1"/>
          </p:nvPr>
        </p:nvGraphicFramePr>
        <p:xfrm>
          <a:off x="457200" y="1066800"/>
          <a:ext cx="8229600" cy="302260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xmlns="" val="20000"/>
                    </a:ext>
                  </a:extLst>
                </a:gridCol>
                <a:gridCol w="6477000">
                  <a:extLst>
                    <a:ext uri="{9D8B030D-6E8A-4147-A177-3AD203B41FA5}">
                      <a16:colId xmlns:a16="http://schemas.microsoft.com/office/drawing/2014/main" xmlns="" val="20001"/>
                    </a:ext>
                  </a:extLst>
                </a:gridCol>
              </a:tblGrid>
              <a:tr h="370840">
                <a:tc>
                  <a:txBody>
                    <a:bodyPr/>
                    <a:lstStyle/>
                    <a:p>
                      <a:r>
                        <a:rPr lang="en-US" dirty="0"/>
                        <a:t>Type</a:t>
                      </a:r>
                    </a:p>
                  </a:txBody>
                  <a:tcPr/>
                </a:tc>
                <a:tc>
                  <a:txBody>
                    <a:bodyPr/>
                    <a:lstStyle/>
                    <a:p>
                      <a:r>
                        <a:rPr lang="en-US" dirty="0"/>
                        <a:t>Description</a:t>
                      </a:r>
                    </a:p>
                  </a:txBody>
                  <a:tcPr/>
                </a:tc>
                <a:extLst>
                  <a:ext uri="{0D108BD9-81ED-4DB2-BD59-A6C34878D82A}">
                    <a16:rowId xmlns:a16="http://schemas.microsoft.com/office/drawing/2014/main" xmlns="" val="10000"/>
                  </a:ext>
                </a:extLst>
              </a:tr>
              <a:tr h="370840">
                <a:tc>
                  <a:txBody>
                    <a:bodyPr/>
                    <a:lstStyle/>
                    <a:p>
                      <a:r>
                        <a:rPr lang="en-US" sz="1800" dirty="0"/>
                        <a:t>Forensic</a:t>
                      </a:r>
                      <a:r>
                        <a:rPr lang="en-US" sz="1800" baseline="0" dirty="0"/>
                        <a:t> audits</a:t>
                      </a:r>
                      <a:endParaRPr lang="en-US" sz="1800" dirty="0"/>
                    </a:p>
                  </a:txBody>
                  <a:tcPr/>
                </a:tc>
                <a:tc>
                  <a:txBody>
                    <a:bodyPr/>
                    <a:lstStyle/>
                    <a:p>
                      <a:r>
                        <a:rPr lang="en-US" sz="1800" b="0" i="0" u="none" strike="noStrike" kern="1200" baseline="0" dirty="0">
                          <a:solidFill>
                            <a:schemeClr val="dk1"/>
                          </a:solidFill>
                          <a:latin typeface="+mn-lt"/>
                          <a:ea typeface="+mn-ea"/>
                          <a:cs typeface="+mn-cs"/>
                        </a:rPr>
                        <a:t>Forensic auditing has been defined as auditing specialized in discovering, disclosing and following up on fraud and crimes. The primary purpose of such a review is the development of evidence for review by law enforcement and judicial authorities.</a:t>
                      </a:r>
                      <a:endParaRPr lang="en-US" sz="1800" dirty="0"/>
                    </a:p>
                  </a:txBody>
                  <a:tcPr/>
                </a:tc>
                <a:extLst>
                  <a:ext uri="{0D108BD9-81ED-4DB2-BD59-A6C34878D82A}">
                    <a16:rowId xmlns:a16="http://schemas.microsoft.com/office/drawing/2014/main" xmlns="" val="10001"/>
                  </a:ext>
                </a:extLst>
              </a:tr>
              <a:tr h="370840">
                <a:tc>
                  <a:txBody>
                    <a:bodyPr/>
                    <a:lstStyle/>
                    <a:p>
                      <a:r>
                        <a:rPr lang="en-US" sz="1800" dirty="0"/>
                        <a:t>Integrated audits</a:t>
                      </a:r>
                    </a:p>
                  </a:txBody>
                  <a:tcPr/>
                </a:tc>
                <a:tc>
                  <a:txBody>
                    <a:bodyPr/>
                    <a:lstStyle/>
                    <a:p>
                      <a:r>
                        <a:rPr lang="en-US" sz="1800" b="0" i="0" u="none" strike="noStrike" kern="1200" baseline="0" dirty="0">
                          <a:solidFill>
                            <a:schemeClr val="dk1"/>
                          </a:solidFill>
                          <a:latin typeface="+mn-lt"/>
                          <a:ea typeface="+mn-ea"/>
                          <a:cs typeface="+mn-cs"/>
                        </a:rPr>
                        <a:t>An integrated audit combines financial and operational audit steps. It is performed to assess the overall objectives within an organization, related to financial information and assets’ safeguarding, efficiency and compliance. </a:t>
                      </a:r>
                      <a:endParaRPr lang="en-US" sz="1800" dirty="0"/>
                    </a:p>
                  </a:txBody>
                  <a:tcPr/>
                </a:tc>
                <a:extLst>
                  <a:ext uri="{0D108BD9-81ED-4DB2-BD59-A6C34878D82A}">
                    <a16:rowId xmlns:a16="http://schemas.microsoft.com/office/drawing/2014/main" xmlns="" val="10002"/>
                  </a:ext>
                </a:extLst>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ntent Placeholder 2">
            <a:extLst>
              <a:ext uri="{FF2B5EF4-FFF2-40B4-BE49-F238E27FC236}">
                <a16:creationId xmlns:a16="http://schemas.microsoft.com/office/drawing/2014/main" xmlns="" id="{38DFD299-3EC8-9E3C-FCAE-28D55E0A3E3F}"/>
              </a:ext>
            </a:extLst>
          </p:cNvPr>
          <p:cNvSpPr>
            <a:spLocks noGrp="1"/>
          </p:cNvSpPr>
          <p:nvPr>
            <p:ph sz="half" idx="1"/>
          </p:nvPr>
        </p:nvSpPr>
        <p:spPr/>
        <p:txBody>
          <a:bodyPr/>
          <a:lstStyle/>
          <a:p>
            <a:pPr eaLnBrk="1" hangingPunct="1">
              <a:buFont typeface="Wingdings" pitchFamily="2" charset="77"/>
              <a:buChar char="§"/>
            </a:pPr>
            <a:r>
              <a:rPr lang="en-US" altLang="en-US" sz="2400"/>
              <a:t>An integrated audit focuses on risk. It involves a team of auditors with different skill sets working together to provide a comprehensive report.</a:t>
            </a:r>
          </a:p>
        </p:txBody>
      </p:sp>
      <p:sp>
        <p:nvSpPr>
          <p:cNvPr id="84995" name="Title 1">
            <a:extLst>
              <a:ext uri="{FF2B5EF4-FFF2-40B4-BE49-F238E27FC236}">
                <a16:creationId xmlns:a16="http://schemas.microsoft.com/office/drawing/2014/main" xmlns="" id="{B27DC9F6-2D6A-E926-5496-CE2916BF1339}"/>
              </a:ext>
            </a:extLst>
          </p:cNvPr>
          <p:cNvSpPr>
            <a:spLocks noGrp="1"/>
          </p:cNvSpPr>
          <p:nvPr>
            <p:ph type="title"/>
          </p:nvPr>
        </p:nvSpPr>
        <p:spPr/>
        <p:txBody>
          <a:bodyPr/>
          <a:lstStyle/>
          <a:p>
            <a:pPr eaLnBrk="1" hangingPunct="1"/>
            <a:r>
              <a:rPr lang="en-US" altLang="en-US"/>
              <a:t>Integrated Audit</a:t>
            </a:r>
          </a:p>
        </p:txBody>
      </p:sp>
      <p:graphicFrame>
        <p:nvGraphicFramePr>
          <p:cNvPr id="4" name="Diagram 3">
            <a:extLst>
              <a:ext uri="{FF2B5EF4-FFF2-40B4-BE49-F238E27FC236}">
                <a16:creationId xmlns:a16="http://schemas.microsoft.com/office/drawing/2014/main" xmlns="" id="{4E89DBA1-9409-7C4E-712C-5F86D56C950A}"/>
              </a:ext>
            </a:extLst>
          </p:cNvPr>
          <p:cNvGraphicFramePr/>
          <p:nvPr/>
        </p:nvGraphicFramePr>
        <p:xfrm>
          <a:off x="4267200" y="1828800"/>
          <a:ext cx="5387581" cy="3591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4997" name="TextBox 5">
            <a:extLst>
              <a:ext uri="{FF2B5EF4-FFF2-40B4-BE49-F238E27FC236}">
                <a16:creationId xmlns:a16="http://schemas.microsoft.com/office/drawing/2014/main" xmlns="" id="{C66FB422-C243-D959-4AAC-F77E8DE559BB}"/>
              </a:ext>
            </a:extLst>
          </p:cNvPr>
          <p:cNvSpPr txBox="1">
            <a:spLocks noChangeArrowheads="1"/>
          </p:cNvSpPr>
          <p:nvPr/>
        </p:nvSpPr>
        <p:spPr bwMode="auto">
          <a:xfrm>
            <a:off x="5181600" y="2514600"/>
            <a:ext cx="14478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Operational Audit</a:t>
            </a:r>
          </a:p>
        </p:txBody>
      </p:sp>
      <p:sp>
        <p:nvSpPr>
          <p:cNvPr id="84998" name="TextBox 6">
            <a:extLst>
              <a:ext uri="{FF2B5EF4-FFF2-40B4-BE49-F238E27FC236}">
                <a16:creationId xmlns:a16="http://schemas.microsoft.com/office/drawing/2014/main" xmlns="" id="{AAC528F5-3638-EC2D-4E54-0FD100BBFA32}"/>
              </a:ext>
            </a:extLst>
          </p:cNvPr>
          <p:cNvSpPr txBox="1">
            <a:spLocks noChangeArrowheads="1"/>
          </p:cNvSpPr>
          <p:nvPr/>
        </p:nvSpPr>
        <p:spPr bwMode="auto">
          <a:xfrm>
            <a:off x="7315200" y="2514600"/>
            <a:ext cx="14478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Financial Audit</a:t>
            </a:r>
          </a:p>
        </p:txBody>
      </p:sp>
      <p:sp>
        <p:nvSpPr>
          <p:cNvPr id="84999" name="TextBox 7">
            <a:extLst>
              <a:ext uri="{FF2B5EF4-FFF2-40B4-BE49-F238E27FC236}">
                <a16:creationId xmlns:a16="http://schemas.microsoft.com/office/drawing/2014/main" xmlns="" id="{CFDD9EE9-CEB5-DD6A-97C0-3B4667CB8937}"/>
              </a:ext>
            </a:extLst>
          </p:cNvPr>
          <p:cNvSpPr txBox="1">
            <a:spLocks noChangeArrowheads="1"/>
          </p:cNvSpPr>
          <p:nvPr/>
        </p:nvSpPr>
        <p:spPr bwMode="auto">
          <a:xfrm>
            <a:off x="6096000" y="4105275"/>
            <a:ext cx="14478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IS Audit</a:t>
            </a:r>
          </a:p>
        </p:txBody>
      </p:sp>
      <p:sp>
        <p:nvSpPr>
          <p:cNvPr id="85000" name="TextBox 8">
            <a:extLst>
              <a:ext uri="{FF2B5EF4-FFF2-40B4-BE49-F238E27FC236}">
                <a16:creationId xmlns:a16="http://schemas.microsoft.com/office/drawing/2014/main" xmlns="" id="{1246C6D6-DB72-7F4A-CD35-2EDEEC493688}"/>
              </a:ext>
            </a:extLst>
          </p:cNvPr>
          <p:cNvSpPr txBox="1">
            <a:spLocks noChangeArrowheads="1"/>
          </p:cNvSpPr>
          <p:nvPr/>
        </p:nvSpPr>
        <p:spPr bwMode="auto">
          <a:xfrm>
            <a:off x="5018088" y="5811838"/>
            <a:ext cx="3886200" cy="738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Source:  ISACA, </a:t>
            </a:r>
            <a:r>
              <a:rPr lang="en-US" altLang="en-US" sz="1200" i="1"/>
              <a:t>CISA Review Manual 26</a:t>
            </a:r>
            <a:r>
              <a:rPr lang="en-US" altLang="en-US" sz="1200" i="1" baseline="30000"/>
              <a:t>th</a:t>
            </a:r>
            <a:r>
              <a:rPr lang="en-US" altLang="en-US" sz="1200" i="1"/>
              <a:t> Edition</a:t>
            </a:r>
            <a:r>
              <a:rPr lang="en-US" altLang="en-US" sz="1200"/>
              <a:t>, figure 1.13</a:t>
            </a:r>
          </a:p>
          <a:p>
            <a:pPr eaLnBrk="1" hangingPunct="1">
              <a:spcBef>
                <a:spcPct val="0"/>
              </a:spcBef>
              <a:buFontTx/>
              <a:buNone/>
            </a:pPr>
            <a:endParaRPr lang="en-US" altLang="en-US" sz="18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Content Placeholder 2">
            <a:extLst>
              <a:ext uri="{FF2B5EF4-FFF2-40B4-BE49-F238E27FC236}">
                <a16:creationId xmlns:a16="http://schemas.microsoft.com/office/drawing/2014/main" xmlns="" id="{1B31626F-5D04-5AFC-2DF3-92ED0064EF02}"/>
              </a:ext>
            </a:extLst>
          </p:cNvPr>
          <p:cNvSpPr>
            <a:spLocks noGrp="1"/>
          </p:cNvSpPr>
          <p:nvPr>
            <p:ph sz="half" idx="1"/>
          </p:nvPr>
        </p:nvSpPr>
        <p:spPr/>
        <p:txBody>
          <a:bodyPr/>
          <a:lstStyle/>
          <a:p>
            <a:pPr eaLnBrk="1" hangingPunct="1">
              <a:buFont typeface="Wingdings" pitchFamily="2" charset="77"/>
              <a:buChar char="§"/>
            </a:pPr>
            <a:r>
              <a:rPr lang="en-US" altLang="en-US" sz="1900"/>
              <a:t>The process typically involves:</a:t>
            </a:r>
          </a:p>
          <a:p>
            <a:pPr lvl="1" eaLnBrk="1" hangingPunct="1"/>
            <a:r>
              <a:rPr lang="en-US" altLang="en-US" sz="1900"/>
              <a:t>Identification of risk faced by the organization for the area being audited</a:t>
            </a:r>
          </a:p>
          <a:p>
            <a:pPr lvl="1" eaLnBrk="1" hangingPunct="1"/>
            <a:r>
              <a:rPr lang="en-US" altLang="en-US" sz="1900"/>
              <a:t>Identification of relevant key controls</a:t>
            </a:r>
          </a:p>
          <a:p>
            <a:pPr lvl="1" eaLnBrk="1" hangingPunct="1"/>
            <a:r>
              <a:rPr lang="en-US" altLang="en-US" sz="1900"/>
              <a:t>Review and understanding of the design of key controls</a:t>
            </a:r>
          </a:p>
          <a:p>
            <a:pPr lvl="1" eaLnBrk="1" hangingPunct="1"/>
            <a:r>
              <a:rPr lang="en-US" altLang="en-US" sz="1900"/>
              <a:t>Testing that key controls are supported by the IT system</a:t>
            </a:r>
          </a:p>
          <a:p>
            <a:pPr lvl="1" eaLnBrk="1" hangingPunct="1"/>
            <a:r>
              <a:rPr lang="en-US" altLang="en-US" sz="1900"/>
              <a:t>Testing that management controls operate effectively</a:t>
            </a:r>
          </a:p>
          <a:p>
            <a:pPr lvl="1" eaLnBrk="1" hangingPunct="1"/>
            <a:r>
              <a:rPr lang="en-US" altLang="en-US" sz="1900"/>
              <a:t>A combined report or opinion on control risk, design and weaknesses</a:t>
            </a:r>
          </a:p>
          <a:p>
            <a:pPr lvl="1" eaLnBrk="1" hangingPunct="1"/>
            <a:endParaRPr lang="en-US" altLang="en-US" sz="1800"/>
          </a:p>
        </p:txBody>
      </p:sp>
      <p:sp>
        <p:nvSpPr>
          <p:cNvPr id="87043" name="Title 1">
            <a:extLst>
              <a:ext uri="{FF2B5EF4-FFF2-40B4-BE49-F238E27FC236}">
                <a16:creationId xmlns:a16="http://schemas.microsoft.com/office/drawing/2014/main" xmlns="" id="{2BB2F37F-9CE5-B817-7749-49EF8882A74C}"/>
              </a:ext>
            </a:extLst>
          </p:cNvPr>
          <p:cNvSpPr>
            <a:spLocks noGrp="1"/>
          </p:cNvSpPr>
          <p:nvPr>
            <p:ph type="title"/>
          </p:nvPr>
        </p:nvSpPr>
        <p:spPr/>
        <p:txBody>
          <a:bodyPr/>
          <a:lstStyle/>
          <a:p>
            <a:pPr eaLnBrk="1" hangingPunct="1"/>
            <a:r>
              <a:rPr lang="en-US" altLang="en-US"/>
              <a:t>Integrated Audit (cont’d)</a:t>
            </a:r>
          </a:p>
        </p:txBody>
      </p:sp>
      <p:graphicFrame>
        <p:nvGraphicFramePr>
          <p:cNvPr id="4" name="Diagram 3">
            <a:extLst>
              <a:ext uri="{FF2B5EF4-FFF2-40B4-BE49-F238E27FC236}">
                <a16:creationId xmlns:a16="http://schemas.microsoft.com/office/drawing/2014/main" xmlns="" id="{E7B72700-4F8E-DBB6-2CA4-1A5DCCA0DA62}"/>
              </a:ext>
            </a:extLst>
          </p:cNvPr>
          <p:cNvGraphicFramePr/>
          <p:nvPr/>
        </p:nvGraphicFramePr>
        <p:xfrm>
          <a:off x="4267200" y="1828800"/>
          <a:ext cx="5387581" cy="3591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7045" name="TextBox 5">
            <a:extLst>
              <a:ext uri="{FF2B5EF4-FFF2-40B4-BE49-F238E27FC236}">
                <a16:creationId xmlns:a16="http://schemas.microsoft.com/office/drawing/2014/main" xmlns="" id="{54F90116-62CB-CBEB-7DA0-87C5D6FE37D1}"/>
              </a:ext>
            </a:extLst>
          </p:cNvPr>
          <p:cNvSpPr txBox="1">
            <a:spLocks noChangeArrowheads="1"/>
          </p:cNvSpPr>
          <p:nvPr/>
        </p:nvSpPr>
        <p:spPr bwMode="auto">
          <a:xfrm>
            <a:off x="5181600" y="2514600"/>
            <a:ext cx="14478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Operational Audit</a:t>
            </a:r>
          </a:p>
        </p:txBody>
      </p:sp>
      <p:sp>
        <p:nvSpPr>
          <p:cNvPr id="87046" name="TextBox 6">
            <a:extLst>
              <a:ext uri="{FF2B5EF4-FFF2-40B4-BE49-F238E27FC236}">
                <a16:creationId xmlns:a16="http://schemas.microsoft.com/office/drawing/2014/main" xmlns="" id="{878F4AC8-D424-F3A6-B27F-1E50ED16834D}"/>
              </a:ext>
            </a:extLst>
          </p:cNvPr>
          <p:cNvSpPr txBox="1">
            <a:spLocks noChangeArrowheads="1"/>
          </p:cNvSpPr>
          <p:nvPr/>
        </p:nvSpPr>
        <p:spPr bwMode="auto">
          <a:xfrm>
            <a:off x="7315200" y="2514600"/>
            <a:ext cx="14478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Financial Audit</a:t>
            </a:r>
          </a:p>
        </p:txBody>
      </p:sp>
      <p:sp>
        <p:nvSpPr>
          <p:cNvPr id="87047" name="TextBox 7">
            <a:extLst>
              <a:ext uri="{FF2B5EF4-FFF2-40B4-BE49-F238E27FC236}">
                <a16:creationId xmlns:a16="http://schemas.microsoft.com/office/drawing/2014/main" xmlns="" id="{C4FF0929-CE3F-8777-7E5A-C017C54FC793}"/>
              </a:ext>
            </a:extLst>
          </p:cNvPr>
          <p:cNvSpPr txBox="1">
            <a:spLocks noChangeArrowheads="1"/>
          </p:cNvSpPr>
          <p:nvPr/>
        </p:nvSpPr>
        <p:spPr bwMode="auto">
          <a:xfrm>
            <a:off x="6096000" y="4105275"/>
            <a:ext cx="14478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IS Audit</a:t>
            </a:r>
          </a:p>
        </p:txBody>
      </p:sp>
      <p:sp>
        <p:nvSpPr>
          <p:cNvPr id="87048" name="TextBox 8">
            <a:extLst>
              <a:ext uri="{FF2B5EF4-FFF2-40B4-BE49-F238E27FC236}">
                <a16:creationId xmlns:a16="http://schemas.microsoft.com/office/drawing/2014/main" xmlns="" id="{820EB56C-FE11-FEF5-590B-D2576AC709CE}"/>
              </a:ext>
            </a:extLst>
          </p:cNvPr>
          <p:cNvSpPr txBox="1">
            <a:spLocks noChangeArrowheads="1"/>
          </p:cNvSpPr>
          <p:nvPr/>
        </p:nvSpPr>
        <p:spPr bwMode="auto">
          <a:xfrm>
            <a:off x="5018088" y="5811838"/>
            <a:ext cx="3886200" cy="738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Source:  ISACA, </a:t>
            </a:r>
            <a:r>
              <a:rPr lang="en-US" altLang="en-US" sz="1200" i="1"/>
              <a:t>CISA Review Manual 26</a:t>
            </a:r>
            <a:r>
              <a:rPr lang="en-US" altLang="en-US" sz="1200" i="1" baseline="30000"/>
              <a:t>th</a:t>
            </a:r>
            <a:r>
              <a:rPr lang="en-US" altLang="en-US" sz="1200" i="1"/>
              <a:t> Edition</a:t>
            </a:r>
            <a:r>
              <a:rPr lang="en-US" altLang="en-US" sz="1200"/>
              <a:t>, figure 1.13</a:t>
            </a:r>
          </a:p>
          <a:p>
            <a:pPr eaLnBrk="1" hangingPunct="1">
              <a:spcBef>
                <a:spcPct val="0"/>
              </a:spcBef>
              <a:buFontTx/>
              <a:buNone/>
            </a:pPr>
            <a:endParaRPr lang="en-US" altLang="en-US" sz="18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xmlns="" id="{EF2EB442-E35F-6750-84E0-0C054884E3B7}"/>
              </a:ext>
            </a:extLst>
          </p:cNvPr>
          <p:cNvSpPr>
            <a:spLocks noGrp="1"/>
          </p:cNvSpPr>
          <p:nvPr>
            <p:ph type="title"/>
          </p:nvPr>
        </p:nvSpPr>
        <p:spPr/>
        <p:txBody>
          <a:bodyPr/>
          <a:lstStyle/>
          <a:p>
            <a:pPr eaLnBrk="1" hangingPunct="1"/>
            <a:r>
              <a:rPr lang="en-US" altLang="en-US"/>
              <a:t>Key Terms</a:t>
            </a:r>
          </a:p>
        </p:txBody>
      </p:sp>
      <p:graphicFrame>
        <p:nvGraphicFramePr>
          <p:cNvPr id="4" name="Content Placeholder 3">
            <a:extLst>
              <a:ext uri="{FF2B5EF4-FFF2-40B4-BE49-F238E27FC236}">
                <a16:creationId xmlns:a16="http://schemas.microsoft.com/office/drawing/2014/main" xmlns="" id="{14121569-9889-2927-2666-6E91737F9D83}"/>
              </a:ext>
            </a:extLst>
          </p:cNvPr>
          <p:cNvGraphicFramePr>
            <a:graphicFrameLocks noGrp="1"/>
          </p:cNvGraphicFramePr>
          <p:nvPr>
            <p:ph idx="1"/>
          </p:nvPr>
        </p:nvGraphicFramePr>
        <p:xfrm>
          <a:off x="457200" y="1152525"/>
          <a:ext cx="8229600" cy="3571875"/>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xmlns="" val="20000"/>
                    </a:ext>
                  </a:extLst>
                </a:gridCol>
                <a:gridCol w="5943600">
                  <a:extLst>
                    <a:ext uri="{9D8B030D-6E8A-4147-A177-3AD203B41FA5}">
                      <a16:colId xmlns:a16="http://schemas.microsoft.com/office/drawing/2014/main" xmlns="" val="20001"/>
                    </a:ext>
                  </a:extLst>
                </a:gridCol>
              </a:tblGrid>
              <a:tr h="370906">
                <a:tc>
                  <a:txBody>
                    <a:bodyPr/>
                    <a:lstStyle/>
                    <a:p>
                      <a:r>
                        <a:rPr lang="en-US" sz="1800" dirty="0"/>
                        <a:t>Key Term</a:t>
                      </a:r>
                    </a:p>
                  </a:txBody>
                  <a:tcPr marT="45728" marB="45728"/>
                </a:tc>
                <a:tc>
                  <a:txBody>
                    <a:bodyPr/>
                    <a:lstStyle/>
                    <a:p>
                      <a:r>
                        <a:rPr lang="en-US" sz="1800" dirty="0"/>
                        <a:t>Definition</a:t>
                      </a:r>
                    </a:p>
                  </a:txBody>
                  <a:tcPr marT="45728" marB="45728"/>
                </a:tc>
                <a:extLst>
                  <a:ext uri="{0D108BD9-81ED-4DB2-BD59-A6C34878D82A}">
                    <a16:rowId xmlns:a16="http://schemas.microsoft.com/office/drawing/2014/main" xmlns="" val="10000"/>
                  </a:ext>
                </a:extLst>
              </a:tr>
              <a:tr h="2012038">
                <a:tc>
                  <a:txBody>
                    <a:bodyPr/>
                    <a:lstStyle/>
                    <a:p>
                      <a:r>
                        <a:rPr lang="en-US" sz="1800" b="0" i="0" u="none" strike="noStrike" kern="1200" baseline="0" dirty="0">
                          <a:solidFill>
                            <a:schemeClr val="dk1"/>
                          </a:solidFill>
                          <a:latin typeface="+mn-lt"/>
                          <a:ea typeface="+mn-ea"/>
                          <a:cs typeface="+mn-cs"/>
                        </a:rPr>
                        <a:t>Information systems (IS)</a:t>
                      </a:r>
                      <a:endParaRPr lang="en-US" sz="1800" b="0" dirty="0"/>
                    </a:p>
                  </a:txBody>
                  <a:tcPr marT="45728" marB="45728"/>
                </a:tc>
                <a:tc>
                  <a:txBody>
                    <a:bodyPr/>
                    <a:lstStyle/>
                    <a:p>
                      <a:r>
                        <a:rPr lang="en-US" sz="1800" b="0" i="0" u="none" strike="noStrike" kern="1200" baseline="0" dirty="0">
                          <a:solidFill>
                            <a:schemeClr val="dk1"/>
                          </a:solidFill>
                          <a:latin typeface="+mn-lt"/>
                          <a:ea typeface="+mn-ea"/>
                          <a:cs typeface="+mn-cs"/>
                        </a:rPr>
                        <a:t>The combination of strategic, managerial and operational activities involved in gathering, processing, storing, distributing and using information and its related technologies. Information systems are distinct from information technology (IT) in that an information system has an IT component that interacts with the process components.</a:t>
                      </a:r>
                      <a:endParaRPr lang="en-US" sz="1800" dirty="0"/>
                    </a:p>
                  </a:txBody>
                  <a:tcPr marT="45728" marB="45728"/>
                </a:tc>
                <a:extLst>
                  <a:ext uri="{0D108BD9-81ED-4DB2-BD59-A6C34878D82A}">
                    <a16:rowId xmlns:a16="http://schemas.microsoft.com/office/drawing/2014/main" xmlns="" val="10001"/>
                  </a:ext>
                </a:extLst>
              </a:tr>
              <a:tr h="1188931">
                <a:tc>
                  <a:txBody>
                    <a:bodyPr/>
                    <a:lstStyle/>
                    <a:p>
                      <a:r>
                        <a:rPr lang="en-US" sz="1800" dirty="0"/>
                        <a:t>Standard</a:t>
                      </a:r>
                    </a:p>
                  </a:txBody>
                  <a:tcPr marT="45728" marB="45728"/>
                </a:tc>
                <a:tc>
                  <a:txBody>
                    <a:bodyPr/>
                    <a:lstStyle/>
                    <a:p>
                      <a:r>
                        <a:rPr lang="en-US" sz="1800" b="0" i="0" u="none" strike="noStrike" kern="1200" baseline="0" dirty="0">
                          <a:solidFill>
                            <a:schemeClr val="dk1"/>
                          </a:solidFill>
                          <a:latin typeface="+mn-lt"/>
                          <a:ea typeface="+mn-ea"/>
                          <a:cs typeface="+mn-cs"/>
                        </a:rPr>
                        <a:t>A mandatory requirement, code of practice or specification approved by a recognized external standards organization, such as International Organization for Standardization (ISO).</a:t>
                      </a:r>
                      <a:endParaRPr lang="en-US" sz="1800" dirty="0"/>
                    </a:p>
                  </a:txBody>
                  <a:tcPr marT="45728" marB="45728"/>
                </a:tc>
                <a:extLst>
                  <a:ext uri="{0D108BD9-81ED-4DB2-BD59-A6C34878D82A}">
                    <a16:rowId xmlns:a16="http://schemas.microsoft.com/office/drawing/2014/main" xmlns="" val="10002"/>
                  </a:ext>
                </a:extLst>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xmlns="" id="{356BC72F-4DB9-57A2-BA85-5EC1C32C5A6B}"/>
              </a:ext>
            </a:extLst>
          </p:cNvPr>
          <p:cNvSpPr>
            <a:spLocks noGrp="1"/>
          </p:cNvSpPr>
          <p:nvPr>
            <p:ph type="title"/>
          </p:nvPr>
        </p:nvSpPr>
        <p:spPr/>
        <p:txBody>
          <a:bodyPr/>
          <a:lstStyle/>
          <a:p>
            <a:pPr eaLnBrk="1" hangingPunct="1"/>
            <a:r>
              <a:rPr lang="en-US" altLang="en-US"/>
              <a:t>Continuous Auditing</a:t>
            </a:r>
          </a:p>
        </p:txBody>
      </p:sp>
      <p:sp>
        <p:nvSpPr>
          <p:cNvPr id="89091" name="Content Placeholder 2">
            <a:extLst>
              <a:ext uri="{FF2B5EF4-FFF2-40B4-BE49-F238E27FC236}">
                <a16:creationId xmlns:a16="http://schemas.microsoft.com/office/drawing/2014/main" xmlns="" id="{81856845-ED17-F093-5B37-69C34024EB3E}"/>
              </a:ext>
            </a:extLst>
          </p:cNvPr>
          <p:cNvSpPr>
            <a:spLocks noGrp="1"/>
          </p:cNvSpPr>
          <p:nvPr>
            <p:ph idx="1"/>
          </p:nvPr>
        </p:nvSpPr>
        <p:spPr/>
        <p:txBody>
          <a:bodyPr/>
          <a:lstStyle/>
          <a:p>
            <a:pPr eaLnBrk="1" hangingPunct="1">
              <a:buFont typeface="Wingdings" pitchFamily="2" charset="77"/>
              <a:buChar char="§"/>
            </a:pPr>
            <a:r>
              <a:rPr lang="en-US" altLang="en-US" sz="2400"/>
              <a:t>Continuous auditing is characterized by the short time lapse between the audit, the collection of evidence and the audit reporting.</a:t>
            </a:r>
          </a:p>
          <a:p>
            <a:pPr eaLnBrk="1" hangingPunct="1">
              <a:buFont typeface="Wingdings" pitchFamily="2" charset="77"/>
              <a:buChar char="§"/>
            </a:pPr>
            <a:r>
              <a:rPr lang="en-US" altLang="en-US" sz="2400"/>
              <a:t>It results in better monitoring of financial issues, such as fraud, ensuring that real-time transactions benefit from real-time monitoring.</a:t>
            </a:r>
          </a:p>
          <a:p>
            <a:pPr eaLnBrk="1" hangingPunct="1">
              <a:buFont typeface="Wingdings" pitchFamily="2" charset="77"/>
              <a:buChar char="§"/>
            </a:pPr>
            <a:r>
              <a:rPr lang="en-US" altLang="en-US" sz="2400"/>
              <a:t>Continuous auditing should be independent of continuous controls and continuous monitoring.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xmlns="" id="{F4ADD17E-729A-DE71-9F3F-0A54410B171C}"/>
              </a:ext>
            </a:extLst>
          </p:cNvPr>
          <p:cNvSpPr>
            <a:spLocks noGrp="1"/>
          </p:cNvSpPr>
          <p:nvPr>
            <p:ph type="title"/>
          </p:nvPr>
        </p:nvSpPr>
        <p:spPr/>
        <p:txBody>
          <a:bodyPr/>
          <a:lstStyle/>
          <a:p>
            <a:pPr eaLnBrk="1" hangingPunct="1"/>
            <a:r>
              <a:rPr lang="en-US" altLang="en-US"/>
              <a:t>Continuous Auditing (cont’d)</a:t>
            </a:r>
          </a:p>
        </p:txBody>
      </p:sp>
      <p:sp>
        <p:nvSpPr>
          <p:cNvPr id="91139" name="Content Placeholder 2">
            <a:extLst>
              <a:ext uri="{FF2B5EF4-FFF2-40B4-BE49-F238E27FC236}">
                <a16:creationId xmlns:a16="http://schemas.microsoft.com/office/drawing/2014/main" xmlns="" id="{D3CBDC46-3E91-65C0-5E9E-744BAA5BAC16}"/>
              </a:ext>
            </a:extLst>
          </p:cNvPr>
          <p:cNvSpPr>
            <a:spLocks noGrp="1"/>
          </p:cNvSpPr>
          <p:nvPr>
            <p:ph idx="1"/>
          </p:nvPr>
        </p:nvSpPr>
        <p:spPr/>
        <p:txBody>
          <a:bodyPr/>
          <a:lstStyle/>
          <a:p>
            <a:pPr eaLnBrk="1" hangingPunct="1">
              <a:buFont typeface="Wingdings" pitchFamily="2" charset="77"/>
              <a:buChar char="§"/>
            </a:pPr>
            <a:r>
              <a:rPr lang="en-US" altLang="en-US" sz="2400"/>
              <a:t>This process must be carefully built into the business applications and may include IT techniques such as:</a:t>
            </a:r>
          </a:p>
          <a:p>
            <a:pPr lvl="1" eaLnBrk="1" hangingPunct="1"/>
            <a:r>
              <a:rPr lang="en-US" altLang="en-US" sz="2400"/>
              <a:t>Transaction logging</a:t>
            </a:r>
          </a:p>
          <a:p>
            <a:pPr lvl="1" eaLnBrk="1" hangingPunct="1"/>
            <a:r>
              <a:rPr lang="en-US" altLang="en-US" sz="2400"/>
              <a:t>Query tools</a:t>
            </a:r>
          </a:p>
          <a:p>
            <a:pPr lvl="1" eaLnBrk="1" hangingPunct="1"/>
            <a:r>
              <a:rPr lang="en-US" altLang="en-US" sz="2400"/>
              <a:t>Statistics and data analysis (CAAT)</a:t>
            </a:r>
          </a:p>
          <a:p>
            <a:pPr lvl="1" eaLnBrk="1" hangingPunct="1"/>
            <a:r>
              <a:rPr lang="en-US" altLang="en-US" sz="2400"/>
              <a:t>Database management systems (DBMS)</a:t>
            </a:r>
          </a:p>
          <a:p>
            <a:pPr lvl="1" eaLnBrk="1" hangingPunct="1"/>
            <a:r>
              <a:rPr lang="en-US" altLang="en-US" sz="2400"/>
              <a:t>Intelligent agents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xmlns="" id="{2105AF83-7427-46A2-ECD1-1815DE318BFD}"/>
              </a:ext>
            </a:extLst>
          </p:cNvPr>
          <p:cNvSpPr>
            <a:spLocks noGrp="1"/>
          </p:cNvSpPr>
          <p:nvPr>
            <p:ph type="title"/>
          </p:nvPr>
        </p:nvSpPr>
        <p:spPr/>
        <p:txBody>
          <a:bodyPr/>
          <a:lstStyle/>
          <a:p>
            <a:pPr eaLnBrk="1" hangingPunct="1"/>
            <a:r>
              <a:rPr lang="en-US" altLang="en-US"/>
              <a:t>Continuous Auditing (cont’d)</a:t>
            </a:r>
          </a:p>
        </p:txBody>
      </p:sp>
      <p:sp>
        <p:nvSpPr>
          <p:cNvPr id="93187" name="Content Placeholder 2">
            <a:extLst>
              <a:ext uri="{FF2B5EF4-FFF2-40B4-BE49-F238E27FC236}">
                <a16:creationId xmlns:a16="http://schemas.microsoft.com/office/drawing/2014/main" xmlns="" id="{7464E883-1DF2-5B7C-E2CF-EBF0508CABCD}"/>
              </a:ext>
            </a:extLst>
          </p:cNvPr>
          <p:cNvSpPr>
            <a:spLocks noGrp="1"/>
          </p:cNvSpPr>
          <p:nvPr>
            <p:ph idx="1"/>
          </p:nvPr>
        </p:nvSpPr>
        <p:spPr/>
        <p:txBody>
          <a:bodyPr/>
          <a:lstStyle/>
          <a:p>
            <a:pPr eaLnBrk="1" hangingPunct="1">
              <a:buFont typeface="Wingdings" pitchFamily="2" charset="77"/>
              <a:buChar char="§"/>
            </a:pPr>
            <a:r>
              <a:rPr lang="en-US" altLang="en-US" sz="2200"/>
              <a:t>For continuous auditing to succeed, it needs to have:</a:t>
            </a:r>
          </a:p>
          <a:p>
            <a:pPr lvl="1" eaLnBrk="1" hangingPunct="1"/>
            <a:r>
              <a:rPr lang="en-US" altLang="en-US" sz="2200"/>
              <a:t>A high degree of automation.</a:t>
            </a:r>
          </a:p>
          <a:p>
            <a:pPr lvl="1" eaLnBrk="1" hangingPunct="1"/>
            <a:r>
              <a:rPr lang="en-US" altLang="en-US" sz="2200"/>
              <a:t>Alarm triggers to report timely control failures.</a:t>
            </a:r>
          </a:p>
          <a:p>
            <a:pPr lvl="1" eaLnBrk="1" hangingPunct="1"/>
            <a:r>
              <a:rPr lang="en-US" altLang="en-US" sz="2200"/>
              <a:t>Implementation of highly automated audit tools that require the IS auditor to be involved in setting up the parameters.</a:t>
            </a:r>
          </a:p>
          <a:p>
            <a:pPr lvl="1" eaLnBrk="1" hangingPunct="1"/>
            <a:r>
              <a:rPr lang="en-US" altLang="en-US" sz="2200"/>
              <a:t>The ability to quickly inform IS auditors of the results of automated procedures, particularly when the process has identified anomalies or errors.</a:t>
            </a:r>
          </a:p>
          <a:p>
            <a:pPr lvl="1" eaLnBrk="1" hangingPunct="1"/>
            <a:r>
              <a:rPr lang="en-US" altLang="en-US" sz="2200"/>
              <a:t>Quick and timely issuance of automated audit reports.</a:t>
            </a:r>
          </a:p>
          <a:p>
            <a:pPr lvl="1" eaLnBrk="1" hangingPunct="1"/>
            <a:r>
              <a:rPr lang="en-US" altLang="en-US" sz="2200"/>
              <a:t>Technically proficient IS auditors.</a:t>
            </a:r>
          </a:p>
          <a:p>
            <a:pPr lvl="1" eaLnBrk="1" hangingPunct="1"/>
            <a:r>
              <a:rPr lang="en-US" altLang="en-US" sz="2200"/>
              <a:t>Availability of reliable sources of evidence.</a:t>
            </a:r>
          </a:p>
          <a:p>
            <a:pPr lvl="1" eaLnBrk="1" hangingPunct="1"/>
            <a:r>
              <a:rPr lang="en-US" altLang="en-US" sz="2200"/>
              <a:t>Adherence to materiality guidelines.</a:t>
            </a:r>
          </a:p>
          <a:p>
            <a:pPr lvl="1" eaLnBrk="1" hangingPunct="1"/>
            <a:endParaRPr lang="en-US" altLang="en-US" sz="22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4">
            <a:extLst>
              <a:ext uri="{FF2B5EF4-FFF2-40B4-BE49-F238E27FC236}">
                <a16:creationId xmlns:a16="http://schemas.microsoft.com/office/drawing/2014/main" xmlns="" id="{BCC126ED-A1C1-3BB2-50F4-0290EDD5EAA5}"/>
              </a:ext>
            </a:extLst>
          </p:cNvPr>
          <p:cNvSpPr>
            <a:spLocks noGrp="1"/>
          </p:cNvSpPr>
          <p:nvPr>
            <p:ph type="title"/>
          </p:nvPr>
        </p:nvSpPr>
        <p:spPr/>
        <p:txBody>
          <a:bodyPr/>
          <a:lstStyle/>
          <a:p>
            <a:pPr eaLnBrk="1" hangingPunct="1"/>
            <a:r>
              <a:rPr lang="en-US" altLang="en-US"/>
              <a:t>Audit Phases</a:t>
            </a:r>
          </a:p>
        </p:txBody>
      </p:sp>
      <p:graphicFrame>
        <p:nvGraphicFramePr>
          <p:cNvPr id="7" name="Table 6">
            <a:extLst>
              <a:ext uri="{FF2B5EF4-FFF2-40B4-BE49-F238E27FC236}">
                <a16:creationId xmlns:a16="http://schemas.microsoft.com/office/drawing/2014/main" xmlns="" id="{15936F16-8209-4B53-0685-F17A5AAE2086}"/>
              </a:ext>
            </a:extLst>
          </p:cNvPr>
          <p:cNvGraphicFramePr>
            <a:graphicFrameLocks noGrp="1"/>
          </p:cNvGraphicFramePr>
          <p:nvPr/>
        </p:nvGraphicFramePr>
        <p:xfrm>
          <a:off x="381000" y="1219200"/>
          <a:ext cx="8305800" cy="40386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xmlns="" val="20000"/>
                    </a:ext>
                  </a:extLst>
                </a:gridCol>
                <a:gridCol w="6477000">
                  <a:extLst>
                    <a:ext uri="{9D8B030D-6E8A-4147-A177-3AD203B41FA5}">
                      <a16:colId xmlns:a16="http://schemas.microsoft.com/office/drawing/2014/main" xmlns="" val="20001"/>
                    </a:ext>
                  </a:extLst>
                </a:gridCol>
              </a:tblGrid>
              <a:tr h="370840">
                <a:tc>
                  <a:txBody>
                    <a:bodyPr/>
                    <a:lstStyle/>
                    <a:p>
                      <a:r>
                        <a:rPr lang="en-US" dirty="0"/>
                        <a:t>Audit Phase</a:t>
                      </a:r>
                    </a:p>
                  </a:txBody>
                  <a:tcPr/>
                </a:tc>
                <a:tc>
                  <a:txBody>
                    <a:bodyPr/>
                    <a:lstStyle/>
                    <a:p>
                      <a:r>
                        <a:rPr lang="en-US" dirty="0"/>
                        <a:t>Description</a:t>
                      </a:r>
                    </a:p>
                  </a:txBody>
                  <a:tcPr/>
                </a:tc>
                <a:extLst>
                  <a:ext uri="{0D108BD9-81ED-4DB2-BD59-A6C34878D82A}">
                    <a16:rowId xmlns:a16="http://schemas.microsoft.com/office/drawing/2014/main" xmlns="" val="10000"/>
                  </a:ext>
                </a:extLst>
              </a:tr>
              <a:tr h="370840">
                <a:tc>
                  <a:txBody>
                    <a:bodyPr/>
                    <a:lstStyle/>
                    <a:p>
                      <a:r>
                        <a:rPr lang="en-US" sz="1800" dirty="0"/>
                        <a:t>Audit subject</a:t>
                      </a:r>
                    </a:p>
                  </a:txBody>
                  <a:tcPr/>
                </a:tc>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Identify the area to be audited.</a:t>
                      </a:r>
                      <a:endParaRPr lang="en-US" sz="1800" dirty="0"/>
                    </a:p>
                  </a:txBody>
                  <a:tcPr/>
                </a:tc>
                <a:extLst>
                  <a:ext uri="{0D108BD9-81ED-4DB2-BD59-A6C34878D82A}">
                    <a16:rowId xmlns:a16="http://schemas.microsoft.com/office/drawing/2014/main" xmlns="" val="10001"/>
                  </a:ext>
                </a:extLst>
              </a:tr>
              <a:tr h="370840">
                <a:tc>
                  <a:txBody>
                    <a:bodyPr/>
                    <a:lstStyle/>
                    <a:p>
                      <a:r>
                        <a:rPr lang="en-US" sz="1800" dirty="0"/>
                        <a:t>Audit objective</a:t>
                      </a:r>
                    </a:p>
                  </a:txBody>
                  <a:tcPr/>
                </a:tc>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Identify the purpose of the audit. </a:t>
                      </a:r>
                      <a:endParaRPr lang="en-US" sz="1800" dirty="0"/>
                    </a:p>
                  </a:txBody>
                  <a:tcPr/>
                </a:tc>
                <a:extLst>
                  <a:ext uri="{0D108BD9-81ED-4DB2-BD59-A6C34878D82A}">
                    <a16:rowId xmlns:a16="http://schemas.microsoft.com/office/drawing/2014/main" xmlns="" val="10002"/>
                  </a:ext>
                </a:extLst>
              </a:tr>
              <a:tr h="370840">
                <a:tc>
                  <a:txBody>
                    <a:bodyPr/>
                    <a:lstStyle/>
                    <a:p>
                      <a:r>
                        <a:rPr lang="en-US" sz="1800" dirty="0"/>
                        <a:t>Audit scope</a:t>
                      </a:r>
                    </a:p>
                  </a:txBody>
                  <a:tcPr/>
                </a:tc>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Identify the specific systems, function or unit of the organization to be included in the review. </a:t>
                      </a:r>
                      <a:endParaRPr lang="en-US" sz="1800" dirty="0"/>
                    </a:p>
                  </a:txBody>
                  <a:tcPr/>
                </a:tc>
                <a:extLst>
                  <a:ext uri="{0D108BD9-81ED-4DB2-BD59-A6C34878D82A}">
                    <a16:rowId xmlns:a16="http://schemas.microsoft.com/office/drawing/2014/main" xmlns="" val="10003"/>
                  </a:ext>
                </a:extLst>
              </a:tr>
              <a:tr h="370840">
                <a:tc>
                  <a:txBody>
                    <a:bodyPr/>
                    <a:lstStyle/>
                    <a:p>
                      <a:r>
                        <a:rPr lang="en-US" sz="1800" dirty="0" err="1"/>
                        <a:t>Preaudit</a:t>
                      </a:r>
                      <a:r>
                        <a:rPr lang="en-US" sz="1800" dirty="0"/>
                        <a:t> planning</a:t>
                      </a:r>
                    </a:p>
                  </a:txBody>
                  <a:tcPr/>
                </a:tc>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Identify technical skills and resources needed.</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Identify the sources of information for test or review, such as functional flow charts, policies, standards, procedures and prior audit work papers.</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Identify locations or facilities to be audited.</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Develop a communication plan at the beginning of each engagement that describes who to communicate to, when, how often and for what purpose(s).</a:t>
                      </a:r>
                      <a:endParaRPr lang="en-US" sz="1800" dirty="0"/>
                    </a:p>
                  </a:txBody>
                  <a:tcPr/>
                </a:tc>
                <a:extLst>
                  <a:ext uri="{0D108BD9-81ED-4DB2-BD59-A6C34878D82A}">
                    <a16:rowId xmlns:a16="http://schemas.microsoft.com/office/drawing/2014/main" xmlns="" val="10004"/>
                  </a:ext>
                </a:extLst>
              </a:tr>
            </a:tbl>
          </a:graphicData>
        </a:graphic>
      </p:graphicFrame>
      <p:sp>
        <p:nvSpPr>
          <p:cNvPr id="95255" name="TextBox 5">
            <a:extLst>
              <a:ext uri="{FF2B5EF4-FFF2-40B4-BE49-F238E27FC236}">
                <a16:creationId xmlns:a16="http://schemas.microsoft.com/office/drawing/2014/main" xmlns="" id="{243F1BB5-BC2F-95AF-ABD2-221249AD8230}"/>
              </a:ext>
            </a:extLst>
          </p:cNvPr>
          <p:cNvSpPr txBox="1">
            <a:spLocks noChangeArrowheads="1"/>
          </p:cNvSpPr>
          <p:nvPr/>
        </p:nvSpPr>
        <p:spPr bwMode="auto">
          <a:xfrm>
            <a:off x="152400" y="5943600"/>
            <a:ext cx="8229600" cy="55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Source:  ISACA, </a:t>
            </a:r>
            <a:r>
              <a:rPr lang="en-US" altLang="en-US" sz="1200" i="1"/>
              <a:t>CISA Review Manual 26</a:t>
            </a:r>
            <a:r>
              <a:rPr lang="en-US" altLang="en-US" sz="1200" i="1" baseline="30000"/>
              <a:t>th</a:t>
            </a:r>
            <a:r>
              <a:rPr lang="en-US" altLang="en-US" sz="1200" i="1"/>
              <a:t> Edition</a:t>
            </a:r>
            <a:r>
              <a:rPr lang="en-US" altLang="en-US" sz="1200"/>
              <a:t>, figure 1.7</a:t>
            </a:r>
          </a:p>
          <a:p>
            <a:pPr eaLnBrk="1" hangingPunct="1">
              <a:spcBef>
                <a:spcPct val="0"/>
              </a:spcBef>
              <a:buFontTx/>
              <a:buNone/>
            </a:pPr>
            <a:r>
              <a:rPr lang="en-US" altLang="en-US" sz="1800"/>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xmlns="" id="{FD81CD02-BBE0-6E96-0E8F-2DEF9AEE6076}"/>
              </a:ext>
            </a:extLst>
          </p:cNvPr>
          <p:cNvSpPr>
            <a:spLocks noGrp="1"/>
          </p:cNvSpPr>
          <p:nvPr>
            <p:ph type="title"/>
          </p:nvPr>
        </p:nvSpPr>
        <p:spPr/>
        <p:txBody>
          <a:bodyPr/>
          <a:lstStyle/>
          <a:p>
            <a:pPr eaLnBrk="1" hangingPunct="1"/>
            <a:r>
              <a:rPr lang="en-US" altLang="en-US"/>
              <a:t>Audit Phases (cont’d)</a:t>
            </a:r>
          </a:p>
        </p:txBody>
      </p:sp>
      <p:graphicFrame>
        <p:nvGraphicFramePr>
          <p:cNvPr id="4" name="Table 3">
            <a:extLst>
              <a:ext uri="{FF2B5EF4-FFF2-40B4-BE49-F238E27FC236}">
                <a16:creationId xmlns:a16="http://schemas.microsoft.com/office/drawing/2014/main" xmlns="" id="{9C11891F-D3DF-8D17-5F68-05E23CF2976A}"/>
              </a:ext>
            </a:extLst>
          </p:cNvPr>
          <p:cNvGraphicFramePr>
            <a:graphicFrameLocks noGrp="1"/>
          </p:cNvGraphicFramePr>
          <p:nvPr/>
        </p:nvGraphicFramePr>
        <p:xfrm>
          <a:off x="381000" y="1219200"/>
          <a:ext cx="8305800" cy="4119716"/>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xmlns="" val="20000"/>
                    </a:ext>
                  </a:extLst>
                </a:gridCol>
                <a:gridCol w="6477000">
                  <a:extLst>
                    <a:ext uri="{9D8B030D-6E8A-4147-A177-3AD203B41FA5}">
                      <a16:colId xmlns:a16="http://schemas.microsoft.com/office/drawing/2014/main" xmlns="" val="20001"/>
                    </a:ext>
                  </a:extLst>
                </a:gridCol>
              </a:tblGrid>
              <a:tr h="370732">
                <a:tc>
                  <a:txBody>
                    <a:bodyPr/>
                    <a:lstStyle/>
                    <a:p>
                      <a:r>
                        <a:rPr lang="en-US" sz="1800" dirty="0"/>
                        <a:t>Audit Phase</a:t>
                      </a:r>
                    </a:p>
                  </a:txBody>
                  <a:tcPr marT="45706" marB="45706"/>
                </a:tc>
                <a:tc>
                  <a:txBody>
                    <a:bodyPr/>
                    <a:lstStyle/>
                    <a:p>
                      <a:r>
                        <a:rPr lang="en-US" sz="1800" dirty="0"/>
                        <a:t>Description</a:t>
                      </a:r>
                    </a:p>
                  </a:txBody>
                  <a:tcPr marT="45706" marB="45706"/>
                </a:tc>
                <a:extLst>
                  <a:ext uri="{0D108BD9-81ED-4DB2-BD59-A6C34878D82A}">
                    <a16:rowId xmlns:a16="http://schemas.microsoft.com/office/drawing/2014/main" xmlns="" val="10000"/>
                  </a:ext>
                </a:extLst>
              </a:tr>
              <a:tr h="2011570">
                <a:tc>
                  <a:txBody>
                    <a:bodyPr/>
                    <a:lstStyle/>
                    <a:p>
                      <a:r>
                        <a:rPr lang="en-US" sz="1800" b="0" i="0" u="none" strike="noStrike" kern="1200" baseline="0" dirty="0">
                          <a:solidFill>
                            <a:schemeClr val="dk1"/>
                          </a:solidFill>
                          <a:latin typeface="+mn-lt"/>
                          <a:ea typeface="+mn-ea"/>
                          <a:cs typeface="+mn-cs"/>
                        </a:rPr>
                        <a:t>Audit procedures</a:t>
                      </a:r>
                    </a:p>
                    <a:p>
                      <a:r>
                        <a:rPr lang="en-US" sz="1800" b="0" i="0" u="none" strike="noStrike" kern="1200" baseline="0" dirty="0">
                          <a:solidFill>
                            <a:schemeClr val="dk1"/>
                          </a:solidFill>
                          <a:latin typeface="+mn-lt"/>
                          <a:ea typeface="+mn-ea"/>
                          <a:cs typeface="+mn-cs"/>
                        </a:rPr>
                        <a:t>and steps for data gathering</a:t>
                      </a:r>
                      <a:endParaRPr lang="en-US" sz="1800" dirty="0"/>
                    </a:p>
                  </a:txBody>
                  <a:tcPr marT="45706" marB="45706"/>
                </a:tc>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Identify and select the audit approach to verify and test the controls.</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Identify a list of individuals to interview.</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Identify and obtain departmental policies, standards and guidelines for review.</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Develop audit tools and methodology to test and verify control.</a:t>
                      </a:r>
                      <a:endParaRPr lang="en-US" sz="1800" dirty="0"/>
                    </a:p>
                  </a:txBody>
                  <a:tcPr marT="45706" marB="45706"/>
                </a:tc>
                <a:extLst>
                  <a:ext uri="{0D108BD9-81ED-4DB2-BD59-A6C34878D82A}">
                    <a16:rowId xmlns:a16="http://schemas.microsoft.com/office/drawing/2014/main" xmlns="" val="10001"/>
                  </a:ext>
                </a:extLst>
              </a:tr>
              <a:tr h="1737261">
                <a:tc>
                  <a:txBody>
                    <a:bodyPr/>
                    <a:lstStyle/>
                    <a:p>
                      <a:r>
                        <a:rPr lang="en-US" sz="1800" b="0" i="0" u="none" strike="noStrike" kern="1200" baseline="0" dirty="0">
                          <a:solidFill>
                            <a:schemeClr val="dk1"/>
                          </a:solidFill>
                          <a:latin typeface="+mn-lt"/>
                          <a:ea typeface="+mn-ea"/>
                          <a:cs typeface="+mn-cs"/>
                        </a:rPr>
                        <a:t>Procedures for</a:t>
                      </a:r>
                    </a:p>
                    <a:p>
                      <a:r>
                        <a:rPr lang="en-US" sz="1800" b="0" i="0" u="none" strike="noStrike" kern="1200" baseline="0" dirty="0">
                          <a:solidFill>
                            <a:schemeClr val="dk1"/>
                          </a:solidFill>
                          <a:latin typeface="+mn-lt"/>
                          <a:ea typeface="+mn-ea"/>
                          <a:cs typeface="+mn-cs"/>
                        </a:rPr>
                        <a:t>evaluating the test or review results</a:t>
                      </a:r>
                      <a:endParaRPr lang="en-US" sz="1800" dirty="0"/>
                    </a:p>
                  </a:txBody>
                  <a:tcPr marT="45706" marB="45706"/>
                </a:tc>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Identify methods (including tools) to perform the evaluation.</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Identify criteria for evaluating the test (similar to a test script for the IS auditor to use in conducting the evaluation).</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Identify means and resources to confirm the evaluation was accurate (and repeatable, if applicable).</a:t>
                      </a:r>
                      <a:endParaRPr lang="en-US" sz="1800" dirty="0"/>
                    </a:p>
                  </a:txBody>
                  <a:tcPr marT="45706" marB="45706"/>
                </a:tc>
                <a:extLst>
                  <a:ext uri="{0D108BD9-81ED-4DB2-BD59-A6C34878D82A}">
                    <a16:rowId xmlns:a16="http://schemas.microsoft.com/office/drawing/2014/main" xmlns="" val="10002"/>
                  </a:ext>
                </a:extLst>
              </a:tr>
            </a:tbl>
          </a:graphicData>
        </a:graphic>
      </p:graphicFrame>
      <p:sp>
        <p:nvSpPr>
          <p:cNvPr id="97297" name="TextBox 5">
            <a:extLst>
              <a:ext uri="{FF2B5EF4-FFF2-40B4-BE49-F238E27FC236}">
                <a16:creationId xmlns:a16="http://schemas.microsoft.com/office/drawing/2014/main" xmlns="" id="{1694E9D9-501E-4352-B5A1-5805359EF697}"/>
              </a:ext>
            </a:extLst>
          </p:cNvPr>
          <p:cNvSpPr txBox="1">
            <a:spLocks noChangeArrowheads="1"/>
          </p:cNvSpPr>
          <p:nvPr/>
        </p:nvSpPr>
        <p:spPr bwMode="auto">
          <a:xfrm>
            <a:off x="152400" y="5943600"/>
            <a:ext cx="8229600" cy="55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Source:  ISACA, </a:t>
            </a:r>
            <a:r>
              <a:rPr lang="en-US" altLang="en-US" sz="1200" i="1"/>
              <a:t>CISA Review Manual 26</a:t>
            </a:r>
            <a:r>
              <a:rPr lang="en-US" altLang="en-US" sz="1200" i="1" baseline="30000"/>
              <a:t>th</a:t>
            </a:r>
            <a:r>
              <a:rPr lang="en-US" altLang="en-US" sz="1200" i="1"/>
              <a:t> Edition</a:t>
            </a:r>
            <a:r>
              <a:rPr lang="en-US" altLang="en-US" sz="1200"/>
              <a:t>, figure 1.7</a:t>
            </a:r>
          </a:p>
          <a:p>
            <a:pPr eaLnBrk="1" hangingPunct="1">
              <a:spcBef>
                <a:spcPct val="0"/>
              </a:spcBef>
              <a:buFontTx/>
              <a:buNone/>
            </a:pPr>
            <a:r>
              <a:rPr lang="en-US" altLang="en-US" sz="1800"/>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xmlns="" id="{8D254D47-1BE1-EAD9-9AC0-8FA200EA3FEC}"/>
              </a:ext>
            </a:extLst>
          </p:cNvPr>
          <p:cNvSpPr>
            <a:spLocks noGrp="1"/>
          </p:cNvSpPr>
          <p:nvPr>
            <p:ph type="title"/>
          </p:nvPr>
        </p:nvSpPr>
        <p:spPr/>
        <p:txBody>
          <a:bodyPr/>
          <a:lstStyle/>
          <a:p>
            <a:pPr eaLnBrk="1" hangingPunct="1"/>
            <a:r>
              <a:rPr lang="en-US" altLang="en-US"/>
              <a:t>Audit Phases (cont’d)</a:t>
            </a:r>
          </a:p>
        </p:txBody>
      </p:sp>
      <p:graphicFrame>
        <p:nvGraphicFramePr>
          <p:cNvPr id="4" name="Table 3">
            <a:extLst>
              <a:ext uri="{FF2B5EF4-FFF2-40B4-BE49-F238E27FC236}">
                <a16:creationId xmlns:a16="http://schemas.microsoft.com/office/drawing/2014/main" xmlns="" id="{DC2AA5A6-B59B-8BDF-9F4B-1866FF728F2A}"/>
              </a:ext>
            </a:extLst>
          </p:cNvPr>
          <p:cNvGraphicFramePr>
            <a:graphicFrameLocks noGrp="1"/>
          </p:cNvGraphicFramePr>
          <p:nvPr/>
        </p:nvGraphicFramePr>
        <p:xfrm>
          <a:off x="381000" y="1219200"/>
          <a:ext cx="8305800" cy="3297238"/>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xmlns="" val="20000"/>
                    </a:ext>
                  </a:extLst>
                </a:gridCol>
                <a:gridCol w="6477000">
                  <a:extLst>
                    <a:ext uri="{9D8B030D-6E8A-4147-A177-3AD203B41FA5}">
                      <a16:colId xmlns:a16="http://schemas.microsoft.com/office/drawing/2014/main" xmlns="" val="20001"/>
                    </a:ext>
                  </a:extLst>
                </a:gridCol>
              </a:tblGrid>
              <a:tr h="370876">
                <a:tc>
                  <a:txBody>
                    <a:bodyPr/>
                    <a:lstStyle/>
                    <a:p>
                      <a:r>
                        <a:rPr lang="en-US" sz="1800" dirty="0"/>
                        <a:t>Audit Phase</a:t>
                      </a:r>
                    </a:p>
                  </a:txBody>
                  <a:tcPr marT="45724" marB="45724"/>
                </a:tc>
                <a:tc>
                  <a:txBody>
                    <a:bodyPr/>
                    <a:lstStyle/>
                    <a:p>
                      <a:r>
                        <a:rPr lang="en-US" sz="1800" dirty="0"/>
                        <a:t>Description</a:t>
                      </a:r>
                    </a:p>
                  </a:txBody>
                  <a:tcPr marT="45724" marB="45724"/>
                </a:tc>
                <a:extLst>
                  <a:ext uri="{0D108BD9-81ED-4DB2-BD59-A6C34878D82A}">
                    <a16:rowId xmlns:a16="http://schemas.microsoft.com/office/drawing/2014/main" xmlns="" val="10000"/>
                  </a:ext>
                </a:extLst>
              </a:tr>
              <a:tr h="1188835">
                <a:tc>
                  <a:txBody>
                    <a:bodyPr/>
                    <a:lstStyle/>
                    <a:p>
                      <a:r>
                        <a:rPr lang="en-US" sz="1800" b="0" i="0" u="none" strike="noStrike" kern="1200" baseline="0" dirty="0">
                          <a:solidFill>
                            <a:schemeClr val="dk1"/>
                          </a:solidFill>
                          <a:latin typeface="+mn-lt"/>
                          <a:ea typeface="+mn-ea"/>
                          <a:cs typeface="+mn-cs"/>
                        </a:rPr>
                        <a:t>Procedures for</a:t>
                      </a:r>
                    </a:p>
                    <a:p>
                      <a:r>
                        <a:rPr lang="en-US" sz="1800" b="0" i="0" u="none" strike="noStrike" kern="1200" baseline="0" dirty="0">
                          <a:solidFill>
                            <a:schemeClr val="dk1"/>
                          </a:solidFill>
                          <a:latin typeface="+mn-lt"/>
                          <a:ea typeface="+mn-ea"/>
                          <a:cs typeface="+mn-cs"/>
                        </a:rPr>
                        <a:t>communication</a:t>
                      </a:r>
                    </a:p>
                    <a:p>
                      <a:r>
                        <a:rPr lang="en-US" sz="1800" b="0" i="0" u="none" strike="noStrike" kern="1200" baseline="0" dirty="0">
                          <a:solidFill>
                            <a:schemeClr val="dk1"/>
                          </a:solidFill>
                          <a:latin typeface="+mn-lt"/>
                          <a:ea typeface="+mn-ea"/>
                          <a:cs typeface="+mn-cs"/>
                        </a:rPr>
                        <a:t>with management</a:t>
                      </a:r>
                      <a:endParaRPr lang="en-US" sz="1800" dirty="0"/>
                    </a:p>
                  </a:txBody>
                  <a:tcPr marT="45724" marB="45724"/>
                </a:tc>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Determine frequency of communication.</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Prepare documentation for final report.</a:t>
                      </a:r>
                      <a:endParaRPr lang="en-US" sz="1800" dirty="0"/>
                    </a:p>
                  </a:txBody>
                  <a:tcPr marT="45724" marB="45724"/>
                </a:tc>
                <a:extLst>
                  <a:ext uri="{0D108BD9-81ED-4DB2-BD59-A6C34878D82A}">
                    <a16:rowId xmlns:a16="http://schemas.microsoft.com/office/drawing/2014/main" xmlns="" val="10001"/>
                  </a:ext>
                </a:extLst>
              </a:tr>
              <a:tr h="1737527">
                <a:tc>
                  <a:txBody>
                    <a:bodyPr/>
                    <a:lstStyle/>
                    <a:p>
                      <a:r>
                        <a:rPr lang="en-US" sz="1800" b="0" i="0" u="none" strike="noStrike" kern="1200" baseline="0" dirty="0">
                          <a:solidFill>
                            <a:schemeClr val="dk1"/>
                          </a:solidFill>
                          <a:latin typeface="+mn-lt"/>
                          <a:ea typeface="+mn-ea"/>
                          <a:cs typeface="+mn-cs"/>
                        </a:rPr>
                        <a:t>Audit report</a:t>
                      </a:r>
                    </a:p>
                    <a:p>
                      <a:r>
                        <a:rPr lang="en-US" sz="1800" b="0" i="0" u="none" strike="noStrike" kern="1200" baseline="0" dirty="0">
                          <a:solidFill>
                            <a:schemeClr val="dk1"/>
                          </a:solidFill>
                          <a:latin typeface="+mn-lt"/>
                          <a:ea typeface="+mn-ea"/>
                          <a:cs typeface="+mn-cs"/>
                        </a:rPr>
                        <a:t>preparation</a:t>
                      </a:r>
                      <a:endParaRPr lang="en-US" sz="1800" dirty="0"/>
                    </a:p>
                  </a:txBody>
                  <a:tcPr marT="45724" marB="45724"/>
                </a:tc>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Disclose follow-up review procedures.</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Disclose procedures to evaluate/test operational efficiency and effectiveness.</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Disclose procedures to test controls.</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Review and evaluate the soundness of documents, policies and procedures.</a:t>
                      </a:r>
                      <a:endParaRPr lang="en-US" sz="1800" dirty="0"/>
                    </a:p>
                  </a:txBody>
                  <a:tcPr marT="45724" marB="45724"/>
                </a:tc>
                <a:extLst>
                  <a:ext uri="{0D108BD9-81ED-4DB2-BD59-A6C34878D82A}">
                    <a16:rowId xmlns:a16="http://schemas.microsoft.com/office/drawing/2014/main" xmlns="" val="10002"/>
                  </a:ext>
                </a:extLst>
              </a:tr>
            </a:tbl>
          </a:graphicData>
        </a:graphic>
      </p:graphicFrame>
      <p:sp>
        <p:nvSpPr>
          <p:cNvPr id="99345" name="TextBox 2">
            <a:extLst>
              <a:ext uri="{FF2B5EF4-FFF2-40B4-BE49-F238E27FC236}">
                <a16:creationId xmlns:a16="http://schemas.microsoft.com/office/drawing/2014/main" xmlns="" id="{850D086B-543A-9977-0FBF-BA4F1CCDB850}"/>
              </a:ext>
            </a:extLst>
          </p:cNvPr>
          <p:cNvSpPr txBox="1">
            <a:spLocks noChangeArrowheads="1"/>
          </p:cNvSpPr>
          <p:nvPr/>
        </p:nvSpPr>
        <p:spPr bwMode="auto">
          <a:xfrm>
            <a:off x="152400" y="5943600"/>
            <a:ext cx="8229600" cy="55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Source:  ISACA, </a:t>
            </a:r>
            <a:r>
              <a:rPr lang="en-US" altLang="en-US" sz="1200" i="1"/>
              <a:t>CISA Review Manual 26</a:t>
            </a:r>
            <a:r>
              <a:rPr lang="en-US" altLang="en-US" sz="1200" i="1" baseline="30000"/>
              <a:t>th</a:t>
            </a:r>
            <a:r>
              <a:rPr lang="en-US" altLang="en-US" sz="1200" i="1"/>
              <a:t> Edition</a:t>
            </a:r>
            <a:r>
              <a:rPr lang="en-US" altLang="en-US" sz="1200"/>
              <a:t>, figure 1.7</a:t>
            </a:r>
          </a:p>
          <a:p>
            <a:pPr eaLnBrk="1" hangingPunct="1">
              <a:spcBef>
                <a:spcPct val="0"/>
              </a:spcBef>
              <a:buFontTx/>
              <a:buNone/>
            </a:pPr>
            <a:r>
              <a:rPr lang="en-US" altLang="en-US" sz="1800"/>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xmlns="" id="{B56EFA0C-EDD0-0315-10E3-91B9D12CF5D2}"/>
              </a:ext>
            </a:extLst>
          </p:cNvPr>
          <p:cNvSpPr>
            <a:spLocks noGrp="1"/>
          </p:cNvSpPr>
          <p:nvPr>
            <p:ph type="title"/>
          </p:nvPr>
        </p:nvSpPr>
        <p:spPr/>
        <p:txBody>
          <a:bodyPr/>
          <a:lstStyle/>
          <a:p>
            <a:pPr eaLnBrk="1" hangingPunct="1"/>
            <a:r>
              <a:rPr lang="en-US" altLang="en-US"/>
              <a:t>IS Audit Steps</a:t>
            </a:r>
          </a:p>
        </p:txBody>
      </p:sp>
      <p:graphicFrame>
        <p:nvGraphicFramePr>
          <p:cNvPr id="4" name="Content Placeholder 3">
            <a:extLst>
              <a:ext uri="{FF2B5EF4-FFF2-40B4-BE49-F238E27FC236}">
                <a16:creationId xmlns:a16="http://schemas.microsoft.com/office/drawing/2014/main" xmlns="" id="{A0CB298C-02C3-6798-3B1B-60534D37410F}"/>
              </a:ext>
            </a:extLst>
          </p:cNvPr>
          <p:cNvGraphicFramePr>
            <a:graphicFrameLocks noGrp="1"/>
          </p:cNvGraphicFramePr>
          <p:nvPr>
            <p:ph idx="1"/>
          </p:nvPr>
        </p:nvGraphicFramePr>
        <p:xfrm>
          <a:off x="457200" y="1066800"/>
          <a:ext cx="82296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a:extLst>
              <a:ext uri="{FF2B5EF4-FFF2-40B4-BE49-F238E27FC236}">
                <a16:creationId xmlns:a16="http://schemas.microsoft.com/office/drawing/2014/main" xmlns="" id="{44D9A93F-F491-D10C-90A9-59DEF50E1BC8}"/>
              </a:ext>
            </a:extLst>
          </p:cNvPr>
          <p:cNvSpPr>
            <a:spLocks noGrp="1"/>
          </p:cNvSpPr>
          <p:nvPr>
            <p:ph type="title"/>
          </p:nvPr>
        </p:nvSpPr>
        <p:spPr/>
        <p:txBody>
          <a:bodyPr/>
          <a:lstStyle/>
          <a:p>
            <a:pPr eaLnBrk="1" hangingPunct="1"/>
            <a:r>
              <a:rPr lang="en-US" altLang="en-US"/>
              <a:t>Audit Objectives</a:t>
            </a:r>
          </a:p>
        </p:txBody>
      </p:sp>
      <p:sp>
        <p:nvSpPr>
          <p:cNvPr id="103427" name="Content Placeholder 2">
            <a:extLst>
              <a:ext uri="{FF2B5EF4-FFF2-40B4-BE49-F238E27FC236}">
                <a16:creationId xmlns:a16="http://schemas.microsoft.com/office/drawing/2014/main" xmlns="" id="{DCE3E431-3419-76D5-5ED7-41AF094A7F50}"/>
              </a:ext>
            </a:extLst>
          </p:cNvPr>
          <p:cNvSpPr>
            <a:spLocks noGrp="1"/>
          </p:cNvSpPr>
          <p:nvPr>
            <p:ph idx="1"/>
          </p:nvPr>
        </p:nvSpPr>
        <p:spPr/>
        <p:txBody>
          <a:bodyPr/>
          <a:lstStyle/>
          <a:p>
            <a:pPr eaLnBrk="1" hangingPunct="1">
              <a:buFont typeface="Wingdings" pitchFamily="2" charset="77"/>
              <a:buChar char="§"/>
            </a:pPr>
            <a:r>
              <a:rPr lang="en-US" altLang="en-US" sz="2400"/>
              <a:t>A key element in IS audit planning is translating basic audit objectives into specific IS audit objectives.</a:t>
            </a:r>
          </a:p>
          <a:p>
            <a:pPr eaLnBrk="1" hangingPunct="1">
              <a:buFont typeface="Wingdings" pitchFamily="2" charset="77"/>
              <a:buChar char="§"/>
            </a:pPr>
            <a:r>
              <a:rPr lang="en-US" altLang="en-US" sz="2400"/>
              <a:t>Audit objectives refer to the specific goals that must be accomplished by the audit. They are often focused on validating that internal controls exist and are effective at minimizing business risk.</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a:extLst>
              <a:ext uri="{FF2B5EF4-FFF2-40B4-BE49-F238E27FC236}">
                <a16:creationId xmlns:a16="http://schemas.microsoft.com/office/drawing/2014/main" xmlns="" id="{3AA93748-741C-4B21-A512-1A4CB7AF1257}"/>
              </a:ext>
            </a:extLst>
          </p:cNvPr>
          <p:cNvSpPr>
            <a:spLocks noGrp="1"/>
          </p:cNvSpPr>
          <p:nvPr>
            <p:ph type="title"/>
          </p:nvPr>
        </p:nvSpPr>
        <p:spPr/>
        <p:txBody>
          <a:bodyPr/>
          <a:lstStyle/>
          <a:p>
            <a:pPr eaLnBrk="1" hangingPunct="1"/>
            <a:r>
              <a:rPr lang="en-US" altLang="en-US"/>
              <a:t>Audit Risk</a:t>
            </a:r>
          </a:p>
        </p:txBody>
      </p:sp>
      <p:sp>
        <p:nvSpPr>
          <p:cNvPr id="105475" name="Content Placeholder 2">
            <a:extLst>
              <a:ext uri="{FF2B5EF4-FFF2-40B4-BE49-F238E27FC236}">
                <a16:creationId xmlns:a16="http://schemas.microsoft.com/office/drawing/2014/main" xmlns="" id="{BCB58650-C6D4-FFD0-AE03-814D010AB05A}"/>
              </a:ext>
            </a:extLst>
          </p:cNvPr>
          <p:cNvSpPr>
            <a:spLocks noGrp="1"/>
          </p:cNvSpPr>
          <p:nvPr>
            <p:ph idx="1"/>
          </p:nvPr>
        </p:nvSpPr>
        <p:spPr/>
        <p:txBody>
          <a:bodyPr/>
          <a:lstStyle/>
          <a:p>
            <a:pPr eaLnBrk="1" hangingPunct="1">
              <a:buFont typeface="Wingdings" pitchFamily="2" charset="77"/>
              <a:buChar char="§"/>
            </a:pPr>
            <a:r>
              <a:rPr lang="en-US" altLang="en-US" sz="2400"/>
              <a:t>Audit risk can be defined as the risk that information may contain a material error that may go undetected during the course of the audit.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a:extLst>
              <a:ext uri="{FF2B5EF4-FFF2-40B4-BE49-F238E27FC236}">
                <a16:creationId xmlns:a16="http://schemas.microsoft.com/office/drawing/2014/main" xmlns="" id="{C3C0BBDC-ED1D-12FC-C4E1-ECC4EF4C7D07}"/>
              </a:ext>
            </a:extLst>
          </p:cNvPr>
          <p:cNvSpPr>
            <a:spLocks noGrp="1"/>
          </p:cNvSpPr>
          <p:nvPr>
            <p:ph type="title"/>
          </p:nvPr>
        </p:nvSpPr>
        <p:spPr/>
        <p:txBody>
          <a:bodyPr/>
          <a:lstStyle/>
          <a:p>
            <a:pPr eaLnBrk="1" hangingPunct="1"/>
            <a:r>
              <a:rPr lang="en-US" altLang="en-US"/>
              <a:t>Audit Risk (cont’d)</a:t>
            </a:r>
          </a:p>
        </p:txBody>
      </p:sp>
      <p:sp>
        <p:nvSpPr>
          <p:cNvPr id="107523" name="Content Placeholder 2">
            <a:extLst>
              <a:ext uri="{FF2B5EF4-FFF2-40B4-BE49-F238E27FC236}">
                <a16:creationId xmlns:a16="http://schemas.microsoft.com/office/drawing/2014/main" xmlns="" id="{6997685E-9ABB-331B-E10C-AB867E840A70}"/>
              </a:ext>
            </a:extLst>
          </p:cNvPr>
          <p:cNvSpPr>
            <a:spLocks noGrp="1"/>
          </p:cNvSpPr>
          <p:nvPr>
            <p:ph idx="1"/>
          </p:nvPr>
        </p:nvSpPr>
        <p:spPr/>
        <p:txBody>
          <a:bodyPr/>
          <a:lstStyle/>
          <a:p>
            <a:pPr eaLnBrk="1" hangingPunct="1">
              <a:buFont typeface="Wingdings" pitchFamily="2" charset="77"/>
              <a:buChar char="§"/>
            </a:pPr>
            <a:r>
              <a:rPr lang="en-US" altLang="en-US" sz="2400"/>
              <a:t>Audit risk is influenced by:</a:t>
            </a:r>
          </a:p>
          <a:p>
            <a:pPr lvl="1" eaLnBrk="1" hangingPunct="1"/>
            <a:r>
              <a:rPr lang="en-US" altLang="en-US" sz="2400"/>
              <a:t>Inherent risk―the risk level or exposure of the process/entity to be audited without taking into account the controls that management has implemented</a:t>
            </a:r>
          </a:p>
          <a:p>
            <a:pPr lvl="1" eaLnBrk="1" hangingPunct="1"/>
            <a:r>
              <a:rPr lang="en-US" altLang="en-US" sz="2400"/>
              <a:t>Control risk―risk that a material error exists that would not be prevented or detected on a timely basis by the system of internal controls</a:t>
            </a:r>
          </a:p>
          <a:p>
            <a:pPr lvl="1" eaLnBrk="1" hangingPunct="1"/>
            <a:r>
              <a:rPr lang="en-US" altLang="en-US" sz="2400"/>
              <a:t>Detection risk―risk that material errors or misstatements have occurred that will not be detected by the IS auditor</a:t>
            </a:r>
          </a:p>
          <a:p>
            <a:pPr lvl="1" eaLnBrk="1" hangingPunct="1"/>
            <a:r>
              <a:rPr lang="en-US" altLang="en-US" sz="2400"/>
              <a:t>Overall audit risk―probability that information may contain material errors</a:t>
            </a:r>
          </a:p>
          <a:p>
            <a:pPr lvl="1" eaLnBrk="1" hangingPunct="1"/>
            <a:endParaRPr lang="en-US" altLang="en-US" sz="2400"/>
          </a:p>
          <a:p>
            <a:pPr lvl="1" eaLnBrk="1" hangingPunct="1"/>
            <a:endParaRPr lang="en-US" altLang="en-US" sz="24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xmlns="" id="{72B67DAE-824B-E765-3C00-BE518F423079}"/>
              </a:ext>
            </a:extLst>
          </p:cNvPr>
          <p:cNvSpPr>
            <a:spLocks noGrp="1"/>
          </p:cNvSpPr>
          <p:nvPr>
            <p:ph type="title"/>
          </p:nvPr>
        </p:nvSpPr>
        <p:spPr/>
        <p:txBody>
          <a:bodyPr/>
          <a:lstStyle/>
          <a:p>
            <a:pPr eaLnBrk="1" hangingPunct="1"/>
            <a:r>
              <a:rPr lang="en-US" altLang="en-US"/>
              <a:t>Key Terms (cont’d)</a:t>
            </a:r>
          </a:p>
        </p:txBody>
      </p:sp>
      <p:graphicFrame>
        <p:nvGraphicFramePr>
          <p:cNvPr id="4" name="Content Placeholder 3">
            <a:extLst>
              <a:ext uri="{FF2B5EF4-FFF2-40B4-BE49-F238E27FC236}">
                <a16:creationId xmlns:a16="http://schemas.microsoft.com/office/drawing/2014/main" xmlns="" id="{F1D8C58F-E235-769A-A653-D6FD94C4D1DC}"/>
              </a:ext>
            </a:extLst>
          </p:cNvPr>
          <p:cNvGraphicFramePr>
            <a:graphicFrameLocks noGrp="1"/>
          </p:cNvGraphicFramePr>
          <p:nvPr>
            <p:ph idx="1"/>
          </p:nvPr>
        </p:nvGraphicFramePr>
        <p:xfrm>
          <a:off x="457200" y="1152525"/>
          <a:ext cx="8229600" cy="2474913"/>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xmlns="" val="20000"/>
                    </a:ext>
                  </a:extLst>
                </a:gridCol>
                <a:gridCol w="5943600">
                  <a:extLst>
                    <a:ext uri="{9D8B030D-6E8A-4147-A177-3AD203B41FA5}">
                      <a16:colId xmlns:a16="http://schemas.microsoft.com/office/drawing/2014/main" xmlns="" val="20001"/>
                    </a:ext>
                  </a:extLst>
                </a:gridCol>
              </a:tblGrid>
              <a:tr h="370983">
                <a:tc>
                  <a:txBody>
                    <a:bodyPr/>
                    <a:lstStyle/>
                    <a:p>
                      <a:r>
                        <a:rPr lang="en-US" sz="1800" dirty="0"/>
                        <a:t>Key Term</a:t>
                      </a:r>
                    </a:p>
                  </a:txBody>
                  <a:tcPr marT="45738" marB="45738"/>
                </a:tc>
                <a:tc>
                  <a:txBody>
                    <a:bodyPr/>
                    <a:lstStyle/>
                    <a:p>
                      <a:r>
                        <a:rPr lang="en-US" sz="1800" dirty="0"/>
                        <a:t>Definition</a:t>
                      </a:r>
                    </a:p>
                  </a:txBody>
                  <a:tcPr marT="45738" marB="45738"/>
                </a:tc>
                <a:extLst>
                  <a:ext uri="{0D108BD9-81ED-4DB2-BD59-A6C34878D82A}">
                    <a16:rowId xmlns:a16="http://schemas.microsoft.com/office/drawing/2014/main" xmlns="" val="10000"/>
                  </a:ext>
                </a:extLst>
              </a:tr>
              <a:tr h="640327">
                <a:tc>
                  <a:txBody>
                    <a:bodyPr/>
                    <a:lstStyle/>
                    <a:p>
                      <a:r>
                        <a:rPr lang="en-US" sz="1800" dirty="0"/>
                        <a:t>Guideline</a:t>
                      </a:r>
                    </a:p>
                  </a:txBody>
                  <a:tcPr marT="45738" marB="45738"/>
                </a:tc>
                <a:tc>
                  <a:txBody>
                    <a:bodyPr/>
                    <a:lstStyle/>
                    <a:p>
                      <a:r>
                        <a:rPr lang="en-US" sz="1800" b="0" i="0" u="none" strike="noStrike" kern="1200" baseline="0" dirty="0">
                          <a:solidFill>
                            <a:schemeClr val="dk1"/>
                          </a:solidFill>
                          <a:latin typeface="+mn-lt"/>
                          <a:ea typeface="+mn-ea"/>
                          <a:cs typeface="+mn-cs"/>
                        </a:rPr>
                        <a:t>A description of a particular way of accomplishing something that is less prescriptive than a procedure.</a:t>
                      </a:r>
                      <a:endParaRPr lang="en-US" sz="1800" dirty="0"/>
                    </a:p>
                  </a:txBody>
                  <a:tcPr marT="45738" marB="45738"/>
                </a:tc>
                <a:extLst>
                  <a:ext uri="{0D108BD9-81ED-4DB2-BD59-A6C34878D82A}">
                    <a16:rowId xmlns:a16="http://schemas.microsoft.com/office/drawing/2014/main" xmlns="" val="10001"/>
                  </a:ext>
                </a:extLst>
              </a:tr>
              <a:tr h="1463603">
                <a:tc>
                  <a:txBody>
                    <a:bodyPr/>
                    <a:lstStyle/>
                    <a:p>
                      <a:r>
                        <a:rPr lang="en-US" sz="1800" dirty="0"/>
                        <a:t>Tools and techniques</a:t>
                      </a:r>
                    </a:p>
                  </a:txBody>
                  <a:tcPr marT="45738" marB="45738"/>
                </a:tc>
                <a:tc>
                  <a:txBody>
                    <a:bodyPr/>
                    <a:lstStyle/>
                    <a:p>
                      <a:r>
                        <a:rPr lang="en-US" sz="1800" b="0" i="0" u="none" strike="noStrike" kern="1200" baseline="0" dirty="0">
                          <a:solidFill>
                            <a:schemeClr val="dk1"/>
                          </a:solidFill>
                          <a:latin typeface="+mn-lt"/>
                          <a:ea typeface="+mn-ea"/>
                          <a:cs typeface="+mn-cs"/>
                        </a:rPr>
                        <a:t>Tools and techniques provide examples of processes an IS auditor might follow in an audit engagement. The tools and techniques documents provide information on how to meet the standards when completing IS auditing work but do not set requirements.</a:t>
                      </a:r>
                      <a:endParaRPr lang="en-US" sz="1800" dirty="0"/>
                    </a:p>
                  </a:txBody>
                  <a:tcPr marT="45738" marB="45738"/>
                </a:tc>
                <a:extLst>
                  <a:ext uri="{0D108BD9-81ED-4DB2-BD59-A6C34878D82A}">
                    <a16:rowId xmlns:a16="http://schemas.microsoft.com/office/drawing/2014/main" xmlns="" val="10002"/>
                  </a:ext>
                </a:extLst>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a:extLst>
              <a:ext uri="{FF2B5EF4-FFF2-40B4-BE49-F238E27FC236}">
                <a16:creationId xmlns:a16="http://schemas.microsoft.com/office/drawing/2014/main" xmlns="" id="{B9F0565F-2C9D-6CEF-7904-82E2E1AA983E}"/>
              </a:ext>
            </a:extLst>
          </p:cNvPr>
          <p:cNvSpPr>
            <a:spLocks noGrp="1"/>
          </p:cNvSpPr>
          <p:nvPr>
            <p:ph type="title"/>
          </p:nvPr>
        </p:nvSpPr>
        <p:spPr/>
        <p:txBody>
          <a:bodyPr/>
          <a:lstStyle/>
          <a:p>
            <a:pPr eaLnBrk="1" hangingPunct="1"/>
            <a:r>
              <a:rPr lang="en-US" altLang="en-US"/>
              <a:t>Audit Risk (cont’d)</a:t>
            </a:r>
          </a:p>
        </p:txBody>
      </p:sp>
      <p:sp>
        <p:nvSpPr>
          <p:cNvPr id="109571" name="Content Placeholder 2">
            <a:extLst>
              <a:ext uri="{FF2B5EF4-FFF2-40B4-BE49-F238E27FC236}">
                <a16:creationId xmlns:a16="http://schemas.microsoft.com/office/drawing/2014/main" xmlns="" id="{250ECDA5-DD6A-298B-EB64-88030A576C42}"/>
              </a:ext>
            </a:extLst>
          </p:cNvPr>
          <p:cNvSpPr>
            <a:spLocks noGrp="1"/>
          </p:cNvSpPr>
          <p:nvPr>
            <p:ph idx="1"/>
          </p:nvPr>
        </p:nvSpPr>
        <p:spPr/>
        <p:txBody>
          <a:bodyPr/>
          <a:lstStyle/>
          <a:p>
            <a:pPr eaLnBrk="1" hangingPunct="1">
              <a:buFont typeface="Wingdings" pitchFamily="2" charset="77"/>
              <a:buChar char="§"/>
            </a:pPr>
            <a:r>
              <a:rPr lang="en-US" altLang="en-US" sz="2400"/>
              <a:t>The IS auditor should have a good understanding of audit risk when planning an audit.</a:t>
            </a:r>
          </a:p>
          <a:p>
            <a:pPr eaLnBrk="1" hangingPunct="1">
              <a:buFont typeface="Wingdings" pitchFamily="2" charset="77"/>
              <a:buChar char="§"/>
            </a:pPr>
            <a:r>
              <a:rPr lang="en-US" altLang="en-US" sz="2400"/>
              <a:t>Proper sampling procedures and strong quality control processes can minimize detection risk.</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a:extLst>
              <a:ext uri="{FF2B5EF4-FFF2-40B4-BE49-F238E27FC236}">
                <a16:creationId xmlns:a16="http://schemas.microsoft.com/office/drawing/2014/main" xmlns="" id="{3D20C538-4E8D-4526-1CEF-25D138CE72A5}"/>
              </a:ext>
            </a:extLst>
          </p:cNvPr>
          <p:cNvSpPr>
            <a:spLocks noGrp="1"/>
          </p:cNvSpPr>
          <p:nvPr>
            <p:ph type="title"/>
          </p:nvPr>
        </p:nvSpPr>
        <p:spPr/>
        <p:txBody>
          <a:bodyPr/>
          <a:lstStyle/>
          <a:p>
            <a:pPr eaLnBrk="1" hangingPunct="1"/>
            <a:r>
              <a:rPr lang="en-US" altLang="en-US"/>
              <a:t>Audit Programs</a:t>
            </a:r>
          </a:p>
        </p:txBody>
      </p:sp>
      <p:sp>
        <p:nvSpPr>
          <p:cNvPr id="111619" name="Content Placeholder 2">
            <a:extLst>
              <a:ext uri="{FF2B5EF4-FFF2-40B4-BE49-F238E27FC236}">
                <a16:creationId xmlns:a16="http://schemas.microsoft.com/office/drawing/2014/main" xmlns="" id="{1B9CEDD2-E6E5-CA01-60E1-FD72E2489BE5}"/>
              </a:ext>
            </a:extLst>
          </p:cNvPr>
          <p:cNvSpPr>
            <a:spLocks noGrp="1"/>
          </p:cNvSpPr>
          <p:nvPr>
            <p:ph idx="1"/>
          </p:nvPr>
        </p:nvSpPr>
        <p:spPr/>
        <p:txBody>
          <a:bodyPr/>
          <a:lstStyle/>
          <a:p>
            <a:pPr eaLnBrk="1" hangingPunct="1">
              <a:buFont typeface="Wingdings" pitchFamily="2" charset="77"/>
              <a:buChar char="§"/>
            </a:pPr>
            <a:r>
              <a:rPr lang="en-US" altLang="en-US" sz="2400"/>
              <a:t>An audit program is a step-by-step set of audit procedures and instructions that should be performed to complete an audit.</a:t>
            </a:r>
          </a:p>
          <a:p>
            <a:pPr eaLnBrk="1" hangingPunct="1">
              <a:buFont typeface="Wingdings" pitchFamily="2" charset="77"/>
              <a:buChar char="§"/>
            </a:pPr>
            <a:r>
              <a:rPr lang="en-US" altLang="en-US" sz="2400"/>
              <a:t>Audit programs are based on the scope and objective of the particular assignment.</a:t>
            </a:r>
          </a:p>
          <a:p>
            <a:pPr eaLnBrk="1" hangingPunct="1">
              <a:buFont typeface="Wingdings" pitchFamily="2" charset="77"/>
              <a:buChar char="§"/>
            </a:pPr>
            <a:r>
              <a:rPr lang="en-US" altLang="en-US" sz="2400"/>
              <a:t>It is the audit strategy and plan.</a:t>
            </a:r>
          </a:p>
          <a:p>
            <a:pPr eaLnBrk="1" hangingPunct="1">
              <a:buFont typeface="Wingdings" pitchFamily="2" charset="77"/>
              <a:buChar char="§"/>
            </a:pPr>
            <a:r>
              <a:rPr lang="en-US" altLang="en-US" sz="2400"/>
              <a:t>It identifies scope, audit objectives and audit procedures to obtain sufficient, relevant and reliable evidence to draw and support audit conclusions and opinions.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a:extLst>
              <a:ext uri="{FF2B5EF4-FFF2-40B4-BE49-F238E27FC236}">
                <a16:creationId xmlns:a16="http://schemas.microsoft.com/office/drawing/2014/main" xmlns="" id="{EC9C2782-AB6B-9235-4D32-F7F336A19E37}"/>
              </a:ext>
            </a:extLst>
          </p:cNvPr>
          <p:cNvSpPr>
            <a:spLocks noGrp="1"/>
          </p:cNvSpPr>
          <p:nvPr>
            <p:ph type="title"/>
          </p:nvPr>
        </p:nvSpPr>
        <p:spPr/>
        <p:txBody>
          <a:bodyPr/>
          <a:lstStyle/>
          <a:p>
            <a:pPr eaLnBrk="1" hangingPunct="1"/>
            <a:r>
              <a:rPr lang="en-US" altLang="en-US"/>
              <a:t>Program Procedures</a:t>
            </a:r>
          </a:p>
        </p:txBody>
      </p:sp>
      <p:graphicFrame>
        <p:nvGraphicFramePr>
          <p:cNvPr id="4" name="Content Placeholder 3">
            <a:extLst>
              <a:ext uri="{FF2B5EF4-FFF2-40B4-BE49-F238E27FC236}">
                <a16:creationId xmlns:a16="http://schemas.microsoft.com/office/drawing/2014/main" xmlns="" id="{6512D992-148B-8B0E-761B-2AB6542C6EED}"/>
              </a:ext>
            </a:extLst>
          </p:cNvPr>
          <p:cNvGraphicFramePr>
            <a:graphicFrameLocks noGrp="1"/>
          </p:cNvGraphicFramePr>
          <p:nvPr>
            <p:ph idx="1"/>
          </p:nvPr>
        </p:nvGraphicFramePr>
        <p:xfrm>
          <a:off x="457200" y="1066800"/>
          <a:ext cx="82296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a:extLst>
              <a:ext uri="{FF2B5EF4-FFF2-40B4-BE49-F238E27FC236}">
                <a16:creationId xmlns:a16="http://schemas.microsoft.com/office/drawing/2014/main" xmlns="" id="{9CEB067F-94F7-5F62-BB64-D015CF4596B9}"/>
              </a:ext>
            </a:extLst>
          </p:cNvPr>
          <p:cNvSpPr>
            <a:spLocks noGrp="1"/>
          </p:cNvSpPr>
          <p:nvPr>
            <p:ph type="title"/>
          </p:nvPr>
        </p:nvSpPr>
        <p:spPr/>
        <p:txBody>
          <a:bodyPr/>
          <a:lstStyle/>
          <a:p>
            <a:pPr eaLnBrk="1" hangingPunct="1"/>
            <a:r>
              <a:rPr lang="en-US" altLang="en-US"/>
              <a:t>Fraud Detection</a:t>
            </a:r>
          </a:p>
        </p:txBody>
      </p:sp>
      <p:sp>
        <p:nvSpPr>
          <p:cNvPr id="115715" name="Content Placeholder 2">
            <a:extLst>
              <a:ext uri="{FF2B5EF4-FFF2-40B4-BE49-F238E27FC236}">
                <a16:creationId xmlns:a16="http://schemas.microsoft.com/office/drawing/2014/main" xmlns="" id="{0C2330F7-5090-83CD-5ABA-8B7B0753EA09}"/>
              </a:ext>
            </a:extLst>
          </p:cNvPr>
          <p:cNvSpPr>
            <a:spLocks noGrp="1"/>
          </p:cNvSpPr>
          <p:nvPr>
            <p:ph idx="1"/>
          </p:nvPr>
        </p:nvSpPr>
        <p:spPr/>
        <p:txBody>
          <a:bodyPr/>
          <a:lstStyle/>
          <a:p>
            <a:pPr eaLnBrk="1" hangingPunct="1">
              <a:buFont typeface="Wingdings" pitchFamily="2" charset="77"/>
              <a:buChar char="§"/>
            </a:pPr>
            <a:r>
              <a:rPr lang="en-US" altLang="en-US" sz="2400"/>
              <a:t>The presence of internal controls does not altogether eliminate fraud.</a:t>
            </a:r>
          </a:p>
          <a:p>
            <a:pPr eaLnBrk="1" hangingPunct="1">
              <a:buFont typeface="Wingdings" pitchFamily="2" charset="77"/>
              <a:buChar char="§"/>
            </a:pPr>
            <a:r>
              <a:rPr lang="en-US" altLang="en-US" sz="2400"/>
              <a:t>Legislation and regulations relating to corporate governance cast significant responsibilities on management, auditors and the audit committee regarding detection and disclosure of any fraud, whether material or not.</a:t>
            </a:r>
          </a:p>
          <a:p>
            <a:pPr eaLnBrk="1" hangingPunct="1">
              <a:buFont typeface="Wingdings" pitchFamily="2" charset="77"/>
              <a:buChar char="§"/>
            </a:pPr>
            <a:r>
              <a:rPr lang="en-US" altLang="en-US" sz="2400"/>
              <a:t>The IS auditor should be aware of potential legal requirements concerning the implementation </a:t>
            </a:r>
            <a:br>
              <a:rPr lang="en-US" altLang="en-US" sz="2400"/>
            </a:br>
            <a:r>
              <a:rPr lang="en-US" altLang="en-US" sz="2400"/>
              <a:t>of specific fraud detection </a:t>
            </a:r>
            <a:br>
              <a:rPr lang="en-US" altLang="en-US" sz="2400"/>
            </a:br>
            <a:r>
              <a:rPr lang="en-US" altLang="en-US" sz="2400"/>
              <a:t>procedures and reporting </a:t>
            </a:r>
            <a:br>
              <a:rPr lang="en-US" altLang="en-US" sz="2400"/>
            </a:br>
            <a:r>
              <a:rPr lang="en-US" altLang="en-US" sz="2400"/>
              <a:t>fraud to appropriate </a:t>
            </a:r>
            <a:br>
              <a:rPr lang="en-US" altLang="en-US" sz="2400"/>
            </a:br>
            <a:r>
              <a:rPr lang="en-US" altLang="en-US" sz="2400"/>
              <a:t>authorities.</a:t>
            </a:r>
          </a:p>
        </p:txBody>
      </p:sp>
      <p:sp>
        <p:nvSpPr>
          <p:cNvPr id="4" name="Rounded Rectangle 3">
            <a:extLst>
              <a:ext uri="{FF2B5EF4-FFF2-40B4-BE49-F238E27FC236}">
                <a16:creationId xmlns:a16="http://schemas.microsoft.com/office/drawing/2014/main" xmlns="" id="{B8532E1A-B709-252D-7331-F2E0AC8192AC}"/>
              </a:ext>
            </a:extLst>
          </p:cNvPr>
          <p:cNvSpPr/>
          <p:nvPr/>
        </p:nvSpPr>
        <p:spPr>
          <a:xfrm>
            <a:off x="5181600" y="4724400"/>
            <a:ext cx="3505200" cy="1143000"/>
          </a:xfrm>
          <a:prstGeom prst="roundRect">
            <a:avLst/>
          </a:prstGeom>
        </p:spPr>
        <p:style>
          <a:lnRef idx="3">
            <a:schemeClr val="lt1"/>
          </a:lnRef>
          <a:fillRef idx="1">
            <a:schemeClr val="accent2"/>
          </a:fillRef>
          <a:effectRef idx="1">
            <a:schemeClr val="accent2"/>
          </a:effectRef>
          <a:fontRef idx="minor">
            <a:schemeClr val="lt1"/>
          </a:fontRef>
        </p:style>
        <p:txBody>
          <a:bodyPr anchor="ctr"/>
          <a:lstStyle/>
          <a:p>
            <a:pPr algn="ctr" eaLnBrk="1" fontAlgn="auto" hangingPunct="1">
              <a:spcBef>
                <a:spcPts val="0"/>
              </a:spcBef>
              <a:spcAft>
                <a:spcPts val="0"/>
              </a:spcAft>
              <a:defRPr/>
            </a:pPr>
            <a:r>
              <a:rPr lang="en-US" dirty="0"/>
              <a:t>ISACA IS Audit and Assurance Standard 1005 Due Professional Care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a:extLst>
              <a:ext uri="{FF2B5EF4-FFF2-40B4-BE49-F238E27FC236}">
                <a16:creationId xmlns:a16="http://schemas.microsoft.com/office/drawing/2014/main" xmlns="" id="{2EBAB6D3-4405-E30B-7B8C-3248D3A1E649}"/>
              </a:ext>
            </a:extLst>
          </p:cNvPr>
          <p:cNvSpPr>
            <a:spLocks noGrp="1"/>
          </p:cNvSpPr>
          <p:nvPr>
            <p:ph type="title"/>
          </p:nvPr>
        </p:nvSpPr>
        <p:spPr/>
        <p:txBody>
          <a:bodyPr/>
          <a:lstStyle/>
          <a:p>
            <a:pPr eaLnBrk="1" hangingPunct="1"/>
            <a:r>
              <a:rPr lang="en-US" altLang="en-US"/>
              <a:t>Testing Methods</a:t>
            </a:r>
          </a:p>
        </p:txBody>
      </p:sp>
      <p:sp>
        <p:nvSpPr>
          <p:cNvPr id="117763" name="Content Placeholder 2">
            <a:extLst>
              <a:ext uri="{FF2B5EF4-FFF2-40B4-BE49-F238E27FC236}">
                <a16:creationId xmlns:a16="http://schemas.microsoft.com/office/drawing/2014/main" xmlns="" id="{0F8084EE-7BB0-156C-889F-C6D926C168A6}"/>
              </a:ext>
            </a:extLst>
          </p:cNvPr>
          <p:cNvSpPr>
            <a:spLocks noGrp="1"/>
          </p:cNvSpPr>
          <p:nvPr>
            <p:ph idx="1"/>
          </p:nvPr>
        </p:nvSpPr>
        <p:spPr/>
        <p:txBody>
          <a:bodyPr/>
          <a:lstStyle/>
          <a:p>
            <a:pPr eaLnBrk="1" hangingPunct="1">
              <a:buFont typeface="Wingdings" pitchFamily="2" charset="77"/>
              <a:buChar char="§"/>
            </a:pPr>
            <a:r>
              <a:rPr lang="en-US" altLang="en-US" sz="2400"/>
              <a:t>Compliance testing:</a:t>
            </a:r>
          </a:p>
          <a:p>
            <a:pPr lvl="1" eaLnBrk="1" hangingPunct="1"/>
            <a:r>
              <a:rPr lang="en-US" altLang="en-US" sz="2400"/>
              <a:t>Tests of control designed to obtain audit evidence on both the effectiveness of the controls and their operation during the audit period.</a:t>
            </a:r>
          </a:p>
          <a:p>
            <a:pPr eaLnBrk="1" hangingPunct="1">
              <a:buFont typeface="Wingdings" pitchFamily="2" charset="77"/>
              <a:buChar char="§"/>
            </a:pPr>
            <a:r>
              <a:rPr lang="en-US" altLang="en-US" sz="2400"/>
              <a:t>Substantive testing:</a:t>
            </a:r>
          </a:p>
          <a:p>
            <a:pPr lvl="1" eaLnBrk="1" hangingPunct="1"/>
            <a:r>
              <a:rPr lang="en-US" altLang="en-US" sz="2400"/>
              <a:t>Obtaining audit evidence on the completeness, accuracy or existence of activities or transactions during the audit period.</a:t>
            </a:r>
            <a:r>
              <a:rPr lang="en-US" altLang="en-US" sz="2600"/>
              <a:t/>
            </a:r>
            <a:br>
              <a:rPr lang="en-US" altLang="en-US" sz="2600"/>
            </a:br>
            <a:endParaRPr lang="en-US"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3">
            <a:extLst>
              <a:ext uri="{FF2B5EF4-FFF2-40B4-BE49-F238E27FC236}">
                <a16:creationId xmlns:a16="http://schemas.microsoft.com/office/drawing/2014/main" xmlns="" id="{DB8F3E61-DA20-15FF-DCCE-FEBCA05CCDD0}"/>
              </a:ext>
            </a:extLst>
          </p:cNvPr>
          <p:cNvSpPr>
            <a:spLocks noGrp="1"/>
          </p:cNvSpPr>
          <p:nvPr>
            <p:ph type="title"/>
          </p:nvPr>
        </p:nvSpPr>
        <p:spPr/>
        <p:txBody>
          <a:bodyPr/>
          <a:lstStyle/>
          <a:p>
            <a:pPr eaLnBrk="1" hangingPunct="1"/>
            <a:r>
              <a:rPr lang="en-US" altLang="en-US"/>
              <a:t>Testing Process</a:t>
            </a:r>
          </a:p>
        </p:txBody>
      </p:sp>
      <p:pic>
        <p:nvPicPr>
          <p:cNvPr id="119811" name="Picture 7">
            <a:extLst>
              <a:ext uri="{FF2B5EF4-FFF2-40B4-BE49-F238E27FC236}">
                <a16:creationId xmlns:a16="http://schemas.microsoft.com/office/drawing/2014/main" xmlns="" id="{2EB1E17F-4F69-2059-7AD0-47D011FAE7A6}"/>
              </a:ext>
            </a:extLst>
          </p:cNvPr>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219075" y="2362200"/>
            <a:ext cx="8683625" cy="320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9812" name="TextBox 8">
            <a:extLst>
              <a:ext uri="{FF2B5EF4-FFF2-40B4-BE49-F238E27FC236}">
                <a16:creationId xmlns:a16="http://schemas.microsoft.com/office/drawing/2014/main" xmlns="" id="{516A09AC-F1FE-DCA0-FC7A-38A4FFB2A4F0}"/>
              </a:ext>
            </a:extLst>
          </p:cNvPr>
          <p:cNvSpPr txBox="1">
            <a:spLocks noChangeArrowheads="1"/>
          </p:cNvSpPr>
          <p:nvPr/>
        </p:nvSpPr>
        <p:spPr bwMode="auto">
          <a:xfrm>
            <a:off x="160338" y="6019800"/>
            <a:ext cx="8382000" cy="55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Source:  ISACA, </a:t>
            </a:r>
            <a:r>
              <a:rPr lang="en-US" altLang="en-US" sz="1200" i="1"/>
              <a:t>CISA Review Manual 26</a:t>
            </a:r>
            <a:r>
              <a:rPr lang="en-US" altLang="en-US" sz="1200" i="1" baseline="30000"/>
              <a:t>th</a:t>
            </a:r>
            <a:r>
              <a:rPr lang="en-US" altLang="en-US" sz="1200" i="1"/>
              <a:t> Edition</a:t>
            </a:r>
            <a:r>
              <a:rPr lang="en-US" altLang="en-US" sz="1200"/>
              <a:t>, figure 1.9</a:t>
            </a:r>
          </a:p>
          <a:p>
            <a:pPr eaLnBrk="1" hangingPunct="1">
              <a:spcBef>
                <a:spcPct val="0"/>
              </a:spcBef>
              <a:buFontTx/>
              <a:buNone/>
            </a:pPr>
            <a:endParaRPr lang="en-US" altLang="en-US" sz="1800"/>
          </a:p>
        </p:txBody>
      </p:sp>
      <p:sp>
        <p:nvSpPr>
          <p:cNvPr id="119813" name="Rectangle 1">
            <a:extLst>
              <a:ext uri="{FF2B5EF4-FFF2-40B4-BE49-F238E27FC236}">
                <a16:creationId xmlns:a16="http://schemas.microsoft.com/office/drawing/2014/main" xmlns="" id="{DDBE38B8-6D65-3A93-6A9F-CAC319C13CAE}"/>
              </a:ext>
            </a:extLst>
          </p:cNvPr>
          <p:cNvSpPr>
            <a:spLocks noChangeArrowheads="1"/>
          </p:cNvSpPr>
          <p:nvPr/>
        </p:nvSpPr>
        <p:spPr bwMode="auto">
          <a:xfrm>
            <a:off x="290513" y="966788"/>
            <a:ext cx="8167687" cy="1108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pPr>
            <a:r>
              <a:rPr lang="en-US" altLang="en-US" sz="2200"/>
              <a:t>This figure shows the relationship between compliance and substantive testing and describes the two categories of substantive tests.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a:extLst>
              <a:ext uri="{FF2B5EF4-FFF2-40B4-BE49-F238E27FC236}">
                <a16:creationId xmlns:a16="http://schemas.microsoft.com/office/drawing/2014/main" xmlns="" id="{E09C7268-A4E5-CE11-C0A2-A45C4F9E5E52}"/>
              </a:ext>
            </a:extLst>
          </p:cNvPr>
          <p:cNvSpPr>
            <a:spLocks noGrp="1"/>
          </p:cNvSpPr>
          <p:nvPr>
            <p:ph type="title"/>
          </p:nvPr>
        </p:nvSpPr>
        <p:spPr/>
        <p:txBody>
          <a:bodyPr/>
          <a:lstStyle/>
          <a:p>
            <a:pPr eaLnBrk="1" hangingPunct="1"/>
            <a:r>
              <a:rPr lang="en-US" altLang="en-US"/>
              <a:t>Evidence</a:t>
            </a:r>
          </a:p>
        </p:txBody>
      </p:sp>
      <p:sp>
        <p:nvSpPr>
          <p:cNvPr id="3" name="Content Placeholder 2">
            <a:extLst>
              <a:ext uri="{FF2B5EF4-FFF2-40B4-BE49-F238E27FC236}">
                <a16:creationId xmlns:a16="http://schemas.microsoft.com/office/drawing/2014/main" xmlns="" id="{65126426-B490-A62B-4A83-2617E3787545}"/>
              </a:ext>
            </a:extLst>
          </p:cNvPr>
          <p:cNvSpPr>
            <a:spLocks noGrp="1"/>
          </p:cNvSpPr>
          <p:nvPr>
            <p:ph idx="1"/>
          </p:nvPr>
        </p:nvSpPr>
        <p:spPr/>
        <p:txBody>
          <a:bodyPr rtlCol="0">
            <a:normAutofit fontScale="77500" lnSpcReduction="20000"/>
          </a:bodyPr>
          <a:lstStyle/>
          <a:p>
            <a:pPr eaLnBrk="1" fontAlgn="auto" hangingPunct="1">
              <a:spcAft>
                <a:spcPts val="0"/>
              </a:spcAft>
              <a:defRPr/>
            </a:pPr>
            <a:r>
              <a:rPr lang="en-US" sz="3100" dirty="0"/>
              <a:t>Evidence is any information used by </a:t>
            </a:r>
            <a:br>
              <a:rPr lang="en-US" sz="3100" dirty="0"/>
            </a:br>
            <a:r>
              <a:rPr lang="en-US" sz="3100" dirty="0"/>
              <a:t>the IS auditor to determine whether </a:t>
            </a:r>
            <a:br>
              <a:rPr lang="en-US" sz="3100" dirty="0"/>
            </a:br>
            <a:r>
              <a:rPr lang="en-US" sz="3100" dirty="0"/>
              <a:t>the entity or data being audited follows </a:t>
            </a:r>
            <a:br>
              <a:rPr lang="en-US" sz="3100" dirty="0"/>
            </a:br>
            <a:r>
              <a:rPr lang="en-US" sz="3100" dirty="0"/>
              <a:t>the established criteria or objectives </a:t>
            </a:r>
            <a:br>
              <a:rPr lang="en-US" sz="3100" dirty="0"/>
            </a:br>
            <a:r>
              <a:rPr lang="en-US" sz="3100" dirty="0"/>
              <a:t>and supports audit conclusions.</a:t>
            </a:r>
          </a:p>
          <a:p>
            <a:pPr eaLnBrk="1" fontAlgn="auto" hangingPunct="1">
              <a:spcAft>
                <a:spcPts val="0"/>
              </a:spcAft>
              <a:defRPr/>
            </a:pPr>
            <a:r>
              <a:rPr lang="en-US" sz="3100" dirty="0"/>
              <a:t>Some types of evidence are more reliable than others. Reliability is determined by:</a:t>
            </a:r>
          </a:p>
          <a:p>
            <a:pPr lvl="1" eaLnBrk="1" fontAlgn="auto" hangingPunct="1">
              <a:spcAft>
                <a:spcPts val="0"/>
              </a:spcAft>
              <a:defRPr/>
            </a:pPr>
            <a:r>
              <a:rPr lang="en-US" sz="3100" dirty="0"/>
              <a:t>The independence of the evidence provider</a:t>
            </a:r>
          </a:p>
          <a:p>
            <a:pPr lvl="1" eaLnBrk="1" fontAlgn="auto" hangingPunct="1">
              <a:spcAft>
                <a:spcPts val="0"/>
              </a:spcAft>
              <a:defRPr/>
            </a:pPr>
            <a:r>
              <a:rPr lang="en-US" sz="3100" dirty="0"/>
              <a:t>The qualifications of the evidence provider</a:t>
            </a:r>
          </a:p>
          <a:p>
            <a:pPr lvl="1" eaLnBrk="1" fontAlgn="auto" hangingPunct="1">
              <a:spcAft>
                <a:spcPts val="0"/>
              </a:spcAft>
              <a:defRPr/>
            </a:pPr>
            <a:r>
              <a:rPr lang="en-US" sz="3100" dirty="0"/>
              <a:t>The objectivity of the evidence</a:t>
            </a:r>
          </a:p>
          <a:p>
            <a:pPr lvl="1" eaLnBrk="1" fontAlgn="auto" hangingPunct="1">
              <a:spcAft>
                <a:spcPts val="0"/>
              </a:spcAft>
              <a:defRPr/>
            </a:pPr>
            <a:r>
              <a:rPr lang="en-US" sz="3100" dirty="0"/>
              <a:t>The timing of the evidence</a:t>
            </a:r>
          </a:p>
          <a:p>
            <a:pPr eaLnBrk="1" fontAlgn="auto" hangingPunct="1">
              <a:spcAft>
                <a:spcPts val="0"/>
              </a:spcAft>
              <a:defRPr/>
            </a:pPr>
            <a:r>
              <a:rPr lang="en-US" sz="3100" dirty="0"/>
              <a:t>The IS auditor must focus on the objectives of the audit and not on the nature of the evidence.</a:t>
            </a:r>
          </a:p>
          <a:p>
            <a:pPr eaLnBrk="1" fontAlgn="auto" hangingPunct="1">
              <a:spcAft>
                <a:spcPts val="0"/>
              </a:spcAft>
              <a:defRPr/>
            </a:pPr>
            <a:r>
              <a:rPr lang="en-US" sz="3100" dirty="0"/>
              <a:t>Evidence is considered competent when it is both valid and relevant.</a:t>
            </a:r>
          </a:p>
          <a:p>
            <a:pPr eaLnBrk="1" fontAlgn="auto" hangingPunct="1">
              <a:spcAft>
                <a:spcPts val="0"/>
              </a:spcAft>
              <a:defRPr/>
            </a:pPr>
            <a:endParaRPr lang="en-US" dirty="0"/>
          </a:p>
        </p:txBody>
      </p:sp>
      <p:sp>
        <p:nvSpPr>
          <p:cNvPr id="4" name="Rounded Rectangle 3">
            <a:extLst>
              <a:ext uri="{FF2B5EF4-FFF2-40B4-BE49-F238E27FC236}">
                <a16:creationId xmlns:a16="http://schemas.microsoft.com/office/drawing/2014/main" xmlns="" id="{607631AE-5428-29E4-293C-70CE6C61A059}"/>
              </a:ext>
            </a:extLst>
          </p:cNvPr>
          <p:cNvSpPr/>
          <p:nvPr/>
        </p:nvSpPr>
        <p:spPr>
          <a:xfrm>
            <a:off x="6477000" y="1143000"/>
            <a:ext cx="2438400" cy="990600"/>
          </a:xfrm>
          <a:prstGeom prst="roundRect">
            <a:avLst/>
          </a:prstGeom>
        </p:spPr>
        <p:style>
          <a:lnRef idx="3">
            <a:schemeClr val="lt1"/>
          </a:lnRef>
          <a:fillRef idx="1">
            <a:schemeClr val="accent2"/>
          </a:fillRef>
          <a:effectRef idx="1">
            <a:schemeClr val="accent2"/>
          </a:effectRef>
          <a:fontRef idx="minor">
            <a:schemeClr val="lt1"/>
          </a:fontRef>
        </p:style>
        <p:txBody>
          <a:bodyPr anchor="ctr"/>
          <a:lstStyle/>
          <a:p>
            <a:pPr algn="ctr" eaLnBrk="1" fontAlgn="auto" hangingPunct="1">
              <a:spcBef>
                <a:spcPts val="0"/>
              </a:spcBef>
              <a:spcAft>
                <a:spcPts val="0"/>
              </a:spcAft>
              <a:defRPr/>
            </a:pPr>
            <a:r>
              <a:rPr lang="en-US" dirty="0"/>
              <a:t>ISACA IS Audit and Assurance Standard 1205 Evidence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a:extLst>
              <a:ext uri="{FF2B5EF4-FFF2-40B4-BE49-F238E27FC236}">
                <a16:creationId xmlns:a16="http://schemas.microsoft.com/office/drawing/2014/main" xmlns="" id="{34ABFAE9-5D40-9754-399E-5D97C8FEC89C}"/>
              </a:ext>
            </a:extLst>
          </p:cNvPr>
          <p:cNvSpPr>
            <a:spLocks noGrp="1"/>
          </p:cNvSpPr>
          <p:nvPr>
            <p:ph type="title"/>
          </p:nvPr>
        </p:nvSpPr>
        <p:spPr/>
        <p:txBody>
          <a:bodyPr/>
          <a:lstStyle/>
          <a:p>
            <a:pPr eaLnBrk="1" hangingPunct="1"/>
            <a:r>
              <a:rPr lang="en-US" altLang="en-US" sz="3200"/>
              <a:t>Evidence Gathering Techniques</a:t>
            </a:r>
          </a:p>
        </p:txBody>
      </p:sp>
      <p:graphicFrame>
        <p:nvGraphicFramePr>
          <p:cNvPr id="4" name="Content Placeholder 3">
            <a:extLst>
              <a:ext uri="{FF2B5EF4-FFF2-40B4-BE49-F238E27FC236}">
                <a16:creationId xmlns:a16="http://schemas.microsoft.com/office/drawing/2014/main" xmlns="" id="{A43D523A-FD92-91B1-EAA2-0313B3B531D7}"/>
              </a:ext>
            </a:extLst>
          </p:cNvPr>
          <p:cNvGraphicFramePr>
            <a:graphicFrameLocks noGrp="1"/>
          </p:cNvGraphicFramePr>
          <p:nvPr>
            <p:ph idx="1"/>
          </p:nvPr>
        </p:nvGraphicFramePr>
        <p:xfrm>
          <a:off x="457200" y="1066800"/>
          <a:ext cx="82296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a:extLst>
              <a:ext uri="{FF2B5EF4-FFF2-40B4-BE49-F238E27FC236}">
                <a16:creationId xmlns:a16="http://schemas.microsoft.com/office/drawing/2014/main" xmlns="" id="{3B002CFE-CDCD-DC5B-95D1-391FB32ED22F}"/>
              </a:ext>
            </a:extLst>
          </p:cNvPr>
          <p:cNvSpPr>
            <a:spLocks noGrp="1"/>
          </p:cNvSpPr>
          <p:nvPr>
            <p:ph type="title"/>
          </p:nvPr>
        </p:nvSpPr>
        <p:spPr/>
        <p:txBody>
          <a:bodyPr/>
          <a:lstStyle/>
          <a:p>
            <a:pPr eaLnBrk="1" hangingPunct="1"/>
            <a:r>
              <a:rPr lang="en-US" altLang="en-US"/>
              <a:t>Interviews and Observations</a:t>
            </a:r>
          </a:p>
        </p:txBody>
      </p:sp>
      <p:sp>
        <p:nvSpPr>
          <p:cNvPr id="125955" name="Content Placeholder 2">
            <a:extLst>
              <a:ext uri="{FF2B5EF4-FFF2-40B4-BE49-F238E27FC236}">
                <a16:creationId xmlns:a16="http://schemas.microsoft.com/office/drawing/2014/main" xmlns="" id="{12C5F99A-54D0-9954-D1B7-D878D60EF892}"/>
              </a:ext>
            </a:extLst>
          </p:cNvPr>
          <p:cNvSpPr>
            <a:spLocks noGrp="1"/>
          </p:cNvSpPr>
          <p:nvPr>
            <p:ph idx="1"/>
          </p:nvPr>
        </p:nvSpPr>
        <p:spPr>
          <a:xfrm>
            <a:off x="457200" y="1143000"/>
            <a:ext cx="8229600" cy="1295400"/>
          </a:xfrm>
        </p:spPr>
        <p:txBody>
          <a:bodyPr/>
          <a:lstStyle/>
          <a:p>
            <a:pPr eaLnBrk="1" hangingPunct="1">
              <a:buFont typeface="Wingdings" pitchFamily="2" charset="77"/>
              <a:buChar char="§"/>
            </a:pPr>
            <a:r>
              <a:rPr lang="en-US" altLang="en-US" sz="2400"/>
              <a:t>Observing personnel in the performance of their duties assists an IS auditor in identifying:</a:t>
            </a:r>
          </a:p>
        </p:txBody>
      </p:sp>
      <p:graphicFrame>
        <p:nvGraphicFramePr>
          <p:cNvPr id="4" name="Diagram 3">
            <a:extLst>
              <a:ext uri="{FF2B5EF4-FFF2-40B4-BE49-F238E27FC236}">
                <a16:creationId xmlns:a16="http://schemas.microsoft.com/office/drawing/2014/main" xmlns="" id="{E7CDC608-E908-8FF0-F091-CA14EC70DD5B}"/>
              </a:ext>
            </a:extLst>
          </p:cNvPr>
          <p:cNvGraphicFramePr/>
          <p:nvPr/>
        </p:nvGraphicFramePr>
        <p:xfrm>
          <a:off x="762000" y="1988234"/>
          <a:ext cx="76200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5957" name="Content Placeholder 2">
            <a:extLst>
              <a:ext uri="{FF2B5EF4-FFF2-40B4-BE49-F238E27FC236}">
                <a16:creationId xmlns:a16="http://schemas.microsoft.com/office/drawing/2014/main" xmlns="" id="{19B7A5A3-75EB-B6AA-BA42-5C14BDF5AC59}"/>
              </a:ext>
            </a:extLst>
          </p:cNvPr>
          <p:cNvSpPr txBox="1">
            <a:spLocks/>
          </p:cNvSpPr>
          <p:nvPr/>
        </p:nvSpPr>
        <p:spPr bwMode="auto">
          <a:xfrm>
            <a:off x="457200" y="3657600"/>
            <a:ext cx="8229600"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Font typeface="Wingdings" pitchFamily="2" charset="77"/>
              <a:buChar char="§"/>
              <a:defRPr sz="3200">
                <a:solidFill>
                  <a:schemeClr val="tx1"/>
                </a:solidFill>
                <a:latin typeface="Arial" panose="020B0604020202020204" pitchFamily="34" charset="0"/>
              </a:defRPr>
            </a:lvl1pPr>
            <a:lvl2pPr marL="742950" indent="-285750">
              <a:spcBef>
                <a:spcPct val="20000"/>
              </a:spcBef>
              <a:buFont typeface="Courier New" panose="02070309020205020404" pitchFamily="49" charset="0"/>
              <a:buChar char="o"/>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r>
              <a:rPr lang="en-US" altLang="en-US" sz="2400"/>
              <a:t>Note that personnel may change their behavior if they know they are being observed. Therefore, combine observations with interviews, which can provide adequate assurance that personnel have the required technical skills.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a:extLst>
              <a:ext uri="{FF2B5EF4-FFF2-40B4-BE49-F238E27FC236}">
                <a16:creationId xmlns:a16="http://schemas.microsoft.com/office/drawing/2014/main" xmlns="" id="{AEC34D78-D2B0-1561-F949-4CC52FF52D78}"/>
              </a:ext>
            </a:extLst>
          </p:cNvPr>
          <p:cNvSpPr>
            <a:spLocks noGrp="1"/>
          </p:cNvSpPr>
          <p:nvPr>
            <p:ph type="title"/>
          </p:nvPr>
        </p:nvSpPr>
        <p:spPr/>
        <p:txBody>
          <a:bodyPr/>
          <a:lstStyle/>
          <a:p>
            <a:pPr eaLnBrk="1" hangingPunct="1"/>
            <a:r>
              <a:rPr lang="en-US" altLang="en-US"/>
              <a:t>CAATs</a:t>
            </a:r>
          </a:p>
        </p:txBody>
      </p:sp>
      <p:sp>
        <p:nvSpPr>
          <p:cNvPr id="128003" name="Content Placeholder 2">
            <a:extLst>
              <a:ext uri="{FF2B5EF4-FFF2-40B4-BE49-F238E27FC236}">
                <a16:creationId xmlns:a16="http://schemas.microsoft.com/office/drawing/2014/main" xmlns="" id="{36884C2D-B34F-F59C-A4C4-00094698C599}"/>
              </a:ext>
            </a:extLst>
          </p:cNvPr>
          <p:cNvSpPr>
            <a:spLocks noGrp="1"/>
          </p:cNvSpPr>
          <p:nvPr>
            <p:ph idx="1"/>
          </p:nvPr>
        </p:nvSpPr>
        <p:spPr/>
        <p:txBody>
          <a:bodyPr/>
          <a:lstStyle/>
          <a:p>
            <a:pPr eaLnBrk="1" hangingPunct="1">
              <a:buFont typeface="Wingdings" pitchFamily="2" charset="77"/>
              <a:buChar char="§"/>
            </a:pPr>
            <a:r>
              <a:rPr lang="en-US" altLang="en-US" sz="2400"/>
              <a:t>CAATs help IS auditors collect sufficient, relevant and useful evidence that may only exist in electronic form.</a:t>
            </a:r>
          </a:p>
          <a:p>
            <a:pPr eaLnBrk="1" hangingPunct="1">
              <a:buFont typeface="Wingdings" pitchFamily="2" charset="77"/>
              <a:buChar char="§"/>
            </a:pPr>
            <a:r>
              <a:rPr lang="en-US" altLang="en-US" sz="2400"/>
              <a:t>They are particularly useful when auditing systems that have different hardware and software environments, data structures, record formats or processing functions.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xmlns="" id="{16EED07C-5D2D-E0DE-4486-E4378C7E138F}"/>
              </a:ext>
            </a:extLst>
          </p:cNvPr>
          <p:cNvSpPr>
            <a:spLocks noGrp="1"/>
          </p:cNvSpPr>
          <p:nvPr>
            <p:ph type="title"/>
          </p:nvPr>
        </p:nvSpPr>
        <p:spPr/>
        <p:txBody>
          <a:bodyPr/>
          <a:lstStyle/>
          <a:p>
            <a:pPr eaLnBrk="1" hangingPunct="1"/>
            <a:r>
              <a:rPr lang="en-US" altLang="en-US"/>
              <a:t>IS Audit Function</a:t>
            </a:r>
          </a:p>
        </p:txBody>
      </p:sp>
      <p:sp>
        <p:nvSpPr>
          <p:cNvPr id="21507" name="Content Placeholder 2">
            <a:extLst>
              <a:ext uri="{FF2B5EF4-FFF2-40B4-BE49-F238E27FC236}">
                <a16:creationId xmlns:a16="http://schemas.microsoft.com/office/drawing/2014/main" xmlns="" id="{9D762CF6-854E-195E-AFF1-477E605B7527}"/>
              </a:ext>
            </a:extLst>
          </p:cNvPr>
          <p:cNvSpPr>
            <a:spLocks noGrp="1"/>
          </p:cNvSpPr>
          <p:nvPr>
            <p:ph idx="1"/>
          </p:nvPr>
        </p:nvSpPr>
        <p:spPr/>
        <p:txBody>
          <a:bodyPr/>
          <a:lstStyle/>
          <a:p>
            <a:pPr eaLnBrk="1" hangingPunct="1">
              <a:buFont typeface="Wingdings" pitchFamily="2" charset="77"/>
              <a:buChar char="§"/>
            </a:pPr>
            <a:r>
              <a:rPr lang="en-US" altLang="en-US" sz="2400"/>
              <a:t>IS auditing is the formal examination, interview and/or testing of information systems to determine whether:</a:t>
            </a:r>
          </a:p>
          <a:p>
            <a:pPr lvl="1" eaLnBrk="1" hangingPunct="1"/>
            <a:r>
              <a:rPr lang="en-US" altLang="en-US" sz="2400"/>
              <a:t>Information systems are in compliance with applicable laws, regulations, contracts and/or industry guidelines.</a:t>
            </a:r>
          </a:p>
          <a:p>
            <a:pPr lvl="1" eaLnBrk="1" hangingPunct="1"/>
            <a:r>
              <a:rPr lang="en-US" altLang="en-US" sz="2400"/>
              <a:t>IS data and information have appropriate levels of confidentiality, integrity and availability.</a:t>
            </a:r>
          </a:p>
          <a:p>
            <a:pPr lvl="1" eaLnBrk="1" hangingPunct="1"/>
            <a:r>
              <a:rPr lang="en-US" altLang="en-US" sz="2400"/>
              <a:t>IS operations are being accomplished efficiently, and effectiveness targets are being met.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a:extLst>
              <a:ext uri="{FF2B5EF4-FFF2-40B4-BE49-F238E27FC236}">
                <a16:creationId xmlns:a16="http://schemas.microsoft.com/office/drawing/2014/main" xmlns="" id="{9422379C-55D0-8C30-F88D-A623740C1BE8}"/>
              </a:ext>
            </a:extLst>
          </p:cNvPr>
          <p:cNvSpPr>
            <a:spLocks noGrp="1"/>
          </p:cNvSpPr>
          <p:nvPr>
            <p:ph type="title"/>
          </p:nvPr>
        </p:nvSpPr>
        <p:spPr/>
        <p:txBody>
          <a:bodyPr/>
          <a:lstStyle/>
          <a:p>
            <a:pPr eaLnBrk="1" hangingPunct="1"/>
            <a:r>
              <a:rPr lang="en-US" altLang="en-US"/>
              <a:t>CAATs (cont’d)</a:t>
            </a:r>
          </a:p>
        </p:txBody>
      </p:sp>
      <p:sp>
        <p:nvSpPr>
          <p:cNvPr id="130051" name="Content Placeholder 2">
            <a:extLst>
              <a:ext uri="{FF2B5EF4-FFF2-40B4-BE49-F238E27FC236}">
                <a16:creationId xmlns:a16="http://schemas.microsoft.com/office/drawing/2014/main" xmlns="" id="{E3D86FB3-84BE-1BE0-FEC7-9656FAD177F5}"/>
              </a:ext>
            </a:extLst>
          </p:cNvPr>
          <p:cNvSpPr>
            <a:spLocks noGrp="1"/>
          </p:cNvSpPr>
          <p:nvPr>
            <p:ph idx="1"/>
          </p:nvPr>
        </p:nvSpPr>
        <p:spPr/>
        <p:txBody>
          <a:bodyPr/>
          <a:lstStyle/>
          <a:p>
            <a:pPr eaLnBrk="1" hangingPunct="1">
              <a:buFont typeface="Wingdings" pitchFamily="2" charset="77"/>
              <a:buChar char="§"/>
            </a:pPr>
            <a:r>
              <a:rPr lang="en-US" altLang="en-US" sz="2400"/>
              <a:t>CAATs include many tools and techniques, such as:</a:t>
            </a:r>
          </a:p>
          <a:p>
            <a:pPr lvl="1" eaLnBrk="1" hangingPunct="1"/>
            <a:r>
              <a:rPr lang="en-US" altLang="en-US" sz="2400"/>
              <a:t>Generalized audit software (GAS)</a:t>
            </a:r>
          </a:p>
          <a:p>
            <a:pPr lvl="1" eaLnBrk="1" hangingPunct="1"/>
            <a:r>
              <a:rPr lang="en-US" altLang="en-US" sz="2400"/>
              <a:t>Utility software</a:t>
            </a:r>
          </a:p>
          <a:p>
            <a:pPr lvl="1" eaLnBrk="1" hangingPunct="1"/>
            <a:r>
              <a:rPr lang="en-US" altLang="en-US" sz="2400"/>
              <a:t>Debugging and scanning software</a:t>
            </a:r>
          </a:p>
          <a:p>
            <a:pPr lvl="1" eaLnBrk="1" hangingPunct="1"/>
            <a:r>
              <a:rPr lang="en-US" altLang="en-US" sz="2400"/>
              <a:t>Test data</a:t>
            </a:r>
          </a:p>
          <a:p>
            <a:pPr lvl="1" eaLnBrk="1" hangingPunct="1"/>
            <a:r>
              <a:rPr lang="en-US" altLang="en-US" sz="2400"/>
              <a:t>Application software tracing and </a:t>
            </a:r>
            <a:br>
              <a:rPr lang="en-US" altLang="en-US" sz="2400"/>
            </a:br>
            <a:r>
              <a:rPr lang="en-US" altLang="en-US" sz="2400"/>
              <a:t>mapping</a:t>
            </a:r>
          </a:p>
          <a:p>
            <a:pPr lvl="1" eaLnBrk="1" hangingPunct="1"/>
            <a:r>
              <a:rPr lang="en-US" altLang="en-US" sz="2400"/>
              <a:t>Expert systems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a:extLst>
              <a:ext uri="{FF2B5EF4-FFF2-40B4-BE49-F238E27FC236}">
                <a16:creationId xmlns:a16="http://schemas.microsoft.com/office/drawing/2014/main" xmlns="" id="{9EC778DE-A6D6-7771-B348-24E7E6A9C16D}"/>
              </a:ext>
            </a:extLst>
          </p:cNvPr>
          <p:cNvSpPr>
            <a:spLocks noGrp="1"/>
          </p:cNvSpPr>
          <p:nvPr>
            <p:ph type="title"/>
          </p:nvPr>
        </p:nvSpPr>
        <p:spPr/>
        <p:txBody>
          <a:bodyPr/>
          <a:lstStyle/>
          <a:p>
            <a:pPr eaLnBrk="1" hangingPunct="1"/>
            <a:r>
              <a:rPr lang="en-US" altLang="en-US"/>
              <a:t>CAAT Considerations</a:t>
            </a:r>
          </a:p>
        </p:txBody>
      </p:sp>
      <p:sp>
        <p:nvSpPr>
          <p:cNvPr id="132099" name="Content Placeholder 2">
            <a:extLst>
              <a:ext uri="{FF2B5EF4-FFF2-40B4-BE49-F238E27FC236}">
                <a16:creationId xmlns:a16="http://schemas.microsoft.com/office/drawing/2014/main" xmlns="" id="{97254F9C-9441-389F-391E-CDC7EED1BF9E}"/>
              </a:ext>
            </a:extLst>
          </p:cNvPr>
          <p:cNvSpPr>
            <a:spLocks noGrp="1"/>
          </p:cNvSpPr>
          <p:nvPr>
            <p:ph idx="1"/>
          </p:nvPr>
        </p:nvSpPr>
        <p:spPr/>
        <p:txBody>
          <a:bodyPr/>
          <a:lstStyle/>
          <a:p>
            <a:pPr eaLnBrk="1" hangingPunct="1">
              <a:buFont typeface="Wingdings" pitchFamily="2" charset="77"/>
              <a:buChar char="§"/>
            </a:pPr>
            <a:r>
              <a:rPr lang="en-US" altLang="en-US" sz="1900"/>
              <a:t>Before the use of a CAAT, consider:</a:t>
            </a:r>
          </a:p>
          <a:p>
            <a:pPr lvl="1" eaLnBrk="1" hangingPunct="1"/>
            <a:r>
              <a:rPr lang="en-US" altLang="en-US" sz="1900"/>
              <a:t>Ease of use, both for existing and future audit staff</a:t>
            </a:r>
          </a:p>
          <a:p>
            <a:pPr lvl="1" eaLnBrk="1" hangingPunct="1"/>
            <a:r>
              <a:rPr lang="en-US" altLang="en-US" sz="1900"/>
              <a:t>Training requirements</a:t>
            </a:r>
          </a:p>
          <a:p>
            <a:pPr lvl="1" eaLnBrk="1" hangingPunct="1"/>
            <a:r>
              <a:rPr lang="en-US" altLang="en-US" sz="1900"/>
              <a:t>Complexity of coding and maintenance</a:t>
            </a:r>
          </a:p>
          <a:p>
            <a:pPr lvl="1" eaLnBrk="1" hangingPunct="1"/>
            <a:r>
              <a:rPr lang="en-US" altLang="en-US" sz="1900"/>
              <a:t>Flexibility of uses</a:t>
            </a:r>
          </a:p>
          <a:p>
            <a:pPr lvl="1" eaLnBrk="1" hangingPunct="1"/>
            <a:r>
              <a:rPr lang="en-US" altLang="en-US" sz="1900"/>
              <a:t>Installation requirements</a:t>
            </a:r>
          </a:p>
          <a:p>
            <a:pPr lvl="1" eaLnBrk="1" hangingPunct="1"/>
            <a:r>
              <a:rPr lang="en-US" altLang="en-US" sz="1900"/>
              <a:t>Processing efficiencies (especially with a PC CAAT)</a:t>
            </a:r>
          </a:p>
          <a:p>
            <a:pPr lvl="1" eaLnBrk="1" hangingPunct="1"/>
            <a:r>
              <a:rPr lang="en-US" altLang="en-US" sz="1900"/>
              <a:t>Effort required to bring the source data into the CAATs for analysis</a:t>
            </a:r>
          </a:p>
          <a:p>
            <a:pPr lvl="1" eaLnBrk="1" hangingPunct="1"/>
            <a:r>
              <a:rPr lang="en-US" altLang="en-US" sz="1900"/>
              <a:t>Ensuring the integrity of imported data by safeguarding their authenticity</a:t>
            </a:r>
          </a:p>
          <a:p>
            <a:pPr lvl="1" eaLnBrk="1" hangingPunct="1"/>
            <a:r>
              <a:rPr lang="en-US" altLang="en-US" sz="1900"/>
              <a:t>Recording the time stamp of data downloaded at critical processing points to sustain the credibility of the review</a:t>
            </a:r>
          </a:p>
          <a:p>
            <a:pPr lvl="1" eaLnBrk="1" hangingPunct="1"/>
            <a:r>
              <a:rPr lang="en-US" altLang="en-US" sz="1900"/>
              <a:t>Obtaining permission to install the software on the auditee servers</a:t>
            </a:r>
          </a:p>
          <a:p>
            <a:pPr lvl="1" eaLnBrk="1" hangingPunct="1"/>
            <a:r>
              <a:rPr lang="en-US" altLang="en-US" sz="1900"/>
              <a:t>Reliability of the software</a:t>
            </a:r>
          </a:p>
          <a:p>
            <a:pPr lvl="1" eaLnBrk="1" hangingPunct="1"/>
            <a:r>
              <a:rPr lang="en-US" altLang="en-US" sz="1900"/>
              <a:t>Confidentiality of the data being processed</a:t>
            </a:r>
          </a:p>
          <a:p>
            <a:pPr lvl="1" eaLnBrk="1" hangingPunct="1"/>
            <a:endParaRPr lang="en-US" altLang="en-US" sz="240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a:extLst>
              <a:ext uri="{FF2B5EF4-FFF2-40B4-BE49-F238E27FC236}">
                <a16:creationId xmlns:a16="http://schemas.microsoft.com/office/drawing/2014/main" xmlns="" id="{C5985D94-D7EF-AF4F-623B-6D93F7138928}"/>
              </a:ext>
            </a:extLst>
          </p:cNvPr>
          <p:cNvSpPr>
            <a:spLocks noGrp="1"/>
          </p:cNvSpPr>
          <p:nvPr>
            <p:ph type="title"/>
          </p:nvPr>
        </p:nvSpPr>
        <p:spPr/>
        <p:txBody>
          <a:bodyPr/>
          <a:lstStyle/>
          <a:p>
            <a:pPr eaLnBrk="1" hangingPunct="1"/>
            <a:r>
              <a:rPr lang="en-US" altLang="en-US"/>
              <a:t>Evaluation of Controls</a:t>
            </a:r>
          </a:p>
        </p:txBody>
      </p:sp>
      <p:sp>
        <p:nvSpPr>
          <p:cNvPr id="134147" name="Content Placeholder 2">
            <a:extLst>
              <a:ext uri="{FF2B5EF4-FFF2-40B4-BE49-F238E27FC236}">
                <a16:creationId xmlns:a16="http://schemas.microsoft.com/office/drawing/2014/main" xmlns="" id="{C53004DB-3643-1E28-659A-964D52988883}"/>
              </a:ext>
            </a:extLst>
          </p:cNvPr>
          <p:cNvSpPr>
            <a:spLocks noGrp="1"/>
          </p:cNvSpPr>
          <p:nvPr>
            <p:ph idx="1"/>
          </p:nvPr>
        </p:nvSpPr>
        <p:spPr/>
        <p:txBody>
          <a:bodyPr/>
          <a:lstStyle/>
          <a:p>
            <a:pPr eaLnBrk="1" hangingPunct="1">
              <a:buFont typeface="Wingdings" pitchFamily="2" charset="77"/>
              <a:buChar char="§"/>
            </a:pPr>
            <a:r>
              <a:rPr lang="en-US" altLang="en-US" sz="2400"/>
              <a:t>After gathering evidence, the IS auditor can use a control matrix to assess the strengths and weaknesses of the controls and determine if they are effective at meeting the control objectives.</a:t>
            </a:r>
          </a:p>
          <a:p>
            <a:pPr eaLnBrk="1" hangingPunct="1">
              <a:buFont typeface="Wingdings" pitchFamily="2" charset="77"/>
              <a:buChar char="§"/>
            </a:pPr>
            <a:r>
              <a:rPr lang="en-US" altLang="en-US" sz="2400"/>
              <a:t>The IS auditor should always review for compensating controls before reporting control weaknesses.</a:t>
            </a:r>
          </a:p>
          <a:p>
            <a:pPr eaLnBrk="1" hangingPunct="1">
              <a:buFont typeface="Wingdings" pitchFamily="2" charset="77"/>
              <a:buChar char="§"/>
            </a:pPr>
            <a:r>
              <a:rPr lang="en-US" altLang="en-US" sz="2400"/>
              <a:t>The IS auditor must keep the concept of materiality in mind and judge what would be significant to different levels of management.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a:extLst>
              <a:ext uri="{FF2B5EF4-FFF2-40B4-BE49-F238E27FC236}">
                <a16:creationId xmlns:a16="http://schemas.microsoft.com/office/drawing/2014/main" xmlns="" id="{3B580223-4812-BC39-327C-E5B4E58F20C3}"/>
              </a:ext>
            </a:extLst>
          </p:cNvPr>
          <p:cNvSpPr>
            <a:spLocks noGrp="1"/>
          </p:cNvSpPr>
          <p:nvPr>
            <p:ph type="title"/>
          </p:nvPr>
        </p:nvSpPr>
        <p:spPr/>
        <p:txBody>
          <a:bodyPr/>
          <a:lstStyle/>
          <a:p>
            <a:pPr eaLnBrk="1" hangingPunct="1"/>
            <a:r>
              <a:rPr lang="en-US" altLang="en-US"/>
              <a:t>Key Terms</a:t>
            </a:r>
          </a:p>
        </p:txBody>
      </p:sp>
      <p:graphicFrame>
        <p:nvGraphicFramePr>
          <p:cNvPr id="4" name="Content Placeholder 3">
            <a:extLst>
              <a:ext uri="{FF2B5EF4-FFF2-40B4-BE49-F238E27FC236}">
                <a16:creationId xmlns:a16="http://schemas.microsoft.com/office/drawing/2014/main" xmlns="" id="{21EBA296-C180-5178-0924-D3083B516B4A}"/>
              </a:ext>
            </a:extLst>
          </p:cNvPr>
          <p:cNvGraphicFramePr>
            <a:graphicFrameLocks noGrp="1"/>
          </p:cNvGraphicFramePr>
          <p:nvPr>
            <p:ph idx="1"/>
          </p:nvPr>
        </p:nvGraphicFramePr>
        <p:xfrm>
          <a:off x="457200" y="1168400"/>
          <a:ext cx="8229600" cy="16510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xmlns="" val="20000"/>
                    </a:ext>
                  </a:extLst>
                </a:gridCol>
                <a:gridCol w="5943600">
                  <a:extLst>
                    <a:ext uri="{9D8B030D-6E8A-4147-A177-3AD203B41FA5}">
                      <a16:colId xmlns:a16="http://schemas.microsoft.com/office/drawing/2014/main" xmlns="" val="20001"/>
                    </a:ext>
                  </a:extLst>
                </a:gridCol>
              </a:tblGrid>
              <a:tr h="370840">
                <a:tc>
                  <a:txBody>
                    <a:bodyPr/>
                    <a:lstStyle/>
                    <a:p>
                      <a:r>
                        <a:rPr lang="en-US" dirty="0"/>
                        <a:t>Key Term</a:t>
                      </a:r>
                    </a:p>
                  </a:txBody>
                  <a:tcPr/>
                </a:tc>
                <a:tc>
                  <a:txBody>
                    <a:bodyPr/>
                    <a:lstStyle/>
                    <a:p>
                      <a:r>
                        <a:rPr lang="en-US" dirty="0"/>
                        <a:t>Definition</a:t>
                      </a:r>
                    </a:p>
                  </a:txBody>
                  <a:tcPr/>
                </a:tc>
                <a:extLst>
                  <a:ext uri="{0D108BD9-81ED-4DB2-BD59-A6C34878D82A}">
                    <a16:rowId xmlns:a16="http://schemas.microsoft.com/office/drawing/2014/main" xmlns="" val="10000"/>
                  </a:ext>
                </a:extLst>
              </a:tr>
              <a:tr h="370840">
                <a:tc>
                  <a:txBody>
                    <a:bodyPr/>
                    <a:lstStyle/>
                    <a:p>
                      <a:r>
                        <a:rPr lang="en-US" dirty="0"/>
                        <a:t>Audit report</a:t>
                      </a:r>
                    </a:p>
                  </a:txBody>
                  <a:tcPr/>
                </a:tc>
                <a:tc>
                  <a:txBody>
                    <a:bodyPr/>
                    <a:lstStyle/>
                    <a:p>
                      <a:r>
                        <a:rPr lang="en-US" dirty="0"/>
                        <a:t>Present the auditor’s findings and recommendations to management.</a:t>
                      </a:r>
                    </a:p>
                  </a:txBody>
                  <a:tcPr/>
                </a:tc>
                <a:extLst>
                  <a:ext uri="{0D108BD9-81ED-4DB2-BD59-A6C34878D82A}">
                    <a16:rowId xmlns:a16="http://schemas.microsoft.com/office/drawing/2014/main" xmlns="" val="10001"/>
                  </a:ext>
                </a:extLst>
              </a:tr>
              <a:tr h="370840">
                <a:tc>
                  <a:txBody>
                    <a:bodyPr/>
                    <a:lstStyle/>
                    <a:p>
                      <a:r>
                        <a:rPr lang="en-US" dirty="0"/>
                        <a:t>Stakeholder</a:t>
                      </a:r>
                    </a:p>
                  </a:txBody>
                  <a:tcPr/>
                </a:tc>
                <a:tc>
                  <a:txBody>
                    <a:bodyPr/>
                    <a:lstStyle/>
                    <a:p>
                      <a:r>
                        <a:rPr lang="en-US" sz="1800" b="0" i="0" kern="1200" dirty="0">
                          <a:solidFill>
                            <a:schemeClr val="dk1"/>
                          </a:solidFill>
                          <a:effectLst/>
                          <a:latin typeface="+mn-lt"/>
                          <a:ea typeface="+mn-ea"/>
                          <a:cs typeface="+mn-cs"/>
                        </a:rPr>
                        <a:t>Anyone who has a responsibility for, an expectation from or some other interest in the enterprise. </a:t>
                      </a:r>
                      <a:endParaRPr lang="en-US" dirty="0"/>
                    </a:p>
                  </a:txBody>
                  <a:tcPr/>
                </a:tc>
                <a:extLst>
                  <a:ext uri="{0D108BD9-81ED-4DB2-BD59-A6C34878D82A}">
                    <a16:rowId xmlns:a16="http://schemas.microsoft.com/office/drawing/2014/main" xmlns="" val="10002"/>
                  </a:ext>
                </a:extLst>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a:extLst>
              <a:ext uri="{FF2B5EF4-FFF2-40B4-BE49-F238E27FC236}">
                <a16:creationId xmlns:a16="http://schemas.microsoft.com/office/drawing/2014/main" xmlns="" id="{1ABEA955-56C2-0EEA-5E4C-037E1A89D0B4}"/>
              </a:ext>
            </a:extLst>
          </p:cNvPr>
          <p:cNvSpPr>
            <a:spLocks noGrp="1"/>
          </p:cNvSpPr>
          <p:nvPr>
            <p:ph type="title"/>
          </p:nvPr>
        </p:nvSpPr>
        <p:spPr/>
        <p:txBody>
          <a:bodyPr/>
          <a:lstStyle/>
          <a:p>
            <a:pPr eaLnBrk="1" hangingPunct="1"/>
            <a:r>
              <a:rPr lang="en-US" altLang="en-US"/>
              <a:t>Communication of Results</a:t>
            </a:r>
          </a:p>
        </p:txBody>
      </p:sp>
      <p:sp>
        <p:nvSpPr>
          <p:cNvPr id="137219" name="Content Placeholder 2">
            <a:extLst>
              <a:ext uri="{FF2B5EF4-FFF2-40B4-BE49-F238E27FC236}">
                <a16:creationId xmlns:a16="http://schemas.microsoft.com/office/drawing/2014/main" xmlns="" id="{8C12BDD0-1AC4-13EA-84B7-B32257050345}"/>
              </a:ext>
            </a:extLst>
          </p:cNvPr>
          <p:cNvSpPr>
            <a:spLocks noGrp="1"/>
          </p:cNvSpPr>
          <p:nvPr>
            <p:ph idx="1"/>
          </p:nvPr>
        </p:nvSpPr>
        <p:spPr/>
        <p:txBody>
          <a:bodyPr/>
          <a:lstStyle/>
          <a:p>
            <a:pPr eaLnBrk="1" hangingPunct="1">
              <a:buFont typeface="Wingdings" pitchFamily="2" charset="77"/>
              <a:buChar char="§"/>
            </a:pPr>
            <a:r>
              <a:rPr lang="en-US" altLang="en-US" sz="2400"/>
              <a:t>The IS auditor communicates the audit results in an exit interview with management.</a:t>
            </a:r>
          </a:p>
          <a:p>
            <a:pPr eaLnBrk="1" hangingPunct="1">
              <a:buFont typeface="Wingdings" pitchFamily="2" charset="77"/>
              <a:buChar char="§"/>
            </a:pPr>
            <a:r>
              <a:rPr lang="en-US" altLang="en-US" sz="2400"/>
              <a:t>During the exit interview, the IS auditor should:</a:t>
            </a:r>
          </a:p>
          <a:p>
            <a:pPr lvl="1" eaLnBrk="1" hangingPunct="1"/>
            <a:r>
              <a:rPr lang="en-US" altLang="en-US" sz="2400"/>
              <a:t>Ensure that the facts presented in the report are correct.</a:t>
            </a:r>
          </a:p>
          <a:p>
            <a:pPr lvl="1" eaLnBrk="1" hangingPunct="1"/>
            <a:r>
              <a:rPr lang="en-US" altLang="en-US" sz="2400"/>
              <a:t>Ensure that the recommendations are realistic and cost-effective, and if not, seek alternatives through negotiation with auditee management.</a:t>
            </a:r>
          </a:p>
          <a:p>
            <a:pPr lvl="1" eaLnBrk="1" hangingPunct="1"/>
            <a:r>
              <a:rPr lang="en-US" altLang="en-US" sz="2400"/>
              <a:t>Recommend implementation dates for agreed upon recommendations.</a:t>
            </a:r>
          </a:p>
          <a:p>
            <a:pPr eaLnBrk="1" hangingPunct="1">
              <a:buFont typeface="Wingdings" pitchFamily="2" charset="77"/>
              <a:buChar char="§"/>
            </a:pPr>
            <a:r>
              <a:rPr lang="en-US" altLang="en-US" sz="2400"/>
              <a:t>The IS auditor can present the results of the audit in an executive summary or a visual presentation.</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a:extLst>
              <a:ext uri="{FF2B5EF4-FFF2-40B4-BE49-F238E27FC236}">
                <a16:creationId xmlns:a16="http://schemas.microsoft.com/office/drawing/2014/main" xmlns="" id="{5B6A48E6-0BE1-FB14-C590-37FCD87C6AF5}"/>
              </a:ext>
            </a:extLst>
          </p:cNvPr>
          <p:cNvSpPr>
            <a:spLocks noGrp="1"/>
          </p:cNvSpPr>
          <p:nvPr>
            <p:ph type="title"/>
          </p:nvPr>
        </p:nvSpPr>
        <p:spPr/>
        <p:txBody>
          <a:bodyPr/>
          <a:lstStyle/>
          <a:p>
            <a:pPr eaLnBrk="1" hangingPunct="1"/>
            <a:r>
              <a:rPr lang="en-US" altLang="en-US" sz="3000"/>
              <a:t>Communication of Results (cont’d)</a:t>
            </a:r>
          </a:p>
        </p:txBody>
      </p:sp>
      <p:sp>
        <p:nvSpPr>
          <p:cNvPr id="139267" name="Content Placeholder 2">
            <a:extLst>
              <a:ext uri="{FF2B5EF4-FFF2-40B4-BE49-F238E27FC236}">
                <a16:creationId xmlns:a16="http://schemas.microsoft.com/office/drawing/2014/main" xmlns="" id="{878B18AF-DA3F-3A20-237C-AC47345EA9BB}"/>
              </a:ext>
            </a:extLst>
          </p:cNvPr>
          <p:cNvSpPr>
            <a:spLocks noGrp="1"/>
          </p:cNvSpPr>
          <p:nvPr>
            <p:ph idx="1"/>
          </p:nvPr>
        </p:nvSpPr>
        <p:spPr/>
        <p:txBody>
          <a:bodyPr/>
          <a:lstStyle/>
          <a:p>
            <a:pPr eaLnBrk="1" hangingPunct="1">
              <a:buFont typeface="Wingdings" pitchFamily="2" charset="77"/>
              <a:buChar char="§"/>
            </a:pPr>
            <a:r>
              <a:rPr lang="en-US" altLang="en-US" sz="2400"/>
              <a:t>Before communicating results of the audit to senior management, the IS auditor should discuss the findings with the key process owners to gain an agreement on the findings and develop a course of corrective action.</a:t>
            </a:r>
          </a:p>
          <a:p>
            <a:pPr eaLnBrk="1" hangingPunct="1">
              <a:buFont typeface="Wingdings" pitchFamily="2" charset="77"/>
              <a:buChar char="§"/>
            </a:pPr>
            <a:r>
              <a:rPr lang="en-US" altLang="en-US" sz="2400"/>
              <a:t>IS auditors should feel free to communicate issues or concerns with senior management or the audit committee.</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a:extLst>
              <a:ext uri="{FF2B5EF4-FFF2-40B4-BE49-F238E27FC236}">
                <a16:creationId xmlns:a16="http://schemas.microsoft.com/office/drawing/2014/main" xmlns="" id="{F43E9798-D594-B817-DF6C-637A8760AAA9}"/>
              </a:ext>
            </a:extLst>
          </p:cNvPr>
          <p:cNvSpPr>
            <a:spLocks noGrp="1"/>
          </p:cNvSpPr>
          <p:nvPr>
            <p:ph type="title"/>
          </p:nvPr>
        </p:nvSpPr>
        <p:spPr/>
        <p:txBody>
          <a:bodyPr/>
          <a:lstStyle/>
          <a:p>
            <a:pPr eaLnBrk="1" hangingPunct="1"/>
            <a:r>
              <a:rPr lang="en-US" altLang="en-US"/>
              <a:t>Audit Report</a:t>
            </a:r>
          </a:p>
        </p:txBody>
      </p:sp>
      <p:sp>
        <p:nvSpPr>
          <p:cNvPr id="141315" name="Content Placeholder 2">
            <a:extLst>
              <a:ext uri="{FF2B5EF4-FFF2-40B4-BE49-F238E27FC236}">
                <a16:creationId xmlns:a16="http://schemas.microsoft.com/office/drawing/2014/main" xmlns="" id="{1E975A1D-9D37-AB90-F9D1-F24A8A60ECE0}"/>
              </a:ext>
            </a:extLst>
          </p:cNvPr>
          <p:cNvSpPr>
            <a:spLocks noGrp="1"/>
          </p:cNvSpPr>
          <p:nvPr>
            <p:ph idx="1"/>
          </p:nvPr>
        </p:nvSpPr>
        <p:spPr/>
        <p:txBody>
          <a:bodyPr/>
          <a:lstStyle/>
          <a:p>
            <a:pPr eaLnBrk="1" hangingPunct="1">
              <a:buFont typeface="Wingdings" pitchFamily="2" charset="77"/>
              <a:buChar char="§"/>
            </a:pPr>
            <a:r>
              <a:rPr lang="en-US" altLang="en-US" sz="2400"/>
              <a:t>Audit reports present the </a:t>
            </a:r>
            <a:br>
              <a:rPr lang="en-US" altLang="en-US" sz="2400"/>
            </a:br>
            <a:r>
              <a:rPr lang="en-US" altLang="en-US" sz="2400"/>
              <a:t>IS auditor’s findings and </a:t>
            </a:r>
            <a:br>
              <a:rPr lang="en-US" altLang="en-US" sz="2400"/>
            </a:br>
            <a:r>
              <a:rPr lang="en-US" altLang="en-US" sz="2400"/>
              <a:t>recommendations to </a:t>
            </a:r>
            <a:br>
              <a:rPr lang="en-US" altLang="en-US" sz="2400"/>
            </a:br>
            <a:r>
              <a:rPr lang="en-US" altLang="en-US" sz="2400"/>
              <a:t>management. They are the </a:t>
            </a:r>
            <a:br>
              <a:rPr lang="en-US" altLang="en-US" sz="2400"/>
            </a:br>
            <a:r>
              <a:rPr lang="en-US" altLang="en-US" sz="2400"/>
              <a:t>end product of the IS audit work. </a:t>
            </a:r>
          </a:p>
          <a:p>
            <a:pPr eaLnBrk="1" hangingPunct="1">
              <a:buFont typeface="Wingdings" pitchFamily="2" charset="77"/>
              <a:buChar char="§"/>
            </a:pPr>
            <a:r>
              <a:rPr lang="en-US" altLang="en-US" sz="2400"/>
              <a:t>The report should be balanced, describing not only negative issues in terms of findings but positive constructive comments regarding improving processes and controls or effective controls already in place.</a:t>
            </a:r>
          </a:p>
          <a:p>
            <a:pPr eaLnBrk="1" hangingPunct="1">
              <a:buFont typeface="Wingdings" pitchFamily="2" charset="77"/>
              <a:buChar char="§"/>
            </a:pPr>
            <a:endParaRPr lang="en-US" altLang="en-US"/>
          </a:p>
        </p:txBody>
      </p:sp>
      <p:sp>
        <p:nvSpPr>
          <p:cNvPr id="4" name="Rounded Rectangle 3">
            <a:extLst>
              <a:ext uri="{FF2B5EF4-FFF2-40B4-BE49-F238E27FC236}">
                <a16:creationId xmlns:a16="http://schemas.microsoft.com/office/drawing/2014/main" xmlns="" id="{8B952147-F894-DA36-08E8-59D81C2923BA}"/>
              </a:ext>
            </a:extLst>
          </p:cNvPr>
          <p:cNvSpPr/>
          <p:nvPr/>
        </p:nvSpPr>
        <p:spPr>
          <a:xfrm>
            <a:off x="5943600" y="1219200"/>
            <a:ext cx="2743200" cy="1219200"/>
          </a:xfrm>
          <a:prstGeom prst="roundRect">
            <a:avLst/>
          </a:prstGeom>
        </p:spPr>
        <p:style>
          <a:lnRef idx="3">
            <a:schemeClr val="lt1"/>
          </a:lnRef>
          <a:fillRef idx="1">
            <a:schemeClr val="accent2"/>
          </a:fillRef>
          <a:effectRef idx="1">
            <a:schemeClr val="accent2"/>
          </a:effectRef>
          <a:fontRef idx="minor">
            <a:schemeClr val="lt1"/>
          </a:fontRef>
        </p:style>
        <p:txBody>
          <a:bodyPr anchor="ctr"/>
          <a:lstStyle/>
          <a:p>
            <a:pPr algn="ctr" eaLnBrk="1" fontAlgn="auto" hangingPunct="1">
              <a:spcBef>
                <a:spcPts val="0"/>
              </a:spcBef>
              <a:spcAft>
                <a:spcPts val="0"/>
              </a:spcAft>
              <a:defRPr/>
            </a:pPr>
            <a:r>
              <a:rPr lang="en-US" dirty="0"/>
              <a:t>ISACA IS Audit and Assurance Standard 1401 Reporting</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a:extLst>
              <a:ext uri="{FF2B5EF4-FFF2-40B4-BE49-F238E27FC236}">
                <a16:creationId xmlns:a16="http://schemas.microsoft.com/office/drawing/2014/main" xmlns="" id="{1EB2BB20-E3F1-893E-7F4B-338617F83A2C}"/>
              </a:ext>
            </a:extLst>
          </p:cNvPr>
          <p:cNvSpPr>
            <a:spLocks noGrp="1"/>
          </p:cNvSpPr>
          <p:nvPr>
            <p:ph type="title"/>
          </p:nvPr>
        </p:nvSpPr>
        <p:spPr/>
        <p:txBody>
          <a:bodyPr/>
          <a:lstStyle/>
          <a:p>
            <a:pPr eaLnBrk="1" hangingPunct="1"/>
            <a:r>
              <a:rPr lang="en-US" altLang="en-US"/>
              <a:t>Audit Report Structure</a:t>
            </a:r>
          </a:p>
        </p:txBody>
      </p:sp>
      <p:sp>
        <p:nvSpPr>
          <p:cNvPr id="3" name="Content Placeholder 2">
            <a:extLst>
              <a:ext uri="{FF2B5EF4-FFF2-40B4-BE49-F238E27FC236}">
                <a16:creationId xmlns:a16="http://schemas.microsoft.com/office/drawing/2014/main" xmlns="" id="{69665747-884C-5C0B-E34B-AB28BD15409D}"/>
              </a:ext>
            </a:extLst>
          </p:cNvPr>
          <p:cNvSpPr>
            <a:spLocks noGrp="1"/>
          </p:cNvSpPr>
          <p:nvPr>
            <p:ph idx="1"/>
          </p:nvPr>
        </p:nvSpPr>
        <p:spPr/>
        <p:txBody>
          <a:bodyPr rtlCol="0">
            <a:normAutofit fontScale="85000" lnSpcReduction="20000"/>
          </a:bodyPr>
          <a:lstStyle/>
          <a:p>
            <a:pPr eaLnBrk="1" fontAlgn="auto" hangingPunct="1">
              <a:spcAft>
                <a:spcPts val="0"/>
              </a:spcAft>
              <a:defRPr/>
            </a:pPr>
            <a:r>
              <a:rPr lang="en-US" sz="2500" dirty="0"/>
              <a:t>The audit report format and structure is dependent on the organization’s audit policies and procedures, but reports usually have the following structure and content:</a:t>
            </a:r>
          </a:p>
          <a:p>
            <a:pPr lvl="1" eaLnBrk="1" fontAlgn="auto" hangingPunct="1">
              <a:spcAft>
                <a:spcPts val="0"/>
              </a:spcAft>
              <a:defRPr/>
            </a:pPr>
            <a:r>
              <a:rPr lang="en-US" sz="2500" dirty="0"/>
              <a:t>An introduction to the report, including the audit objectives, limitations and scope, the period of audit coverage, and a general statement on the procedures conducted and processes examined during the audit, followed by a statement on the IS audit methodology and guidelines</a:t>
            </a:r>
          </a:p>
          <a:p>
            <a:pPr lvl="1" eaLnBrk="1" fontAlgn="auto" hangingPunct="1">
              <a:spcAft>
                <a:spcPts val="0"/>
              </a:spcAft>
              <a:defRPr/>
            </a:pPr>
            <a:r>
              <a:rPr lang="en-US" sz="2500" dirty="0"/>
              <a:t>Audit findings, often grouped in sections by materiality and/or intended recipient</a:t>
            </a:r>
          </a:p>
          <a:p>
            <a:pPr lvl="1" eaLnBrk="1" fontAlgn="auto" hangingPunct="1">
              <a:spcAft>
                <a:spcPts val="0"/>
              </a:spcAft>
              <a:defRPr/>
            </a:pPr>
            <a:r>
              <a:rPr lang="en-US" sz="2500" dirty="0"/>
              <a:t>The IS auditor’s overall conclusion and opinion on the adequacy of controls and procedures, and the actual potential risk identified as a consequence of detected deficiencies</a:t>
            </a:r>
          </a:p>
          <a:p>
            <a:pPr lvl="1" eaLnBrk="1" fontAlgn="auto" hangingPunct="1">
              <a:spcAft>
                <a:spcPts val="0"/>
              </a:spcAft>
              <a:defRPr/>
            </a:pPr>
            <a:r>
              <a:rPr lang="en-US" sz="2500" dirty="0"/>
              <a:t>The IS auditor’s reservations or qualifications with respect to the audit</a:t>
            </a:r>
          </a:p>
          <a:p>
            <a:pPr lvl="1" eaLnBrk="1" fontAlgn="auto" hangingPunct="1">
              <a:spcAft>
                <a:spcPts val="0"/>
              </a:spcAft>
              <a:defRPr/>
            </a:pPr>
            <a:r>
              <a:rPr lang="en-US" sz="2500" dirty="0"/>
              <a:t>Detailed audit findings and recommendations</a:t>
            </a:r>
          </a:p>
          <a:p>
            <a:pPr lvl="1" eaLnBrk="1" fontAlgn="auto" hangingPunct="1">
              <a:spcAft>
                <a:spcPts val="0"/>
              </a:spcAft>
              <a:defRPr/>
            </a:pPr>
            <a:r>
              <a:rPr lang="en-US" sz="2500" dirty="0"/>
              <a:t>A variety of findings, some of which may be quite material while others are minor in nature</a:t>
            </a:r>
          </a:p>
          <a:p>
            <a:pPr lvl="1" eaLnBrk="1" fontAlgn="auto" hangingPunct="1">
              <a:spcAft>
                <a:spcPts val="0"/>
              </a:spcAft>
              <a:defRPr/>
            </a:pPr>
            <a:endParaRPr lang="en-US" sz="2400" dirty="0"/>
          </a:p>
          <a:p>
            <a:pPr marL="457200" lvl="1" indent="0" eaLnBrk="1" fontAlgn="auto" hangingPunct="1">
              <a:spcAft>
                <a:spcPts val="0"/>
              </a:spcAft>
              <a:buFont typeface="Courier New" panose="02070309020205020404" pitchFamily="49" charset="0"/>
              <a:buNone/>
              <a:defRPr/>
            </a:pP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a:extLst>
              <a:ext uri="{FF2B5EF4-FFF2-40B4-BE49-F238E27FC236}">
                <a16:creationId xmlns:a16="http://schemas.microsoft.com/office/drawing/2014/main" xmlns="" id="{584AE2D9-B79B-82BF-7F7D-CC2DFE3616B3}"/>
              </a:ext>
            </a:extLst>
          </p:cNvPr>
          <p:cNvSpPr>
            <a:spLocks noGrp="1"/>
          </p:cNvSpPr>
          <p:nvPr>
            <p:ph type="title"/>
          </p:nvPr>
        </p:nvSpPr>
        <p:spPr/>
        <p:txBody>
          <a:bodyPr/>
          <a:lstStyle/>
          <a:p>
            <a:pPr eaLnBrk="1" hangingPunct="1"/>
            <a:r>
              <a:rPr lang="en-US" altLang="en-US"/>
              <a:t>Audit Documentation</a:t>
            </a:r>
          </a:p>
        </p:txBody>
      </p:sp>
      <p:sp>
        <p:nvSpPr>
          <p:cNvPr id="3" name="Content Placeholder 2">
            <a:extLst>
              <a:ext uri="{FF2B5EF4-FFF2-40B4-BE49-F238E27FC236}">
                <a16:creationId xmlns:a16="http://schemas.microsoft.com/office/drawing/2014/main" xmlns="" id="{F2ACE695-7E29-6FB8-8A93-69B0CCFFAC72}"/>
              </a:ext>
            </a:extLst>
          </p:cNvPr>
          <p:cNvSpPr>
            <a:spLocks noGrp="1"/>
          </p:cNvSpPr>
          <p:nvPr>
            <p:ph idx="1"/>
          </p:nvPr>
        </p:nvSpPr>
        <p:spPr/>
        <p:txBody>
          <a:bodyPr rtlCol="0">
            <a:normAutofit fontScale="92500"/>
          </a:bodyPr>
          <a:lstStyle/>
          <a:p>
            <a:pPr eaLnBrk="1" fontAlgn="auto" hangingPunct="1">
              <a:spcAft>
                <a:spcPts val="0"/>
              </a:spcAft>
              <a:defRPr/>
            </a:pPr>
            <a:r>
              <a:rPr lang="en-US" sz="2600" dirty="0"/>
              <a:t>Audit documentation provides the necessary evidence that support the audit findings and conclusions. </a:t>
            </a:r>
          </a:p>
          <a:p>
            <a:pPr eaLnBrk="1" fontAlgn="auto" hangingPunct="1">
              <a:spcAft>
                <a:spcPts val="0"/>
              </a:spcAft>
              <a:defRPr/>
            </a:pPr>
            <a:r>
              <a:rPr lang="en-US" sz="2600" dirty="0"/>
              <a:t>It should be clear, complete, and easily retrievable.</a:t>
            </a:r>
          </a:p>
          <a:p>
            <a:pPr eaLnBrk="1" fontAlgn="auto" hangingPunct="1">
              <a:spcAft>
                <a:spcPts val="0"/>
              </a:spcAft>
              <a:defRPr/>
            </a:pPr>
            <a:r>
              <a:rPr lang="en-US" sz="2600" dirty="0"/>
              <a:t>It is the property of the auditing entity and should only be accessible to authorized personnel.</a:t>
            </a:r>
          </a:p>
          <a:p>
            <a:pPr eaLnBrk="1" fontAlgn="auto" hangingPunct="1">
              <a:spcAft>
                <a:spcPts val="0"/>
              </a:spcAft>
              <a:defRPr/>
            </a:pPr>
            <a:r>
              <a:rPr lang="en-US" sz="2600" dirty="0"/>
              <a:t>All audit documentation should be:</a:t>
            </a:r>
          </a:p>
          <a:p>
            <a:pPr lvl="1" eaLnBrk="1" fontAlgn="auto" hangingPunct="1">
              <a:spcAft>
                <a:spcPts val="0"/>
              </a:spcAft>
              <a:defRPr/>
            </a:pPr>
            <a:r>
              <a:rPr lang="en-US" sz="2600" dirty="0"/>
              <a:t>Dated</a:t>
            </a:r>
          </a:p>
          <a:p>
            <a:pPr lvl="1" eaLnBrk="1" fontAlgn="auto" hangingPunct="1">
              <a:spcAft>
                <a:spcPts val="0"/>
              </a:spcAft>
              <a:defRPr/>
            </a:pPr>
            <a:r>
              <a:rPr lang="en-US" sz="2600" dirty="0"/>
              <a:t>Initialed</a:t>
            </a:r>
          </a:p>
          <a:p>
            <a:pPr lvl="1" eaLnBrk="1" fontAlgn="auto" hangingPunct="1">
              <a:spcAft>
                <a:spcPts val="0"/>
              </a:spcAft>
              <a:defRPr/>
            </a:pPr>
            <a:r>
              <a:rPr lang="en-US" sz="2600" dirty="0"/>
              <a:t>Page-numbered</a:t>
            </a:r>
          </a:p>
          <a:p>
            <a:pPr lvl="1" eaLnBrk="1" fontAlgn="auto" hangingPunct="1">
              <a:spcAft>
                <a:spcPts val="0"/>
              </a:spcAft>
              <a:defRPr/>
            </a:pPr>
            <a:r>
              <a:rPr lang="en-US" sz="2600" dirty="0"/>
              <a:t>Self-contained</a:t>
            </a:r>
          </a:p>
          <a:p>
            <a:pPr lvl="1" eaLnBrk="1" fontAlgn="auto" hangingPunct="1">
              <a:spcAft>
                <a:spcPts val="0"/>
              </a:spcAft>
              <a:defRPr/>
            </a:pPr>
            <a:r>
              <a:rPr lang="en-US" sz="2600" dirty="0"/>
              <a:t>Properly labeled</a:t>
            </a:r>
          </a:p>
          <a:p>
            <a:pPr lvl="1" eaLnBrk="1" fontAlgn="auto" hangingPunct="1">
              <a:spcAft>
                <a:spcPts val="0"/>
              </a:spcAft>
              <a:defRPr/>
            </a:pPr>
            <a:r>
              <a:rPr lang="en-US" sz="2600" dirty="0"/>
              <a:t>Kept in custody</a:t>
            </a:r>
          </a:p>
          <a:p>
            <a:pPr eaLnBrk="1" fontAlgn="auto" hangingPunct="1">
              <a:spcAft>
                <a:spcPts val="0"/>
              </a:spcAft>
              <a:defRPr/>
            </a:pPr>
            <a:endParaRPr lang="en-US" dirty="0"/>
          </a:p>
        </p:txBody>
      </p:sp>
      <p:sp>
        <p:nvSpPr>
          <p:cNvPr id="4" name="Rounded Rectangle 3">
            <a:extLst>
              <a:ext uri="{FF2B5EF4-FFF2-40B4-BE49-F238E27FC236}">
                <a16:creationId xmlns:a16="http://schemas.microsoft.com/office/drawing/2014/main" xmlns="" id="{DD4F0592-C1C4-C235-CA6E-75C499E70EEA}"/>
              </a:ext>
            </a:extLst>
          </p:cNvPr>
          <p:cNvSpPr/>
          <p:nvPr/>
        </p:nvSpPr>
        <p:spPr>
          <a:xfrm>
            <a:off x="5105400" y="4191000"/>
            <a:ext cx="3352800" cy="1447800"/>
          </a:xfrm>
          <a:prstGeom prst="roundRect">
            <a:avLst/>
          </a:prstGeom>
        </p:spPr>
        <p:style>
          <a:lnRef idx="3">
            <a:schemeClr val="lt1"/>
          </a:lnRef>
          <a:fillRef idx="1">
            <a:schemeClr val="accent2"/>
          </a:fillRef>
          <a:effectRef idx="1">
            <a:schemeClr val="accent2"/>
          </a:effectRef>
          <a:fontRef idx="minor">
            <a:schemeClr val="lt1"/>
          </a:fontRef>
        </p:style>
        <p:txBody>
          <a:bodyPr anchor="ctr"/>
          <a:lstStyle/>
          <a:p>
            <a:pPr algn="ctr" eaLnBrk="1" fontAlgn="auto" hangingPunct="1">
              <a:spcBef>
                <a:spcPts val="0"/>
              </a:spcBef>
              <a:spcAft>
                <a:spcPts val="0"/>
              </a:spcAft>
              <a:defRPr/>
            </a:pPr>
            <a:r>
              <a:rPr lang="en-US" dirty="0"/>
              <a:t>ISACA IS Audit and Assurance Guideline 2203 Performance and Supervision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1">
            <a:extLst>
              <a:ext uri="{FF2B5EF4-FFF2-40B4-BE49-F238E27FC236}">
                <a16:creationId xmlns:a16="http://schemas.microsoft.com/office/drawing/2014/main" xmlns="" id="{3343A199-C3CE-8170-E123-E24094591245}"/>
              </a:ext>
            </a:extLst>
          </p:cNvPr>
          <p:cNvSpPr>
            <a:spLocks noGrp="1"/>
          </p:cNvSpPr>
          <p:nvPr>
            <p:ph type="title"/>
          </p:nvPr>
        </p:nvSpPr>
        <p:spPr/>
        <p:txBody>
          <a:bodyPr/>
          <a:lstStyle/>
          <a:p>
            <a:pPr eaLnBrk="1" hangingPunct="1"/>
            <a:r>
              <a:rPr lang="en-US" altLang="en-US" sz="3200"/>
              <a:t>Audit Documentation (cont’d)</a:t>
            </a:r>
          </a:p>
        </p:txBody>
      </p:sp>
      <p:sp>
        <p:nvSpPr>
          <p:cNvPr id="147459" name="Content Placeholder 2">
            <a:extLst>
              <a:ext uri="{FF2B5EF4-FFF2-40B4-BE49-F238E27FC236}">
                <a16:creationId xmlns:a16="http://schemas.microsoft.com/office/drawing/2014/main" xmlns="" id="{E7E2E54B-ED78-4232-846F-041C9F94FF05}"/>
              </a:ext>
            </a:extLst>
          </p:cNvPr>
          <p:cNvSpPr>
            <a:spLocks noGrp="1"/>
          </p:cNvSpPr>
          <p:nvPr>
            <p:ph idx="1"/>
          </p:nvPr>
        </p:nvSpPr>
        <p:spPr/>
        <p:txBody>
          <a:bodyPr/>
          <a:lstStyle/>
          <a:p>
            <a:pPr eaLnBrk="1" hangingPunct="1">
              <a:buFont typeface="Wingdings" pitchFamily="2" charset="77"/>
              <a:buChar char="§"/>
            </a:pPr>
            <a:r>
              <a:rPr lang="en-US" altLang="en-US" sz="2400"/>
              <a:t>Audit documentation should include, at a minimum, a record of the following:</a:t>
            </a:r>
          </a:p>
          <a:p>
            <a:pPr lvl="1" eaLnBrk="1" hangingPunct="1"/>
            <a:r>
              <a:rPr lang="en-US" altLang="en-US" sz="2400"/>
              <a:t>Planning and preparation of the audit scope and objectives</a:t>
            </a:r>
          </a:p>
          <a:p>
            <a:pPr lvl="1" eaLnBrk="1" hangingPunct="1"/>
            <a:r>
              <a:rPr lang="en-US" altLang="en-US" sz="2400"/>
              <a:t>Description and/or walk-throughs on the scoped audit area</a:t>
            </a:r>
          </a:p>
          <a:p>
            <a:pPr lvl="1" eaLnBrk="1" hangingPunct="1"/>
            <a:r>
              <a:rPr lang="en-US" altLang="en-US" sz="2400"/>
              <a:t>Audit program</a:t>
            </a:r>
          </a:p>
          <a:p>
            <a:pPr lvl="1" eaLnBrk="1" hangingPunct="1"/>
            <a:r>
              <a:rPr lang="en-US" altLang="en-US" sz="2400"/>
              <a:t>Audit steps performed and audit evidence gathered</a:t>
            </a:r>
          </a:p>
          <a:p>
            <a:pPr lvl="1" eaLnBrk="1" hangingPunct="1"/>
            <a:r>
              <a:rPr lang="en-US" altLang="en-US" sz="2400"/>
              <a:t>Use of services of other auditors and experts</a:t>
            </a:r>
          </a:p>
          <a:p>
            <a:pPr lvl="1" eaLnBrk="1" hangingPunct="1"/>
            <a:r>
              <a:rPr lang="en-US" altLang="en-US" sz="2400"/>
              <a:t>Audit findings, conclusions and recommendations</a:t>
            </a:r>
          </a:p>
          <a:p>
            <a:pPr lvl="1" eaLnBrk="1" hangingPunct="1"/>
            <a:r>
              <a:rPr lang="fr-FR" altLang="en-US" sz="2400"/>
              <a:t>Audit documentation relation with document identification </a:t>
            </a:r>
            <a:r>
              <a:rPr lang="en-US" altLang="en-US" sz="2400"/>
              <a:t>and dates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xmlns="" id="{5DAC95B8-0D79-C5E7-F069-C64FD51BFB6E}"/>
              </a:ext>
            </a:extLst>
          </p:cNvPr>
          <p:cNvSpPr>
            <a:spLocks noGrp="1"/>
          </p:cNvSpPr>
          <p:nvPr>
            <p:ph type="title"/>
          </p:nvPr>
        </p:nvSpPr>
        <p:spPr/>
        <p:txBody>
          <a:bodyPr/>
          <a:lstStyle/>
          <a:p>
            <a:pPr eaLnBrk="1" hangingPunct="1"/>
            <a:r>
              <a:rPr lang="en-US" altLang="en-US"/>
              <a:t>IS Auditor Skills</a:t>
            </a:r>
          </a:p>
        </p:txBody>
      </p:sp>
      <p:sp>
        <p:nvSpPr>
          <p:cNvPr id="23555" name="Content Placeholder 2">
            <a:extLst>
              <a:ext uri="{FF2B5EF4-FFF2-40B4-BE49-F238E27FC236}">
                <a16:creationId xmlns:a16="http://schemas.microsoft.com/office/drawing/2014/main" xmlns="" id="{CD3BC4EE-71A8-A61E-B41C-5A210591A118}"/>
              </a:ext>
            </a:extLst>
          </p:cNvPr>
          <p:cNvSpPr>
            <a:spLocks noGrp="1"/>
          </p:cNvSpPr>
          <p:nvPr>
            <p:ph idx="1"/>
          </p:nvPr>
        </p:nvSpPr>
        <p:spPr/>
        <p:txBody>
          <a:bodyPr/>
          <a:lstStyle/>
          <a:p>
            <a:pPr eaLnBrk="1" hangingPunct="1">
              <a:buFont typeface="Wingdings" pitchFamily="2" charset="77"/>
              <a:buChar char="§"/>
            </a:pPr>
            <a:r>
              <a:rPr lang="en-US" altLang="en-US" sz="2400"/>
              <a:t>ISACA IS Audit and Assurance Standards require that the IS auditor be technically competent (1006 Proficiency).</a:t>
            </a:r>
          </a:p>
          <a:p>
            <a:pPr eaLnBrk="1" hangingPunct="1">
              <a:buFont typeface="Wingdings" pitchFamily="2" charset="77"/>
              <a:buChar char="§"/>
            </a:pPr>
            <a:r>
              <a:rPr lang="en-US" altLang="en-US" sz="2400"/>
              <a:t>This is achieved through continuing education.</a:t>
            </a:r>
          </a:p>
          <a:p>
            <a:pPr eaLnBrk="1" hangingPunct="1">
              <a:buFont typeface="Wingdings" pitchFamily="2" charset="77"/>
              <a:buChar char="§"/>
            </a:pPr>
            <a:r>
              <a:rPr lang="en-US" altLang="en-US" sz="2400"/>
              <a:t>CISA candidates do NOT need to memorize the ISACA IS Audit and Assurance Standards, Guidelines, and Tools and Techniques, but they must be able to apply the standard, guideline or ISACA Code of Professional Ethics in a given situation.</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a:extLst>
              <a:ext uri="{FF2B5EF4-FFF2-40B4-BE49-F238E27FC236}">
                <a16:creationId xmlns:a16="http://schemas.microsoft.com/office/drawing/2014/main" xmlns="" id="{FFACF12E-45FD-2CCE-8198-512004D3675F}"/>
              </a:ext>
            </a:extLst>
          </p:cNvPr>
          <p:cNvSpPr>
            <a:spLocks noGrp="1"/>
          </p:cNvSpPr>
          <p:nvPr>
            <p:ph type="title"/>
          </p:nvPr>
        </p:nvSpPr>
        <p:spPr/>
        <p:txBody>
          <a:bodyPr/>
          <a:lstStyle/>
          <a:p>
            <a:pPr eaLnBrk="1" hangingPunct="1"/>
            <a:r>
              <a:rPr lang="en-US" altLang="en-US" sz="3200"/>
              <a:t>Audit Documentation (cont’d)</a:t>
            </a:r>
          </a:p>
        </p:txBody>
      </p:sp>
      <p:sp>
        <p:nvSpPr>
          <p:cNvPr id="149507" name="Content Placeholder 2">
            <a:extLst>
              <a:ext uri="{FF2B5EF4-FFF2-40B4-BE49-F238E27FC236}">
                <a16:creationId xmlns:a16="http://schemas.microsoft.com/office/drawing/2014/main" xmlns="" id="{0EEF46B8-15AC-8278-3485-FC185611934C}"/>
              </a:ext>
            </a:extLst>
          </p:cNvPr>
          <p:cNvSpPr>
            <a:spLocks noGrp="1"/>
          </p:cNvSpPr>
          <p:nvPr>
            <p:ph idx="1"/>
          </p:nvPr>
        </p:nvSpPr>
        <p:spPr/>
        <p:txBody>
          <a:bodyPr/>
          <a:lstStyle/>
          <a:p>
            <a:pPr eaLnBrk="1" hangingPunct="1">
              <a:buFont typeface="Wingdings" pitchFamily="2" charset="77"/>
              <a:buChar char="§"/>
            </a:pPr>
            <a:r>
              <a:rPr lang="en-US" altLang="en-US" sz="2400"/>
              <a:t>Documentation must include all information required by laws and regulations, contractual stipulations and professional standards.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itle 1">
            <a:extLst>
              <a:ext uri="{FF2B5EF4-FFF2-40B4-BE49-F238E27FC236}">
                <a16:creationId xmlns:a16="http://schemas.microsoft.com/office/drawing/2014/main" xmlns="" id="{3DA25B33-EAE9-C952-CA63-1A39FC2A87B5}"/>
              </a:ext>
            </a:extLst>
          </p:cNvPr>
          <p:cNvSpPr>
            <a:spLocks noGrp="1"/>
          </p:cNvSpPr>
          <p:nvPr>
            <p:ph type="title"/>
          </p:nvPr>
        </p:nvSpPr>
        <p:spPr/>
        <p:txBody>
          <a:bodyPr/>
          <a:lstStyle/>
          <a:p>
            <a:pPr eaLnBrk="1" hangingPunct="1"/>
            <a:r>
              <a:rPr lang="en-US" altLang="en-US"/>
              <a:t>Task 1.5</a:t>
            </a:r>
          </a:p>
        </p:txBody>
      </p:sp>
      <p:sp>
        <p:nvSpPr>
          <p:cNvPr id="151555" name="Content Placeholder 2">
            <a:extLst>
              <a:ext uri="{FF2B5EF4-FFF2-40B4-BE49-F238E27FC236}">
                <a16:creationId xmlns:a16="http://schemas.microsoft.com/office/drawing/2014/main" xmlns="" id="{07876C64-E9C1-CB00-C1A9-A5B799F78AF5}"/>
              </a:ext>
            </a:extLst>
          </p:cNvPr>
          <p:cNvSpPr>
            <a:spLocks noGrp="1"/>
          </p:cNvSpPr>
          <p:nvPr>
            <p:ph idx="1"/>
          </p:nvPr>
        </p:nvSpPr>
        <p:spPr>
          <a:xfrm>
            <a:off x="457200" y="1600200"/>
            <a:ext cx="8229600" cy="3657600"/>
          </a:xfrm>
        </p:spPr>
        <p:txBody>
          <a:bodyPr anchor="ctr"/>
          <a:lstStyle/>
          <a:p>
            <a:pPr marL="0" indent="0" algn="ctr" eaLnBrk="1" hangingPunct="1">
              <a:buFont typeface="Wingdings" pitchFamily="2" charset="77"/>
              <a:buNone/>
            </a:pPr>
            <a:r>
              <a:rPr lang="en-US" altLang="en-US" b="1">
                <a:solidFill>
                  <a:srgbClr val="E31837"/>
                </a:solidFill>
              </a:rPr>
              <a:t>Conduct audit follow-ups to determine whether appropriate actions have been taken by management in a timely manner.</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1">
            <a:extLst>
              <a:ext uri="{FF2B5EF4-FFF2-40B4-BE49-F238E27FC236}">
                <a16:creationId xmlns:a16="http://schemas.microsoft.com/office/drawing/2014/main" xmlns="" id="{865D8ACA-E4C5-260C-084B-39AE4D39F72D}"/>
              </a:ext>
            </a:extLst>
          </p:cNvPr>
          <p:cNvSpPr>
            <a:spLocks noGrp="1"/>
          </p:cNvSpPr>
          <p:nvPr>
            <p:ph type="title"/>
          </p:nvPr>
        </p:nvSpPr>
        <p:spPr/>
        <p:txBody>
          <a:bodyPr/>
          <a:lstStyle/>
          <a:p>
            <a:pPr eaLnBrk="1" hangingPunct="1"/>
            <a:r>
              <a:rPr lang="en-US" altLang="en-US"/>
              <a:t>Follow-up Activities</a:t>
            </a:r>
          </a:p>
        </p:txBody>
      </p:sp>
      <p:sp>
        <p:nvSpPr>
          <p:cNvPr id="153603" name="Content Placeholder 2">
            <a:extLst>
              <a:ext uri="{FF2B5EF4-FFF2-40B4-BE49-F238E27FC236}">
                <a16:creationId xmlns:a16="http://schemas.microsoft.com/office/drawing/2014/main" xmlns="" id="{A63E1F15-31ED-F438-E555-E18E569DFC05}"/>
              </a:ext>
            </a:extLst>
          </p:cNvPr>
          <p:cNvSpPr>
            <a:spLocks noGrp="1"/>
          </p:cNvSpPr>
          <p:nvPr>
            <p:ph idx="1"/>
          </p:nvPr>
        </p:nvSpPr>
        <p:spPr/>
        <p:txBody>
          <a:bodyPr/>
          <a:lstStyle/>
          <a:p>
            <a:pPr eaLnBrk="1" hangingPunct="1">
              <a:buFont typeface="Wingdings" pitchFamily="2" charset="77"/>
              <a:buChar char="§"/>
            </a:pPr>
            <a:r>
              <a:rPr lang="en-US" altLang="en-US" sz="2400"/>
              <a:t>Auditing is an ongoing </a:t>
            </a:r>
            <a:br>
              <a:rPr lang="en-US" altLang="en-US" sz="2400"/>
            </a:br>
            <a:r>
              <a:rPr lang="en-US" altLang="en-US" sz="2400"/>
              <a:t>process.</a:t>
            </a:r>
          </a:p>
          <a:p>
            <a:pPr eaLnBrk="1" hangingPunct="1">
              <a:buFont typeface="Wingdings" pitchFamily="2" charset="77"/>
              <a:buChar char="§"/>
            </a:pPr>
            <a:r>
              <a:rPr lang="en-US" altLang="en-US" sz="2400"/>
              <a:t>It is the IS auditor’s </a:t>
            </a:r>
            <a:br>
              <a:rPr lang="en-US" altLang="en-US" sz="2400"/>
            </a:br>
            <a:r>
              <a:rPr lang="en-US" altLang="en-US" sz="2400"/>
              <a:t>responsibility to ensure that </a:t>
            </a:r>
            <a:br>
              <a:rPr lang="en-US" altLang="en-US" sz="2400"/>
            </a:br>
            <a:r>
              <a:rPr lang="en-US" altLang="en-US" sz="2400"/>
              <a:t>management has taken appropriate corrective actions.</a:t>
            </a:r>
          </a:p>
          <a:p>
            <a:pPr eaLnBrk="1" hangingPunct="1">
              <a:buFont typeface="Wingdings" pitchFamily="2" charset="77"/>
              <a:buChar char="§"/>
            </a:pPr>
            <a:r>
              <a:rPr lang="en-US" altLang="en-US" sz="2400"/>
              <a:t>A follow-up program should be implemented to manage follow-up activities.</a:t>
            </a:r>
          </a:p>
          <a:p>
            <a:pPr eaLnBrk="1" hangingPunct="1">
              <a:buFont typeface="Wingdings" pitchFamily="2" charset="77"/>
              <a:buChar char="§"/>
            </a:pPr>
            <a:r>
              <a:rPr lang="en-US" altLang="en-US" sz="2400"/>
              <a:t>When the follow-up occurs depends on the criticality of the audit findings.</a:t>
            </a:r>
          </a:p>
          <a:p>
            <a:pPr eaLnBrk="1" hangingPunct="1">
              <a:buFont typeface="Wingdings" pitchFamily="2" charset="77"/>
              <a:buChar char="§"/>
            </a:pPr>
            <a:r>
              <a:rPr lang="en-US" altLang="en-US" sz="2400"/>
              <a:t>Results of the follow-up should be communicated to the appropriate level of management.</a:t>
            </a:r>
          </a:p>
        </p:txBody>
      </p:sp>
      <p:sp>
        <p:nvSpPr>
          <p:cNvPr id="4" name="Rounded Rectangle 3">
            <a:extLst>
              <a:ext uri="{FF2B5EF4-FFF2-40B4-BE49-F238E27FC236}">
                <a16:creationId xmlns:a16="http://schemas.microsoft.com/office/drawing/2014/main" xmlns="" id="{2AB5C66E-7FD2-F4B4-C531-7EB86BDF446B}"/>
              </a:ext>
            </a:extLst>
          </p:cNvPr>
          <p:cNvSpPr/>
          <p:nvPr/>
        </p:nvSpPr>
        <p:spPr>
          <a:xfrm>
            <a:off x="5943600" y="1066800"/>
            <a:ext cx="2895600" cy="1219200"/>
          </a:xfrm>
          <a:prstGeom prst="roundRect">
            <a:avLst/>
          </a:prstGeom>
        </p:spPr>
        <p:style>
          <a:lnRef idx="3">
            <a:schemeClr val="lt1"/>
          </a:lnRef>
          <a:fillRef idx="1">
            <a:schemeClr val="accent2"/>
          </a:fillRef>
          <a:effectRef idx="1">
            <a:schemeClr val="accent2"/>
          </a:effectRef>
          <a:fontRef idx="minor">
            <a:schemeClr val="lt1"/>
          </a:fontRef>
        </p:style>
        <p:txBody>
          <a:bodyPr anchor="ctr"/>
          <a:lstStyle/>
          <a:p>
            <a:pPr algn="ctr" eaLnBrk="1" fontAlgn="auto" hangingPunct="1">
              <a:spcBef>
                <a:spcPts val="0"/>
              </a:spcBef>
              <a:spcAft>
                <a:spcPts val="0"/>
              </a:spcAft>
              <a:defRPr/>
            </a:pPr>
            <a:r>
              <a:rPr lang="en-US" dirty="0"/>
              <a:t>ISACA IS Audit and Assurance Standard 1402 Follow-up Activities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xmlns="" id="{97426D8F-8924-F9BB-B9FB-648509D2D390}"/>
              </a:ext>
            </a:extLst>
          </p:cNvPr>
          <p:cNvSpPr>
            <a:spLocks noGrp="1"/>
          </p:cNvSpPr>
          <p:nvPr>
            <p:ph type="title"/>
          </p:nvPr>
        </p:nvSpPr>
        <p:spPr/>
        <p:txBody>
          <a:bodyPr/>
          <a:lstStyle/>
          <a:p>
            <a:pPr eaLnBrk="1" hangingPunct="1"/>
            <a:r>
              <a:rPr lang="en-US" altLang="en-US"/>
              <a:t>Code of Professional Ethics</a:t>
            </a:r>
          </a:p>
        </p:txBody>
      </p:sp>
      <p:sp>
        <p:nvSpPr>
          <p:cNvPr id="25603" name="Content Placeholder 2">
            <a:extLst>
              <a:ext uri="{FF2B5EF4-FFF2-40B4-BE49-F238E27FC236}">
                <a16:creationId xmlns:a16="http://schemas.microsoft.com/office/drawing/2014/main" xmlns="" id="{5123B9D6-569B-CD03-6E80-64F6358A416F}"/>
              </a:ext>
            </a:extLst>
          </p:cNvPr>
          <p:cNvSpPr>
            <a:spLocks noGrp="1"/>
          </p:cNvSpPr>
          <p:nvPr>
            <p:ph idx="1"/>
          </p:nvPr>
        </p:nvSpPr>
        <p:spPr/>
        <p:txBody>
          <a:bodyPr/>
          <a:lstStyle/>
          <a:p>
            <a:pPr marL="514350" indent="-514350" eaLnBrk="1" hangingPunct="1">
              <a:buClr>
                <a:srgbClr val="5262AD"/>
              </a:buClr>
              <a:buFont typeface="Arial" panose="020B0604020202020204" pitchFamily="34" charset="0"/>
              <a:buAutoNum type="arabicPeriod"/>
            </a:pPr>
            <a:r>
              <a:rPr lang="en-US" altLang="en-US" sz="2400"/>
              <a:t>Support the implementation of, and encourage compliance with, appropriate standards, procedures for the effective governance and management of enterprise information systems and technology, including audit, control, security and risk management.</a:t>
            </a:r>
          </a:p>
          <a:p>
            <a:pPr marL="514350" indent="-514350" eaLnBrk="1" hangingPunct="1">
              <a:buClr>
                <a:srgbClr val="5262AD"/>
              </a:buClr>
              <a:buFont typeface="Arial" panose="020B0604020202020204" pitchFamily="34" charset="0"/>
              <a:buAutoNum type="arabicPeriod"/>
            </a:pPr>
            <a:r>
              <a:rPr lang="en-US" altLang="en-US" sz="2400"/>
              <a:t>Perform their duties with objectivity, due diligence and professional care, in accordance with professional standards.</a:t>
            </a:r>
          </a:p>
          <a:p>
            <a:pPr marL="514350" indent="-514350" eaLnBrk="1" hangingPunct="1">
              <a:buClr>
                <a:srgbClr val="5262AD"/>
              </a:buClr>
              <a:buFont typeface="Arial" panose="020B0604020202020204" pitchFamily="34" charset="0"/>
              <a:buAutoNum type="arabicPeriod"/>
            </a:pPr>
            <a:r>
              <a:rPr lang="en-US" altLang="en-US" sz="2400"/>
              <a:t>Serve in the interest of stakeholders in a lawful manner, while maintaining high standards of conduct and character, and not discrediting their profession or the Association.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xmlns="" id="{08003EC7-5F76-7DA6-D4EA-62C9D7CD3458}"/>
              </a:ext>
            </a:extLst>
          </p:cNvPr>
          <p:cNvSpPr>
            <a:spLocks noGrp="1"/>
          </p:cNvSpPr>
          <p:nvPr>
            <p:ph type="title"/>
          </p:nvPr>
        </p:nvSpPr>
        <p:spPr/>
        <p:txBody>
          <a:bodyPr/>
          <a:lstStyle/>
          <a:p>
            <a:pPr eaLnBrk="1" hangingPunct="1"/>
            <a:r>
              <a:rPr lang="en-US" altLang="en-US" sz="2800"/>
              <a:t>Code of Professional Ethics (cont’d)</a:t>
            </a:r>
          </a:p>
        </p:txBody>
      </p:sp>
      <p:sp>
        <p:nvSpPr>
          <p:cNvPr id="27651" name="Content Placeholder 2">
            <a:extLst>
              <a:ext uri="{FF2B5EF4-FFF2-40B4-BE49-F238E27FC236}">
                <a16:creationId xmlns:a16="http://schemas.microsoft.com/office/drawing/2014/main" xmlns="" id="{A73EC93E-FB13-D2BA-F4F8-D74DD4BC2457}"/>
              </a:ext>
            </a:extLst>
          </p:cNvPr>
          <p:cNvSpPr>
            <a:spLocks noGrp="1"/>
          </p:cNvSpPr>
          <p:nvPr>
            <p:ph idx="1"/>
          </p:nvPr>
        </p:nvSpPr>
        <p:spPr/>
        <p:txBody>
          <a:bodyPr/>
          <a:lstStyle/>
          <a:p>
            <a:pPr marL="514350" indent="-514350" eaLnBrk="1" hangingPunct="1">
              <a:buClr>
                <a:srgbClr val="5262AD"/>
              </a:buClr>
              <a:buFont typeface="Arial" panose="020B0604020202020204" pitchFamily="34" charset="0"/>
              <a:buAutoNum type="arabicPeriod" startAt="4"/>
            </a:pPr>
            <a:r>
              <a:rPr lang="en-US" altLang="en-US" sz="2400"/>
              <a:t>Maintain the privacy and confidentiality of information obtained in the course of their activities unless disclosure is required by legal authority. Such information shall not be used for personal benefit or released to inappropriate parties.</a:t>
            </a:r>
          </a:p>
          <a:p>
            <a:pPr marL="514350" indent="-514350" eaLnBrk="1" hangingPunct="1">
              <a:buClr>
                <a:srgbClr val="5262AD"/>
              </a:buClr>
              <a:buFont typeface="Arial" panose="020B0604020202020204" pitchFamily="34" charset="0"/>
              <a:buAutoNum type="arabicPeriod" startAt="4"/>
            </a:pPr>
            <a:r>
              <a:rPr lang="en-US" altLang="en-US" sz="2400"/>
              <a:t>Maintain competency in their respective fields, and agree to undertake only those activities they can reasonably expect to complete with the necessary skills, knowledge and competence.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6A757C"/>
      </a:dk2>
      <a:lt2>
        <a:srgbClr val="F2F2F2"/>
      </a:lt2>
      <a:accent1>
        <a:srgbClr val="5262AD"/>
      </a:accent1>
      <a:accent2>
        <a:srgbClr val="6A757C"/>
      </a:accent2>
      <a:accent3>
        <a:srgbClr val="BFBFBF"/>
      </a:accent3>
      <a:accent4>
        <a:srgbClr val="4F575C"/>
      </a:accent4>
      <a:accent5>
        <a:srgbClr val="A5A5A5"/>
      </a:accent5>
      <a:accent6>
        <a:srgbClr val="FFFFFF"/>
      </a:accent6>
      <a:hlink>
        <a:srgbClr val="353A3E"/>
      </a:hlink>
      <a:folHlink>
        <a:srgbClr val="0070C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16366</TotalTime>
  <Words>5866</Words>
  <Application>Microsoft Macintosh PowerPoint</Application>
  <PresentationFormat>On-screen Show (4:3)</PresentationFormat>
  <Paragraphs>666</Paragraphs>
  <Slides>72</Slides>
  <Notes>67</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Office Theme</vt:lpstr>
      <vt:lpstr>ICT Audit  Practice  Areas</vt:lpstr>
      <vt:lpstr>Domain 1</vt:lpstr>
      <vt:lpstr>Task 1.1</vt:lpstr>
      <vt:lpstr>Key Terms</vt:lpstr>
      <vt:lpstr>Key Terms (cont’d)</vt:lpstr>
      <vt:lpstr>IS Audit Function</vt:lpstr>
      <vt:lpstr>IS Auditor Skills</vt:lpstr>
      <vt:lpstr>Code of Professional Ethics</vt:lpstr>
      <vt:lpstr>Code of Professional Ethics (cont’d)</vt:lpstr>
      <vt:lpstr>Code of Professional Ethics (cont’d)</vt:lpstr>
      <vt:lpstr>Laws and Regulations</vt:lpstr>
      <vt:lpstr>Laws and Regulations (cont’d)</vt:lpstr>
      <vt:lpstr>Laws and Regulations (cont’d)</vt:lpstr>
      <vt:lpstr>Laws and Regulations (cont’d)</vt:lpstr>
      <vt:lpstr>CSA</vt:lpstr>
      <vt:lpstr>CSA Objectives</vt:lpstr>
      <vt:lpstr>CSA Pros and Cons</vt:lpstr>
      <vt:lpstr>Key Terms</vt:lpstr>
      <vt:lpstr>Key Terms (cont’d)</vt:lpstr>
      <vt:lpstr>Audit Planning</vt:lpstr>
      <vt:lpstr>When To Audit</vt:lpstr>
      <vt:lpstr>When To Audit (cont’d)</vt:lpstr>
      <vt:lpstr>Audit Planning Steps</vt:lpstr>
      <vt:lpstr>Audit Planning Steps (cont’d)</vt:lpstr>
      <vt:lpstr>Risk Analysis</vt:lpstr>
      <vt:lpstr>Risk Analysis (cont’d)</vt:lpstr>
      <vt:lpstr>Risk-based Auditing</vt:lpstr>
      <vt:lpstr>Internal Controls</vt:lpstr>
      <vt:lpstr>Control Classification</vt:lpstr>
      <vt:lpstr>IS Control Objectives</vt:lpstr>
      <vt:lpstr>IS Control Objectives (cont’d)</vt:lpstr>
      <vt:lpstr>General Controls</vt:lpstr>
      <vt:lpstr>IT Specific Controls</vt:lpstr>
      <vt:lpstr>IS Specific Controls (cont’d)</vt:lpstr>
      <vt:lpstr>Types of Audits</vt:lpstr>
      <vt:lpstr>Types of Audits (cont’d)</vt:lpstr>
      <vt:lpstr>Types of Audits (cont’d)</vt:lpstr>
      <vt:lpstr>Integrated Audit</vt:lpstr>
      <vt:lpstr>Integrated Audit (cont’d)</vt:lpstr>
      <vt:lpstr>Continuous Auditing</vt:lpstr>
      <vt:lpstr>Continuous Auditing (cont’d)</vt:lpstr>
      <vt:lpstr>Continuous Auditing (cont’d)</vt:lpstr>
      <vt:lpstr>Audit Phases</vt:lpstr>
      <vt:lpstr>Audit Phases (cont’d)</vt:lpstr>
      <vt:lpstr>Audit Phases (cont’d)</vt:lpstr>
      <vt:lpstr>IS Audit Steps</vt:lpstr>
      <vt:lpstr>Audit Objectives</vt:lpstr>
      <vt:lpstr>Audit Risk</vt:lpstr>
      <vt:lpstr>Audit Risk (cont’d)</vt:lpstr>
      <vt:lpstr>Audit Risk (cont’d)</vt:lpstr>
      <vt:lpstr>Audit Programs</vt:lpstr>
      <vt:lpstr>Program Procedures</vt:lpstr>
      <vt:lpstr>Fraud Detection</vt:lpstr>
      <vt:lpstr>Testing Methods</vt:lpstr>
      <vt:lpstr>Testing Process</vt:lpstr>
      <vt:lpstr>Evidence</vt:lpstr>
      <vt:lpstr>Evidence Gathering Techniques</vt:lpstr>
      <vt:lpstr>Interviews and Observations</vt:lpstr>
      <vt:lpstr>CAATs</vt:lpstr>
      <vt:lpstr>CAATs (cont’d)</vt:lpstr>
      <vt:lpstr>CAAT Considerations</vt:lpstr>
      <vt:lpstr>Evaluation of Controls</vt:lpstr>
      <vt:lpstr>Key Terms</vt:lpstr>
      <vt:lpstr>Communication of Results</vt:lpstr>
      <vt:lpstr>Communication of Results (cont’d)</vt:lpstr>
      <vt:lpstr>Audit Report</vt:lpstr>
      <vt:lpstr>Audit Report Structure</vt:lpstr>
      <vt:lpstr>Audit Documentation</vt:lpstr>
      <vt:lpstr>Audit Documentation (cont’d)</vt:lpstr>
      <vt:lpstr>Audit Documentation (cont’d)</vt:lpstr>
      <vt:lpstr>Task 1.5</vt:lpstr>
      <vt:lpstr>Follow-up Activities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Turney Foshee</dc:creator>
  <cp:lastModifiedBy>Staff</cp:lastModifiedBy>
  <cp:revision>495</cp:revision>
  <dcterms:created xsi:type="dcterms:W3CDTF">2015-05-05T14:09:17Z</dcterms:created>
  <dcterms:modified xsi:type="dcterms:W3CDTF">2024-04-08T08:35:55Z</dcterms:modified>
</cp:coreProperties>
</file>