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62" r:id="rId5"/>
    <p:sldId id="360" r:id="rId6"/>
    <p:sldId id="331" r:id="rId7"/>
    <p:sldId id="263" r:id="rId8"/>
    <p:sldId id="264" r:id="rId9"/>
    <p:sldId id="265" r:id="rId10"/>
    <p:sldId id="313" r:id="rId11"/>
    <p:sldId id="312" r:id="rId12"/>
    <p:sldId id="314" r:id="rId13"/>
    <p:sldId id="315" r:id="rId14"/>
    <p:sldId id="316" r:id="rId15"/>
    <p:sldId id="332" r:id="rId16"/>
    <p:sldId id="343" r:id="rId17"/>
    <p:sldId id="318" r:id="rId18"/>
    <p:sldId id="329" r:id="rId19"/>
    <p:sldId id="334" r:id="rId20"/>
    <p:sldId id="335" r:id="rId21"/>
    <p:sldId id="336" r:id="rId22"/>
    <p:sldId id="364" r:id="rId23"/>
    <p:sldId id="365" r:id="rId24"/>
  </p:sldIdLst>
  <p:sldSz cx="9144000" cy="6858000" type="screen4x3"/>
  <p:notesSz cx="6858000" cy="9144000"/>
  <p:custShowLst>
    <p:custShow name="Custom Show 1" id="0">
      <p:sldLst>
        <p:sld r:id="rId2"/>
        <p:sld r:id="rId3"/>
        <p:sld r:id="rId4"/>
      </p:sldLst>
    </p:custShow>
  </p:custShowLst>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33CC"/>
    <a:srgbClr val="9F0F10"/>
    <a:srgbClr val="FFB060"/>
    <a:srgbClr val="FF0000"/>
    <a:srgbClr val="FF6600"/>
    <a:srgbClr val="0033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892" autoAdjust="0"/>
  </p:normalViewPr>
  <p:slideViewPr>
    <p:cSldViewPr>
      <p:cViewPr varScale="1">
        <p:scale>
          <a:sx n="59" d="100"/>
          <a:sy n="59" d="100"/>
        </p:scale>
        <p:origin x="18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59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D50037-2149-4A56-9B54-FCF1F14E74A7}" type="datetimeFigureOut">
              <a:rPr lang="en-US" smtClean="0"/>
              <a:t>3/11/2024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A3A93-AB81-4E1F-970D-56B2DF17CEF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ＭＳ Ｐゴシック" pitchFamily="34" charset="-128"/>
              </a:defRPr>
            </a:lvl1pPr>
          </a:lstStyle>
          <a:p>
            <a:pPr>
              <a:defRPr/>
            </a:pPr>
            <a:fld id="{1DC8DDD5-0033-43A3-A5CA-5CF4E6ED0308}"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6059C73-5529-4188-9F88-FA3EC0D3033E}" type="slidenum">
              <a:rPr lang="en-US" smtClean="0">
                <a:ea typeface="ＭＳ Ｐゴシック" charset="-128"/>
              </a:rPr>
              <a:pPr/>
              <a:t>1</a:t>
            </a:fld>
            <a:endParaRPr lang="en-US">
              <a:ea typeface="ＭＳ Ｐゴシック"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ea typeface="ＭＳ Ｐゴシック" charset="-128"/>
              </a:rPr>
              <a:t>There are two video cases and two instructional videos available for this chapter.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a:ea typeface="ＭＳ Ｐゴシック" charset="-128"/>
              </a:rPr>
              <a:t>You could ask students what types of companies might rely more on customer and supplier intimacy more than others and which companies they feel have served them exceptionally well. Ask the students to identify online sites that achieve a high degree of customer intimacy. Sites to visit would include Netflix, Amazon, and other sites, which have recommended systems to suggest purchase ideas to consumers. </a:t>
            </a:r>
          </a:p>
          <a:p>
            <a:pPr eaLnBrk="1" hangingPunct="1"/>
            <a:endParaRPr lang="en-US">
              <a:ea typeface="ＭＳ Ｐゴシック" charset="-128"/>
            </a:endParaRPr>
          </a:p>
        </p:txBody>
      </p:sp>
      <p:sp>
        <p:nvSpPr>
          <p:cNvPr id="70660" name="Slide Number Placeholder 3"/>
          <p:cNvSpPr>
            <a:spLocks noGrp="1"/>
          </p:cNvSpPr>
          <p:nvPr>
            <p:ph type="sldNum" sz="quarter" idx="5"/>
          </p:nvPr>
        </p:nvSpPr>
        <p:spPr>
          <a:noFill/>
        </p:spPr>
        <p:txBody>
          <a:bodyPr/>
          <a:lstStyle/>
          <a:p>
            <a:fld id="{049C1DF6-749E-4C3B-AA8C-DF0CA90462FC}" type="slidenum">
              <a:rPr lang="en-US" smtClean="0">
                <a:ea typeface="ＭＳ Ｐゴシック" charset="-128"/>
              </a:rPr>
              <a:pPr/>
              <a:t>10</a:t>
            </a:fld>
            <a:endParaRPr lang="en-US">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a:ea typeface="ＭＳ Ｐゴシック" charset="-128"/>
              </a:rPr>
              <a:t>You could ask students if they have ever been recipients of exceptional service from a company made possible by improved decision making and whether or not information systems contributed to that level of service. For example, perhaps they had a power outage and it took a very short (or very long) time for the company to correct the error. </a:t>
            </a:r>
          </a:p>
          <a:p>
            <a:pPr eaLnBrk="1" hangingPunct="1"/>
            <a:endParaRPr lang="en-US">
              <a:ea typeface="ＭＳ Ｐゴシック" charset="-128"/>
            </a:endParaRPr>
          </a:p>
        </p:txBody>
      </p:sp>
      <p:sp>
        <p:nvSpPr>
          <p:cNvPr id="71684" name="Slide Number Placeholder 3"/>
          <p:cNvSpPr>
            <a:spLocks noGrp="1"/>
          </p:cNvSpPr>
          <p:nvPr>
            <p:ph type="sldNum" sz="quarter" idx="5"/>
          </p:nvPr>
        </p:nvSpPr>
        <p:spPr>
          <a:noFill/>
        </p:spPr>
        <p:txBody>
          <a:bodyPr/>
          <a:lstStyle/>
          <a:p>
            <a:fld id="{0C1164A2-7446-43A1-8273-442D7EF2FEFD}" type="slidenum">
              <a:rPr lang="en-US" smtClean="0">
                <a:ea typeface="ＭＳ Ｐゴシック" charset="-128"/>
              </a:rPr>
              <a:pPr/>
              <a:t>11</a:t>
            </a:fld>
            <a:endParaRPr lang="en-US">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a:ea typeface="ＭＳ Ｐゴシック" charset="-128"/>
              </a:rPr>
              <a:t>Emphasize that achieving any of the previous four business objectives represents the achievement of a competitive advantage as well. </a:t>
            </a:r>
          </a:p>
          <a:p>
            <a:pPr eaLnBrk="1" hangingPunct="1"/>
            <a:endParaRPr lang="en-US">
              <a:ea typeface="ＭＳ Ｐゴシック" charset="-128"/>
            </a:endParaRPr>
          </a:p>
        </p:txBody>
      </p:sp>
      <p:sp>
        <p:nvSpPr>
          <p:cNvPr id="73732" name="Slide Number Placeholder 3"/>
          <p:cNvSpPr>
            <a:spLocks noGrp="1"/>
          </p:cNvSpPr>
          <p:nvPr>
            <p:ph type="sldNum" sz="quarter" idx="5"/>
          </p:nvPr>
        </p:nvSpPr>
        <p:spPr>
          <a:noFill/>
        </p:spPr>
        <p:txBody>
          <a:bodyPr/>
          <a:lstStyle/>
          <a:p>
            <a:fld id="{CDDF2F1D-74DC-44DE-B430-14D39E5FC57D}" type="slidenum">
              <a:rPr lang="en-US" smtClean="0">
                <a:ea typeface="ＭＳ Ｐゴシック" charset="-128"/>
              </a:rPr>
              <a:pPr/>
              <a:t>12</a:t>
            </a:fld>
            <a:endParaRPr lang="en-US">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a:ea typeface="ＭＳ Ｐゴシック" charset="-128"/>
              </a:rPr>
              <a:t>Ask students if they can name any examples of companies that failed to survive due to unwillingness or inability to update their information systems. Although difficult at first, think about the firms where the products or service were really unacceptable, or where returns were poorly handled. The Sarbanes–Oxley Act requires that public firms keep all data, including e-mail, for five years. You could ask students if they appreciate why information systems would be useful toward meeting the standards imposed by this legislation. </a:t>
            </a:r>
          </a:p>
          <a:p>
            <a:pPr eaLnBrk="1" hangingPunct="1"/>
            <a:endParaRPr lang="en-US">
              <a:ea typeface="ＭＳ Ｐゴシック" charset="-128"/>
            </a:endParaRPr>
          </a:p>
        </p:txBody>
      </p:sp>
      <p:sp>
        <p:nvSpPr>
          <p:cNvPr id="74756" name="Slide Number Placeholder 3"/>
          <p:cNvSpPr>
            <a:spLocks noGrp="1"/>
          </p:cNvSpPr>
          <p:nvPr>
            <p:ph type="sldNum" sz="quarter" idx="5"/>
          </p:nvPr>
        </p:nvSpPr>
        <p:spPr>
          <a:noFill/>
        </p:spPr>
        <p:txBody>
          <a:bodyPr/>
          <a:lstStyle/>
          <a:p>
            <a:fld id="{68CE965A-0993-4EEC-908A-EB53FCC64DF4}" type="slidenum">
              <a:rPr lang="en-US" smtClean="0">
                <a:ea typeface="ＭＳ Ｐゴシック" charset="-128"/>
              </a:rPr>
              <a:pPr/>
              <a:t>13</a:t>
            </a:fld>
            <a:endParaRPr lang="en-US">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r>
              <a:rPr lang="en-US">
                <a:ea typeface="ＭＳ Ｐゴシック" charset="-128"/>
              </a:rPr>
              <a:t>It</a:t>
            </a:r>
            <a:r>
              <a:rPr lang="ja-JP" altLang="en-US">
                <a:ea typeface="ＭＳ Ｐゴシック" charset="-128"/>
              </a:rPr>
              <a:t>’</a:t>
            </a:r>
            <a:r>
              <a:rPr lang="en-US" altLang="ja-JP">
                <a:ea typeface="ＭＳ Ｐゴシック" charset="-128"/>
              </a:rPr>
              <a:t>s important to understand that information systems are not just technologies, but deeply involve people and organizations as well. Being a great programmer does not qualify you for being a great manager of information systems. </a:t>
            </a:r>
          </a:p>
          <a:p>
            <a:pPr eaLnBrk="1" hangingPunct="1"/>
            <a:endParaRPr lang="en-US">
              <a:ea typeface="ＭＳ Ｐゴシック" charset="-128"/>
            </a:endParaRPr>
          </a:p>
          <a:p>
            <a:pPr eaLnBrk="1" hangingPunct="1"/>
            <a:r>
              <a:rPr lang="en-US">
                <a:ea typeface="ＭＳ Ｐゴシック" charset="-128"/>
              </a:rPr>
              <a:t>Ask students to think of a stream of raw facts (data), and then an organized body of data (information). A stream of facts example is the ticker tape of a stock market (you can go to a Web site to display the streaming stock prices. Summary indices of stock movements and reports on stock groups (e.g., housing, transportation) constitute information. </a:t>
            </a:r>
          </a:p>
        </p:txBody>
      </p:sp>
      <p:sp>
        <p:nvSpPr>
          <p:cNvPr id="75780" name="Slide Number Placeholder 3"/>
          <p:cNvSpPr>
            <a:spLocks noGrp="1"/>
          </p:cNvSpPr>
          <p:nvPr>
            <p:ph type="sldNum" sz="quarter" idx="5"/>
          </p:nvPr>
        </p:nvSpPr>
        <p:spPr>
          <a:noFill/>
        </p:spPr>
        <p:txBody>
          <a:bodyPr/>
          <a:lstStyle/>
          <a:p>
            <a:fld id="{0487B5FB-BDB7-40B1-BE46-D815CE2179E7}" type="slidenum">
              <a:rPr lang="en-US" smtClean="0">
                <a:ea typeface="ＭＳ Ｐゴシック" charset="-128"/>
              </a:rPr>
              <a:pPr/>
              <a:t>14</a:t>
            </a:fld>
            <a:endParaRPr lang="en-US">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a:ea typeface="ＭＳ Ｐゴシック" charset="-128"/>
              </a:rPr>
              <a:t>Use an example similar to the one given in the previous slide to illustrate the three activities involved in the function of an information system. Continuing with that example, the process of asking students their age would represent input, calculating the average age and determining the oldest and youngest age would represent processing, and writing that information on the board would represent output.</a:t>
            </a:r>
          </a:p>
          <a:p>
            <a:pPr eaLnBrk="1" hangingPunct="1"/>
            <a:endParaRPr lang="en-US">
              <a:ea typeface="ＭＳ Ｐゴシック" charset="-128"/>
            </a:endParaRPr>
          </a:p>
        </p:txBody>
      </p:sp>
      <p:sp>
        <p:nvSpPr>
          <p:cNvPr id="77828" name="Slide Number Placeholder 3"/>
          <p:cNvSpPr>
            <a:spLocks noGrp="1"/>
          </p:cNvSpPr>
          <p:nvPr>
            <p:ph type="sldNum" sz="quarter" idx="5"/>
          </p:nvPr>
        </p:nvSpPr>
        <p:spPr>
          <a:noFill/>
        </p:spPr>
        <p:txBody>
          <a:bodyPr/>
          <a:lstStyle/>
          <a:p>
            <a:fld id="{E6BA9B8A-E9AE-4300-8004-BFC4C27354E5}" type="slidenum">
              <a:rPr lang="en-US" smtClean="0">
                <a:ea typeface="ＭＳ Ｐゴシック" charset="-128"/>
              </a:rPr>
              <a:pPr/>
              <a:t>15</a:t>
            </a:fld>
            <a:endParaRPr 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a:ea typeface="ＭＳ Ｐゴシック" charset="-128"/>
              </a:rPr>
              <a:t>The point of this diagram is first of all to highlight the three basic activities of information systems, so that students can understand what an information system is doing at its most fundamental level. But the diagram also puts information systems into the context of organizations (firms), and then puts the firm into its respective environment composed of shareholders, higher level authorities (government), competitors, suppliers, and customers. Suddenly, students should see that information systems play a central role mediating and interacting with all these players. Hence, systems play a key role in the operations and survival of the firm. </a:t>
            </a:r>
          </a:p>
          <a:p>
            <a:endParaRPr lang="en-US">
              <a:ea typeface="ＭＳ Ｐゴシック" charset="-128"/>
            </a:endParaRPr>
          </a:p>
          <a:p>
            <a:r>
              <a:rPr lang="en-US">
                <a:ea typeface="ＭＳ Ｐゴシック" charset="-128"/>
              </a:rPr>
              <a:t>You could also explain this diagram by relating it back to the opening case, as the book does. The two types of input into the Synergy system are manually entered data as well as video. The system processes that data and creates the output, video, and statistics about specific types of players and plays.</a:t>
            </a:r>
          </a:p>
          <a:p>
            <a:pPr eaLnBrk="1" hangingPunct="1"/>
            <a:endParaRPr lang="en-US">
              <a:ea typeface="ＭＳ Ｐゴシック" charset="-128"/>
            </a:endParaRPr>
          </a:p>
        </p:txBody>
      </p:sp>
      <p:sp>
        <p:nvSpPr>
          <p:cNvPr id="78852" name="Slide Number Placeholder 3"/>
          <p:cNvSpPr>
            <a:spLocks noGrp="1"/>
          </p:cNvSpPr>
          <p:nvPr>
            <p:ph type="sldNum" sz="quarter" idx="5"/>
          </p:nvPr>
        </p:nvSpPr>
        <p:spPr>
          <a:noFill/>
        </p:spPr>
        <p:txBody>
          <a:bodyPr/>
          <a:lstStyle/>
          <a:p>
            <a:fld id="{AF100069-E26E-4CA1-AC75-249B4955BD98}" type="slidenum">
              <a:rPr lang="en-US" smtClean="0">
                <a:ea typeface="ＭＳ Ｐゴシック" charset="-128"/>
              </a:rPr>
              <a:pPr/>
              <a:t>16</a:t>
            </a:fld>
            <a:endParaRPr lang="en-US">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r>
              <a:rPr lang="en-US">
                <a:ea typeface="ＭＳ Ｐゴシック" charset="-128"/>
              </a:rPr>
              <a:t>It takes many different skills to build and manage information systems. </a:t>
            </a:r>
          </a:p>
        </p:txBody>
      </p:sp>
      <p:sp>
        <p:nvSpPr>
          <p:cNvPr id="79876" name="Slide Number Placeholder 3"/>
          <p:cNvSpPr>
            <a:spLocks noGrp="1"/>
          </p:cNvSpPr>
          <p:nvPr>
            <p:ph type="sldNum" sz="quarter" idx="5"/>
          </p:nvPr>
        </p:nvSpPr>
        <p:spPr>
          <a:noFill/>
        </p:spPr>
        <p:txBody>
          <a:bodyPr/>
          <a:lstStyle/>
          <a:p>
            <a:fld id="{0E8C0ABA-4316-46A8-A32D-EC18C544F01D}" type="slidenum">
              <a:rPr lang="en-US" smtClean="0">
                <a:ea typeface="ＭＳ Ｐゴシック" charset="-128"/>
              </a:rPr>
              <a:pPr/>
              <a:t>17</a:t>
            </a:fld>
            <a:endParaRPr lang="en-US">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a:ea typeface="ＭＳ Ｐゴシック" charset="-128"/>
              </a:rPr>
              <a:t>These three themes (people, organizations, and technology) will reappear throughout the book. Understanding the interaction between these factors and information systems is known as information system literacy. Knowing how to optimize the relationship between technology, organizations, and people is the purpose of this book and course. </a:t>
            </a:r>
          </a:p>
          <a:p>
            <a:pPr eaLnBrk="1" hangingPunct="1"/>
            <a:endParaRPr lang="en-US">
              <a:ea typeface="ＭＳ Ｐゴシック" charset="-128"/>
            </a:endParaRPr>
          </a:p>
        </p:txBody>
      </p:sp>
      <p:sp>
        <p:nvSpPr>
          <p:cNvPr id="80900" name="Slide Number Placeholder 3"/>
          <p:cNvSpPr>
            <a:spLocks noGrp="1"/>
          </p:cNvSpPr>
          <p:nvPr>
            <p:ph type="sldNum" sz="quarter" idx="5"/>
          </p:nvPr>
        </p:nvSpPr>
        <p:spPr>
          <a:noFill/>
        </p:spPr>
        <p:txBody>
          <a:bodyPr/>
          <a:lstStyle/>
          <a:p>
            <a:fld id="{78656300-FAB8-4A8D-976C-A98A957033FF}" type="slidenum">
              <a:rPr lang="en-US" smtClean="0">
                <a:ea typeface="ＭＳ Ｐゴシック" charset="-128"/>
              </a:rPr>
              <a:pPr/>
              <a:t>18</a:t>
            </a:fld>
            <a:endParaRPr lang="en-US">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r>
              <a:rPr lang="en-US">
                <a:ea typeface="ＭＳ Ｐゴシック" charset="-128"/>
              </a:rPr>
              <a:t>What types of issues and problems would occur in a company whose information systems did not accurately reflect its culture, or whose hierarchy was overly complex or poorly conceived?</a:t>
            </a:r>
          </a:p>
        </p:txBody>
      </p:sp>
      <p:sp>
        <p:nvSpPr>
          <p:cNvPr id="81924" name="Slide Number Placeholder 3"/>
          <p:cNvSpPr>
            <a:spLocks noGrp="1"/>
          </p:cNvSpPr>
          <p:nvPr>
            <p:ph type="sldNum" sz="quarter" idx="5"/>
          </p:nvPr>
        </p:nvSpPr>
        <p:spPr>
          <a:noFill/>
        </p:spPr>
        <p:txBody>
          <a:bodyPr/>
          <a:lstStyle/>
          <a:p>
            <a:fld id="{F39B848C-244C-4A61-B92C-077611861095}" type="slidenum">
              <a:rPr lang="en-US" smtClean="0">
                <a:ea typeface="ＭＳ Ｐゴシック" charset="-128"/>
              </a:rPr>
              <a:pPr/>
              <a:t>19</a:t>
            </a:fld>
            <a:endParaRPr 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a:ea typeface="ＭＳ Ｐゴシック" charset="-128"/>
              </a:rPr>
              <a:t>Students may not know exactly what is meant by </a:t>
            </a:r>
            <a:r>
              <a:rPr lang="en-US" i="1">
                <a:ea typeface="ＭＳ Ｐゴシック" charset="-128"/>
              </a:rPr>
              <a:t>globalization</a:t>
            </a:r>
            <a:r>
              <a:rPr lang="en-US">
                <a:ea typeface="ＭＳ Ｐゴシック" charset="-128"/>
              </a:rPr>
              <a:t> or may have an incomplete understanding of the term. You might ask students what they think it means. What are some examples of globalization in their personal lives? Cars come to mind, but there are thousands of products sold in the United States that are produced offshore. Why is globalization growing in strength? Potential answers could include: reduction of economic and cultural advantages of developed countries, increased number of companies with operations in multiple countries worldwide, and increased reliance on imports and exports of goods (and jobs). Globalization will be discussed in later slides as well.</a:t>
            </a:r>
          </a:p>
          <a:p>
            <a:pPr eaLnBrk="1" hangingPunct="1"/>
            <a:endParaRPr lang="en-US">
              <a:ea typeface="ＭＳ Ｐゴシック" charset="-128"/>
            </a:endParaRPr>
          </a:p>
        </p:txBody>
      </p:sp>
      <p:sp>
        <p:nvSpPr>
          <p:cNvPr id="57348" name="Slide Number Placeholder 3"/>
          <p:cNvSpPr>
            <a:spLocks noGrp="1"/>
          </p:cNvSpPr>
          <p:nvPr>
            <p:ph type="sldNum" sz="quarter" idx="5"/>
          </p:nvPr>
        </p:nvSpPr>
        <p:spPr>
          <a:noFill/>
        </p:spPr>
        <p:txBody>
          <a:bodyPr/>
          <a:lstStyle/>
          <a:p>
            <a:fld id="{799B0D62-728E-427B-8FC8-E143A2BC6567}" type="slidenum">
              <a:rPr lang="en-US" smtClean="0">
                <a:ea typeface="ＭＳ Ｐゴシック" charset="-128"/>
              </a:rPr>
              <a:pPr/>
              <a:t>2</a:t>
            </a:fld>
            <a:endParaRPr 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pPr eaLnBrk="1" hangingPunct="1"/>
            <a:r>
              <a:rPr lang="en-US">
                <a:ea typeface="ＭＳ Ｐゴシック" charset="-128"/>
              </a:rPr>
              <a:t>The </a:t>
            </a:r>
            <a:r>
              <a:rPr lang="ja-JP" altLang="en-US">
                <a:ea typeface="ＭＳ Ｐゴシック" charset="-128"/>
              </a:rPr>
              <a:t>“</a:t>
            </a:r>
            <a:r>
              <a:rPr lang="en-US" altLang="ja-JP">
                <a:ea typeface="ＭＳ Ｐゴシック" charset="-128"/>
              </a:rPr>
              <a:t>people</a:t>
            </a:r>
            <a:r>
              <a:rPr lang="ja-JP" altLang="en-US">
                <a:ea typeface="ＭＳ Ｐゴシック" charset="-128"/>
              </a:rPr>
              <a:t>”</a:t>
            </a:r>
            <a:r>
              <a:rPr lang="en-US" altLang="ja-JP">
                <a:ea typeface="ＭＳ Ｐゴシック" charset="-128"/>
              </a:rPr>
              <a:t> dimension of systems is often the most difficult to get right. Technologies change all the time, people do not change very rapidly. In order to use technologies effectively, people need training, and they need to think intelligently about how their business works. Managers are the employees who attempt to understand organizational issues and challenges, and then use technologies to solve the issues and meet the challenges. </a:t>
            </a:r>
            <a:endParaRPr lang="en-US">
              <a:ea typeface="ＭＳ Ｐゴシック" charset="-128"/>
            </a:endParaRPr>
          </a:p>
        </p:txBody>
      </p:sp>
      <p:sp>
        <p:nvSpPr>
          <p:cNvPr id="82948" name="Slide Number Placeholder 3"/>
          <p:cNvSpPr>
            <a:spLocks noGrp="1"/>
          </p:cNvSpPr>
          <p:nvPr>
            <p:ph type="sldNum" sz="quarter" idx="5"/>
          </p:nvPr>
        </p:nvSpPr>
        <p:spPr>
          <a:noFill/>
        </p:spPr>
        <p:txBody>
          <a:bodyPr/>
          <a:lstStyle/>
          <a:p>
            <a:fld id="{79EC9660-7689-4B17-BB01-05772A9849C4}" type="slidenum">
              <a:rPr lang="en-US" smtClean="0">
                <a:ea typeface="ＭＳ Ｐゴシック" charset="-128"/>
              </a:rPr>
              <a:pPr/>
              <a:t>20</a:t>
            </a:fld>
            <a:endParaRPr lang="en-US">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eaLnBrk="1" hangingPunct="1"/>
            <a:r>
              <a:rPr lang="en-US">
                <a:ea typeface="ＭＳ Ｐゴシック" charset="-128"/>
              </a:rPr>
              <a:t>Obviously, information systems are based on technologies—computer hardware and software, and telecommunications equipment. These technologies are like the infrastructure of a building—the plumbing and electrical and mechanical features in a building. Technology is the platform that enables all the common systems applications from Apple iPhones to the Internet. </a:t>
            </a:r>
          </a:p>
        </p:txBody>
      </p:sp>
      <p:sp>
        <p:nvSpPr>
          <p:cNvPr id="83972" name="Slide Number Placeholder 3"/>
          <p:cNvSpPr>
            <a:spLocks noGrp="1"/>
          </p:cNvSpPr>
          <p:nvPr>
            <p:ph type="sldNum" sz="quarter" idx="5"/>
          </p:nvPr>
        </p:nvSpPr>
        <p:spPr>
          <a:noFill/>
        </p:spPr>
        <p:txBody>
          <a:bodyPr/>
          <a:lstStyle/>
          <a:p>
            <a:fld id="{7C66F7DE-28A3-4863-B4E8-5FCDB987399F}" type="slidenum">
              <a:rPr lang="en-US" smtClean="0">
                <a:ea typeface="ＭＳ Ｐゴシック" charset="-128"/>
              </a:rPr>
              <a:pPr/>
              <a:t>21</a:t>
            </a:fld>
            <a:endParaRPr lang="en-US">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eaLnBrk="1" hangingPunct="1"/>
            <a:r>
              <a:rPr lang="en-US">
                <a:ea typeface="ＭＳ Ｐゴシック" charset="-128"/>
              </a:rPr>
              <a:t>Can students think of any other business challenges faced by Disney which IT might help to alleviate?</a:t>
            </a:r>
          </a:p>
        </p:txBody>
      </p:sp>
      <p:sp>
        <p:nvSpPr>
          <p:cNvPr id="61444" name="Slide Number Placeholder 3"/>
          <p:cNvSpPr>
            <a:spLocks noGrp="1"/>
          </p:cNvSpPr>
          <p:nvPr>
            <p:ph type="sldNum" sz="quarter" idx="5"/>
          </p:nvPr>
        </p:nvSpPr>
        <p:spPr>
          <a:noFill/>
        </p:spPr>
        <p:txBody>
          <a:bodyPr/>
          <a:lstStyle/>
          <a:p>
            <a:fld id="{5D10CB80-0A8B-4747-82F6-0C2EECA3702D}" type="slidenum">
              <a:rPr lang="en-US" smtClean="0">
                <a:ea typeface="ＭＳ Ｐゴシック" charset="-128"/>
              </a:rPr>
              <a:pPr/>
              <a:t>22</a:t>
            </a:fld>
            <a:endParaRPr lang="en-US">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GB">
              <a:ea typeface="ＭＳ Ｐゴシック" charset="-128"/>
            </a:endParaRPr>
          </a:p>
        </p:txBody>
      </p:sp>
      <p:sp>
        <p:nvSpPr>
          <p:cNvPr id="58372" name="Slide Number Placeholder 3"/>
          <p:cNvSpPr>
            <a:spLocks noGrp="1"/>
          </p:cNvSpPr>
          <p:nvPr>
            <p:ph type="sldNum" sz="quarter" idx="5"/>
          </p:nvPr>
        </p:nvSpPr>
        <p:spPr>
          <a:noFill/>
        </p:spPr>
        <p:txBody>
          <a:bodyPr/>
          <a:lstStyle/>
          <a:p>
            <a:fld id="{CF486F02-4176-456A-8484-FBFE735895AC}" type="slidenum">
              <a:rPr lang="en-US" smtClean="0">
                <a:ea typeface="ＭＳ Ｐゴシック" charset="-128"/>
              </a:rPr>
              <a:pPr/>
              <a:t>3</a:t>
            </a:fld>
            <a:endParaRPr 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a:ea typeface="ＭＳ Ｐゴシック" charset="-128"/>
              </a:rPr>
              <a:t>Ask students to explain why these items are examples of information systems transforming business. What industries are especially hard hit with disruptions and change due to IT? </a:t>
            </a:r>
          </a:p>
        </p:txBody>
      </p:sp>
      <p:sp>
        <p:nvSpPr>
          <p:cNvPr id="62468" name="Slide Number Placeholder 3"/>
          <p:cNvSpPr>
            <a:spLocks noGrp="1"/>
          </p:cNvSpPr>
          <p:nvPr>
            <p:ph type="sldNum" sz="quarter" idx="5"/>
          </p:nvPr>
        </p:nvSpPr>
        <p:spPr>
          <a:noFill/>
        </p:spPr>
        <p:txBody>
          <a:bodyPr/>
          <a:lstStyle/>
          <a:p>
            <a:fld id="{07B81B5D-AA95-4A3B-B8B4-EFB152959BD5}" type="slidenum">
              <a:rPr lang="en-US" smtClean="0">
                <a:ea typeface="ＭＳ Ｐゴシック" charset="-128"/>
              </a:rPr>
              <a:pPr/>
              <a:t>4</a:t>
            </a:fld>
            <a:endParaRPr lang="en-US">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a:ea typeface="ＭＳ Ｐゴシック" charset="-128"/>
              </a:rPr>
              <a:t>You could ask students to name ways in which globalization affects their everyday lives. Ask them how they might react if they learned that a job opening they coveted was outsourced to another country, or on the other hand, what they would do if they were managers filling a job opening and workers from abroad could fill the spot for a fraction of the cost.</a:t>
            </a:r>
          </a:p>
        </p:txBody>
      </p:sp>
      <p:sp>
        <p:nvSpPr>
          <p:cNvPr id="65540" name="Slide Number Placeholder 3"/>
          <p:cNvSpPr>
            <a:spLocks noGrp="1"/>
          </p:cNvSpPr>
          <p:nvPr>
            <p:ph type="sldNum" sz="quarter" idx="5"/>
          </p:nvPr>
        </p:nvSpPr>
        <p:spPr>
          <a:noFill/>
        </p:spPr>
        <p:txBody>
          <a:bodyPr/>
          <a:lstStyle/>
          <a:p>
            <a:fld id="{1605F1AC-681C-4DB9-B6D8-B062F3D95D10}" type="slidenum">
              <a:rPr lang="en-US" smtClean="0">
                <a:ea typeface="ＭＳ Ｐゴシック" charset="-128"/>
              </a:rPr>
              <a:pPr/>
              <a:t>6</a:t>
            </a:fld>
            <a:endParaRPr lang="en-US">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r>
              <a:rPr lang="en-US">
                <a:ea typeface="ＭＳ Ｐゴシック" charset="-128"/>
              </a:rPr>
              <a:t>Which objective do students consider to be most important? Ask students to describe their personal business experience as employers (or owners), and to describe which of the above objectives was most important in their firm or job. </a:t>
            </a:r>
          </a:p>
        </p:txBody>
      </p:sp>
      <p:sp>
        <p:nvSpPr>
          <p:cNvPr id="66564" name="Slide Number Placeholder 3"/>
          <p:cNvSpPr>
            <a:spLocks noGrp="1"/>
          </p:cNvSpPr>
          <p:nvPr>
            <p:ph type="sldNum" sz="quarter" idx="5"/>
          </p:nvPr>
        </p:nvSpPr>
        <p:spPr>
          <a:noFill/>
        </p:spPr>
        <p:txBody>
          <a:bodyPr/>
          <a:lstStyle/>
          <a:p>
            <a:fld id="{0F5A0EAA-4178-4E37-BF4F-72D215D9F026}" type="slidenum">
              <a:rPr lang="en-US" smtClean="0">
                <a:ea typeface="ＭＳ Ｐゴシック" charset="-128"/>
              </a:rPr>
              <a:pPr/>
              <a:t>7</a:t>
            </a:fld>
            <a:endParaRPr 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r>
              <a:rPr lang="en-US">
                <a:ea typeface="ＭＳ Ｐゴシック" charset="-128"/>
              </a:rPr>
              <a:t>Describe to students why it is that digital links between suppliers and stores would improve efficiency (critical information travels faster, better control over inventory levels).</a:t>
            </a:r>
          </a:p>
          <a:p>
            <a:r>
              <a:rPr lang="en-US">
                <a:ea typeface="ＭＳ Ｐゴシック" charset="-128"/>
              </a:rPr>
              <a:t>Walmart is the most efficient retailer in the industry and exemplifies operational excellence. You could ask students to name other businesses that they believe exhibit a high level of operational excellence. Do customers perceive operational excellence? Does it make a difference for customer purchasing? What Web sites strike students as really excellent in terms of customer service? If you have a podium computer, you might want to visit the Walmart site and the Amazon site to compare them in terms of ease of use. </a:t>
            </a:r>
          </a:p>
          <a:p>
            <a:pPr eaLnBrk="1" hangingPunct="1"/>
            <a:endParaRPr lang="en-US">
              <a:ea typeface="ＭＳ Ｐゴシック" charset="-128"/>
            </a:endParaRPr>
          </a:p>
        </p:txBody>
      </p:sp>
      <p:sp>
        <p:nvSpPr>
          <p:cNvPr id="67588" name="Slide Number Placeholder 3"/>
          <p:cNvSpPr>
            <a:spLocks noGrp="1"/>
          </p:cNvSpPr>
          <p:nvPr>
            <p:ph type="sldNum" sz="quarter" idx="5"/>
          </p:nvPr>
        </p:nvSpPr>
        <p:spPr>
          <a:noFill/>
        </p:spPr>
        <p:txBody>
          <a:bodyPr/>
          <a:lstStyle/>
          <a:p>
            <a:fld id="{4A2123A7-A7EC-497D-9415-EA5104CED774}" type="slidenum">
              <a:rPr lang="en-US" smtClean="0">
                <a:ea typeface="ＭＳ Ｐゴシック" charset="-128"/>
              </a:rPr>
              <a:pPr/>
              <a:t>8</a:t>
            </a:fld>
            <a:endParaRPr lang="en-US">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US">
                <a:ea typeface="ＭＳ Ｐゴシック" charset="-128"/>
              </a:rPr>
              <a:t>You could ask students to name other new products or business models that they have</a:t>
            </a:r>
            <a:r>
              <a:rPr lang="en-US" altLang="ja-JP">
                <a:ea typeface="ＭＳ Ｐゴシック" charset="-128"/>
              </a:rPr>
              <a:t> encountered and how they might relate to new information systems or new technology. One way to encourage participation is ask students to help you list on the blackboard some really interesting recent digital product innovations. Discussing </a:t>
            </a:r>
            <a:r>
              <a:rPr lang="ja-JP" altLang="en-US">
                <a:ea typeface="ＭＳ Ｐゴシック" charset="-128"/>
              </a:rPr>
              <a:t>“</a:t>
            </a:r>
            <a:r>
              <a:rPr lang="en-US" altLang="ja-JP">
                <a:ea typeface="ＭＳ Ｐゴシック" charset="-128"/>
              </a:rPr>
              <a:t>green technologies</a:t>
            </a:r>
            <a:r>
              <a:rPr lang="ja-JP" altLang="en-US">
                <a:ea typeface="ＭＳ Ｐゴシック" charset="-128"/>
              </a:rPr>
              <a:t>”</a:t>
            </a:r>
            <a:r>
              <a:rPr lang="en-US" altLang="ja-JP">
                <a:ea typeface="ＭＳ Ｐゴシック" charset="-128"/>
              </a:rPr>
              <a:t> like wind, solar, and hybrid vehicles is always fun. The impact of smartphones and table computers is also a fun topic for students. In this context, what role will IT be playing in the development of these technologies? </a:t>
            </a:r>
          </a:p>
          <a:p>
            <a:pPr eaLnBrk="1" hangingPunct="1"/>
            <a:endParaRPr lang="en-US">
              <a:ea typeface="ＭＳ Ｐゴシック" charset="-128"/>
            </a:endParaRPr>
          </a:p>
        </p:txBody>
      </p:sp>
      <p:sp>
        <p:nvSpPr>
          <p:cNvPr id="68612" name="Slide Number Placeholder 3"/>
          <p:cNvSpPr>
            <a:spLocks noGrp="1"/>
          </p:cNvSpPr>
          <p:nvPr>
            <p:ph type="sldNum" sz="quarter" idx="5"/>
          </p:nvPr>
        </p:nvSpPr>
        <p:spPr>
          <a:noFill/>
        </p:spPr>
        <p:txBody>
          <a:bodyPr/>
          <a:lstStyle/>
          <a:p>
            <a:fld id="{5E7A1173-9C8C-40F3-92EF-C872687CC5AC}" type="slidenum">
              <a:rPr lang="en-US" smtClean="0">
                <a:ea typeface="ＭＳ Ｐゴシック" charset="-128"/>
              </a:rPr>
              <a:pPr/>
              <a:t>9</a:t>
            </a:fld>
            <a:endParaRPr lang="en-US">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42"/>
          <p:cNvSpPr>
            <a:spLocks noChangeArrowheads="1"/>
          </p:cNvSpPr>
          <p:nvPr/>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p>
            <a:pPr>
              <a:defRPr/>
            </a:pPr>
            <a:endParaRPr lang="en-US">
              <a:ea typeface="ＭＳ Ｐゴシック" pitchFamily="34" charset="-128"/>
            </a:endParaRPr>
          </a:p>
        </p:txBody>
      </p:sp>
      <p:sp>
        <p:nvSpPr>
          <p:cNvPr id="1060" name="Text Box 36"/>
          <p:cNvSpPr txBox="1">
            <a:spLocks noChangeArrowheads="1"/>
          </p:cNvSpPr>
          <p:nvPr/>
        </p:nvSpPr>
        <p:spPr bwMode="auto">
          <a:xfrm>
            <a:off x="0" y="6521450"/>
            <a:ext cx="695325" cy="336550"/>
          </a:xfrm>
          <a:prstGeom prst="rect">
            <a:avLst/>
          </a:prstGeom>
          <a:noFill/>
          <a:ln w="12700">
            <a:noFill/>
            <a:miter lim="800000"/>
            <a:headEnd/>
            <a:tailEnd/>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defRPr/>
            </a:pPr>
            <a:r>
              <a:rPr lang="en-US" sz="1600" b="1" dirty="0">
                <a:solidFill>
                  <a:srgbClr val="FFB060"/>
                </a:solidFill>
              </a:rPr>
              <a:t>1.</a:t>
            </a:r>
            <a:fld id="{68A8A7C8-7A3A-4C18-80AD-57B356AA9446}" type="slidenum">
              <a:rPr lang="en-US" sz="1600" b="1" smtClean="0">
                <a:solidFill>
                  <a:srgbClr val="FFB060"/>
                </a:solidFill>
              </a:rPr>
              <a:pPr>
                <a:spcBef>
                  <a:spcPct val="50000"/>
                </a:spcBef>
                <a:defRPr/>
              </a:pPr>
              <a:t>‹#›</a:t>
            </a:fld>
            <a:endParaRPr lang="en-US" sz="1600" b="1" dirty="0">
              <a:solidFill>
                <a:srgbClr val="FFB060"/>
              </a:solidFill>
            </a:endParaRPr>
          </a:p>
        </p:txBody>
      </p:sp>
      <p:sp>
        <p:nvSpPr>
          <p:cNvPr id="1030" name="Text Box 39"/>
          <p:cNvSpPr txBox="1">
            <a:spLocks noChangeArrowheads="1"/>
          </p:cNvSpPr>
          <p:nvPr/>
        </p:nvSpPr>
        <p:spPr bwMode="auto">
          <a:xfrm>
            <a:off x="1752600" y="990600"/>
            <a:ext cx="6019800" cy="457200"/>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defRPr/>
            </a:pPr>
            <a:endParaRPr lang="en-US" dirty="0"/>
          </a:p>
        </p:txBody>
      </p:sp>
      <p:sp>
        <p:nvSpPr>
          <p:cNvPr id="2058" name="Rectangle 1034"/>
          <p:cNvSpPr>
            <a:spLocks noChangeArrowheads="1"/>
          </p:cNvSpPr>
          <p:nvPr userDrawn="1"/>
        </p:nvSpPr>
        <p:spPr bwMode="auto">
          <a:xfrm>
            <a:off x="0" y="1238250"/>
            <a:ext cx="9144000" cy="0"/>
          </a:xfrm>
          <a:prstGeom prst="rect">
            <a:avLst/>
          </a:prstGeom>
          <a:noFill/>
          <a:ln w="9525">
            <a:noFill/>
            <a:miter lim="800000"/>
            <a:headEnd/>
            <a:tailEnd/>
          </a:ln>
          <a:effectLst/>
        </p:spPr>
        <p:txBody>
          <a:bodyPr wrap="none" anchor="ctr">
            <a:spAutoFit/>
          </a:bodyPr>
          <a:lstStyle/>
          <a:p>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fade thruBlk="1"/>
  </p:transition>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143240" y="2071678"/>
            <a:ext cx="5113337" cy="2031325"/>
          </a:xfrm>
          <a:prstGeom prst="rect">
            <a:avLst/>
          </a:prstGeom>
          <a:noFill/>
          <a:ln>
            <a:noFill/>
          </a:ln>
          <a:effectLst>
            <a:outerShdw dist="35921" dir="2700000" algn="ctr" rotWithShape="0">
              <a:schemeClr val="bg2"/>
            </a:outerShdw>
          </a:effectLst>
          <a:extLst/>
        </p:spPr>
        <p:txBody>
          <a:bodyPr>
            <a:spAutoFit/>
          </a:bodyPr>
          <a:lstStyle/>
          <a:p>
            <a:pPr eaLnBrk="0" hangingPunct="0">
              <a:spcBef>
                <a:spcPct val="50000"/>
              </a:spcBef>
              <a:defRPr/>
            </a:pPr>
            <a:r>
              <a:rPr lang="en-US" sz="3600" b="1" dirty="0">
                <a:effectLst>
                  <a:outerShdw blurRad="38100" dist="38100" dir="2700000" algn="tl">
                    <a:srgbClr val="C0C0C0"/>
                  </a:outerShdw>
                </a:effectLst>
                <a:ea typeface="+mn-ea"/>
                <a:cs typeface="Times New Roman" pitchFamily="18" charset="0"/>
              </a:rPr>
              <a:t>ITU08117:</a:t>
            </a:r>
          </a:p>
          <a:p>
            <a:pPr eaLnBrk="0" hangingPunct="0">
              <a:spcBef>
                <a:spcPct val="50000"/>
              </a:spcBef>
              <a:defRPr/>
            </a:pPr>
            <a:r>
              <a:rPr lang="en-US" sz="3600" b="1" dirty="0">
                <a:effectLst>
                  <a:outerShdw blurRad="38100" dist="38100" dir="2700000" algn="tl">
                    <a:srgbClr val="C0C0C0"/>
                  </a:outerShdw>
                </a:effectLst>
                <a:ea typeface="+mn-ea"/>
                <a:cs typeface="Times New Roman" pitchFamily="18" charset="0"/>
              </a:rPr>
              <a:t>Information Systems Management</a:t>
            </a:r>
            <a:endParaRPr lang="en-US" sz="3600" b="1" dirty="0">
              <a:effectLst>
                <a:outerShdw blurRad="38100" dist="38100" dir="2700000" algn="tl">
                  <a:srgbClr val="C0C0C0"/>
                </a:outerShdw>
              </a:effectLst>
              <a:ea typeface="+mn-ea"/>
            </a:endParaRPr>
          </a:p>
        </p:txBody>
      </p:sp>
      <p:pic>
        <p:nvPicPr>
          <p:cNvPr id="8" name="Picture 7" descr="FM Logo"/>
          <p:cNvPicPr/>
          <p:nvPr/>
        </p:nvPicPr>
        <p:blipFill>
          <a:blip r:embed="rId3" cstate="print"/>
          <a:srcRect/>
          <a:stretch>
            <a:fillRect/>
          </a:stretch>
        </p:blipFill>
        <p:spPr bwMode="auto">
          <a:xfrm>
            <a:off x="357158" y="214290"/>
            <a:ext cx="1500198" cy="1500198"/>
          </a:xfrm>
          <a:prstGeom prst="rect">
            <a:avLst/>
          </a:prstGeom>
          <a:noFill/>
          <a:ln w="9525">
            <a:noFill/>
            <a:miter lim="800000"/>
            <a:headEnd/>
            <a:tailEnd/>
          </a:ln>
        </p:spPr>
      </p:pic>
      <p:sp>
        <p:nvSpPr>
          <p:cNvPr id="9" name="Text Box 4"/>
          <p:cNvSpPr txBox="1">
            <a:spLocks noChangeArrowheads="1"/>
          </p:cNvSpPr>
          <p:nvPr/>
        </p:nvSpPr>
        <p:spPr bwMode="auto">
          <a:xfrm>
            <a:off x="2285984" y="357166"/>
            <a:ext cx="6643734" cy="523220"/>
          </a:xfrm>
          <a:prstGeom prst="rect">
            <a:avLst/>
          </a:prstGeom>
          <a:noFill/>
          <a:ln>
            <a:noFill/>
          </a:ln>
          <a:effectLst>
            <a:outerShdw dist="35921" dir="2700000" algn="ctr" rotWithShape="0">
              <a:schemeClr val="bg2"/>
            </a:outerShdw>
          </a:effectLst>
          <a:extLst/>
        </p:spPr>
        <p:txBody>
          <a:bodyPr wrap="square">
            <a:spAutoFit/>
          </a:bodyPr>
          <a:lstStyle/>
          <a:p>
            <a:pPr algn="ctr" eaLnBrk="0" hangingPunct="0">
              <a:spcBef>
                <a:spcPct val="50000"/>
              </a:spcBef>
              <a:defRPr/>
            </a:pPr>
            <a:r>
              <a:rPr lang="en-US" sz="2800" b="1" dirty="0">
                <a:solidFill>
                  <a:srgbClr val="0033CC"/>
                </a:solidFill>
                <a:effectLst>
                  <a:outerShdw blurRad="38100" dist="38100" dir="2700000" algn="tl">
                    <a:srgbClr val="C0C0C0"/>
                  </a:outerShdw>
                </a:effectLst>
                <a:ea typeface="+mn-ea"/>
                <a:cs typeface="Times New Roman" pitchFamily="18" charset="0"/>
              </a:rPr>
              <a:t>The Institute of Finance Management</a:t>
            </a:r>
            <a:endParaRPr lang="en-US" sz="2800" b="1" dirty="0">
              <a:solidFill>
                <a:srgbClr val="0033CC"/>
              </a:solidFill>
              <a:effectLst>
                <a:outerShdw blurRad="38100" dist="38100" dir="2700000" algn="tl">
                  <a:srgbClr val="C0C0C0"/>
                </a:outerShdw>
              </a:effectLst>
              <a:ea typeface="+mn-ea"/>
            </a:endParaRPr>
          </a:p>
        </p:txBody>
      </p:sp>
      <p:pic>
        <p:nvPicPr>
          <p:cNvPr id="10" name="Picture 9"/>
          <p:cNvPicPr>
            <a:picLocks noChangeAspect="1" noChangeArrowheads="1"/>
          </p:cNvPicPr>
          <p:nvPr/>
        </p:nvPicPr>
        <p:blipFill>
          <a:blip r:embed="rId4"/>
          <a:srcRect/>
          <a:stretch>
            <a:fillRect/>
          </a:stretch>
        </p:blipFill>
        <p:spPr bwMode="auto">
          <a:xfrm>
            <a:off x="690258" y="2214554"/>
            <a:ext cx="2337519" cy="2000264"/>
          </a:xfrm>
          <a:prstGeom prst="rect">
            <a:avLst/>
          </a:prstGeom>
          <a:noFill/>
          <a:ln w="9525">
            <a:noFill/>
            <a:miter lim="800000"/>
            <a:headEnd/>
            <a:tailEnd/>
          </a:ln>
        </p:spPr>
      </p:pic>
      <p:sp>
        <p:nvSpPr>
          <p:cNvPr id="11" name="Text Box 4"/>
          <p:cNvSpPr txBox="1">
            <a:spLocks noChangeArrowheads="1"/>
          </p:cNvSpPr>
          <p:nvPr/>
        </p:nvSpPr>
        <p:spPr bwMode="auto">
          <a:xfrm>
            <a:off x="6858016" y="4214818"/>
            <a:ext cx="2000264" cy="523220"/>
          </a:xfrm>
          <a:prstGeom prst="rect">
            <a:avLst/>
          </a:prstGeom>
          <a:noFill/>
          <a:ln>
            <a:noFill/>
          </a:ln>
          <a:effectLst>
            <a:outerShdw dist="35921" dir="2700000" algn="ctr" rotWithShape="0">
              <a:schemeClr val="bg2"/>
            </a:outerShdw>
          </a:effectLst>
          <a:extLst/>
        </p:spPr>
        <p:txBody>
          <a:bodyPr wrap="square">
            <a:spAutoFit/>
          </a:bodyPr>
          <a:lstStyle/>
          <a:p>
            <a:pPr algn="ctr" eaLnBrk="0" hangingPunct="0">
              <a:spcBef>
                <a:spcPct val="50000"/>
              </a:spcBef>
              <a:defRPr/>
            </a:pPr>
            <a:r>
              <a:rPr lang="en-US" sz="2800" b="1" dirty="0">
                <a:solidFill>
                  <a:srgbClr val="0033CC"/>
                </a:solidFill>
                <a:effectLst>
                  <a:outerShdw blurRad="38100" dist="38100" dir="2700000" algn="tl">
                    <a:srgbClr val="C0C0C0"/>
                  </a:outerShdw>
                </a:effectLst>
                <a:ea typeface="+mn-ea"/>
                <a:cs typeface="Times New Roman" pitchFamily="18" charset="0"/>
              </a:rPr>
              <a:t>BAIT III</a:t>
            </a:r>
            <a:endParaRPr lang="en-US" sz="2800" b="1" dirty="0">
              <a:solidFill>
                <a:srgbClr val="0033CC"/>
              </a:solidFill>
              <a:effectLst>
                <a:outerShdw blurRad="38100" dist="38100" dir="2700000" algn="tl">
                  <a:srgbClr val="C0C0C0"/>
                </a:outerShdw>
              </a:effectLst>
              <a:ea typeface="+mn-ea"/>
            </a:endParaRPr>
          </a:p>
        </p:txBody>
      </p:sp>
      <p:sp>
        <p:nvSpPr>
          <p:cNvPr id="12" name="Text Box 4"/>
          <p:cNvSpPr txBox="1">
            <a:spLocks noChangeArrowheads="1"/>
          </p:cNvSpPr>
          <p:nvPr/>
        </p:nvSpPr>
        <p:spPr bwMode="auto">
          <a:xfrm>
            <a:off x="0" y="5357826"/>
            <a:ext cx="3643306" cy="1169551"/>
          </a:xfrm>
          <a:prstGeom prst="rect">
            <a:avLst/>
          </a:prstGeom>
          <a:noFill/>
          <a:ln>
            <a:noFill/>
          </a:ln>
          <a:effectLst>
            <a:outerShdw dist="35921" dir="2700000" algn="ctr" rotWithShape="0">
              <a:schemeClr val="bg2"/>
            </a:outerShdw>
          </a:effectLst>
          <a:extLst/>
        </p:spPr>
        <p:txBody>
          <a:bodyPr wrap="square">
            <a:spAutoFit/>
          </a:bodyPr>
          <a:lstStyle/>
          <a:p>
            <a:pPr eaLnBrk="0" hangingPunct="0">
              <a:spcBef>
                <a:spcPct val="50000"/>
              </a:spcBef>
              <a:defRPr/>
            </a:pPr>
            <a:r>
              <a:rPr lang="en-US" sz="2800" b="1" dirty="0" err="1">
                <a:solidFill>
                  <a:srgbClr val="0033CC"/>
                </a:solidFill>
                <a:effectLst>
                  <a:outerShdw blurRad="38100" dist="38100" dir="2700000" algn="tl">
                    <a:srgbClr val="C0C0C0"/>
                  </a:outerShdw>
                </a:effectLst>
                <a:ea typeface="+mn-ea"/>
              </a:rPr>
              <a:t>Mugyabuso</a:t>
            </a:r>
            <a:r>
              <a:rPr lang="en-US" sz="2800" b="1" dirty="0">
                <a:solidFill>
                  <a:srgbClr val="0033CC"/>
                </a:solidFill>
                <a:effectLst>
                  <a:outerShdw blurRad="38100" dist="38100" dir="2700000" algn="tl">
                    <a:srgbClr val="C0C0C0"/>
                  </a:outerShdw>
                </a:effectLst>
                <a:ea typeface="+mn-ea"/>
              </a:rPr>
              <a:t>, M. L</a:t>
            </a:r>
          </a:p>
          <a:p>
            <a:pPr eaLnBrk="0" hangingPunct="0">
              <a:spcBef>
                <a:spcPct val="50000"/>
              </a:spcBef>
              <a:defRPr/>
            </a:pPr>
            <a:r>
              <a:rPr lang="en-US" sz="2800" b="1" dirty="0">
                <a:solidFill>
                  <a:srgbClr val="0033CC"/>
                </a:solidFill>
                <a:effectLst>
                  <a:outerShdw blurRad="38100" dist="38100" dir="2700000" algn="tl">
                    <a:srgbClr val="C0C0C0"/>
                  </a:outerShdw>
                </a:effectLst>
                <a:ea typeface="+mn-ea"/>
              </a:rPr>
              <a:t>2023-2024</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762000" y="2209800"/>
            <a:ext cx="8077200" cy="4038600"/>
          </a:xfrm>
          <a:prstGeom prst="rect">
            <a:avLst/>
          </a:prstGeom>
          <a:noFill/>
          <a:ln w="12700">
            <a:noFill/>
            <a:miter lim="800000"/>
            <a:headEnd/>
            <a:tailEnd/>
          </a:ln>
          <a:effectLst/>
        </p:spPr>
        <p:txBody>
          <a:bodyPr lIns="90488" tIns="44450" rIns="90488" bIns="44450"/>
          <a:lstStyle/>
          <a:p>
            <a:pPr marL="342900" indent="-342900">
              <a:spcAft>
                <a:spcPts val="1200"/>
              </a:spcAft>
              <a:buFontTx/>
              <a:buChar char="•"/>
              <a:defRPr/>
            </a:pPr>
            <a:r>
              <a:rPr lang="en-US" b="1" dirty="0">
                <a:ea typeface="Times New Roman" pitchFamily="18" charset="0"/>
                <a:cs typeface="Times New Roman" pitchFamily="18" charset="0"/>
              </a:rPr>
              <a:t>Customers who are served well become repeat customers who purchase more.</a:t>
            </a:r>
            <a:r>
              <a:rPr lang="en-US" b="1" dirty="0">
                <a:effectLst>
                  <a:outerShdw blurRad="38100" dist="38100" dir="2700000" algn="tl">
                    <a:srgbClr val="C0C0C0"/>
                  </a:outerShdw>
                </a:effectLst>
                <a:ea typeface="+mn-ea"/>
                <a:cs typeface="Arial" charset="0"/>
              </a:rPr>
              <a:t> </a:t>
            </a:r>
            <a:endParaRPr lang="en-US" b="1" dirty="0">
              <a:ea typeface="Times New Roman" pitchFamily="18" charset="0"/>
              <a:cs typeface="Times New Roman" pitchFamily="18" charset="0"/>
            </a:endParaRPr>
          </a:p>
          <a:p>
            <a:pPr marL="800100" lvl="1" indent="-342900">
              <a:spcAft>
                <a:spcPts val="1200"/>
              </a:spcAft>
              <a:buFontTx/>
              <a:buChar char="•"/>
              <a:defRPr/>
            </a:pPr>
            <a:r>
              <a:rPr lang="en-US" sz="2000" b="1" dirty="0" err="1">
                <a:ea typeface="Times New Roman" pitchFamily="18" charset="0"/>
                <a:cs typeface="Times New Roman" pitchFamily="18" charset="0"/>
              </a:rPr>
              <a:t>Eg</a:t>
            </a:r>
            <a:r>
              <a:rPr lang="en-US" sz="2000" b="1" dirty="0">
                <a:ea typeface="Times New Roman" pitchFamily="18" charset="0"/>
                <a:cs typeface="Times New Roman" pitchFamily="18" charset="0"/>
              </a:rPr>
              <a:t>. </a:t>
            </a:r>
            <a:r>
              <a:rPr lang="en-US" sz="2000" b="1" dirty="0" err="1">
                <a:ea typeface="Times New Roman" pitchFamily="18" charset="0"/>
                <a:cs typeface="Times New Roman" pitchFamily="18" charset="0"/>
              </a:rPr>
              <a:t>AirBnB</a:t>
            </a:r>
            <a:r>
              <a:rPr lang="en-US" sz="2000" b="1" dirty="0">
                <a:ea typeface="Times New Roman" pitchFamily="18" charset="0"/>
                <a:cs typeface="Times New Roman" pitchFamily="18" charset="0"/>
              </a:rPr>
              <a:t>, </a:t>
            </a:r>
            <a:r>
              <a:rPr lang="en-US" sz="2000" b="1" dirty="0" err="1">
                <a:ea typeface="Times New Roman" pitchFamily="18" charset="0"/>
                <a:cs typeface="Times New Roman" pitchFamily="18" charset="0"/>
              </a:rPr>
              <a:t>Uber</a:t>
            </a:r>
            <a:r>
              <a:rPr lang="en-US" sz="2000" b="1" dirty="0">
                <a:ea typeface="Times New Roman" pitchFamily="18" charset="0"/>
                <a:cs typeface="Times New Roman" pitchFamily="18" charset="0"/>
              </a:rPr>
              <a:t> and Bolt</a:t>
            </a:r>
          </a:p>
          <a:p>
            <a:pPr marL="1257300" lvl="2" indent="-342900">
              <a:spcAft>
                <a:spcPts val="1200"/>
              </a:spcAft>
              <a:buFontTx/>
              <a:buChar char="•"/>
              <a:defRPr/>
            </a:pPr>
            <a:r>
              <a:rPr lang="en-US" sz="2000" dirty="0">
                <a:ea typeface="Times New Roman" pitchFamily="18" charset="0"/>
                <a:cs typeface="Times New Roman" pitchFamily="18" charset="0"/>
              </a:rPr>
              <a:t>Uses IT to foster an intimate relationship with its customers, keeping track of preferences, and so on</a:t>
            </a:r>
          </a:p>
          <a:p>
            <a:pPr marL="342900" indent="-342900">
              <a:spcAft>
                <a:spcPts val="1200"/>
              </a:spcAft>
              <a:buFontTx/>
              <a:buChar char="•"/>
              <a:defRPr/>
            </a:pPr>
            <a:r>
              <a:rPr lang="en-US" b="1" dirty="0">
                <a:ea typeface="Times New Roman" pitchFamily="18" charset="0"/>
                <a:cs typeface="Times New Roman" pitchFamily="18" charset="0"/>
              </a:rPr>
              <a:t>Close relationships with suppliers result in lower costs.</a:t>
            </a:r>
            <a:r>
              <a:rPr lang="en-US" b="1" dirty="0">
                <a:ea typeface="+mn-ea"/>
              </a:rPr>
              <a:t> </a:t>
            </a:r>
            <a:endParaRPr lang="en-US" b="1" dirty="0">
              <a:ea typeface="Times New Roman" pitchFamily="18" charset="0"/>
              <a:cs typeface="Times New Roman" pitchFamily="18" charset="0"/>
            </a:endParaRPr>
          </a:p>
        </p:txBody>
      </p:sp>
      <p:sp>
        <p:nvSpPr>
          <p:cNvPr id="68612"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3. Customer and Supplier Intimacy:</a:t>
            </a:r>
          </a:p>
        </p:txBody>
      </p:sp>
      <p:sp>
        <p:nvSpPr>
          <p:cNvPr id="16388" name="Text Box 5"/>
          <p:cNvSpPr txBox="1">
            <a:spLocks noChangeArrowheads="1"/>
          </p:cNvSpPr>
          <p:nvPr/>
        </p:nvSpPr>
        <p:spPr bwMode="auto">
          <a:xfrm>
            <a:off x="1857356" y="428604"/>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6"/>
          <p:cNvSpPr>
            <a:spLocks noChangeArrowheads="1"/>
          </p:cNvSpPr>
          <p:nvPr/>
        </p:nvSpPr>
        <p:spPr bwMode="auto">
          <a:xfrm>
            <a:off x="762000" y="2133600"/>
            <a:ext cx="7467600" cy="4038600"/>
          </a:xfrm>
          <a:prstGeom prst="rect">
            <a:avLst/>
          </a:prstGeom>
          <a:noFill/>
          <a:ln w="12700">
            <a:noFill/>
            <a:miter lim="800000"/>
            <a:headEnd/>
            <a:tailEnd/>
          </a:ln>
          <a:effectLst/>
        </p:spPr>
        <p:txBody>
          <a:bodyPr lIns="90488" tIns="44450" rIns="90488" bIns="44450"/>
          <a:lstStyle/>
          <a:p>
            <a:pPr marL="342900" indent="-342900">
              <a:buFontTx/>
              <a:buChar char="•"/>
              <a:defRPr/>
            </a:pPr>
            <a:r>
              <a:rPr lang="en-US" b="1" dirty="0">
                <a:latin typeface="Arial" pitchFamily="34" charset="0"/>
                <a:ea typeface="ＭＳ Ｐゴシック" pitchFamily="34" charset="-128"/>
                <a:cs typeface="Times New Roman" pitchFamily="18" charset="0"/>
              </a:rPr>
              <a:t>If managers rely on forecasts, best guesses, and luck, they will misallocate employees, services, and inventory.</a:t>
            </a:r>
          </a:p>
          <a:p>
            <a:pPr marL="342900" indent="-342900">
              <a:spcBef>
                <a:spcPct val="50000"/>
              </a:spcBef>
              <a:buFontTx/>
              <a:buChar char="•"/>
              <a:defRPr/>
            </a:pPr>
            <a:r>
              <a:rPr lang="en-US" b="1" dirty="0">
                <a:latin typeface="Arial" pitchFamily="34" charset="0"/>
                <a:ea typeface="ＭＳ Ｐゴシック" pitchFamily="34" charset="-128"/>
                <a:cs typeface="Times New Roman" pitchFamily="18" charset="0"/>
              </a:rPr>
              <a:t>Real-time data improves ability of managers to make decisions.</a:t>
            </a:r>
            <a:r>
              <a:rPr lang="en-US" b="1" dirty="0">
                <a:latin typeface="Arial" pitchFamily="34" charset="0"/>
                <a:ea typeface="ＭＳ Ｐゴシック" pitchFamily="34" charset="-128"/>
              </a:rPr>
              <a:t> </a:t>
            </a:r>
            <a:endParaRPr lang="en-US" b="1" dirty="0">
              <a:latin typeface="Arial" pitchFamily="34" charset="0"/>
              <a:ea typeface="ＭＳ Ｐゴシック" pitchFamily="34" charset="-128"/>
              <a:cs typeface="Times New Roman" pitchFamily="18" charset="0"/>
            </a:endParaRPr>
          </a:p>
          <a:p>
            <a:pPr marL="800100" lvl="1" indent="-342900">
              <a:spcBef>
                <a:spcPct val="50000"/>
              </a:spcBef>
              <a:buFontTx/>
              <a:buChar char="•"/>
              <a:defRPr/>
            </a:pPr>
            <a:r>
              <a:rPr lang="en-US" b="1" dirty="0">
                <a:latin typeface="Arial" pitchFamily="34" charset="0"/>
                <a:ea typeface="ＭＳ Ｐゴシック" pitchFamily="34" charset="-128"/>
                <a:cs typeface="Times New Roman" pitchFamily="18" charset="0"/>
              </a:rPr>
              <a:t>Verizon: </a:t>
            </a:r>
            <a:r>
              <a:rPr lang="en-US" dirty="0">
                <a:latin typeface="Arial" pitchFamily="34" charset="0"/>
                <a:ea typeface="ＭＳ Ｐゴシック" pitchFamily="34" charset="-128"/>
                <a:cs typeface="Times New Roman" pitchFamily="18" charset="0"/>
              </a:rPr>
              <a:t>Web-based digital dashboard to update managers with real-time data on customer complaints, network performance, and line outages</a:t>
            </a:r>
            <a:r>
              <a:rPr lang="en-US" dirty="0">
                <a:effectLst>
                  <a:outerShdw blurRad="38100" dist="38100" dir="2700000" algn="tl">
                    <a:srgbClr val="C0C0C0"/>
                  </a:outerShdw>
                </a:effectLst>
                <a:latin typeface="Arial" pitchFamily="34" charset="0"/>
                <a:ea typeface="ＭＳ Ｐゴシック" pitchFamily="34" charset="-128"/>
                <a:cs typeface="Times New Roman" pitchFamily="18" charset="0"/>
              </a:rPr>
              <a:t> </a:t>
            </a:r>
          </a:p>
        </p:txBody>
      </p:sp>
      <p:sp>
        <p:nvSpPr>
          <p:cNvPr id="67591" name="Rectangle 7"/>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4. Improved Decision Making:</a:t>
            </a:r>
          </a:p>
        </p:txBody>
      </p:sp>
      <p:sp>
        <p:nvSpPr>
          <p:cNvPr id="17412" name="Text Box 8"/>
          <p:cNvSpPr txBox="1">
            <a:spLocks noChangeArrowheads="1"/>
          </p:cNvSpPr>
          <p:nvPr/>
        </p:nvSpPr>
        <p:spPr bwMode="auto">
          <a:xfrm>
            <a:off x="1714480" y="500042"/>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342900" indent="-342900">
              <a:defRPr/>
            </a:pPr>
            <a:endParaRPr lang="en-US" b="1" dirty="0">
              <a:effectLst>
                <a:outerShdw blurRad="38100" dist="38100" dir="2700000" algn="tl">
                  <a:srgbClr val="C0C0C0"/>
                </a:outerShdw>
              </a:effectLst>
              <a:ea typeface="Times New Roman" pitchFamily="18" charset="0"/>
              <a:cs typeface="Times New Roman" pitchFamily="18" charset="0"/>
            </a:endParaRPr>
          </a:p>
          <a:p>
            <a:pPr marL="342900" indent="-342900">
              <a:buFontTx/>
              <a:buChar char="•"/>
              <a:defRPr/>
            </a:pPr>
            <a:r>
              <a:rPr lang="en-US" b="1" dirty="0">
                <a:ea typeface="Times New Roman" pitchFamily="18" charset="0"/>
                <a:cs typeface="Times New Roman" pitchFamily="18" charset="0"/>
              </a:rPr>
              <a:t>Often results from achieving previous business objectives</a:t>
            </a:r>
          </a:p>
          <a:p>
            <a:pPr marL="342900" indent="-342900">
              <a:spcBef>
                <a:spcPct val="50000"/>
              </a:spcBef>
              <a:buFontTx/>
              <a:buChar char="•"/>
              <a:defRPr/>
            </a:pPr>
            <a:r>
              <a:rPr lang="en-US" b="1" dirty="0">
                <a:ea typeface="Times New Roman" pitchFamily="18" charset="0"/>
                <a:cs typeface="Times New Roman" pitchFamily="18" charset="0"/>
              </a:rPr>
              <a:t>Advantages over competitors:</a:t>
            </a:r>
          </a:p>
          <a:p>
            <a:pPr marL="800100" lvl="1" indent="-342900">
              <a:spcBef>
                <a:spcPct val="50000"/>
              </a:spcBef>
              <a:buFontTx/>
              <a:buChar char="•"/>
              <a:defRPr/>
            </a:pPr>
            <a:r>
              <a:rPr lang="en-US" dirty="0">
                <a:ea typeface="Times New Roman" pitchFamily="18" charset="0"/>
                <a:cs typeface="Times New Roman" pitchFamily="18" charset="0"/>
              </a:rPr>
              <a:t>Charging less for superior products</a:t>
            </a:r>
            <a:r>
              <a:rPr lang="en-US" dirty="0">
                <a:ea typeface="+mn-ea"/>
              </a:rPr>
              <a:t>, better performance, and better response to suppliers and customers</a:t>
            </a:r>
            <a:endParaRPr lang="en-US" dirty="0">
              <a:ea typeface="Times New Roman" pitchFamily="18" charset="0"/>
              <a:cs typeface="Times New Roman" pitchFamily="18" charset="0"/>
            </a:endParaRPr>
          </a:p>
        </p:txBody>
      </p:sp>
      <p:sp>
        <p:nvSpPr>
          <p:cNvPr id="71684"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5. Competitive Advantage:</a:t>
            </a:r>
          </a:p>
        </p:txBody>
      </p:sp>
      <p:sp>
        <p:nvSpPr>
          <p:cNvPr id="19460" name="Text Box 5"/>
          <p:cNvSpPr txBox="1">
            <a:spLocks noChangeArrowheads="1"/>
          </p:cNvSpPr>
          <p:nvPr/>
        </p:nvSpPr>
        <p:spPr bwMode="auto">
          <a:xfrm>
            <a:off x="1857356" y="428604"/>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a:t>The Role of Information Systems in Business Today</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auto">
          <a:xfrm>
            <a:off x="762000" y="1790700"/>
            <a:ext cx="8077200" cy="4038600"/>
          </a:xfrm>
          <a:prstGeom prst="rect">
            <a:avLst/>
          </a:prstGeom>
          <a:noFill/>
          <a:ln w="12700">
            <a:noFill/>
            <a:miter lim="800000"/>
            <a:headEnd/>
            <a:tailEnd/>
          </a:ln>
          <a:effectLst/>
        </p:spPr>
        <p:txBody>
          <a:bodyPr lIns="90488" tIns="44450" rIns="90488" bIns="44450"/>
          <a:lstStyle/>
          <a:p>
            <a:pPr marL="457200" indent="-457200">
              <a:spcBef>
                <a:spcPts val="600"/>
              </a:spcBef>
              <a:spcAft>
                <a:spcPts val="600"/>
              </a:spcAft>
              <a:defRPr/>
            </a:pPr>
            <a:endParaRPr lang="en-US" b="1" dirty="0">
              <a:effectLst>
                <a:outerShdw blurRad="38100" dist="38100" dir="2700000" algn="tl">
                  <a:srgbClr val="C0C0C0"/>
                </a:outerShdw>
              </a:effectLst>
              <a:latin typeface="Arial" pitchFamily="34" charset="0"/>
              <a:ea typeface="ＭＳ Ｐゴシック" pitchFamily="34" charset="-128"/>
              <a:cs typeface="Times New Roman" pitchFamily="18" charset="0"/>
            </a:endParaRPr>
          </a:p>
          <a:p>
            <a:pPr marL="457200" indent="-457200">
              <a:spcAft>
                <a:spcPts val="600"/>
              </a:spcAft>
              <a:buFontTx/>
              <a:buChar char="•"/>
              <a:defRPr/>
            </a:pPr>
            <a:r>
              <a:rPr lang="en-US" b="1" dirty="0">
                <a:latin typeface="Arial" pitchFamily="34" charset="0"/>
                <a:ea typeface="ＭＳ Ｐゴシック" pitchFamily="34" charset="-128"/>
                <a:cs typeface="Times New Roman" pitchFamily="18" charset="0"/>
              </a:rPr>
              <a:t>Businesses may need to invest in information systems out of necessity</a:t>
            </a:r>
            <a:r>
              <a:rPr lang="en-US" b="1" dirty="0">
                <a:latin typeface="Arial" pitchFamily="34" charset="0"/>
                <a:ea typeface="ＭＳ Ｐゴシック" pitchFamily="34" charset="-128"/>
                <a:cs typeface="Arial" pitchFamily="34" charset="0"/>
              </a:rPr>
              <a:t>; simply the cost of doing business.</a:t>
            </a:r>
          </a:p>
          <a:p>
            <a:pPr marL="914400" lvl="1" indent="-457200">
              <a:spcAft>
                <a:spcPts val="600"/>
              </a:spcAft>
              <a:buFontTx/>
              <a:buChar char="•"/>
              <a:defRPr/>
            </a:pPr>
            <a:r>
              <a:rPr lang="en-US" b="1" dirty="0">
                <a:latin typeface="Arial" pitchFamily="34" charset="0"/>
                <a:ea typeface="ＭＳ Ｐゴシック" pitchFamily="34" charset="-128"/>
                <a:cs typeface="Times New Roman" pitchFamily="18" charset="0"/>
              </a:rPr>
              <a:t>Keeping up with competitors</a:t>
            </a:r>
          </a:p>
          <a:p>
            <a:pPr marL="1371600" lvl="2" indent="-457200">
              <a:spcAft>
                <a:spcPts val="600"/>
              </a:spcAft>
              <a:buFontTx/>
              <a:buChar char="•"/>
              <a:defRPr/>
            </a:pPr>
            <a:r>
              <a:rPr lang="en-US" dirty="0">
                <a:latin typeface="Arial" pitchFamily="34" charset="0"/>
                <a:ea typeface="ＭＳ Ｐゴシック" pitchFamily="34" charset="-128"/>
                <a:cs typeface="Times New Roman" pitchFamily="18" charset="0"/>
              </a:rPr>
              <a:t>Citibank’s</a:t>
            </a:r>
            <a:r>
              <a:rPr lang="en-US" altLang="ja-JP" dirty="0">
                <a:latin typeface="Arial" pitchFamily="34" charset="0"/>
                <a:ea typeface="ＭＳ Ｐゴシック" pitchFamily="34" charset="-128"/>
                <a:cs typeface="Times New Roman" pitchFamily="18" charset="0"/>
              </a:rPr>
              <a:t> introduction of ATMs</a:t>
            </a:r>
          </a:p>
          <a:p>
            <a:pPr marL="914400" lvl="1" indent="-457200">
              <a:spcAft>
                <a:spcPts val="600"/>
              </a:spcAft>
              <a:buFontTx/>
              <a:buChar char="•"/>
              <a:defRPr/>
            </a:pPr>
            <a:r>
              <a:rPr lang="en-US" b="1" dirty="0">
                <a:latin typeface="Arial" pitchFamily="34" charset="0"/>
                <a:ea typeface="ＭＳ Ｐゴシック" pitchFamily="34" charset="-128"/>
                <a:cs typeface="Times New Roman" pitchFamily="18" charset="0"/>
              </a:rPr>
              <a:t>Federal and state regulations and reporting requirements</a:t>
            </a:r>
          </a:p>
          <a:p>
            <a:pPr marL="1371600" lvl="2" indent="-457200">
              <a:spcAft>
                <a:spcPts val="600"/>
              </a:spcAft>
              <a:buFontTx/>
              <a:buChar char="•"/>
              <a:defRPr/>
            </a:pPr>
            <a:r>
              <a:rPr lang="en-US" dirty="0">
                <a:latin typeface="Arial" pitchFamily="34" charset="0"/>
                <a:ea typeface="ＭＳ Ｐゴシック" pitchFamily="34" charset="-128"/>
                <a:cs typeface="Times New Roman" pitchFamily="18" charset="0"/>
              </a:rPr>
              <a:t>Toxic Substances Control Act and the Sarbanes–Oxley Act</a:t>
            </a:r>
            <a:r>
              <a:rPr lang="en-US" dirty="0">
                <a:effectLst>
                  <a:outerShdw blurRad="38100" dist="38100" dir="2700000" algn="tl">
                    <a:srgbClr val="C0C0C0"/>
                  </a:outerShdw>
                </a:effectLst>
                <a:latin typeface="Arial" pitchFamily="34" charset="0"/>
                <a:ea typeface="ＭＳ Ｐゴシック" pitchFamily="34" charset="-128"/>
                <a:cs typeface="Times New Roman" pitchFamily="18" charset="0"/>
              </a:rPr>
              <a:t> </a:t>
            </a:r>
          </a:p>
        </p:txBody>
      </p:sp>
      <p:sp>
        <p:nvSpPr>
          <p:cNvPr id="72708" name="Rectangle 4"/>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6. Survival:</a:t>
            </a:r>
          </a:p>
        </p:txBody>
      </p:sp>
      <p:sp>
        <p:nvSpPr>
          <p:cNvPr id="20484" name="Text Box 5"/>
          <p:cNvSpPr txBox="1">
            <a:spLocks noChangeArrowheads="1"/>
          </p:cNvSpPr>
          <p:nvPr/>
        </p:nvSpPr>
        <p:spPr bwMode="auto">
          <a:xfrm>
            <a:off x="1785918" y="571480"/>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57290" y="357166"/>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Perspectives on Information Systems and Information Technology</a:t>
            </a:r>
          </a:p>
        </p:txBody>
      </p:sp>
      <p:sp>
        <p:nvSpPr>
          <p:cNvPr id="21507" name="Rectangle 3"/>
          <p:cNvSpPr>
            <a:spLocks noChangeArrowheads="1"/>
          </p:cNvSpPr>
          <p:nvPr/>
        </p:nvSpPr>
        <p:spPr bwMode="auto">
          <a:xfrm>
            <a:off x="457200" y="2209800"/>
            <a:ext cx="8001000" cy="3810000"/>
          </a:xfrm>
          <a:prstGeom prst="rect">
            <a:avLst/>
          </a:prstGeom>
          <a:noFill/>
          <a:ln w="12700">
            <a:noFill/>
            <a:miter lim="800000"/>
            <a:headEnd/>
            <a:tailEnd/>
          </a:ln>
        </p:spPr>
        <p:txBody>
          <a:bodyPr lIns="90488" tIns="44450" rIns="90488" bIns="44450"/>
          <a:lstStyle/>
          <a:p>
            <a:pPr marL="342900" indent="-342900">
              <a:spcBef>
                <a:spcPts val="600"/>
              </a:spcBef>
              <a:spcAft>
                <a:spcPts val="600"/>
              </a:spcAft>
              <a:buFontTx/>
              <a:buChar char="•"/>
            </a:pPr>
            <a:r>
              <a:rPr lang="en-US" b="1" dirty="0"/>
              <a:t>Information technology: </a:t>
            </a:r>
            <a:r>
              <a:rPr lang="en-US" dirty="0"/>
              <a:t>the hardware and software a business uses to achieve objectives.</a:t>
            </a:r>
          </a:p>
          <a:p>
            <a:pPr marL="342900" indent="-342900">
              <a:spcBef>
                <a:spcPts val="600"/>
              </a:spcBef>
              <a:spcAft>
                <a:spcPts val="600"/>
              </a:spcAft>
              <a:buFontTx/>
              <a:buChar char="•"/>
            </a:pPr>
            <a:r>
              <a:rPr lang="en-US" b="1" dirty="0"/>
              <a:t>Information system: </a:t>
            </a:r>
            <a:r>
              <a:rPr lang="en-US" dirty="0"/>
              <a:t>interrelated components that manage information to:</a:t>
            </a:r>
          </a:p>
          <a:p>
            <a:pPr marL="800100" lvl="1" indent="-342900">
              <a:spcBef>
                <a:spcPts val="600"/>
              </a:spcBef>
              <a:spcAft>
                <a:spcPts val="600"/>
              </a:spcAft>
              <a:buFontTx/>
              <a:buChar char="•"/>
            </a:pPr>
            <a:r>
              <a:rPr lang="en-US" sz="2000" dirty="0"/>
              <a:t>Support decision making and control</a:t>
            </a:r>
          </a:p>
          <a:p>
            <a:pPr marL="800100" lvl="1" indent="-342900">
              <a:spcBef>
                <a:spcPts val="600"/>
              </a:spcBef>
              <a:spcAft>
                <a:spcPts val="600"/>
              </a:spcAft>
              <a:buFontTx/>
              <a:buChar char="•"/>
            </a:pPr>
            <a:r>
              <a:rPr lang="en-US" sz="2000" dirty="0"/>
              <a:t>Help with analysis, visualization, and product creation</a:t>
            </a:r>
          </a:p>
          <a:p>
            <a:pPr marL="342900" indent="-342900">
              <a:spcBef>
                <a:spcPts val="600"/>
              </a:spcBef>
              <a:spcAft>
                <a:spcPts val="600"/>
              </a:spcAft>
              <a:buFontTx/>
              <a:buChar char="•"/>
            </a:pPr>
            <a:r>
              <a:rPr lang="en-US" b="1" dirty="0"/>
              <a:t>Data: </a:t>
            </a:r>
            <a:r>
              <a:rPr lang="en-US" dirty="0"/>
              <a:t>streams of raw facts.</a:t>
            </a:r>
          </a:p>
          <a:p>
            <a:pPr marL="342900" indent="-342900">
              <a:spcBef>
                <a:spcPts val="600"/>
              </a:spcBef>
              <a:spcAft>
                <a:spcPts val="600"/>
              </a:spcAft>
              <a:buFontTx/>
              <a:buChar char="•"/>
            </a:pPr>
            <a:r>
              <a:rPr lang="en-US" b="1" dirty="0"/>
              <a:t>Information: </a:t>
            </a:r>
            <a:r>
              <a:rPr lang="en-US" dirty="0"/>
              <a:t>data shaped into meaningful, useful form.</a:t>
            </a:r>
          </a:p>
        </p:txBody>
      </p:sp>
      <p:sp>
        <p:nvSpPr>
          <p:cNvPr id="73732" name="Rectangle 4"/>
          <p:cNvSpPr>
            <a:spLocks noChangeArrowheads="1"/>
          </p:cNvSpPr>
          <p:nvPr/>
        </p:nvSpPr>
        <p:spPr bwMode="auto">
          <a:xfrm>
            <a:off x="500034" y="100010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What Is an Information System? </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28728"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Perspectives on Information Systems and Information Technology</a:t>
            </a:r>
          </a:p>
        </p:txBody>
      </p:sp>
      <p:sp>
        <p:nvSpPr>
          <p:cNvPr id="23555" name="Rectangle 3"/>
          <p:cNvSpPr>
            <a:spLocks noChangeArrowheads="1"/>
          </p:cNvSpPr>
          <p:nvPr/>
        </p:nvSpPr>
        <p:spPr bwMode="auto">
          <a:xfrm>
            <a:off x="457200" y="2209800"/>
            <a:ext cx="8001000" cy="3810000"/>
          </a:xfrm>
          <a:prstGeom prst="rect">
            <a:avLst/>
          </a:prstGeom>
          <a:noFill/>
          <a:ln w="12700">
            <a:noFill/>
            <a:miter lim="800000"/>
            <a:headEnd/>
            <a:tailEnd/>
          </a:ln>
        </p:spPr>
        <p:txBody>
          <a:bodyPr lIns="90488" tIns="44450" rIns="90488" bIns="44450"/>
          <a:lstStyle/>
          <a:p>
            <a:pPr marL="342900" indent="-342900">
              <a:spcBef>
                <a:spcPts val="600"/>
              </a:spcBef>
              <a:spcAft>
                <a:spcPts val="600"/>
              </a:spcAft>
              <a:buFontTx/>
              <a:buChar char="•"/>
            </a:pPr>
            <a:r>
              <a:rPr lang="en-US" b="1" dirty="0"/>
              <a:t>Activities in an information system that produce information:</a:t>
            </a:r>
          </a:p>
          <a:p>
            <a:pPr marL="800100" lvl="1" indent="-342900">
              <a:spcBef>
                <a:spcPts val="600"/>
              </a:spcBef>
              <a:spcAft>
                <a:spcPts val="600"/>
              </a:spcAft>
              <a:buFontTx/>
              <a:buChar char="•"/>
            </a:pPr>
            <a:r>
              <a:rPr lang="en-US" sz="2000" b="1" dirty="0"/>
              <a:t>Input</a:t>
            </a:r>
          </a:p>
          <a:p>
            <a:pPr marL="800100" lvl="1" indent="-342900">
              <a:spcBef>
                <a:spcPts val="600"/>
              </a:spcBef>
              <a:spcAft>
                <a:spcPts val="600"/>
              </a:spcAft>
              <a:buFontTx/>
              <a:buChar char="•"/>
            </a:pPr>
            <a:r>
              <a:rPr lang="en-US" sz="2000" b="1" dirty="0"/>
              <a:t>Processing</a:t>
            </a:r>
          </a:p>
          <a:p>
            <a:pPr marL="800100" lvl="1" indent="-342900">
              <a:spcBef>
                <a:spcPts val="600"/>
              </a:spcBef>
              <a:spcAft>
                <a:spcPts val="600"/>
              </a:spcAft>
              <a:buFontTx/>
              <a:buChar char="•"/>
            </a:pPr>
            <a:r>
              <a:rPr lang="en-US" sz="2000" b="1" dirty="0"/>
              <a:t>Output</a:t>
            </a:r>
          </a:p>
          <a:p>
            <a:pPr marL="800100" lvl="1" indent="-342900">
              <a:spcBef>
                <a:spcPts val="600"/>
              </a:spcBef>
              <a:spcAft>
                <a:spcPts val="600"/>
              </a:spcAft>
              <a:buFontTx/>
              <a:buChar char="•"/>
            </a:pPr>
            <a:r>
              <a:rPr lang="en-US" sz="2000" b="1" dirty="0"/>
              <a:t>Feedback</a:t>
            </a:r>
          </a:p>
          <a:p>
            <a:pPr marL="342900" indent="-342900">
              <a:spcBef>
                <a:spcPts val="600"/>
              </a:spcBef>
              <a:spcAft>
                <a:spcPts val="600"/>
              </a:spcAft>
              <a:buFontTx/>
              <a:buChar char="•"/>
            </a:pPr>
            <a:r>
              <a:rPr lang="en-US" b="1" dirty="0"/>
              <a:t>Sharp distinction between </a:t>
            </a:r>
            <a:r>
              <a:rPr lang="en-US" b="1" i="1" dirty="0"/>
              <a:t>computer</a:t>
            </a:r>
            <a:r>
              <a:rPr lang="en-US" b="1" dirty="0"/>
              <a:t> or </a:t>
            </a:r>
            <a:r>
              <a:rPr lang="en-US" b="1" i="1" dirty="0"/>
              <a:t>computer program</a:t>
            </a:r>
            <a:r>
              <a:rPr lang="en-US" b="1" dirty="0"/>
              <a:t> versus </a:t>
            </a:r>
            <a:r>
              <a:rPr lang="en-US" b="1" i="1" dirty="0"/>
              <a:t>information system</a:t>
            </a:r>
          </a:p>
          <a:p>
            <a:pPr marL="342900" indent="-342900">
              <a:spcBef>
                <a:spcPts val="600"/>
              </a:spcBef>
              <a:spcAft>
                <a:spcPts val="600"/>
              </a:spcAft>
              <a:buFontTx/>
              <a:buChar char="•"/>
            </a:pPr>
            <a:endParaRPr lang="en-US" b="1" dirty="0"/>
          </a:p>
        </p:txBody>
      </p:sp>
      <p:sp>
        <p:nvSpPr>
          <p:cNvPr id="73732" name="Rectangle 4"/>
          <p:cNvSpPr>
            <a:spLocks noChangeArrowheads="1"/>
          </p:cNvSpPr>
          <p:nvPr/>
        </p:nvSpPr>
        <p:spPr bwMode="auto">
          <a:xfrm>
            <a:off x="571472" y="1142984"/>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What Is an Information System? </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500166" y="285728"/>
            <a:ext cx="6629400" cy="338138"/>
          </a:xfrm>
          <a:prstGeom prst="rect">
            <a:avLst/>
          </a:prstGeom>
          <a:noFill/>
          <a:ln w="12700">
            <a:noFill/>
            <a:miter lim="800000"/>
            <a:headEnd/>
            <a:tailEnd/>
          </a:ln>
        </p:spPr>
        <p:txBody>
          <a:bodyPr>
            <a:spAutoFit/>
          </a:bodyPr>
          <a:lstStyle/>
          <a:p>
            <a:pPr algn="ctr" eaLnBrk="0" hangingPunct="0">
              <a:spcBef>
                <a:spcPct val="50000"/>
              </a:spcBef>
            </a:pPr>
            <a:r>
              <a:rPr lang="en-US" sz="1600" b="1" dirty="0"/>
              <a:t>It Isn’t</a:t>
            </a:r>
            <a:r>
              <a:rPr lang="en-US" altLang="ja-JP" sz="1600" b="1" dirty="0"/>
              <a:t> Simply Technology: The Role of People and Organizations</a:t>
            </a:r>
            <a:endParaRPr lang="en-US" sz="1600" b="1" dirty="0"/>
          </a:p>
        </p:txBody>
      </p:sp>
      <p:sp>
        <p:nvSpPr>
          <p:cNvPr id="88067" name="Rectangle 3"/>
          <p:cNvSpPr>
            <a:spLocks noChangeArrowheads="1"/>
          </p:cNvSpPr>
          <p:nvPr/>
        </p:nvSpPr>
        <p:spPr bwMode="auto">
          <a:xfrm>
            <a:off x="571472" y="1000108"/>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Functions of an Information System</a:t>
            </a:r>
          </a:p>
        </p:txBody>
      </p:sp>
      <p:sp>
        <p:nvSpPr>
          <p:cNvPr id="24580" name="Text Box 5"/>
          <p:cNvSpPr txBox="1">
            <a:spLocks noChangeArrowheads="1"/>
          </p:cNvSpPr>
          <p:nvPr/>
        </p:nvSpPr>
        <p:spPr bwMode="auto">
          <a:xfrm>
            <a:off x="5505450" y="6096000"/>
            <a:ext cx="1276350" cy="366713"/>
          </a:xfrm>
          <a:prstGeom prst="rect">
            <a:avLst/>
          </a:prstGeom>
          <a:noFill/>
          <a:ln w="9525">
            <a:noFill/>
            <a:miter lim="800000"/>
            <a:headEnd/>
            <a:tailEnd/>
          </a:ln>
        </p:spPr>
        <p:txBody>
          <a:bodyPr wrap="none">
            <a:spAutoFit/>
          </a:bodyPr>
          <a:lstStyle/>
          <a:p>
            <a:r>
              <a:rPr lang="en-US" sz="1800" b="1"/>
              <a:t>Figure 1-2</a:t>
            </a:r>
          </a:p>
        </p:txBody>
      </p:sp>
      <p:sp>
        <p:nvSpPr>
          <p:cNvPr id="24581" name="Text Box 6"/>
          <p:cNvSpPr txBox="1">
            <a:spLocks noChangeArrowheads="1"/>
          </p:cNvSpPr>
          <p:nvPr/>
        </p:nvSpPr>
        <p:spPr bwMode="auto">
          <a:xfrm>
            <a:off x="0" y="1785926"/>
            <a:ext cx="3429000" cy="4248150"/>
          </a:xfrm>
          <a:prstGeom prst="rect">
            <a:avLst/>
          </a:prstGeom>
          <a:noFill/>
          <a:ln w="9525">
            <a:noFill/>
            <a:miter lim="800000"/>
            <a:headEnd/>
            <a:tailEnd/>
          </a:ln>
        </p:spPr>
        <p:txBody>
          <a:bodyPr>
            <a:spAutoFit/>
          </a:bodyPr>
          <a:lstStyle/>
          <a:p>
            <a:r>
              <a:rPr lang="en-US" sz="1600" b="1" dirty="0"/>
              <a:t>An information system contains information about an organization and its surrounding environment. Three basic activities—input, processing, and output—produce the information organizations need. Feedback is output returned to appropriate people or activities in the organization to evaluate and refine the input. Environmental actors, such as customers, suppliers, competitors, stockholders, and regulatory agencies, interact with the organization and its information systems.</a:t>
            </a:r>
          </a:p>
        </p:txBody>
      </p:sp>
      <p:pic>
        <p:nvPicPr>
          <p:cNvPr id="24582" name="Picture 2"/>
          <p:cNvPicPr>
            <a:picLocks noChangeAspect="1" noChangeArrowheads="1"/>
          </p:cNvPicPr>
          <p:nvPr/>
        </p:nvPicPr>
        <p:blipFill>
          <a:blip r:embed="rId3"/>
          <a:srcRect/>
          <a:stretch>
            <a:fillRect/>
          </a:stretch>
        </p:blipFill>
        <p:spPr bwMode="auto">
          <a:xfrm>
            <a:off x="3571868" y="2000240"/>
            <a:ext cx="5410200" cy="3849688"/>
          </a:xfrm>
          <a:prstGeom prst="rect">
            <a:avLst/>
          </a:prstGeom>
          <a:noFill/>
          <a:ln w="9525">
            <a:noFill/>
            <a:miter lim="800000"/>
            <a:headEnd/>
            <a:tailEnd/>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85852" y="214290"/>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It Isn’</a:t>
            </a:r>
            <a:r>
              <a:rPr lang="en-US" altLang="ja-JP" sz="1600" b="1" dirty="0"/>
              <a:t>t Simply Technology: The Role of People and Organizations</a:t>
            </a:r>
            <a:endParaRPr lang="en-US" sz="1600" b="1" dirty="0"/>
          </a:p>
        </p:txBody>
      </p:sp>
      <p:sp>
        <p:nvSpPr>
          <p:cNvPr id="25603" name="Rectangle 3"/>
          <p:cNvSpPr>
            <a:spLocks noChangeArrowheads="1"/>
          </p:cNvSpPr>
          <p:nvPr/>
        </p:nvSpPr>
        <p:spPr bwMode="auto">
          <a:xfrm>
            <a:off x="571472" y="1571612"/>
            <a:ext cx="8001000" cy="4114800"/>
          </a:xfrm>
          <a:prstGeom prst="rect">
            <a:avLst/>
          </a:prstGeom>
          <a:noFill/>
          <a:ln w="12700">
            <a:noFill/>
            <a:miter lim="800000"/>
            <a:headEnd/>
            <a:tailEnd/>
          </a:ln>
        </p:spPr>
        <p:txBody>
          <a:bodyPr lIns="90488" tIns="44450" rIns="90488" bIns="44450"/>
          <a:lstStyle/>
          <a:p>
            <a:pPr marL="342900" indent="-342900">
              <a:lnSpc>
                <a:spcPct val="80000"/>
              </a:lnSpc>
              <a:spcAft>
                <a:spcPts val="1200"/>
              </a:spcAft>
              <a:buFontTx/>
              <a:buChar char="•"/>
            </a:pPr>
            <a:r>
              <a:rPr lang="en-US" b="1" dirty="0"/>
              <a:t>Information systems literacy</a:t>
            </a:r>
          </a:p>
          <a:p>
            <a:pPr marL="800100" lvl="1" indent="-342900">
              <a:lnSpc>
                <a:spcPct val="80000"/>
              </a:lnSpc>
              <a:spcAft>
                <a:spcPts val="1200"/>
              </a:spcAft>
              <a:buFontTx/>
              <a:buChar char="•"/>
            </a:pPr>
            <a:r>
              <a:rPr lang="en-US" dirty="0"/>
              <a:t>Includes behavioral and technical approach</a:t>
            </a:r>
          </a:p>
          <a:p>
            <a:pPr marL="342900" indent="-342900">
              <a:lnSpc>
                <a:spcPct val="80000"/>
              </a:lnSpc>
              <a:spcAft>
                <a:spcPts val="1200"/>
              </a:spcAft>
              <a:buFontTx/>
              <a:buChar char="•"/>
            </a:pPr>
            <a:r>
              <a:rPr lang="en-US" b="1" dirty="0"/>
              <a:t>Computer literacy</a:t>
            </a:r>
          </a:p>
          <a:p>
            <a:pPr marL="800100" lvl="1" indent="-342900">
              <a:lnSpc>
                <a:spcPct val="80000"/>
              </a:lnSpc>
              <a:spcAft>
                <a:spcPts val="1200"/>
              </a:spcAft>
              <a:buFontTx/>
              <a:buChar char="•"/>
            </a:pPr>
            <a:r>
              <a:rPr lang="en-US" dirty="0"/>
              <a:t>Focuses mostly on knowledge of IT</a:t>
            </a:r>
          </a:p>
          <a:p>
            <a:pPr marL="342900" indent="-342900">
              <a:lnSpc>
                <a:spcPct val="80000"/>
              </a:lnSpc>
              <a:spcAft>
                <a:spcPts val="1200"/>
              </a:spcAft>
              <a:buFontTx/>
              <a:buChar char="•"/>
            </a:pPr>
            <a:r>
              <a:rPr lang="en-US" b="1" dirty="0"/>
              <a:t>Management information systems (MIS)</a:t>
            </a:r>
          </a:p>
          <a:p>
            <a:pPr marL="800100" lvl="1" indent="-342900">
              <a:lnSpc>
                <a:spcPct val="80000"/>
              </a:lnSpc>
              <a:spcAft>
                <a:spcPts val="1200"/>
              </a:spcAft>
              <a:buFontTx/>
              <a:buChar char="•"/>
            </a:pPr>
            <a:r>
              <a:rPr lang="en-US" dirty="0"/>
              <a:t>Focuses on broader information systems literacy</a:t>
            </a:r>
          </a:p>
          <a:p>
            <a:pPr marL="800100" lvl="1" indent="-342900">
              <a:lnSpc>
                <a:spcPct val="80000"/>
              </a:lnSpc>
              <a:spcAft>
                <a:spcPts val="1200"/>
              </a:spcAft>
              <a:buFontTx/>
              <a:buChar char="•"/>
            </a:pPr>
            <a:r>
              <a:rPr lang="en-US" dirty="0"/>
              <a:t>Issues surrounding development, use, impact of information systems used by managers and employees</a:t>
            </a:r>
          </a:p>
        </p:txBody>
      </p:sp>
      <p:sp>
        <p:nvSpPr>
          <p:cNvPr id="75780" name="Rectangle 4"/>
          <p:cNvSpPr>
            <a:spLocks noChangeArrowheads="1"/>
          </p:cNvSpPr>
          <p:nvPr/>
        </p:nvSpPr>
        <p:spPr bwMode="auto">
          <a:xfrm>
            <a:off x="571472" y="928670"/>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Role of People and Organizations</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9"/>
          <p:cNvPicPr>
            <a:picLocks noChangeAspect="1" noChangeArrowheads="1"/>
          </p:cNvPicPr>
          <p:nvPr/>
        </p:nvPicPr>
        <p:blipFill>
          <a:blip r:embed="rId3"/>
          <a:srcRect/>
          <a:stretch>
            <a:fillRect/>
          </a:stretch>
        </p:blipFill>
        <p:spPr bwMode="auto">
          <a:xfrm>
            <a:off x="3214678" y="1785926"/>
            <a:ext cx="4772614" cy="4084028"/>
          </a:xfrm>
          <a:prstGeom prst="rect">
            <a:avLst/>
          </a:prstGeom>
          <a:noFill/>
          <a:ln w="9525">
            <a:noFill/>
            <a:miter lim="800000"/>
            <a:headEnd/>
            <a:tailEnd/>
          </a:ln>
        </p:spPr>
      </p:pic>
      <p:sp>
        <p:nvSpPr>
          <p:cNvPr id="26627" name="Text Box 2"/>
          <p:cNvSpPr txBox="1">
            <a:spLocks noChangeArrowheads="1"/>
          </p:cNvSpPr>
          <p:nvPr/>
        </p:nvSpPr>
        <p:spPr bwMode="auto">
          <a:xfrm>
            <a:off x="1428728"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It Isn’</a:t>
            </a:r>
            <a:r>
              <a:rPr lang="en-US" altLang="ja-JP" sz="1600" b="1" dirty="0"/>
              <a:t>t Simply Technology: The Role of People and Organizations</a:t>
            </a:r>
            <a:endParaRPr lang="en-US" sz="1600" b="1" dirty="0"/>
          </a:p>
        </p:txBody>
      </p:sp>
      <p:sp>
        <p:nvSpPr>
          <p:cNvPr id="88067" name="Rectangle 3"/>
          <p:cNvSpPr>
            <a:spLocks noChangeArrowheads="1"/>
          </p:cNvSpPr>
          <p:nvPr/>
        </p:nvSpPr>
        <p:spPr bwMode="auto">
          <a:xfrm>
            <a:off x="642910" y="1142984"/>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Information Systems Are More than Computers </a:t>
            </a:r>
          </a:p>
        </p:txBody>
      </p:sp>
      <p:sp>
        <p:nvSpPr>
          <p:cNvPr id="26630" name="Text Box 6"/>
          <p:cNvSpPr txBox="1">
            <a:spLocks noChangeArrowheads="1"/>
          </p:cNvSpPr>
          <p:nvPr/>
        </p:nvSpPr>
        <p:spPr bwMode="auto">
          <a:xfrm>
            <a:off x="152400" y="2590800"/>
            <a:ext cx="2819400" cy="2781300"/>
          </a:xfrm>
          <a:prstGeom prst="rect">
            <a:avLst/>
          </a:prstGeom>
          <a:noFill/>
          <a:ln w="9525">
            <a:noFill/>
            <a:miter lim="800000"/>
            <a:headEnd/>
            <a:tailEnd/>
          </a:ln>
        </p:spPr>
        <p:txBody>
          <a:bodyPr>
            <a:spAutoFit/>
          </a:bodyPr>
          <a:lstStyle/>
          <a:p>
            <a:pPr>
              <a:spcBef>
                <a:spcPct val="50000"/>
              </a:spcBef>
            </a:pPr>
            <a:r>
              <a:rPr lang="en-US" sz="1600" b="1"/>
              <a:t>Using information systems effectively requires an understanding of the organization, people, and information technology shaping the systems. An information system provides a solution to important business problems or challenges facing the firm.</a:t>
            </a:r>
            <a:endParaRPr lang="en-US" sz="160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00166" y="285728"/>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It Isn’</a:t>
            </a:r>
            <a:r>
              <a:rPr lang="en-US" altLang="ja-JP" sz="1600" b="1" dirty="0"/>
              <a:t>t Simply Technology: The Role of People and Organizations</a:t>
            </a:r>
            <a:endParaRPr lang="en-US" sz="1600" b="1" dirty="0"/>
          </a:p>
        </p:txBody>
      </p:sp>
      <p:sp>
        <p:nvSpPr>
          <p:cNvPr id="27651" name="Rectangle 3"/>
          <p:cNvSpPr>
            <a:spLocks noChangeArrowheads="1"/>
          </p:cNvSpPr>
          <p:nvPr/>
        </p:nvSpPr>
        <p:spPr bwMode="auto">
          <a:xfrm>
            <a:off x="571472" y="1714488"/>
            <a:ext cx="8001000" cy="40386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sz="2800" b="1" dirty="0"/>
              <a:t>Organizations</a:t>
            </a:r>
          </a:p>
          <a:p>
            <a:pPr marL="800100" lvl="1" indent="-342900">
              <a:spcAft>
                <a:spcPts val="600"/>
              </a:spcAft>
              <a:buFontTx/>
              <a:buChar char="•"/>
            </a:pPr>
            <a:r>
              <a:rPr lang="en-US" b="1" dirty="0"/>
              <a:t>Coordinate work through structured hierarchy and business processes</a:t>
            </a:r>
          </a:p>
          <a:p>
            <a:pPr marL="1257300" lvl="2" indent="-342900">
              <a:spcAft>
                <a:spcPts val="600"/>
              </a:spcAft>
              <a:buFontTx/>
              <a:buChar char="•"/>
            </a:pPr>
            <a:r>
              <a:rPr lang="en-US" sz="2000" b="1" dirty="0"/>
              <a:t>Business processes: </a:t>
            </a:r>
            <a:r>
              <a:rPr lang="en-US" sz="2000" dirty="0"/>
              <a:t>related tasks and behaviors for accomplishing work</a:t>
            </a:r>
          </a:p>
          <a:p>
            <a:pPr marL="1714500" lvl="3" indent="-342900">
              <a:spcAft>
                <a:spcPts val="600"/>
              </a:spcAft>
              <a:buFontTx/>
              <a:buChar char="•"/>
            </a:pPr>
            <a:r>
              <a:rPr lang="en-US" sz="2000" dirty="0"/>
              <a:t>E.g., fulfilling an order, hiring an employee</a:t>
            </a:r>
          </a:p>
          <a:p>
            <a:pPr marL="1714500" lvl="3" indent="-342900">
              <a:spcAft>
                <a:spcPts val="600"/>
              </a:spcAft>
              <a:buFontTx/>
              <a:buChar char="•"/>
            </a:pPr>
            <a:r>
              <a:rPr lang="en-US" sz="2000" dirty="0"/>
              <a:t>May be informal or include formal rules</a:t>
            </a:r>
          </a:p>
          <a:p>
            <a:pPr marL="800100" lvl="1" indent="-342900">
              <a:spcAft>
                <a:spcPts val="600"/>
              </a:spcAft>
              <a:buFontTx/>
              <a:buChar char="•"/>
            </a:pPr>
            <a:r>
              <a:rPr lang="en-US" b="1" dirty="0"/>
              <a:t>Culture embedded in information systems</a:t>
            </a:r>
          </a:p>
          <a:p>
            <a:pPr marL="1257300" lvl="2" indent="-342900">
              <a:spcAft>
                <a:spcPts val="600"/>
              </a:spcAft>
              <a:buFontTx/>
              <a:buChar char="•"/>
            </a:pPr>
            <a:r>
              <a:rPr lang="en-US" sz="2000" dirty="0"/>
              <a:t>E.g., </a:t>
            </a:r>
            <a:r>
              <a:rPr lang="en-US" sz="2000" dirty="0" err="1"/>
              <a:t>Azam</a:t>
            </a:r>
            <a:r>
              <a:rPr lang="en-US" sz="2000" dirty="0"/>
              <a:t> SARAFU services </a:t>
            </a:r>
            <a:r>
              <a:rPr lang="en-US" altLang="ja-JP" sz="2000" dirty="0"/>
              <a:t> concern with placing service to customer first</a:t>
            </a:r>
            <a:endParaRPr lang="en-US" sz="2000" dirty="0"/>
          </a:p>
        </p:txBody>
      </p:sp>
      <p:sp>
        <p:nvSpPr>
          <p:cNvPr id="75780" name="Rectangle 4"/>
          <p:cNvSpPr>
            <a:spLocks noChangeArrowheads="1"/>
          </p:cNvSpPr>
          <p:nvPr/>
        </p:nvSpPr>
        <p:spPr bwMode="auto">
          <a:xfrm>
            <a:off x="571472" y="928670"/>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Dimensions of Information Systems </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2714612" y="785794"/>
            <a:ext cx="3819525"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STUDENT LEARNING OUTCOMES</a:t>
            </a:r>
          </a:p>
        </p:txBody>
      </p:sp>
      <p:sp>
        <p:nvSpPr>
          <p:cNvPr id="3076" name="Rectangle 7"/>
          <p:cNvSpPr>
            <a:spLocks noChangeArrowheads="1"/>
          </p:cNvSpPr>
          <p:nvPr/>
        </p:nvSpPr>
        <p:spPr bwMode="auto">
          <a:xfrm>
            <a:off x="685800" y="1828800"/>
            <a:ext cx="7772400" cy="41148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US" b="1" dirty="0"/>
              <a:t>Use  analytical tools to align business and information systems strategies</a:t>
            </a:r>
          </a:p>
          <a:p>
            <a:pPr marL="342900" indent="-342900">
              <a:spcBef>
                <a:spcPct val="20000"/>
              </a:spcBef>
            </a:pPr>
            <a:endParaRPr lang="en-US" b="1" dirty="0"/>
          </a:p>
          <a:p>
            <a:pPr marL="342900" indent="-342900">
              <a:spcBef>
                <a:spcPct val="20000"/>
              </a:spcBef>
              <a:buFontTx/>
              <a:buChar char="•"/>
            </a:pPr>
            <a:r>
              <a:rPr lang="en-US" b="1" dirty="0"/>
              <a:t>Use SWOC analysis to recommend sound information system for and organization</a:t>
            </a:r>
          </a:p>
          <a:p>
            <a:pPr marL="342900" indent="-342900">
              <a:spcBef>
                <a:spcPct val="20000"/>
              </a:spcBef>
            </a:pPr>
            <a:endParaRPr lang="en-US" b="1" dirty="0"/>
          </a:p>
          <a:p>
            <a:pPr marL="342900" indent="-342900">
              <a:spcBef>
                <a:spcPct val="20000"/>
              </a:spcBef>
              <a:buFontTx/>
              <a:buChar char="•"/>
            </a:pPr>
            <a:r>
              <a:rPr lang="en-US" b="1" dirty="0"/>
              <a:t>Use IS techniques to manage information system within organization</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00166" y="285728"/>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a:t>It Isn’</a:t>
            </a:r>
            <a:r>
              <a:rPr lang="en-US" altLang="ja-JP" sz="1600" b="1"/>
              <a:t>t Simply Technology: The Role of People and Organizations</a:t>
            </a:r>
            <a:endParaRPr lang="en-US" sz="1600" b="1"/>
          </a:p>
        </p:txBody>
      </p:sp>
      <p:sp>
        <p:nvSpPr>
          <p:cNvPr id="28675" name="Rectangle 3"/>
          <p:cNvSpPr>
            <a:spLocks noChangeArrowheads="1"/>
          </p:cNvSpPr>
          <p:nvPr/>
        </p:nvSpPr>
        <p:spPr bwMode="auto">
          <a:xfrm>
            <a:off x="500034" y="1571612"/>
            <a:ext cx="8001000" cy="428628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sz="2800" b="1" dirty="0"/>
              <a:t>People</a:t>
            </a:r>
            <a:endParaRPr lang="en-US" b="1" dirty="0"/>
          </a:p>
          <a:p>
            <a:pPr marL="800100" lvl="1" indent="-342900">
              <a:spcAft>
                <a:spcPts val="600"/>
              </a:spcAft>
              <a:buFontTx/>
              <a:buChar char="•"/>
            </a:pPr>
            <a:r>
              <a:rPr lang="en-US" dirty="0"/>
              <a:t>Information systems require skilled people to build, maintain, and use them.</a:t>
            </a:r>
          </a:p>
          <a:p>
            <a:pPr marL="800100" lvl="1" indent="-342900">
              <a:spcAft>
                <a:spcPts val="600"/>
              </a:spcAft>
              <a:buFontTx/>
              <a:buChar char="•"/>
            </a:pPr>
            <a:r>
              <a:rPr lang="en-US" dirty="0"/>
              <a:t>Employee attitudes affect ability to use systems productively.</a:t>
            </a:r>
          </a:p>
          <a:p>
            <a:pPr marL="800100" lvl="1" indent="-342900">
              <a:spcAft>
                <a:spcPts val="600"/>
              </a:spcAft>
              <a:buFontTx/>
              <a:buChar char="•"/>
            </a:pPr>
            <a:r>
              <a:rPr lang="en-US" b="1" dirty="0"/>
              <a:t>Role of managers</a:t>
            </a:r>
          </a:p>
          <a:p>
            <a:pPr marL="1257300" lvl="2" indent="-342900">
              <a:spcAft>
                <a:spcPts val="600"/>
              </a:spcAft>
              <a:buFontTx/>
              <a:buChar char="•"/>
            </a:pPr>
            <a:r>
              <a:rPr lang="en-US" dirty="0"/>
              <a:t>Perceive business challenges</a:t>
            </a:r>
          </a:p>
          <a:p>
            <a:pPr marL="1257300" lvl="2" indent="-342900">
              <a:spcAft>
                <a:spcPts val="600"/>
              </a:spcAft>
              <a:buFontTx/>
              <a:buChar char="•"/>
            </a:pPr>
            <a:r>
              <a:rPr lang="en-US" dirty="0"/>
              <a:t>Set organizational strategy</a:t>
            </a:r>
          </a:p>
          <a:p>
            <a:pPr marL="1257300" lvl="2" indent="-342900">
              <a:spcAft>
                <a:spcPts val="600"/>
              </a:spcAft>
              <a:buFontTx/>
              <a:buChar char="•"/>
            </a:pPr>
            <a:r>
              <a:rPr lang="en-US" dirty="0"/>
              <a:t>Allocate human and financial resources</a:t>
            </a:r>
          </a:p>
          <a:p>
            <a:pPr marL="1257300" lvl="2" indent="-342900">
              <a:spcAft>
                <a:spcPts val="600"/>
              </a:spcAft>
              <a:buFontTx/>
              <a:buChar char="•"/>
            </a:pPr>
            <a:r>
              <a:rPr lang="en-US" dirty="0"/>
              <a:t>Creative work: new products, services</a:t>
            </a:r>
          </a:p>
        </p:txBody>
      </p:sp>
      <p:sp>
        <p:nvSpPr>
          <p:cNvPr id="75780" name="Rectangle 4"/>
          <p:cNvSpPr>
            <a:spLocks noChangeArrowheads="1"/>
          </p:cNvSpPr>
          <p:nvPr/>
        </p:nvSpPr>
        <p:spPr bwMode="auto">
          <a:xfrm>
            <a:off x="642910" y="857232"/>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Dimensions of Information Systems </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71604" y="428604"/>
            <a:ext cx="66294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It Isn’</a:t>
            </a:r>
            <a:r>
              <a:rPr lang="en-US" altLang="ja-JP" sz="1600" b="1" dirty="0"/>
              <a:t>t Simply Technology: The Role of People and Organizations</a:t>
            </a:r>
            <a:endParaRPr lang="en-US" sz="1600" b="1" dirty="0"/>
          </a:p>
        </p:txBody>
      </p:sp>
      <p:sp>
        <p:nvSpPr>
          <p:cNvPr id="29699" name="Rectangle 3"/>
          <p:cNvSpPr>
            <a:spLocks noChangeArrowheads="1"/>
          </p:cNvSpPr>
          <p:nvPr/>
        </p:nvSpPr>
        <p:spPr bwMode="auto">
          <a:xfrm>
            <a:off x="457200" y="2057400"/>
            <a:ext cx="8001000" cy="4191000"/>
          </a:xfrm>
          <a:prstGeom prst="rect">
            <a:avLst/>
          </a:prstGeom>
          <a:noFill/>
          <a:ln w="12700">
            <a:noFill/>
            <a:miter lim="800000"/>
            <a:headEnd/>
            <a:tailEnd/>
          </a:ln>
        </p:spPr>
        <p:txBody>
          <a:bodyPr lIns="90488" tIns="44450" rIns="90488" bIns="44450"/>
          <a:lstStyle/>
          <a:p>
            <a:pPr marL="342900" indent="-342900">
              <a:spcAft>
                <a:spcPts val="600"/>
              </a:spcAft>
              <a:buFontTx/>
              <a:buChar char="•"/>
            </a:pPr>
            <a:r>
              <a:rPr lang="en-US" sz="2800" b="1"/>
              <a:t>Technology</a:t>
            </a:r>
          </a:p>
          <a:p>
            <a:pPr marL="800100" lvl="1" indent="-342900">
              <a:spcAft>
                <a:spcPts val="600"/>
              </a:spcAft>
              <a:buFontTx/>
              <a:buChar char="•"/>
            </a:pPr>
            <a:r>
              <a:rPr lang="en-US" b="1"/>
              <a:t>IT Infrastructure: foundation or platform that information systems built on</a:t>
            </a:r>
          </a:p>
          <a:p>
            <a:pPr marL="1257300" lvl="2" indent="-342900">
              <a:spcAft>
                <a:spcPts val="600"/>
              </a:spcAft>
              <a:buFontTx/>
              <a:buChar char="•"/>
            </a:pPr>
            <a:r>
              <a:rPr lang="en-US"/>
              <a:t>Computer hardware</a:t>
            </a:r>
          </a:p>
          <a:p>
            <a:pPr marL="1257300" lvl="2" indent="-342900">
              <a:spcAft>
                <a:spcPts val="600"/>
              </a:spcAft>
              <a:buFontTx/>
              <a:buChar char="•"/>
            </a:pPr>
            <a:r>
              <a:rPr lang="en-US"/>
              <a:t>Computer software</a:t>
            </a:r>
          </a:p>
          <a:p>
            <a:pPr marL="1257300" lvl="2" indent="-342900">
              <a:spcAft>
                <a:spcPts val="600"/>
              </a:spcAft>
              <a:buFontTx/>
              <a:buChar char="•"/>
            </a:pPr>
            <a:r>
              <a:rPr lang="en-US"/>
              <a:t>Data management technology</a:t>
            </a:r>
          </a:p>
          <a:p>
            <a:pPr marL="1257300" lvl="2" indent="-342900">
              <a:spcAft>
                <a:spcPts val="600"/>
              </a:spcAft>
              <a:buFontTx/>
              <a:buChar char="•"/>
            </a:pPr>
            <a:r>
              <a:rPr lang="en-US"/>
              <a:t>Networking and telecommunications technology</a:t>
            </a:r>
          </a:p>
          <a:p>
            <a:pPr marL="1714500" lvl="3" indent="-342900">
              <a:spcAft>
                <a:spcPts val="600"/>
              </a:spcAft>
              <a:buFontTx/>
              <a:buChar char="•"/>
            </a:pPr>
            <a:r>
              <a:rPr lang="en-US"/>
              <a:t>Internet and Web, extranets, intranets</a:t>
            </a:r>
          </a:p>
          <a:p>
            <a:pPr marL="1714500" lvl="3" indent="-342900">
              <a:spcAft>
                <a:spcPts val="600"/>
              </a:spcAft>
              <a:buFontTx/>
              <a:buChar char="•"/>
            </a:pPr>
            <a:r>
              <a:rPr lang="en-US"/>
              <a:t>Voice, video communications</a:t>
            </a:r>
          </a:p>
        </p:txBody>
      </p:sp>
      <p:sp>
        <p:nvSpPr>
          <p:cNvPr id="75780" name="Rectangle 4"/>
          <p:cNvSpPr>
            <a:spLocks noChangeArrowheads="1"/>
          </p:cNvSpPr>
          <p:nvPr/>
        </p:nvSpPr>
        <p:spPr bwMode="auto">
          <a:xfrm>
            <a:off x="571472" y="1071546"/>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Dimensions of Information Systems </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5"/>
          <p:cNvSpPr txBox="1">
            <a:spLocks noChangeArrowheads="1"/>
          </p:cNvSpPr>
          <p:nvPr/>
        </p:nvSpPr>
        <p:spPr bwMode="auto">
          <a:xfrm>
            <a:off x="1142976" y="428604"/>
            <a:ext cx="6772276" cy="707886"/>
          </a:xfrm>
          <a:prstGeom prst="rect">
            <a:avLst/>
          </a:prstGeom>
          <a:noFill/>
          <a:ln w="12700">
            <a:noFill/>
            <a:miter lim="800000"/>
            <a:headEnd/>
            <a:tailEnd/>
          </a:ln>
        </p:spPr>
        <p:txBody>
          <a:bodyPr wrap="square">
            <a:spAutoFit/>
          </a:bodyPr>
          <a:lstStyle/>
          <a:p>
            <a:pPr algn="ctr" eaLnBrk="0" hangingPunct="0">
              <a:spcBef>
                <a:spcPct val="50000"/>
              </a:spcBef>
            </a:pPr>
            <a:r>
              <a:rPr lang="en-US" sz="1600" b="1" dirty="0"/>
              <a:t>World Example of Usefulness of IS.</a:t>
            </a:r>
          </a:p>
          <a:p>
            <a:pPr algn="ctr" eaLnBrk="0" hangingPunct="0">
              <a:spcBef>
                <a:spcPct val="50000"/>
              </a:spcBef>
            </a:pPr>
            <a:r>
              <a:rPr lang="en-US" sz="1600" b="1" dirty="0"/>
              <a:t>Shortening Lines at Disney World: Technology to the Rescue</a:t>
            </a:r>
          </a:p>
        </p:txBody>
      </p:sp>
      <p:pic>
        <p:nvPicPr>
          <p:cNvPr id="7172" name="Picture 3" descr="CH01ess10_ch-01-opening diagram.tif"/>
          <p:cNvPicPr>
            <a:picLocks noChangeAspect="1"/>
          </p:cNvPicPr>
          <p:nvPr/>
        </p:nvPicPr>
        <p:blipFill>
          <a:blip r:embed="rId3"/>
          <a:srcRect/>
          <a:stretch>
            <a:fillRect/>
          </a:stretch>
        </p:blipFill>
        <p:spPr bwMode="auto">
          <a:xfrm>
            <a:off x="357158" y="1643050"/>
            <a:ext cx="8618538" cy="4267200"/>
          </a:xfrm>
          <a:prstGeom prst="rect">
            <a:avLst/>
          </a:prstGeom>
          <a:noFill/>
          <a:ln w="9525">
            <a:noFill/>
            <a:miter lim="800000"/>
            <a:headEnd/>
            <a:tailEnd/>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4" name="Text Box 6"/>
          <p:cNvSpPr txBox="1">
            <a:spLocks noChangeArrowheads="1"/>
          </p:cNvSpPr>
          <p:nvPr/>
        </p:nvSpPr>
        <p:spPr bwMode="auto">
          <a:xfrm>
            <a:off x="928662" y="2500306"/>
            <a:ext cx="76962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Understanding Information Systems: A Business Problem-Solving Approach</a:t>
            </a:r>
          </a:p>
        </p:txBody>
      </p:sp>
      <p:sp>
        <p:nvSpPr>
          <p:cNvPr id="5" name="Rectangle 8"/>
          <p:cNvSpPr>
            <a:spLocks noChangeArrowheads="1"/>
          </p:cNvSpPr>
          <p:nvPr/>
        </p:nvSpPr>
        <p:spPr bwMode="auto">
          <a:xfrm>
            <a:off x="571472" y="3286124"/>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The Problem-Solving Approach</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1571612"/>
            <a:ext cx="7772400" cy="4357718"/>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US" b="1" dirty="0">
                <a:cs typeface="Arial" charset="0"/>
              </a:rPr>
              <a:t>There will be three marked and recorded assessments</a:t>
            </a:r>
          </a:p>
          <a:p>
            <a:pPr marL="800100" lvl="1" indent="-342900">
              <a:spcBef>
                <a:spcPct val="20000"/>
              </a:spcBef>
              <a:buFontTx/>
              <a:buChar char="•"/>
            </a:pPr>
            <a:r>
              <a:rPr lang="en-US" b="1" dirty="0">
                <a:cs typeface="Arial" charset="0"/>
              </a:rPr>
              <a:t>Comprehensive Test (20%)</a:t>
            </a:r>
          </a:p>
          <a:p>
            <a:pPr marL="800100" lvl="1" indent="-342900">
              <a:spcBef>
                <a:spcPct val="20000"/>
              </a:spcBef>
              <a:buFontTx/>
              <a:buChar char="•"/>
            </a:pPr>
            <a:r>
              <a:rPr lang="en-US" b="1" dirty="0">
                <a:cs typeface="Arial" charset="0"/>
              </a:rPr>
              <a:t>Group Assignment  (20%)</a:t>
            </a:r>
          </a:p>
          <a:p>
            <a:pPr marL="800100" lvl="1" indent="-342900">
              <a:spcBef>
                <a:spcPct val="20000"/>
              </a:spcBef>
              <a:buFontTx/>
              <a:buChar char="•"/>
            </a:pPr>
            <a:r>
              <a:rPr lang="en-US" b="1" dirty="0">
                <a:cs typeface="Arial" charset="0"/>
              </a:rPr>
              <a:t>Final End of Semester Examination (60%)</a:t>
            </a:r>
          </a:p>
          <a:p>
            <a:pPr marL="800100" lvl="1" indent="-342900">
              <a:spcBef>
                <a:spcPct val="20000"/>
              </a:spcBef>
            </a:pPr>
            <a:endParaRPr lang="en-US" b="1" dirty="0">
              <a:cs typeface="Arial" charset="0"/>
            </a:endParaRPr>
          </a:p>
          <a:p>
            <a:pPr marL="342900" indent="-342900">
              <a:spcBef>
                <a:spcPct val="20000"/>
              </a:spcBef>
              <a:buFontTx/>
              <a:buChar char="•"/>
            </a:pPr>
            <a:r>
              <a:rPr lang="en-US" b="1" dirty="0">
                <a:cs typeface="Arial" charset="0"/>
              </a:rPr>
              <a:t>ITU08117 does not encourage or plan to have any special assessment, it has to be to only </a:t>
            </a:r>
            <a:r>
              <a:rPr lang="en-US" b="1" dirty="0">
                <a:solidFill>
                  <a:srgbClr val="C00000"/>
                </a:solidFill>
                <a:cs typeface="Arial" charset="0"/>
              </a:rPr>
              <a:t>SPECIAL students.  </a:t>
            </a:r>
            <a:r>
              <a:rPr lang="en-US" b="1" dirty="0">
                <a:cs typeface="Arial" charset="0"/>
              </a:rPr>
              <a:t>So don’t try this.</a:t>
            </a:r>
          </a:p>
        </p:txBody>
      </p:sp>
      <p:sp>
        <p:nvSpPr>
          <p:cNvPr id="4099" name="Text Box 4"/>
          <p:cNvSpPr txBox="1">
            <a:spLocks noChangeArrowheads="1"/>
          </p:cNvSpPr>
          <p:nvPr/>
        </p:nvSpPr>
        <p:spPr bwMode="auto">
          <a:xfrm>
            <a:off x="2214546" y="500042"/>
            <a:ext cx="51816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STUDENT ASSESSMENT PLAN</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000232" y="214290"/>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
        <p:nvSpPr>
          <p:cNvPr id="10246" name="Rectangle 6"/>
          <p:cNvSpPr>
            <a:spLocks noChangeArrowheads="1"/>
          </p:cNvSpPr>
          <p:nvPr/>
        </p:nvSpPr>
        <p:spPr bwMode="auto">
          <a:xfrm>
            <a:off x="571472" y="1428736"/>
            <a:ext cx="8001000" cy="5000660"/>
          </a:xfrm>
          <a:prstGeom prst="rect">
            <a:avLst/>
          </a:prstGeom>
          <a:noFill/>
          <a:ln w="12700">
            <a:noFill/>
            <a:miter lim="800000"/>
            <a:headEnd/>
            <a:tailEnd/>
          </a:ln>
          <a:effectLst/>
        </p:spPr>
        <p:txBody>
          <a:bodyPr lIns="90488" tIns="44450" rIns="90488" bIns="44450"/>
          <a:lstStyle/>
          <a:p>
            <a:pPr marL="342900" indent="-342900">
              <a:lnSpc>
                <a:spcPct val="80000"/>
              </a:lnSpc>
              <a:spcBef>
                <a:spcPct val="5000"/>
              </a:spcBef>
              <a:buFontTx/>
              <a:buChar char="•"/>
              <a:defRPr/>
            </a:pPr>
            <a:r>
              <a:rPr lang="en-US" b="1" dirty="0">
                <a:ea typeface="Times New Roman" pitchFamily="18" charset="0"/>
                <a:cs typeface="Times New Roman" pitchFamily="18" charset="0"/>
              </a:rPr>
              <a:t>In 2019, more than 100 thousand businesses had “</a:t>
            </a:r>
            <a:r>
              <a:rPr lang="en-US" b="1" dirty="0">
                <a:solidFill>
                  <a:srgbClr val="A50021"/>
                </a:solidFill>
                <a:ea typeface="Times New Roman" pitchFamily="18" charset="0"/>
                <a:cs typeface="Times New Roman" pitchFamily="18" charset="0"/>
              </a:rPr>
              <a:t>DOT-TZ”</a:t>
            </a:r>
            <a:r>
              <a:rPr lang="en-US" b="1" dirty="0">
                <a:ea typeface="Times New Roman" pitchFamily="18" charset="0"/>
                <a:cs typeface="Times New Roman" pitchFamily="18" charset="0"/>
              </a:rPr>
              <a:t> addresses registered in Tanzania</a:t>
            </a:r>
            <a:endParaRPr lang="en-US" b="1" dirty="0">
              <a:ea typeface="+mn-ea"/>
            </a:endParaRPr>
          </a:p>
          <a:p>
            <a:pPr marL="342900" indent="-342900">
              <a:lnSpc>
                <a:spcPct val="80000"/>
              </a:lnSpc>
              <a:spcBef>
                <a:spcPct val="50000"/>
              </a:spcBef>
              <a:buFontTx/>
              <a:buChar char="•"/>
              <a:defRPr/>
            </a:pPr>
            <a:r>
              <a:rPr lang="en-US" b="1" dirty="0">
                <a:ea typeface="Times New Roman" pitchFamily="18" charset="0"/>
                <a:cs typeface="Times New Roman" pitchFamily="18" charset="0"/>
              </a:rPr>
              <a:t>More than 25 million people receive their news online; 20 million Tanzanians read blogs. </a:t>
            </a:r>
          </a:p>
          <a:p>
            <a:pPr marL="342900" indent="-342900">
              <a:lnSpc>
                <a:spcPct val="80000"/>
              </a:lnSpc>
              <a:spcBef>
                <a:spcPct val="50000"/>
              </a:spcBef>
              <a:buFontTx/>
              <a:buChar char="•"/>
              <a:defRPr/>
            </a:pPr>
            <a:r>
              <a:rPr lang="en-US" b="1" dirty="0">
                <a:ea typeface="Times New Roman" pitchFamily="18" charset="0"/>
                <a:cs typeface="Times New Roman" pitchFamily="18" charset="0"/>
              </a:rPr>
              <a:t>Internet advertising continues to grow at around 14 percent per year.</a:t>
            </a:r>
          </a:p>
          <a:p>
            <a:pPr marL="342900" indent="-342900">
              <a:lnSpc>
                <a:spcPct val="80000"/>
              </a:lnSpc>
              <a:spcBef>
                <a:spcPct val="50000"/>
              </a:spcBef>
              <a:buFontTx/>
              <a:buChar char="•"/>
              <a:defRPr/>
            </a:pPr>
            <a:r>
              <a:rPr lang="en-US" b="1" dirty="0">
                <a:ea typeface="Times New Roman" pitchFamily="18" charset="0"/>
                <a:cs typeface="Times New Roman" pitchFamily="18" charset="0"/>
              </a:rPr>
              <a:t>Changes in business result in changes in jobs and careers.</a:t>
            </a:r>
          </a:p>
          <a:p>
            <a:pPr marL="342900" indent="-342900">
              <a:lnSpc>
                <a:spcPct val="80000"/>
              </a:lnSpc>
              <a:spcBef>
                <a:spcPct val="50000"/>
              </a:spcBef>
              <a:buFontTx/>
              <a:buChar char="•"/>
              <a:defRPr/>
            </a:pPr>
            <a:r>
              <a:rPr lang="en-US" b="1" dirty="0">
                <a:ea typeface="Times New Roman" pitchFamily="18" charset="0"/>
                <a:cs typeface="Times New Roman" pitchFamily="18" charset="0"/>
              </a:rPr>
              <a:t>New laws require businesses to store more data for longer periods.</a:t>
            </a:r>
          </a:p>
          <a:p>
            <a:pPr marL="800100" lvl="1" indent="-342900">
              <a:lnSpc>
                <a:spcPct val="80000"/>
              </a:lnSpc>
              <a:spcBef>
                <a:spcPct val="50000"/>
              </a:spcBef>
              <a:buFontTx/>
              <a:buChar char="•"/>
              <a:defRPr/>
            </a:pPr>
            <a:r>
              <a:rPr lang="en-US" b="1" dirty="0">
                <a:ea typeface="Times New Roman" pitchFamily="18" charset="0"/>
                <a:cs typeface="Times New Roman" pitchFamily="18" charset="0"/>
              </a:rPr>
              <a:t>Tanzania Cyber Crime Act 2015</a:t>
            </a:r>
          </a:p>
          <a:p>
            <a:pPr marL="800100" lvl="1" indent="-342900">
              <a:lnSpc>
                <a:spcPct val="80000"/>
              </a:lnSpc>
              <a:spcBef>
                <a:spcPct val="50000"/>
              </a:spcBef>
              <a:buFontTx/>
              <a:buChar char="•"/>
              <a:defRPr/>
            </a:pPr>
            <a:r>
              <a:rPr lang="en-US" b="1" dirty="0">
                <a:ea typeface="Times New Roman" pitchFamily="18" charset="0"/>
                <a:cs typeface="Times New Roman" pitchFamily="18" charset="0"/>
              </a:rPr>
              <a:t>Tanzania Data Protection Act 2022</a:t>
            </a:r>
          </a:p>
        </p:txBody>
      </p:sp>
      <p:sp>
        <p:nvSpPr>
          <p:cNvPr id="10247" name="Rectangle 7"/>
          <p:cNvSpPr>
            <a:spLocks noChangeArrowheads="1"/>
          </p:cNvSpPr>
          <p:nvPr/>
        </p:nvSpPr>
        <p:spPr bwMode="auto">
          <a:xfrm>
            <a:off x="500034" y="785794"/>
            <a:ext cx="8153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How Information Systems Are Transforming Business </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928794" y="357166"/>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
        <p:nvSpPr>
          <p:cNvPr id="9220" name="Rectangle 6"/>
          <p:cNvSpPr>
            <a:spLocks noGrp="1" noChangeArrowheads="1"/>
          </p:cNvSpPr>
          <p:nvPr>
            <p:ph type="body" idx="1"/>
          </p:nvPr>
        </p:nvSpPr>
        <p:spPr bwMode="auto">
          <a:xfrm>
            <a:off x="428596" y="857232"/>
            <a:ext cx="8229600" cy="571504"/>
          </a:xfrm>
          <a:noFill/>
          <a:ln>
            <a:miter lim="800000"/>
            <a:headEnd/>
            <a:tailEnd/>
          </a:ln>
        </p:spPr>
        <p:txBody>
          <a:bodyPr vert="horz" wrap="square" lIns="91440" tIns="45720" rIns="91440" bIns="45720" numCol="1" anchor="t" anchorCtr="0" compatLnSpc="1">
            <a:prstTxWarp prst="textNoShape">
              <a:avLst/>
            </a:prstTxWarp>
          </a:bodyPr>
          <a:lstStyle/>
          <a:p>
            <a:pPr algn="ctr">
              <a:buFontTx/>
              <a:buNone/>
            </a:pPr>
            <a:r>
              <a:rPr lang="en-US" sz="2400" b="1" dirty="0">
                <a:solidFill>
                  <a:srgbClr val="9F0F10"/>
                </a:solidFill>
                <a:latin typeface="Arial" charset="0"/>
                <a:ea typeface="ＭＳ Ｐゴシック" charset="-128"/>
              </a:rPr>
              <a:t>What’</a:t>
            </a:r>
            <a:r>
              <a:rPr lang="en-US" altLang="ja-JP" sz="2400" b="1" dirty="0">
                <a:solidFill>
                  <a:srgbClr val="9F0F10"/>
                </a:solidFill>
                <a:latin typeface="Arial" charset="0"/>
                <a:ea typeface="ＭＳ Ｐゴシック" charset="-128"/>
              </a:rPr>
              <a:t>s New </a:t>
            </a:r>
          </a:p>
        </p:txBody>
      </p:sp>
      <p:sp>
        <p:nvSpPr>
          <p:cNvPr id="9221" name="Text Box 7"/>
          <p:cNvSpPr txBox="1">
            <a:spLocks noChangeArrowheads="1"/>
          </p:cNvSpPr>
          <p:nvPr/>
        </p:nvSpPr>
        <p:spPr bwMode="auto">
          <a:xfrm>
            <a:off x="500034" y="1428736"/>
            <a:ext cx="8153400" cy="4664075"/>
          </a:xfrm>
          <a:prstGeom prst="rect">
            <a:avLst/>
          </a:prstGeom>
          <a:noFill/>
          <a:ln w="9525">
            <a:noFill/>
            <a:miter lim="800000"/>
            <a:headEnd/>
            <a:tailEnd/>
          </a:ln>
        </p:spPr>
        <p:txBody>
          <a:bodyPr>
            <a:spAutoFit/>
          </a:bodyPr>
          <a:lstStyle/>
          <a:p>
            <a:r>
              <a:rPr lang="en-US" sz="2000" b="1" dirty="0"/>
              <a:t>New technologies</a:t>
            </a:r>
          </a:p>
          <a:p>
            <a:r>
              <a:rPr lang="en-US" sz="2000" b="1" dirty="0"/>
              <a:t>	Cloud computing</a:t>
            </a:r>
          </a:p>
          <a:p>
            <a:r>
              <a:rPr lang="en-US" sz="2000" b="1" dirty="0"/>
              <a:t>	Software as a service (</a:t>
            </a:r>
            <a:r>
              <a:rPr lang="en-US" sz="2000" b="1" dirty="0" err="1"/>
              <a:t>SaaS</a:t>
            </a:r>
            <a:r>
              <a:rPr lang="en-US" sz="2000" b="1" dirty="0"/>
              <a:t>)</a:t>
            </a:r>
          </a:p>
          <a:p>
            <a:r>
              <a:rPr lang="en-US" sz="2000" b="1" dirty="0"/>
              <a:t>	Mobile digital platform</a:t>
            </a:r>
          </a:p>
          <a:p>
            <a:endParaRPr lang="en-US" sz="2000" b="1" dirty="0"/>
          </a:p>
          <a:p>
            <a:r>
              <a:rPr lang="en-US" sz="2000" b="1" dirty="0"/>
              <a:t>People and behavior changes</a:t>
            </a:r>
          </a:p>
          <a:p>
            <a:r>
              <a:rPr lang="en-US" sz="2000" b="1" dirty="0"/>
              <a:t>	Managers use social networks, collaboration</a:t>
            </a:r>
          </a:p>
          <a:p>
            <a:r>
              <a:rPr lang="en-US" sz="2000" b="1" dirty="0"/>
              <a:t>	Business intelligence applications accelerate</a:t>
            </a:r>
          </a:p>
          <a:p>
            <a:r>
              <a:rPr lang="en-US" sz="2000" b="1" dirty="0"/>
              <a:t>	Virtual meetings are accepted and used</a:t>
            </a:r>
          </a:p>
          <a:p>
            <a:endParaRPr lang="en-US" sz="2000" b="1" dirty="0"/>
          </a:p>
          <a:p>
            <a:r>
              <a:rPr lang="en-US" sz="2000" b="1" dirty="0"/>
              <a:t>Organizations</a:t>
            </a:r>
          </a:p>
          <a:p>
            <a:r>
              <a:rPr lang="en-US" sz="2000" b="1" dirty="0"/>
              <a:t>	Web 2.0 applications widely adopted </a:t>
            </a:r>
          </a:p>
          <a:p>
            <a:r>
              <a:rPr lang="en-US" sz="2000" b="1" dirty="0"/>
              <a:t>	</a:t>
            </a:r>
            <a:r>
              <a:rPr lang="en-US" sz="2000" b="1" dirty="0" err="1"/>
              <a:t>Telework</a:t>
            </a:r>
            <a:r>
              <a:rPr lang="en-US" sz="2000" b="1" dirty="0"/>
              <a:t> gains momentum</a:t>
            </a:r>
          </a:p>
          <a:p>
            <a:r>
              <a:rPr lang="en-US" sz="2000" b="1" dirty="0"/>
              <a:t>	Co-creation of value, collaboration across firms </a:t>
            </a:r>
          </a:p>
          <a:p>
            <a:endParaRPr lang="en-US" sz="2000"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000232" y="285728"/>
            <a:ext cx="52578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
        <p:nvSpPr>
          <p:cNvPr id="10246" name="Rectangle 6"/>
          <p:cNvSpPr>
            <a:spLocks noChangeArrowheads="1"/>
          </p:cNvSpPr>
          <p:nvPr/>
        </p:nvSpPr>
        <p:spPr bwMode="auto">
          <a:xfrm>
            <a:off x="381000" y="2514600"/>
            <a:ext cx="8001000" cy="3352800"/>
          </a:xfrm>
          <a:prstGeom prst="rect">
            <a:avLst/>
          </a:prstGeom>
          <a:noFill/>
          <a:ln w="12700">
            <a:noFill/>
            <a:miter lim="800000"/>
            <a:headEnd/>
            <a:tailEnd/>
          </a:ln>
          <a:effectLst/>
        </p:spPr>
        <p:txBody>
          <a:bodyPr lIns="90488" tIns="44450" rIns="90488" bIns="44450"/>
          <a:lstStyle/>
          <a:p>
            <a:pPr marL="342900" indent="-342900">
              <a:spcBef>
                <a:spcPct val="5000"/>
              </a:spcBef>
              <a:defRPr/>
            </a:pPr>
            <a:endParaRPr lang="en-US" b="1" dirty="0">
              <a:effectLst>
                <a:outerShdw blurRad="38100" dist="38100" dir="2700000" algn="tl">
                  <a:srgbClr val="C0C0C0"/>
                </a:outerShdw>
              </a:effectLst>
              <a:ea typeface="+mn-ea"/>
              <a:cs typeface="Times New Roman" pitchFamily="18" charset="0"/>
            </a:endParaRPr>
          </a:p>
        </p:txBody>
      </p:sp>
      <p:sp>
        <p:nvSpPr>
          <p:cNvPr id="10247" name="Rectangle 7"/>
          <p:cNvSpPr>
            <a:spLocks noChangeArrowheads="1"/>
          </p:cNvSpPr>
          <p:nvPr/>
        </p:nvSpPr>
        <p:spPr bwMode="auto">
          <a:xfrm>
            <a:off x="500034" y="642918"/>
            <a:ext cx="8153400" cy="830262"/>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Globalization Challenges and Opportunities: </a:t>
            </a:r>
          </a:p>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A Flattened World</a:t>
            </a:r>
          </a:p>
        </p:txBody>
      </p:sp>
      <p:sp>
        <p:nvSpPr>
          <p:cNvPr id="11269" name="Rectangle 13"/>
          <p:cNvSpPr txBox="1">
            <a:spLocks noChangeArrowheads="1"/>
          </p:cNvSpPr>
          <p:nvPr/>
        </p:nvSpPr>
        <p:spPr bwMode="auto">
          <a:xfrm>
            <a:off x="642910" y="1928802"/>
            <a:ext cx="7772400" cy="3810000"/>
          </a:xfrm>
          <a:prstGeom prst="rect">
            <a:avLst/>
          </a:prstGeom>
          <a:noFill/>
          <a:ln w="9525">
            <a:noFill/>
            <a:miter lim="800000"/>
            <a:headEnd/>
            <a:tailEnd/>
          </a:ln>
        </p:spPr>
        <p:txBody>
          <a:bodyPr/>
          <a:lstStyle/>
          <a:p>
            <a:pPr marL="342900" indent="-342900">
              <a:lnSpc>
                <a:spcPct val="90000"/>
              </a:lnSpc>
              <a:spcAft>
                <a:spcPts val="1800"/>
              </a:spcAft>
              <a:buFontTx/>
              <a:buChar char="•"/>
            </a:pPr>
            <a:r>
              <a:rPr lang="en-US" b="1" dirty="0"/>
              <a:t>Internet and global communications have greatly reduced economic and cultural advantages of developed countries.</a:t>
            </a:r>
          </a:p>
          <a:p>
            <a:pPr marL="800100" lvl="1" indent="-342900">
              <a:lnSpc>
                <a:spcPct val="90000"/>
              </a:lnSpc>
              <a:spcAft>
                <a:spcPts val="1800"/>
              </a:spcAft>
              <a:buFontTx/>
              <a:buChar char="•"/>
            </a:pPr>
            <a:r>
              <a:rPr lang="en-US" sz="2000" dirty="0"/>
              <a:t>Drastic reduction of costs of operating and transacting on global scale</a:t>
            </a:r>
          </a:p>
          <a:p>
            <a:pPr marL="800100" lvl="1" indent="-342900">
              <a:lnSpc>
                <a:spcPct val="90000"/>
              </a:lnSpc>
              <a:spcAft>
                <a:spcPts val="1800"/>
              </a:spcAft>
              <a:buFontTx/>
              <a:buChar char="•"/>
            </a:pPr>
            <a:r>
              <a:rPr lang="en-US" sz="2000" dirty="0"/>
              <a:t>Competition for jobs, markets, resources, ideas</a:t>
            </a:r>
          </a:p>
          <a:p>
            <a:pPr marL="800100" lvl="1" indent="-342900">
              <a:lnSpc>
                <a:spcPct val="90000"/>
              </a:lnSpc>
              <a:spcAft>
                <a:spcPts val="1800"/>
              </a:spcAft>
              <a:buFontTx/>
              <a:buChar char="•"/>
            </a:pPr>
            <a:r>
              <a:rPr lang="en-US" sz="2000" dirty="0">
                <a:cs typeface="Arial" charset="0"/>
              </a:rPr>
              <a:t>Dependence on imports and exports</a:t>
            </a:r>
          </a:p>
          <a:p>
            <a:pPr marL="800100" lvl="1" indent="-342900">
              <a:lnSpc>
                <a:spcPct val="90000"/>
              </a:lnSpc>
              <a:spcAft>
                <a:spcPts val="1800"/>
              </a:spcAft>
              <a:buFontTx/>
              <a:buChar char="•"/>
            </a:pPr>
            <a:r>
              <a:rPr lang="en-US" sz="2000" dirty="0">
                <a:cs typeface="Arial" charset="0"/>
              </a:rPr>
              <a:t>Requires new understandings of skills, markets, opportunities</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42910" y="1500174"/>
            <a:ext cx="8077200" cy="4357718"/>
          </a:xfrm>
          <a:prstGeom prst="rect">
            <a:avLst/>
          </a:prstGeom>
          <a:noFill/>
          <a:ln w="12700">
            <a:noFill/>
            <a:miter lim="800000"/>
            <a:headEnd/>
            <a:tailEnd/>
          </a:ln>
        </p:spPr>
        <p:txBody>
          <a:bodyPr lIns="90488" tIns="44450" rIns="90488" bIns="44450"/>
          <a:lstStyle/>
          <a:p>
            <a:pPr marL="342900" indent="-342900">
              <a:spcBef>
                <a:spcPct val="50000"/>
              </a:spcBef>
              <a:buFont typeface="Arial" charset="0"/>
              <a:buChar char="•"/>
            </a:pPr>
            <a:r>
              <a:rPr lang="en-US" sz="2800" b="1" dirty="0"/>
              <a:t>Businesses invest in IT to achieve six important business objectives.</a:t>
            </a:r>
          </a:p>
          <a:p>
            <a:pPr marL="914400" lvl="1" indent="-457200">
              <a:spcBef>
                <a:spcPct val="50000"/>
              </a:spcBef>
              <a:buFont typeface="Times New Roman" pitchFamily="18" charset="0"/>
              <a:buAutoNum type="arabicPeriod"/>
            </a:pPr>
            <a:r>
              <a:rPr lang="en-US" b="1" dirty="0"/>
              <a:t>Operational excellence</a:t>
            </a:r>
            <a:r>
              <a:rPr lang="en-US" b="1" dirty="0">
                <a:cs typeface="Arial" charset="0"/>
              </a:rPr>
              <a:t> </a:t>
            </a:r>
            <a:endParaRPr lang="en-US" b="1" dirty="0"/>
          </a:p>
          <a:p>
            <a:pPr marL="914400" lvl="1" indent="-457200">
              <a:spcBef>
                <a:spcPct val="50000"/>
              </a:spcBef>
              <a:buFont typeface="Times New Roman" pitchFamily="18" charset="0"/>
              <a:buAutoNum type="arabicPeriod"/>
            </a:pPr>
            <a:r>
              <a:rPr lang="en-US" b="1" dirty="0"/>
              <a:t>New products, services, and business models</a:t>
            </a:r>
          </a:p>
          <a:p>
            <a:pPr marL="914400" lvl="1" indent="-457200">
              <a:spcBef>
                <a:spcPct val="50000"/>
              </a:spcBef>
              <a:buFont typeface="Times New Roman" pitchFamily="18" charset="0"/>
              <a:buAutoNum type="arabicPeriod"/>
            </a:pPr>
            <a:r>
              <a:rPr lang="en-US" b="1" dirty="0"/>
              <a:t>Customer and supplier intimacy</a:t>
            </a:r>
          </a:p>
          <a:p>
            <a:pPr marL="914400" lvl="1" indent="-457200">
              <a:spcBef>
                <a:spcPct val="50000"/>
              </a:spcBef>
              <a:buFont typeface="Times New Roman" pitchFamily="18" charset="0"/>
              <a:buAutoNum type="arabicPeriod"/>
            </a:pPr>
            <a:r>
              <a:rPr lang="en-US" b="1" dirty="0"/>
              <a:t>Improved decision making</a:t>
            </a:r>
          </a:p>
          <a:p>
            <a:pPr marL="914400" lvl="1" indent="-457200">
              <a:spcBef>
                <a:spcPct val="50000"/>
              </a:spcBef>
              <a:buFont typeface="Times New Roman" pitchFamily="18" charset="0"/>
              <a:buAutoNum type="arabicPeriod"/>
            </a:pPr>
            <a:r>
              <a:rPr lang="en-US" b="1" dirty="0"/>
              <a:t>Competitive advantage</a:t>
            </a:r>
          </a:p>
          <a:p>
            <a:pPr marL="914400" lvl="1" indent="-457200">
              <a:spcBef>
                <a:spcPct val="50000"/>
              </a:spcBef>
              <a:buFont typeface="Times New Roman" pitchFamily="18" charset="0"/>
              <a:buAutoNum type="arabicPeriod"/>
            </a:pPr>
            <a:r>
              <a:rPr lang="en-US" b="1" dirty="0"/>
              <a:t>Survival </a:t>
            </a:r>
          </a:p>
        </p:txBody>
      </p:sp>
      <p:sp>
        <p:nvSpPr>
          <p:cNvPr id="11269" name="Rectangle 5"/>
          <p:cNvSpPr>
            <a:spLocks noChangeArrowheads="1"/>
          </p:cNvSpPr>
          <p:nvPr/>
        </p:nvSpPr>
        <p:spPr bwMode="auto">
          <a:xfrm>
            <a:off x="642910" y="785794"/>
            <a:ext cx="7772400" cy="457200"/>
          </a:xfrm>
          <a:prstGeom prst="rect">
            <a:avLst/>
          </a:prstGeom>
          <a:noFill/>
          <a:ln w="9525">
            <a:noFill/>
            <a:miter lim="800000"/>
            <a:headEnd/>
            <a:tailEnd/>
          </a:ln>
          <a:effectLst/>
        </p:spPr>
        <p:txBody>
          <a:bodyPr>
            <a:spAutoFit/>
          </a:bodyPr>
          <a:lstStyle/>
          <a:p>
            <a:pPr algn="ct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Business Drivers of Information Systems</a:t>
            </a:r>
          </a:p>
        </p:txBody>
      </p:sp>
      <p:sp>
        <p:nvSpPr>
          <p:cNvPr id="12292" name="Text Box 6"/>
          <p:cNvSpPr txBox="1">
            <a:spLocks noChangeArrowheads="1"/>
          </p:cNvSpPr>
          <p:nvPr/>
        </p:nvSpPr>
        <p:spPr bwMode="auto">
          <a:xfrm>
            <a:off x="1785918" y="214290"/>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571472" y="1142984"/>
            <a:ext cx="71628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1. Operational Excellence:</a:t>
            </a:r>
          </a:p>
        </p:txBody>
      </p:sp>
      <p:sp>
        <p:nvSpPr>
          <p:cNvPr id="13315" name="Rectangle 13"/>
          <p:cNvSpPr>
            <a:spLocks noGrp="1" noChangeArrowheads="1"/>
          </p:cNvSpPr>
          <p:nvPr>
            <p:ph type="body" idx="1"/>
          </p:nvPr>
        </p:nvSpPr>
        <p:spPr bwMode="auto">
          <a:xfrm>
            <a:off x="685800" y="2209800"/>
            <a:ext cx="7620000" cy="403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spcBef>
                <a:spcPct val="50000"/>
              </a:spcBef>
              <a:spcAft>
                <a:spcPts val="600"/>
              </a:spcAft>
            </a:pPr>
            <a:r>
              <a:rPr lang="en-US" sz="2400" b="1" dirty="0">
                <a:latin typeface="Arial" charset="0"/>
                <a:ea typeface="ＭＳ Ｐゴシック" charset="-128"/>
              </a:rPr>
              <a:t>Improved efficiency results in higher profits.</a:t>
            </a:r>
          </a:p>
          <a:p>
            <a:pPr eaLnBrk="1" hangingPunct="1">
              <a:lnSpc>
                <a:spcPct val="90000"/>
              </a:lnSpc>
              <a:spcBef>
                <a:spcPct val="50000"/>
              </a:spcBef>
              <a:spcAft>
                <a:spcPts val="600"/>
              </a:spcAft>
            </a:pPr>
            <a:r>
              <a:rPr lang="en-US" sz="2400" b="1" dirty="0">
                <a:latin typeface="Arial" charset="0"/>
                <a:ea typeface="ＭＳ Ｐゴシック" charset="-128"/>
              </a:rPr>
              <a:t>Information systems and technologies help improve efficiency and productivity.</a:t>
            </a:r>
          </a:p>
          <a:p>
            <a:pPr lvl="1" eaLnBrk="1" hangingPunct="1">
              <a:lnSpc>
                <a:spcPct val="90000"/>
              </a:lnSpc>
              <a:spcBef>
                <a:spcPct val="50000"/>
              </a:spcBef>
              <a:spcAft>
                <a:spcPts val="600"/>
              </a:spcAft>
              <a:buFont typeface="Wingdings" pitchFamily="2" charset="2"/>
              <a:buChar char=""/>
            </a:pPr>
            <a:r>
              <a:rPr lang="en-US" sz="2400" dirty="0">
                <a:latin typeface="Arial" charset="0"/>
                <a:ea typeface="ＭＳ Ｐゴシック" charset="-128"/>
              </a:rPr>
              <a:t>E.g., </a:t>
            </a:r>
            <a:r>
              <a:rPr lang="en-US" sz="2400" dirty="0" err="1">
                <a:latin typeface="Arial" charset="0"/>
                <a:ea typeface="ＭＳ Ｐゴシック" charset="-128"/>
              </a:rPr>
              <a:t>Azam</a:t>
            </a:r>
            <a:endParaRPr lang="en-US" sz="2400" dirty="0">
              <a:latin typeface="Arial" charset="0"/>
              <a:ea typeface="ＭＳ Ｐゴシック" charset="-128"/>
            </a:endParaRPr>
          </a:p>
          <a:p>
            <a:pPr lvl="2" eaLnBrk="1" hangingPunct="1">
              <a:lnSpc>
                <a:spcPct val="90000"/>
              </a:lnSpc>
              <a:spcBef>
                <a:spcPct val="50000"/>
              </a:spcBef>
              <a:spcAft>
                <a:spcPts val="600"/>
              </a:spcAft>
            </a:pPr>
            <a:r>
              <a:rPr lang="en-US" sz="2000" dirty="0">
                <a:latin typeface="Arial" charset="0"/>
                <a:ea typeface="ＭＳ Ｐゴシック" charset="-128"/>
              </a:rPr>
              <a:t>Power of combining information systems and best business practices to achieve operational efficiency</a:t>
            </a:r>
          </a:p>
          <a:p>
            <a:pPr lvl="2" eaLnBrk="1" hangingPunct="1">
              <a:lnSpc>
                <a:spcPct val="90000"/>
              </a:lnSpc>
              <a:spcBef>
                <a:spcPct val="50000"/>
              </a:spcBef>
              <a:spcAft>
                <a:spcPts val="600"/>
              </a:spcAft>
            </a:pPr>
            <a:r>
              <a:rPr lang="en-US" sz="2000" dirty="0">
                <a:latin typeface="Arial" charset="0"/>
                <a:ea typeface="ＭＳ Ｐゴシック" charset="-128"/>
              </a:rPr>
              <a:t>Most efficient store products </a:t>
            </a:r>
            <a:r>
              <a:rPr lang="en-US" sz="2000" dirty="0" err="1">
                <a:latin typeface="Arial" charset="0"/>
                <a:ea typeface="ＭＳ Ｐゴシック" charset="-128"/>
              </a:rPr>
              <a:t>distribuion</a:t>
            </a:r>
            <a:r>
              <a:rPr lang="en-US" sz="2000" dirty="0">
                <a:latin typeface="Arial" charset="0"/>
                <a:ea typeface="ＭＳ Ｐゴシック" charset="-128"/>
              </a:rPr>
              <a:t> as result of digital links between suppliers and stores</a:t>
            </a:r>
            <a:endParaRPr lang="en-US" sz="2000" dirty="0">
              <a:ea typeface="ＭＳ Ｐゴシック" charset="-128"/>
            </a:endParaRPr>
          </a:p>
        </p:txBody>
      </p:sp>
      <p:sp>
        <p:nvSpPr>
          <p:cNvPr id="13316" name="Text Box 14"/>
          <p:cNvSpPr txBox="1">
            <a:spLocks noChangeArrowheads="1"/>
          </p:cNvSpPr>
          <p:nvPr/>
        </p:nvSpPr>
        <p:spPr bwMode="auto">
          <a:xfrm>
            <a:off x="1785918" y="285728"/>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a:t>The Role of Information Systems in Business Today</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457200" y="2286000"/>
            <a:ext cx="8382000" cy="4038600"/>
          </a:xfrm>
          <a:prstGeom prst="rect">
            <a:avLst/>
          </a:prstGeom>
          <a:noFill/>
          <a:ln w="12700">
            <a:noFill/>
            <a:miter lim="800000"/>
            <a:headEnd/>
            <a:tailEnd/>
          </a:ln>
        </p:spPr>
        <p:txBody>
          <a:bodyPr lIns="90488" tIns="44450" rIns="90488" bIns="44450"/>
          <a:lstStyle/>
          <a:p>
            <a:pPr marL="342900" indent="-342900">
              <a:buFont typeface="Arial" charset="0"/>
              <a:buChar char="•"/>
            </a:pPr>
            <a:r>
              <a:rPr lang="en-US" b="1" dirty="0"/>
              <a:t>Information systems and technologies enable firms to create new products, services, and business models.</a:t>
            </a:r>
            <a:r>
              <a:rPr lang="en-US" b="1" dirty="0">
                <a:cs typeface="Arial" charset="0"/>
              </a:rPr>
              <a:t> </a:t>
            </a:r>
            <a:endParaRPr lang="en-US" b="1" dirty="0"/>
          </a:p>
          <a:p>
            <a:pPr marL="800100" lvl="1" indent="-342900">
              <a:spcBef>
                <a:spcPct val="50000"/>
              </a:spcBef>
              <a:buFontTx/>
              <a:buChar char="•"/>
            </a:pPr>
            <a:r>
              <a:rPr lang="en-US" b="1" dirty="0"/>
              <a:t>Business model: </a:t>
            </a:r>
            <a:r>
              <a:rPr lang="en-US" dirty="0"/>
              <a:t>how a company produces, delivers, and sells its products and services </a:t>
            </a:r>
          </a:p>
          <a:p>
            <a:pPr marL="342900" indent="-342900">
              <a:spcBef>
                <a:spcPct val="50000"/>
              </a:spcBef>
              <a:buFontTx/>
              <a:buChar char="•"/>
            </a:pPr>
            <a:r>
              <a:rPr lang="en-US" b="1" dirty="0"/>
              <a:t>E.g., Netflix</a:t>
            </a:r>
          </a:p>
          <a:p>
            <a:pPr marL="800100" lvl="1" indent="-342900">
              <a:spcBef>
                <a:spcPct val="50000"/>
              </a:spcBef>
              <a:buFontTx/>
              <a:buChar char="•"/>
            </a:pPr>
            <a:r>
              <a:rPr lang="en-US" dirty="0"/>
              <a:t>Transformed old model of movie distribution an App</a:t>
            </a:r>
          </a:p>
        </p:txBody>
      </p:sp>
      <p:sp>
        <p:nvSpPr>
          <p:cNvPr id="13317" name="Rectangle 5"/>
          <p:cNvSpPr>
            <a:spLocks noChangeArrowheads="1"/>
          </p:cNvSpPr>
          <p:nvPr/>
        </p:nvSpPr>
        <p:spPr bwMode="auto">
          <a:xfrm>
            <a:off x="762000" y="1600200"/>
            <a:ext cx="7696200" cy="457200"/>
          </a:xfrm>
          <a:prstGeom prst="rect">
            <a:avLst/>
          </a:prstGeom>
          <a:noFill/>
          <a:ln w="9525">
            <a:noFill/>
            <a:miter lim="800000"/>
            <a:headEnd/>
            <a:tailEnd/>
          </a:ln>
          <a:effectLst/>
        </p:spPr>
        <p:txBody>
          <a:bodyPr>
            <a:spAutoFit/>
          </a:bodyPr>
          <a:lstStyle/>
          <a:p>
            <a:pPr>
              <a:defRPr/>
            </a:pPr>
            <a:r>
              <a:rPr lang="en-US" b="1" dirty="0">
                <a:solidFill>
                  <a:srgbClr val="9F0F10"/>
                </a:solidFill>
                <a:effectLst>
                  <a:outerShdw blurRad="38100" dist="38100" dir="2700000" algn="tl">
                    <a:srgbClr val="C0C0C0"/>
                  </a:outerShdw>
                </a:effectLst>
                <a:latin typeface="Arial" pitchFamily="34" charset="0"/>
                <a:ea typeface="ＭＳ Ｐゴシック" pitchFamily="34" charset="-128"/>
                <a:cs typeface="Times New Roman" pitchFamily="18" charset="0"/>
              </a:rPr>
              <a:t>2. New Products, Services, and Business Models:</a:t>
            </a:r>
          </a:p>
        </p:txBody>
      </p:sp>
      <p:sp>
        <p:nvSpPr>
          <p:cNvPr id="14340" name="Text Box 7"/>
          <p:cNvSpPr txBox="1">
            <a:spLocks noChangeArrowheads="1"/>
          </p:cNvSpPr>
          <p:nvPr/>
        </p:nvSpPr>
        <p:spPr bwMode="auto">
          <a:xfrm>
            <a:off x="1857356" y="285728"/>
            <a:ext cx="5715000" cy="336550"/>
          </a:xfrm>
          <a:prstGeom prst="rect">
            <a:avLst/>
          </a:prstGeom>
          <a:noFill/>
          <a:ln w="12700">
            <a:noFill/>
            <a:miter lim="800000"/>
            <a:headEnd/>
            <a:tailEnd/>
          </a:ln>
        </p:spPr>
        <p:txBody>
          <a:bodyPr>
            <a:spAutoFit/>
          </a:bodyPr>
          <a:lstStyle/>
          <a:p>
            <a:pPr algn="ctr" eaLnBrk="0" hangingPunct="0">
              <a:spcBef>
                <a:spcPct val="50000"/>
              </a:spcBef>
            </a:pPr>
            <a:r>
              <a:rPr lang="en-US" sz="1600" b="1" dirty="0"/>
              <a:t>The Role of Information Systems in Business Today</a:t>
            </a:r>
          </a:p>
        </p:txBody>
      </p:sp>
    </p:spTree>
  </p:cSld>
  <p:clrMapOvr>
    <a:masterClrMapping/>
  </p:clrMapOvr>
  <p:transition>
    <p:fade thruBlk="1"/>
  </p:transition>
</p:sld>
</file>

<file path=ppt/theme/theme1.xml><?xml version="1.0" encoding="utf-8"?>
<a:theme xmlns:a="http://schemas.openxmlformats.org/drawingml/2006/main" name="Default Design">
  <a:themeElements>
    <a:clrScheme name="Custom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3864</TotalTime>
  <Words>2609</Words>
  <Application>Microsoft Office PowerPoint</Application>
  <PresentationFormat>On-screen Show (4:3)</PresentationFormat>
  <Paragraphs>211</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29" baseType="lpstr">
      <vt:lpstr>ＭＳ Ｐゴシック</vt: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vt:lpstr>
      <vt:lpstr>Custom Show 1</vt:lpstr>
    </vt:vector>
  </TitlesOfParts>
  <Company>Azimuth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dc:creator>
  <cp:lastModifiedBy>Staff</cp:lastModifiedBy>
  <cp:revision>374</cp:revision>
  <dcterms:created xsi:type="dcterms:W3CDTF">2005-03-05T09:57:46Z</dcterms:created>
  <dcterms:modified xsi:type="dcterms:W3CDTF">2024-03-11T09:54:13Z</dcterms:modified>
</cp:coreProperties>
</file>