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0.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9.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1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jpeg" ContentType="image/jpeg"/>
  <Override PartName="/ppt/media/image3.png" ContentType="image/png"/>
  <Override PartName="/ppt/media/image5.jpeg" ContentType="image/jpeg"/>
  <Override PartName="/ppt/media/image4.jpeg" ContentType="image/jpe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p:notesSz cx="6858000" cy="9144000"/>
  <p:custShowLst>
    <p:custShow name="Custom Show 1" id="0">
      <p:sldLst>
        <p:sld r:id="rId4"/>
      </p:sldLst>
    </p:custShow>
  </p:custShow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0" y="764280"/>
            <a:ext cx="0" cy="0"/>
          </a:xfrm>
          <a:prstGeom prst="rect">
            <a:avLst/>
          </a:prstGeom>
          <a:noFill/>
          <a:ln w="0">
            <a:noFill/>
          </a:ln>
        </p:spPr>
        <p:txBody>
          <a:bodyPr lIns="0" rIns="0" tIns="0" bIns="0" anchor="ctr">
            <a:noAutofit/>
          </a:bodyPr>
          <a:p>
            <a:r>
              <a:rPr b="0" lang="en-US" sz="2400" spc="-1" strike="noStrike">
                <a:solidFill>
                  <a:schemeClr val="dk1"/>
                </a:solidFill>
                <a:latin typeface="Arial"/>
              </a:rPr>
              <a:t>Click to move the slide</a:t>
            </a:r>
            <a:endParaRPr b="0" lang="en-US" sz="2400" spc="-1" strike="noStrike">
              <a:solidFill>
                <a:schemeClr val="dk1"/>
              </a:solidFill>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4"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52C20967-0D92-487A-9CA2-05867B78AA4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Num" idx="4"/>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A3A3D64A-0529-4CB3-9D7E-1DF29FD41DB8}"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
        <p:nvSpPr>
          <p:cNvPr id="126" name="PlaceHolder 2"/>
          <p:cNvSpPr>
            <a:spLocks noGrp="1"/>
          </p:cNvSpPr>
          <p:nvPr>
            <p:ph type="sldImg"/>
          </p:nvPr>
        </p:nvSpPr>
        <p:spPr>
          <a:xfrm>
            <a:off x="1143000" y="685800"/>
            <a:ext cx="4571640" cy="3428640"/>
          </a:xfrm>
          <a:prstGeom prst="rect">
            <a:avLst/>
          </a:prstGeom>
          <a:ln w="0">
            <a:noFill/>
          </a:ln>
        </p:spPr>
      </p:sp>
      <p:sp>
        <p:nvSpPr>
          <p:cNvPr id="127" name="PlaceHolder 3"/>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There are two video cases and two instructional videos available for this chapter.</a:t>
            </a:r>
            <a:endParaRPr b="0" lang="en-US" sz="20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1143000" y="685800"/>
            <a:ext cx="4571640" cy="3428640"/>
          </a:xfrm>
          <a:prstGeom prst="rect">
            <a:avLst/>
          </a:prstGeom>
          <a:ln w="0">
            <a:noFill/>
          </a:ln>
        </p:spPr>
      </p:sp>
      <p:sp>
        <p:nvSpPr>
          <p:cNvPr id="150"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Why aren</a:t>
            </a:r>
            <a:r>
              <a:rPr b="0" lang="en-US" sz="2000" spc="-1" strike="noStrike">
                <a:solidFill>
                  <a:srgbClr val="000000"/>
                </a:solidFill>
                <a:latin typeface="Arial"/>
                <a:ea typeface="ＭＳ Ｐゴシック"/>
              </a:rPr>
              <a:t>’t problems solved once and for all? Some problems might be “solved” and forgotten, and lack of attention leads to the problems arising again. </a:t>
            </a:r>
            <a:endParaRPr b="0" lang="en-US" sz="2000" spc="-1" strike="noStrike">
              <a:solidFill>
                <a:srgbClr val="000000"/>
              </a:solidFill>
              <a:latin typeface="Arial"/>
            </a:endParaRPr>
          </a:p>
        </p:txBody>
      </p:sp>
      <p:sp>
        <p:nvSpPr>
          <p:cNvPr id="151" name="PlaceHolder 3"/>
          <p:cNvSpPr>
            <a:spLocks noGrp="1"/>
          </p:cNvSpPr>
          <p:nvPr>
            <p:ph type="sldNum" idx="12"/>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283CC0C8-83C2-48F9-BF78-36F8BBBE0922}"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143000" y="685800"/>
            <a:ext cx="4571640" cy="3428640"/>
          </a:xfrm>
          <a:prstGeom prst="rect">
            <a:avLst/>
          </a:prstGeom>
          <a:ln w="0">
            <a:noFill/>
          </a:ln>
        </p:spPr>
      </p:sp>
      <p:sp>
        <p:nvSpPr>
          <p:cNvPr id="153"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What makes problem solving continuous is that most solutions don</a:t>
            </a:r>
            <a:r>
              <a:rPr b="0" lang="en-US" sz="2000" spc="-1" strike="noStrike">
                <a:solidFill>
                  <a:srgbClr val="000000"/>
                </a:solidFill>
                <a:latin typeface="Arial"/>
                <a:ea typeface="ＭＳ Ｐゴシック"/>
              </a:rPr>
              <a:t>’t always work perfectly and need fine tuning. Some decisions result in actions that don’t work at all, or work perfectly (at least for a period of time). In any case, you need continuous feedback from the environment to track how well solutions are working. </a:t>
            </a:r>
            <a:endParaRPr b="0" lang="en-US" sz="2000" spc="-1" strike="noStrike">
              <a:solidFill>
                <a:srgbClr val="000000"/>
              </a:solidFill>
              <a:latin typeface="Arial"/>
            </a:endParaRPr>
          </a:p>
        </p:txBody>
      </p:sp>
      <p:sp>
        <p:nvSpPr>
          <p:cNvPr id="154" name="PlaceHolder 3"/>
          <p:cNvSpPr>
            <a:spLocks noGrp="1"/>
          </p:cNvSpPr>
          <p:nvPr>
            <p:ph type="sldNum" idx="13"/>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3C544A89-360E-4FA2-B937-132C21968201}"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1143000" y="685800"/>
            <a:ext cx="4571640" cy="3428640"/>
          </a:xfrm>
          <a:prstGeom prst="rect">
            <a:avLst/>
          </a:prstGeom>
          <a:ln w="0">
            <a:noFill/>
          </a:ln>
        </p:spPr>
      </p:sp>
      <p:sp>
        <p:nvSpPr>
          <p:cNvPr id="156"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57" name="PlaceHolder 3"/>
          <p:cNvSpPr>
            <a:spLocks noGrp="1"/>
          </p:cNvSpPr>
          <p:nvPr>
            <p:ph type="sldNum" idx="14"/>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4EF2B605-56E6-4832-9AE8-94FE41D0F2C5}"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1143000" y="685800"/>
            <a:ext cx="4571640" cy="3428640"/>
          </a:xfrm>
          <a:prstGeom prst="rect">
            <a:avLst/>
          </a:prstGeom>
          <a:ln w="0">
            <a:noFill/>
          </a:ln>
        </p:spPr>
      </p:sp>
      <p:sp>
        <p:nvSpPr>
          <p:cNvPr id="159"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60" name="PlaceHolder 3"/>
          <p:cNvSpPr>
            <a:spLocks noGrp="1"/>
          </p:cNvSpPr>
          <p:nvPr>
            <p:ph type="sldNum" idx="15"/>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492AA029-AE18-4426-838A-89EF3F4E2177}"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1143000" y="685800"/>
            <a:ext cx="4571640" cy="3428640"/>
          </a:xfrm>
          <a:prstGeom prst="rect">
            <a:avLst/>
          </a:prstGeom>
          <a:ln w="0">
            <a:noFill/>
          </a:ln>
        </p:spPr>
      </p:sp>
      <p:sp>
        <p:nvSpPr>
          <p:cNvPr id="162"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Why should these elements of critical thinking be an issue at all? Why should it be hard to suspend judgment? Be aware of different perspectives? Test alternatives? Be aware of limitations? </a:t>
            </a:r>
            <a:endParaRPr b="0" lang="en-US" sz="2000" spc="-1" strike="noStrike">
              <a:solidFill>
                <a:srgbClr val="000000"/>
              </a:solidFill>
              <a:latin typeface="Arial"/>
            </a:endParaRPr>
          </a:p>
        </p:txBody>
      </p:sp>
      <p:sp>
        <p:nvSpPr>
          <p:cNvPr id="163" name="PlaceHolder 3"/>
          <p:cNvSpPr>
            <a:spLocks noGrp="1"/>
          </p:cNvSpPr>
          <p:nvPr>
            <p:ph type="sldNum" idx="16"/>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D22168E3-AA99-4426-BD1F-BB2F5616D890}"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1143000" y="685800"/>
            <a:ext cx="4571640" cy="3428640"/>
          </a:xfrm>
          <a:prstGeom prst="rect">
            <a:avLst/>
          </a:prstGeom>
          <a:ln w="0">
            <a:noFill/>
          </a:ln>
        </p:spPr>
      </p:sp>
      <p:sp>
        <p:nvSpPr>
          <p:cNvPr id="165"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If your objective is to increase sales of a new line of clothing, and then sales don</a:t>
            </a:r>
            <a:r>
              <a:rPr b="0" lang="en-US" sz="2000" spc="-1" strike="noStrike">
                <a:solidFill>
                  <a:srgbClr val="000000"/>
                </a:solidFill>
                <a:latin typeface="Arial"/>
                <a:ea typeface="ＭＳ Ｐゴシック"/>
              </a:rPr>
              <a:t>’t increase, at the very least a business has a challenge (if not an outright “problem” that needs solving). </a:t>
            </a:r>
            <a:endParaRPr b="0" lang="en-US" sz="2000" spc="-1" strike="noStrike">
              <a:solidFill>
                <a:srgbClr val="000000"/>
              </a:solidFill>
              <a:latin typeface="Arial"/>
            </a:endParaRPr>
          </a:p>
        </p:txBody>
      </p:sp>
      <p:sp>
        <p:nvSpPr>
          <p:cNvPr id="166" name="PlaceHolder 3"/>
          <p:cNvSpPr>
            <a:spLocks noGrp="1"/>
          </p:cNvSpPr>
          <p:nvPr>
            <p:ph type="sldNum" idx="17"/>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E78B932B-8C2D-4CE7-AF55-0E03C449DE72}"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1143000" y="685800"/>
            <a:ext cx="4571640" cy="3428640"/>
          </a:xfrm>
          <a:prstGeom prst="rect">
            <a:avLst/>
          </a:prstGeom>
          <a:ln w="0">
            <a:noFill/>
          </a:ln>
        </p:spPr>
      </p:sp>
      <p:sp>
        <p:nvSpPr>
          <p:cNvPr id="168"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Just having one set of skills is not a very wise idea when preparing for future labor markets. The more skills you have (say English language skills or any language skills plus information systems skills plus some finance skills) the greater your attractiveness to future employers who may see you as a multi-skilled person who could fit into a variety of jobs.  </a:t>
            </a:r>
            <a:endParaRPr b="0" lang="en-US" sz="2000" spc="-1" strike="noStrike">
              <a:solidFill>
                <a:srgbClr val="000000"/>
              </a:solidFill>
              <a:latin typeface="Arial"/>
            </a:endParaRPr>
          </a:p>
        </p:txBody>
      </p:sp>
      <p:sp>
        <p:nvSpPr>
          <p:cNvPr id="169" name="PlaceHolder 3"/>
          <p:cNvSpPr>
            <a:spLocks noGrp="1"/>
          </p:cNvSpPr>
          <p:nvPr>
            <p:ph type="sldNum" idx="18"/>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E7EE8A93-D505-4F11-A3D3-AF1E9EF6CF25}"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1143000" y="685800"/>
            <a:ext cx="4571640" cy="3428640"/>
          </a:xfrm>
          <a:prstGeom prst="rect">
            <a:avLst/>
          </a:prstGeom>
          <a:ln w="0">
            <a:noFill/>
          </a:ln>
        </p:spPr>
      </p:sp>
      <p:sp>
        <p:nvSpPr>
          <p:cNvPr id="171"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72" name="PlaceHolder 3"/>
          <p:cNvSpPr>
            <a:spLocks noGrp="1"/>
          </p:cNvSpPr>
          <p:nvPr>
            <p:ph type="sldNum" idx="19"/>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D89ED7AF-4C10-420C-9077-34D435ED9D4F}"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1143000" y="685800"/>
            <a:ext cx="4571640" cy="3428640"/>
          </a:xfrm>
          <a:prstGeom prst="rect">
            <a:avLst/>
          </a:prstGeom>
          <a:ln w="0">
            <a:noFill/>
          </a:ln>
        </p:spPr>
      </p:sp>
      <p:sp>
        <p:nvSpPr>
          <p:cNvPr id="174"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75" name="PlaceHolder 3"/>
          <p:cNvSpPr>
            <a:spLocks noGrp="1"/>
          </p:cNvSpPr>
          <p:nvPr>
            <p:ph type="sldNum" idx="20"/>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9992775A-48C6-4A09-829F-C8D81765E706}"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1143000" y="685800"/>
            <a:ext cx="4571640" cy="3428640"/>
          </a:xfrm>
          <a:prstGeom prst="rect">
            <a:avLst/>
          </a:prstGeom>
          <a:ln w="0">
            <a:noFill/>
          </a:ln>
        </p:spPr>
      </p:sp>
      <p:sp>
        <p:nvSpPr>
          <p:cNvPr id="177"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78" name="PlaceHolder 3"/>
          <p:cNvSpPr>
            <a:spLocks noGrp="1"/>
          </p:cNvSpPr>
          <p:nvPr>
            <p:ph type="sldNum" idx="21"/>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25DDAE6E-E459-4AA8-80EF-056F65BD6FB9}"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1143000" y="685800"/>
            <a:ext cx="4571640" cy="3428640"/>
          </a:xfrm>
          <a:prstGeom prst="rect">
            <a:avLst/>
          </a:prstGeom>
          <a:ln w="0">
            <a:noFill/>
          </a:ln>
        </p:spPr>
      </p:sp>
      <p:sp>
        <p:nvSpPr>
          <p:cNvPr id="180"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81" name="PlaceHolder 3"/>
          <p:cNvSpPr>
            <a:spLocks noGrp="1"/>
          </p:cNvSpPr>
          <p:nvPr>
            <p:ph type="sldNum" idx="22"/>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5D28D0E2-23B5-4E38-8D28-21DBAB56E5C7}"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1143000" y="685800"/>
            <a:ext cx="4571640" cy="3428640"/>
          </a:xfrm>
          <a:prstGeom prst="rect">
            <a:avLst/>
          </a:prstGeom>
          <a:ln w="0">
            <a:noFill/>
          </a:ln>
        </p:spPr>
      </p:sp>
      <p:sp>
        <p:nvSpPr>
          <p:cNvPr id="183"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84" name="PlaceHolder 3"/>
          <p:cNvSpPr>
            <a:spLocks noGrp="1"/>
          </p:cNvSpPr>
          <p:nvPr>
            <p:ph type="sldNum" idx="23"/>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580FE412-0115-43CD-ADAC-134B1C9AE535}"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1143000" y="685800"/>
            <a:ext cx="4571640" cy="3428640"/>
          </a:xfrm>
          <a:prstGeom prst="rect">
            <a:avLst/>
          </a:prstGeom>
          <a:ln w="0">
            <a:noFill/>
          </a:ln>
        </p:spPr>
      </p:sp>
      <p:sp>
        <p:nvSpPr>
          <p:cNvPr id="186"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87" name="PlaceHolder 3"/>
          <p:cNvSpPr>
            <a:spLocks noGrp="1"/>
          </p:cNvSpPr>
          <p:nvPr>
            <p:ph type="sldNum" idx="24"/>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62A9B78A-FE3F-42F7-A39E-C245C1FD5A09}"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1143000" y="685800"/>
            <a:ext cx="4571640" cy="3428640"/>
          </a:xfrm>
          <a:prstGeom prst="rect">
            <a:avLst/>
          </a:prstGeom>
          <a:ln w="0">
            <a:noFill/>
          </a:ln>
        </p:spPr>
      </p:sp>
      <p:sp>
        <p:nvSpPr>
          <p:cNvPr id="189"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All of the occupational areas discussed in this section require some level of information systems skills and knowledge. IS is a major lever of organizational change in the future, and very important for achieving new levels of productivity. The future will be very rich in digital information. Learning how to make sense out it will be a very valuable skill. </a:t>
            </a:r>
            <a:endParaRPr b="0" lang="en-US" sz="2000" spc="-1" strike="noStrike">
              <a:solidFill>
                <a:srgbClr val="000000"/>
              </a:solidFill>
              <a:latin typeface="Arial"/>
            </a:endParaRPr>
          </a:p>
        </p:txBody>
      </p:sp>
      <p:sp>
        <p:nvSpPr>
          <p:cNvPr id="190" name="PlaceHolder 3"/>
          <p:cNvSpPr>
            <a:spLocks noGrp="1"/>
          </p:cNvSpPr>
          <p:nvPr>
            <p:ph type="sldNum" idx="25"/>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BA9D4799-1D13-42B7-96E2-257B6FD814C7}"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1143000" y="685800"/>
            <a:ext cx="4571640" cy="3428640"/>
          </a:xfrm>
          <a:prstGeom prst="rect">
            <a:avLst/>
          </a:prstGeom>
          <a:ln w="0">
            <a:noFill/>
          </a:ln>
        </p:spPr>
      </p:sp>
      <p:sp>
        <p:nvSpPr>
          <p:cNvPr id="129"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Ask students to think about the jobs they have held in the past, and then describe some of the common business problems they faced, the factors involved, and what category these factors fall into.</a:t>
            </a:r>
            <a:endParaRPr b="0" lang="en-US" sz="2000" spc="-1" strike="noStrike">
              <a:solidFill>
                <a:srgbClr val="000000"/>
              </a:solidFill>
              <a:latin typeface="Arial"/>
            </a:endParaRPr>
          </a:p>
        </p:txBody>
      </p:sp>
      <p:sp>
        <p:nvSpPr>
          <p:cNvPr id="130" name="PlaceHolder 3"/>
          <p:cNvSpPr>
            <a:spLocks noGrp="1"/>
          </p:cNvSpPr>
          <p:nvPr>
            <p:ph type="sldNum" idx="5"/>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F7CB29C7-45A6-486A-85F9-37A0537139EB}"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1143000" y="685800"/>
            <a:ext cx="4571640" cy="3428640"/>
          </a:xfrm>
          <a:prstGeom prst="rect">
            <a:avLst/>
          </a:prstGeom>
          <a:ln w="0">
            <a:noFill/>
          </a:ln>
        </p:spPr>
      </p:sp>
      <p:sp>
        <p:nvSpPr>
          <p:cNvPr id="132"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33" name="PlaceHolder 3"/>
          <p:cNvSpPr>
            <a:spLocks noGrp="1"/>
          </p:cNvSpPr>
          <p:nvPr>
            <p:ph type="sldNum" idx="6"/>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FFF1A987-35E8-4A3D-A497-4AAD00D4AB80}"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1143000" y="685800"/>
            <a:ext cx="4571640" cy="3428640"/>
          </a:xfrm>
          <a:prstGeom prst="rect">
            <a:avLst/>
          </a:prstGeom>
          <a:ln w="0">
            <a:noFill/>
          </a:ln>
        </p:spPr>
      </p:sp>
      <p:sp>
        <p:nvSpPr>
          <p:cNvPr id="135"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Ask students about their job experiences with problem identification. Usually, there are different points of view about what the problem actually is. There often is no agreement on the problem. </a:t>
            </a:r>
            <a:endParaRPr b="0" lang="en-US" sz="2000" spc="-1" strike="noStrike">
              <a:solidFill>
                <a:srgbClr val="000000"/>
              </a:solidFill>
              <a:latin typeface="Arial"/>
            </a:endParaRPr>
          </a:p>
        </p:txBody>
      </p:sp>
      <p:sp>
        <p:nvSpPr>
          <p:cNvPr id="136" name="PlaceHolder 3"/>
          <p:cNvSpPr>
            <a:spLocks noGrp="1"/>
          </p:cNvSpPr>
          <p:nvPr>
            <p:ph type="sldNum" idx="7"/>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8D0D4457-C82D-4E38-B4B0-B9E95E1032C2}"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1143000" y="685800"/>
            <a:ext cx="4571640" cy="3428640"/>
          </a:xfrm>
          <a:prstGeom prst="rect">
            <a:avLst/>
          </a:prstGeom>
          <a:ln w="0">
            <a:noFill/>
          </a:ln>
        </p:spPr>
      </p:sp>
      <p:sp>
        <p:nvSpPr>
          <p:cNvPr id="138"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Ask students to describe if any of these typical business problems arose in their work experience. </a:t>
            </a:r>
            <a:endParaRPr b="0" lang="en-US" sz="2000" spc="-1" strike="noStrike">
              <a:solidFill>
                <a:srgbClr val="000000"/>
              </a:solidFill>
              <a:latin typeface="Arial"/>
            </a:endParaRPr>
          </a:p>
        </p:txBody>
      </p:sp>
      <p:sp>
        <p:nvSpPr>
          <p:cNvPr id="139" name="PlaceHolder 3"/>
          <p:cNvSpPr>
            <a:spLocks noGrp="1"/>
          </p:cNvSpPr>
          <p:nvPr>
            <p:ph type="sldNum" idx="8"/>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5321549D-986E-4E26-AAD6-4B5B218CA23A}"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1143000" y="685800"/>
            <a:ext cx="4571640" cy="3428640"/>
          </a:xfrm>
          <a:prstGeom prst="rect">
            <a:avLst/>
          </a:prstGeom>
          <a:ln w="0">
            <a:noFill/>
          </a:ln>
        </p:spPr>
      </p:sp>
      <p:sp>
        <p:nvSpPr>
          <p:cNvPr id="141"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Once again, draw students out and ask them to speak about the technology problems they have experienced in their work. </a:t>
            </a:r>
            <a:endParaRPr b="0" lang="en-US" sz="2000" spc="-1" strike="noStrike">
              <a:solidFill>
                <a:srgbClr val="000000"/>
              </a:solidFill>
              <a:latin typeface="Arial"/>
            </a:endParaRPr>
          </a:p>
        </p:txBody>
      </p:sp>
      <p:sp>
        <p:nvSpPr>
          <p:cNvPr id="142" name="PlaceHolder 3"/>
          <p:cNvSpPr>
            <a:spLocks noGrp="1"/>
          </p:cNvSpPr>
          <p:nvPr>
            <p:ph type="sldNum" idx="9"/>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ABBE1C81-6E5C-400E-9EDC-BC0425FE0F10}"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143000" y="685800"/>
            <a:ext cx="4571640" cy="3428640"/>
          </a:xfrm>
          <a:prstGeom prst="rect">
            <a:avLst/>
          </a:prstGeom>
          <a:ln w="0">
            <a:noFill/>
          </a:ln>
        </p:spPr>
      </p:sp>
      <p:sp>
        <p:nvSpPr>
          <p:cNvPr id="144"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45" name="PlaceHolder 3"/>
          <p:cNvSpPr>
            <a:spLocks noGrp="1"/>
          </p:cNvSpPr>
          <p:nvPr>
            <p:ph type="sldNum" idx="10"/>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65A1FE63-CFBD-4518-B4DA-947116556007}"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143000" y="685800"/>
            <a:ext cx="4571640" cy="3428640"/>
          </a:xfrm>
          <a:prstGeom prst="rect">
            <a:avLst/>
          </a:prstGeom>
          <a:ln w="0">
            <a:noFill/>
          </a:ln>
        </p:spPr>
      </p:sp>
      <p:sp>
        <p:nvSpPr>
          <p:cNvPr id="147" name="PlaceHolder 2"/>
          <p:cNvSpPr>
            <a:spLocks noGrp="1"/>
          </p:cNvSpPr>
          <p:nvPr>
            <p:ph type="body"/>
          </p:nvPr>
        </p:nvSpPr>
        <p:spPr>
          <a:xfrm>
            <a:off x="914400" y="4343400"/>
            <a:ext cx="5028840" cy="4114440"/>
          </a:xfrm>
          <a:prstGeom prst="rect">
            <a:avLst/>
          </a:prstGeom>
          <a:noFill/>
          <a:ln w="9360">
            <a:noFill/>
          </a:ln>
        </p:spPr>
        <p:txBody>
          <a:bodyPr numCol="1" spcCol="0" lIns="91440" rIns="91440" tIns="45720" bIns="45720" anchor="t">
            <a:noAutofit/>
          </a:bodyPr>
          <a:p>
            <a:pPr marL="216000" indent="0">
              <a:lnSpc>
                <a:spcPct val="100000"/>
              </a:lnSpc>
              <a:buNone/>
            </a:pPr>
            <a:r>
              <a:rPr b="0" lang="en-US" sz="2000" spc="-1" strike="noStrike">
                <a:solidFill>
                  <a:srgbClr val="000000"/>
                </a:solidFill>
                <a:latin typeface="Arial"/>
                <a:ea typeface="ＭＳ Ｐゴシック"/>
              </a:rPr>
              <a:t>Why are there so many solutions to a problem? How many solutions can be seriously examined and explored? </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ea typeface="ＭＳ Ｐゴシック"/>
              </a:rPr>
              <a:t>Why should implementation be considered in the problem solving process? One reason is that you want to avoid solutions that cannot be easily implemented. </a:t>
            </a:r>
            <a:endParaRPr b="0" lang="en-US" sz="2000" spc="-1" strike="noStrike">
              <a:solidFill>
                <a:srgbClr val="000000"/>
              </a:solidFill>
              <a:latin typeface="Arial"/>
            </a:endParaRPr>
          </a:p>
        </p:txBody>
      </p:sp>
      <p:sp>
        <p:nvSpPr>
          <p:cNvPr id="148" name="PlaceHolder 3"/>
          <p:cNvSpPr>
            <a:spLocks noGrp="1"/>
          </p:cNvSpPr>
          <p:nvPr>
            <p:ph type="sldNum" idx="11"/>
          </p:nvPr>
        </p:nvSpPr>
        <p:spPr>
          <a:xfrm>
            <a:off x="3886200" y="8686800"/>
            <a:ext cx="29714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ea typeface="ＭＳ Ｐゴシック"/>
              </a:defRPr>
            </a:lvl1pPr>
          </a:lstStyle>
          <a:p>
            <a:pPr indent="0" algn="r">
              <a:lnSpc>
                <a:spcPct val="100000"/>
              </a:lnSpc>
              <a:buNone/>
            </a:pPr>
            <a:fld id="{3EC523EA-F044-4B5E-A3A2-C61E444DA5D2}"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Rectangle 42"/>
          <p:cNvSpPr/>
          <p:nvPr/>
        </p:nvSpPr>
        <p:spPr>
          <a:xfrm>
            <a:off x="0" y="6477120"/>
            <a:ext cx="9143640" cy="380520"/>
          </a:xfrm>
          <a:prstGeom prst="rect">
            <a:avLst/>
          </a:prstGeom>
          <a:solidFill>
            <a:srgbClr val="9f0f1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en-US" sz="2400" spc="-1" strike="noStrike">
              <a:solidFill>
                <a:schemeClr val="dk1"/>
              </a:solidFill>
              <a:latin typeface="Arial"/>
              <a:ea typeface="ＭＳ Ｐゴシック"/>
            </a:endParaRPr>
          </a:p>
        </p:txBody>
      </p:sp>
      <p:sp>
        <p:nvSpPr>
          <p:cNvPr id="1" name="Text Box 36"/>
          <p:cNvSpPr/>
          <p:nvPr/>
        </p:nvSpPr>
        <p:spPr>
          <a:xfrm>
            <a:off x="0" y="6521400"/>
            <a:ext cx="694800" cy="577080"/>
          </a:xfrm>
          <a:prstGeom prst="rect">
            <a:avLst/>
          </a:prstGeom>
          <a:noFill/>
          <a:ln w="12700">
            <a:noFill/>
          </a:ln>
        </p:spPr>
        <p:style>
          <a:lnRef idx="0"/>
          <a:fillRef idx="0"/>
          <a:effectRef idx="0"/>
          <a:fontRef idx="minor"/>
        </p:style>
        <p:txBody>
          <a:bodyPr lIns="90000" rIns="90000" tIns="45000" bIns="45000" anchor="t">
            <a:spAutoFit/>
          </a:bodyPr>
          <a:p>
            <a:pPr>
              <a:lnSpc>
                <a:spcPct val="100000"/>
              </a:lnSpc>
              <a:spcBef>
                <a:spcPts val="799"/>
              </a:spcBef>
            </a:pPr>
            <a:r>
              <a:rPr b="1" lang="en-US" sz="1600" spc="-1" strike="noStrike">
                <a:solidFill>
                  <a:srgbClr val="ffb060"/>
                </a:solidFill>
                <a:latin typeface="Arial"/>
                <a:ea typeface="ＭＳ Ｐゴシック"/>
              </a:rPr>
              <a:t>1.</a:t>
            </a:r>
            <a:fld id="{E4426D6E-C634-4A16-BE21-E892FA45E7F9}" type="slidenum">
              <a:rPr b="1" lang="en-US" sz="1600" spc="-1" strike="noStrike">
                <a:solidFill>
                  <a:srgbClr val="ffb060"/>
                </a:solidFill>
                <a:latin typeface="Arial"/>
                <a:ea typeface="ＭＳ Ｐゴシック"/>
              </a:rPr>
              <a:t>&lt;number&gt;</a:t>
            </a:fld>
            <a:endParaRPr b="0" lang="en-US" sz="1600" spc="-1" strike="noStrike">
              <a:solidFill>
                <a:srgbClr val="000000"/>
              </a:solidFill>
              <a:latin typeface="Arial"/>
            </a:endParaRPr>
          </a:p>
        </p:txBody>
      </p:sp>
      <p:sp>
        <p:nvSpPr>
          <p:cNvPr id="2" name="Text Box 39"/>
          <p:cNvSpPr/>
          <p:nvPr/>
        </p:nvSpPr>
        <p:spPr>
          <a:xfrm>
            <a:off x="1752480" y="990720"/>
            <a:ext cx="6019560" cy="45684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9"/>
              </a:spcBef>
            </a:pPr>
            <a:endParaRPr b="0" lang="en-US" sz="2400" spc="-1" strike="noStrike">
              <a:solidFill>
                <a:schemeClr val="dk1"/>
              </a:solidFill>
              <a:latin typeface="Arial"/>
              <a:ea typeface="ＭＳ Ｐゴシック"/>
            </a:endParaRPr>
          </a:p>
        </p:txBody>
      </p:sp>
      <p:sp>
        <p:nvSpPr>
          <p:cNvPr id="3" name="Rectangle 1034"/>
          <p:cNvSpPr/>
          <p:nvPr/>
        </p:nvSpPr>
        <p:spPr>
          <a:xfrm>
            <a:off x="0" y="1238400"/>
            <a:ext cx="9143640" cy="360"/>
          </a:xfrm>
          <a:prstGeom prst="rect">
            <a:avLst/>
          </a:prstGeom>
          <a:noFill/>
          <a:ln w="9525">
            <a:noFill/>
          </a:ln>
        </p:spPr>
        <p:style>
          <a:lnRef idx="0"/>
          <a:fillRef idx="0"/>
          <a:effectRef idx="0"/>
          <a:fontRef idx="minor"/>
        </p:style>
        <p:txBody>
          <a:bodyPr wrap="none" lIns="90000" rIns="90000" tIns="-44280" bIns="-44280" anchor="ctr">
            <a:spAutoFit/>
          </a:bodyPr>
          <a:p>
            <a:pPr>
              <a:lnSpc>
                <a:spcPct val="100000"/>
              </a:lnSpc>
            </a:pPr>
            <a:endParaRPr b="0" lang="en-US" sz="2400" spc="-1" strike="noStrike">
              <a:solidFill>
                <a:schemeClr val="dk1"/>
              </a:solidFill>
              <a:latin typeface="Arial"/>
              <a:ea typeface="ＭＳ Ｐゴシック"/>
            </a:endParaRPr>
          </a:p>
        </p:txBody>
      </p:sp>
      <p:sp>
        <p:nvSpPr>
          <p:cNvPr id="4" name="PlaceHolder 1"/>
          <p:cNvSpPr>
            <a:spLocks noGrp="1"/>
          </p:cNvSpPr>
          <p:nvPr>
            <p:ph type="title"/>
          </p:nvPr>
        </p:nvSpPr>
        <p:spPr>
          <a:xfrm>
            <a:off x="685800" y="2130480"/>
            <a:ext cx="7772040" cy="1469520"/>
          </a:xfrm>
          <a:prstGeom prst="rect">
            <a:avLst/>
          </a:prstGeom>
          <a:noFill/>
          <a:ln w="0">
            <a:noFill/>
          </a:ln>
        </p:spPr>
        <p:txBody>
          <a:bodyPr lIns="90000" rIns="90000" tIns="45000" bIns="45000" anchor="t">
            <a:noAutofit/>
          </a:bodyPr>
          <a:p>
            <a:pPr indent="0" algn="ctr">
              <a:lnSpc>
                <a:spcPct val="100000"/>
              </a:lnSpc>
              <a:buNone/>
            </a:pPr>
            <a:r>
              <a:rPr b="0" lang="en-US" sz="4400" spc="-1" strike="noStrike">
                <a:solidFill>
                  <a:schemeClr val="dk2"/>
                </a:solidFill>
                <a:latin typeface="Times New Roman"/>
                <a:ea typeface="ＭＳ Ｐゴシック"/>
              </a:rPr>
              <a:t>Click to edit Master title style</a:t>
            </a:r>
            <a:endParaRPr b="0" lang="en-US" sz="4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4"/>
          <p:cNvSpPr/>
          <p:nvPr/>
        </p:nvSpPr>
        <p:spPr>
          <a:xfrm>
            <a:off x="3143160" y="2071800"/>
            <a:ext cx="5113080" cy="1964160"/>
          </a:xfrm>
          <a:prstGeom prst="rect">
            <a:avLst/>
          </a:prstGeom>
          <a:noFill/>
          <a:ln w="0">
            <a:noFill/>
          </a:ln>
          <a:effectLst>
            <a:outerShdw algn="ctr" dir="2700000" dist="35638" rotWithShape="0">
              <a:schemeClr val="bg2"/>
            </a:outerShdw>
          </a:effectLst>
        </p:spPr>
        <p:style>
          <a:lnRef idx="0"/>
          <a:fillRef idx="0"/>
          <a:effectRef idx="0"/>
          <a:fontRef idx="minor"/>
        </p:style>
        <p:txBody>
          <a:bodyPr lIns="90000" rIns="90000" tIns="45000" bIns="45000" anchor="t">
            <a:spAutoFit/>
          </a:bodyPr>
          <a:p>
            <a:pPr>
              <a:lnSpc>
                <a:spcPct val="100000"/>
              </a:lnSpc>
              <a:spcBef>
                <a:spcPts val="1800"/>
              </a:spcBef>
            </a:pPr>
            <a:r>
              <a:rPr b="1" lang="en-US" sz="3600" spc="-1" strike="noStrike">
                <a:solidFill>
                  <a:schemeClr val="dk1"/>
                </a:solidFill>
                <a:latin typeface="Arial"/>
              </a:rPr>
              <a:t>ITU08117:</a:t>
            </a:r>
            <a:endParaRPr b="0" lang="en-US" sz="3600" spc="-1" strike="noStrike">
              <a:solidFill>
                <a:srgbClr val="000000"/>
              </a:solidFill>
              <a:latin typeface="Arial"/>
            </a:endParaRPr>
          </a:p>
          <a:p>
            <a:pPr>
              <a:lnSpc>
                <a:spcPct val="100000"/>
              </a:lnSpc>
              <a:spcBef>
                <a:spcPts val="1800"/>
              </a:spcBef>
            </a:pPr>
            <a:r>
              <a:rPr b="1" lang="en-US" sz="3600" spc="-1" strike="noStrike">
                <a:solidFill>
                  <a:schemeClr val="dk1"/>
                </a:solidFill>
                <a:latin typeface="Arial"/>
              </a:rPr>
              <a:t>Information Systems Management</a:t>
            </a:r>
            <a:endParaRPr b="0" lang="en-US" sz="3600" spc="-1" strike="noStrike">
              <a:solidFill>
                <a:srgbClr val="000000"/>
              </a:solidFill>
              <a:latin typeface="Arial"/>
            </a:endParaRPr>
          </a:p>
        </p:txBody>
      </p:sp>
      <p:pic>
        <p:nvPicPr>
          <p:cNvPr id="48" name="Picture 7" descr="FM Logo"/>
          <p:cNvPicPr/>
          <p:nvPr/>
        </p:nvPicPr>
        <p:blipFill>
          <a:blip r:embed="rId1"/>
          <a:stretch/>
        </p:blipFill>
        <p:spPr>
          <a:xfrm>
            <a:off x="357120" y="214200"/>
            <a:ext cx="1499760" cy="1499760"/>
          </a:xfrm>
          <a:prstGeom prst="rect">
            <a:avLst/>
          </a:prstGeom>
          <a:ln w="9525">
            <a:noFill/>
          </a:ln>
        </p:spPr>
      </p:pic>
      <p:sp>
        <p:nvSpPr>
          <p:cNvPr id="49" name="Text Box 4"/>
          <p:cNvSpPr/>
          <p:nvPr/>
        </p:nvSpPr>
        <p:spPr>
          <a:xfrm>
            <a:off x="2286000" y="357120"/>
            <a:ext cx="6643440" cy="516600"/>
          </a:xfrm>
          <a:prstGeom prst="rect">
            <a:avLst/>
          </a:prstGeom>
          <a:noFill/>
          <a:ln w="0">
            <a:noFill/>
          </a:ln>
          <a:effectLst>
            <a:outerShdw algn="ctr" dir="2700000" dist="35638" rotWithShape="0">
              <a:schemeClr val="bg2"/>
            </a:outerShdw>
          </a:effectLst>
        </p:spPr>
        <p:style>
          <a:lnRef idx="0"/>
          <a:fillRef idx="0"/>
          <a:effectRef idx="0"/>
          <a:fontRef idx="minor"/>
        </p:style>
        <p:txBody>
          <a:bodyPr lIns="90000" rIns="90000" tIns="45000" bIns="45000" anchor="t">
            <a:spAutoFit/>
          </a:bodyPr>
          <a:p>
            <a:pPr algn="ctr">
              <a:lnSpc>
                <a:spcPct val="100000"/>
              </a:lnSpc>
              <a:spcBef>
                <a:spcPts val="1400"/>
              </a:spcBef>
            </a:pPr>
            <a:r>
              <a:rPr b="1" lang="en-US" sz="2800" spc="-1" strike="noStrike">
                <a:solidFill>
                  <a:srgbClr val="0033cc"/>
                </a:solidFill>
                <a:latin typeface="Arial"/>
              </a:rPr>
              <a:t>The Institute of Finance Management</a:t>
            </a:r>
            <a:endParaRPr b="0" lang="en-US" sz="2800" spc="-1" strike="noStrike">
              <a:solidFill>
                <a:srgbClr val="000000"/>
              </a:solidFill>
              <a:latin typeface="Arial"/>
            </a:endParaRPr>
          </a:p>
        </p:txBody>
      </p:sp>
      <p:pic>
        <p:nvPicPr>
          <p:cNvPr id="50" name="Picture 9" descr=""/>
          <p:cNvPicPr/>
          <p:nvPr/>
        </p:nvPicPr>
        <p:blipFill>
          <a:blip r:embed="rId2"/>
          <a:stretch/>
        </p:blipFill>
        <p:spPr>
          <a:xfrm>
            <a:off x="690120" y="2214720"/>
            <a:ext cx="2337120" cy="1999800"/>
          </a:xfrm>
          <a:prstGeom prst="rect">
            <a:avLst/>
          </a:prstGeom>
          <a:ln w="9525">
            <a:noFill/>
          </a:ln>
        </p:spPr>
      </p:pic>
      <p:sp>
        <p:nvSpPr>
          <p:cNvPr id="51" name="Text Box 4"/>
          <p:cNvSpPr/>
          <p:nvPr/>
        </p:nvSpPr>
        <p:spPr>
          <a:xfrm>
            <a:off x="6858000" y="4214880"/>
            <a:ext cx="1999800" cy="516600"/>
          </a:xfrm>
          <a:prstGeom prst="rect">
            <a:avLst/>
          </a:prstGeom>
          <a:noFill/>
          <a:ln w="0">
            <a:noFill/>
          </a:ln>
          <a:effectLst>
            <a:outerShdw algn="ctr" dir="2700000" dist="35638" rotWithShape="0">
              <a:schemeClr val="bg2"/>
            </a:outerShdw>
          </a:effectLst>
        </p:spPr>
        <p:style>
          <a:lnRef idx="0"/>
          <a:fillRef idx="0"/>
          <a:effectRef idx="0"/>
          <a:fontRef idx="minor"/>
        </p:style>
        <p:txBody>
          <a:bodyPr lIns="90000" rIns="90000" tIns="45000" bIns="45000" anchor="t">
            <a:spAutoFit/>
          </a:bodyPr>
          <a:p>
            <a:pPr algn="ctr">
              <a:lnSpc>
                <a:spcPct val="100000"/>
              </a:lnSpc>
              <a:spcBef>
                <a:spcPts val="1400"/>
              </a:spcBef>
            </a:pPr>
            <a:r>
              <a:rPr b="1" lang="en-US" sz="2800" spc="-1" strike="noStrike">
                <a:solidFill>
                  <a:srgbClr val="0033cc"/>
                </a:solidFill>
                <a:latin typeface="Arial"/>
              </a:rPr>
              <a:t>BAIT III</a:t>
            </a:r>
            <a:endParaRPr b="0" lang="en-US" sz="2800" spc="-1" strike="noStrike">
              <a:solidFill>
                <a:srgbClr val="000000"/>
              </a:solidFill>
              <a:latin typeface="Arial"/>
            </a:endParaRPr>
          </a:p>
        </p:txBody>
      </p:sp>
      <p:sp>
        <p:nvSpPr>
          <p:cNvPr id="52" name="Text Box 4"/>
          <p:cNvSpPr/>
          <p:nvPr/>
        </p:nvSpPr>
        <p:spPr>
          <a:xfrm>
            <a:off x="0" y="5357880"/>
            <a:ext cx="3642840" cy="1121400"/>
          </a:xfrm>
          <a:prstGeom prst="rect">
            <a:avLst/>
          </a:prstGeom>
          <a:noFill/>
          <a:ln w="0">
            <a:noFill/>
          </a:ln>
          <a:effectLst>
            <a:outerShdw algn="ctr" dir="2700000" dist="35638" rotWithShape="0">
              <a:schemeClr val="bg2"/>
            </a:outerShdw>
          </a:effectLst>
        </p:spPr>
        <p:style>
          <a:lnRef idx="0"/>
          <a:fillRef idx="0"/>
          <a:effectRef idx="0"/>
          <a:fontRef idx="minor"/>
        </p:style>
        <p:txBody>
          <a:bodyPr lIns="90000" rIns="90000" tIns="45000" bIns="45000" anchor="t">
            <a:spAutoFit/>
          </a:bodyPr>
          <a:p>
            <a:pPr>
              <a:lnSpc>
                <a:spcPct val="100000"/>
              </a:lnSpc>
              <a:spcBef>
                <a:spcPts val="1400"/>
              </a:spcBef>
            </a:pPr>
            <a:r>
              <a:rPr b="1" lang="en-US" sz="2800" spc="-1" strike="noStrike">
                <a:solidFill>
                  <a:srgbClr val="0033cc"/>
                </a:solidFill>
                <a:latin typeface="Arial"/>
              </a:rPr>
              <a:t>Mugyabuso, M. L</a:t>
            </a:r>
            <a:endParaRPr b="0" lang="en-US" sz="2800" spc="-1" strike="noStrike">
              <a:solidFill>
                <a:srgbClr val="000000"/>
              </a:solidFill>
              <a:latin typeface="Arial"/>
            </a:endParaRPr>
          </a:p>
          <a:p>
            <a:pPr>
              <a:lnSpc>
                <a:spcPct val="100000"/>
              </a:lnSpc>
              <a:spcBef>
                <a:spcPts val="1400"/>
              </a:spcBef>
            </a:pPr>
            <a:r>
              <a:rPr b="1" lang="en-US" sz="2800" spc="-1" strike="noStrike">
                <a:solidFill>
                  <a:srgbClr val="0033cc"/>
                </a:solidFill>
                <a:latin typeface="Arial"/>
              </a:rPr>
              <a:t>2022-2023</a:t>
            </a:r>
            <a:endParaRPr b="0" lang="en-US" sz="2800" spc="-1" strike="noStrike">
              <a:solidFill>
                <a:srgbClr val="000000"/>
              </a:solidFill>
              <a:latin typeface="Arial"/>
            </a:endParaRPr>
          </a:p>
        </p:txBody>
      </p:sp>
    </p:spTree>
  </p:cSld>
  <p:transition>
    <p:fade thruBlk="tru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 Box 2"/>
          <p:cNvSpPr/>
          <p:nvPr/>
        </p:nvSpPr>
        <p:spPr>
          <a:xfrm>
            <a:off x="642960" y="28584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77" name="Rectangle 3"/>
          <p:cNvSpPr/>
          <p:nvPr/>
        </p:nvSpPr>
        <p:spPr>
          <a:xfrm>
            <a:off x="457200" y="2209680"/>
            <a:ext cx="8000640" cy="3657240"/>
          </a:xfrm>
          <a:prstGeom prst="rect">
            <a:avLst/>
          </a:prstGeom>
          <a:noFill/>
          <a:ln w="12700">
            <a:noFill/>
          </a:ln>
        </p:spPr>
        <p:style>
          <a:lnRef idx="0"/>
          <a:fillRef idx="0"/>
          <a:effectRef idx="0"/>
          <a:fontRef idx="minor"/>
        </p:style>
        <p:txBody>
          <a:bodyPr lIns="90360" rIns="90360" tIns="44280" bIns="44280" anchor="t">
            <a:noAutofit/>
          </a:bodyPr>
          <a:p>
            <a:pPr marL="457200" indent="-457200">
              <a:lnSpc>
                <a:spcPct val="100000"/>
              </a:lnSpc>
              <a:spcAft>
                <a:spcPts val="601"/>
              </a:spcAft>
              <a:buClr>
                <a:srgbClr val="000000"/>
              </a:buClr>
              <a:buFont typeface="Times New Roman"/>
              <a:buAutoNum type="arabicPeriod" startAt="4"/>
            </a:pPr>
            <a:r>
              <a:rPr b="1" lang="en-US" sz="2400" spc="-1" strike="noStrike">
                <a:solidFill>
                  <a:schemeClr val="dk1"/>
                </a:solidFill>
                <a:latin typeface="Arial"/>
                <a:ea typeface="ＭＳ Ｐゴシック"/>
              </a:rPr>
              <a:t>Implementation</a:t>
            </a:r>
            <a:endParaRPr b="0" lang="en-US" sz="2400" spc="-1" strike="noStrike">
              <a:solidFill>
                <a:srgbClr val="000000"/>
              </a:solidFill>
              <a:latin typeface="Arial"/>
            </a:endParaRPr>
          </a:p>
          <a:p>
            <a:pPr lvl="1" marL="914400" indent="-457200">
              <a:lnSpc>
                <a:spcPct val="100000"/>
              </a:lnSpc>
              <a:spcAft>
                <a:spcPts val="601"/>
              </a:spcAft>
              <a:buClr>
                <a:srgbClr val="000000"/>
              </a:buClr>
              <a:buFont typeface="Arial"/>
              <a:buChar char="•"/>
            </a:pPr>
            <a:r>
              <a:rPr b="0" lang="en-US" sz="2000" spc="-1" strike="noStrike">
                <a:solidFill>
                  <a:schemeClr val="dk1"/>
                </a:solidFill>
                <a:latin typeface="Arial"/>
                <a:ea typeface="ＭＳ Ｐゴシック"/>
              </a:rPr>
              <a:t>Building or purchasing solution</a:t>
            </a:r>
            <a:endParaRPr b="0" lang="en-US" sz="2000" spc="-1" strike="noStrike">
              <a:solidFill>
                <a:srgbClr val="000000"/>
              </a:solidFill>
              <a:latin typeface="Arial"/>
            </a:endParaRPr>
          </a:p>
          <a:p>
            <a:pPr lvl="1" marL="914400" indent="-457200">
              <a:lnSpc>
                <a:spcPct val="100000"/>
              </a:lnSpc>
              <a:spcAft>
                <a:spcPts val="601"/>
              </a:spcAft>
              <a:buClr>
                <a:srgbClr val="000000"/>
              </a:buClr>
              <a:buFont typeface="Arial"/>
              <a:buChar char="•"/>
            </a:pPr>
            <a:r>
              <a:rPr b="0" lang="en-US" sz="2000" spc="-1" strike="noStrike">
                <a:solidFill>
                  <a:schemeClr val="dk1"/>
                </a:solidFill>
                <a:latin typeface="Arial"/>
                <a:ea typeface="ＭＳ Ｐゴシック"/>
              </a:rPr>
              <a:t>Testing solution, employee training</a:t>
            </a:r>
            <a:endParaRPr b="0" lang="en-US" sz="2000" spc="-1" strike="noStrike">
              <a:solidFill>
                <a:srgbClr val="000000"/>
              </a:solidFill>
              <a:latin typeface="Arial"/>
            </a:endParaRPr>
          </a:p>
          <a:p>
            <a:pPr lvl="1" marL="914400" indent="-457200">
              <a:lnSpc>
                <a:spcPct val="100000"/>
              </a:lnSpc>
              <a:spcAft>
                <a:spcPts val="601"/>
              </a:spcAft>
              <a:buClr>
                <a:srgbClr val="000000"/>
              </a:buClr>
              <a:buFont typeface="Arial"/>
              <a:buChar char="•"/>
            </a:pPr>
            <a:r>
              <a:rPr b="0" lang="en-US" sz="2000" spc="-1" strike="noStrike">
                <a:solidFill>
                  <a:schemeClr val="dk1"/>
                </a:solidFill>
                <a:latin typeface="Arial"/>
                <a:ea typeface="ＭＳ Ｐゴシック"/>
              </a:rPr>
              <a:t>Change management</a:t>
            </a:r>
            <a:endParaRPr b="0" lang="en-US" sz="2000" spc="-1" strike="noStrike">
              <a:solidFill>
                <a:srgbClr val="000000"/>
              </a:solidFill>
              <a:latin typeface="Arial"/>
            </a:endParaRPr>
          </a:p>
          <a:p>
            <a:pPr lvl="1" marL="914400" indent="-457200">
              <a:lnSpc>
                <a:spcPct val="100000"/>
              </a:lnSpc>
              <a:spcAft>
                <a:spcPts val="601"/>
              </a:spcAft>
              <a:buClr>
                <a:srgbClr val="000000"/>
              </a:buClr>
              <a:buFont typeface="Arial"/>
              <a:buChar char="•"/>
            </a:pPr>
            <a:r>
              <a:rPr b="0" lang="en-US" sz="2000" spc="-1" strike="noStrike">
                <a:solidFill>
                  <a:schemeClr val="dk1"/>
                </a:solidFill>
                <a:latin typeface="Arial"/>
                <a:ea typeface="ＭＳ Ｐゴシック"/>
              </a:rPr>
              <a:t>Measurement of outcomes</a:t>
            </a:r>
            <a:endParaRPr b="0" lang="en-US" sz="2000" spc="-1" strike="noStrike">
              <a:solidFill>
                <a:srgbClr val="000000"/>
              </a:solidFill>
              <a:latin typeface="Arial"/>
            </a:endParaRPr>
          </a:p>
          <a:p>
            <a:pPr lvl="1" marL="914400" indent="-457200">
              <a:lnSpc>
                <a:spcPct val="100000"/>
              </a:lnSpc>
              <a:spcAft>
                <a:spcPts val="1800"/>
              </a:spcAft>
              <a:buClr>
                <a:srgbClr val="000000"/>
              </a:buClr>
              <a:buFont typeface="Arial"/>
              <a:buChar char="•"/>
            </a:pPr>
            <a:r>
              <a:rPr b="0" lang="en-US" sz="2000" spc="-1" strike="noStrike">
                <a:solidFill>
                  <a:schemeClr val="dk1"/>
                </a:solidFill>
                <a:latin typeface="Arial"/>
                <a:ea typeface="ＭＳ Ｐゴシック"/>
              </a:rPr>
              <a:t>Feedback, evaluation of solution</a:t>
            </a:r>
            <a:endParaRPr b="0" lang="en-US" sz="2000" spc="-1" strike="noStrike">
              <a:solidFill>
                <a:srgbClr val="000000"/>
              </a:solidFill>
              <a:latin typeface="Arial"/>
            </a:endParaRPr>
          </a:p>
          <a:p>
            <a:pPr marL="457200" indent="-457200">
              <a:lnSpc>
                <a:spcPct val="100000"/>
              </a:lnSpc>
              <a:spcAft>
                <a:spcPts val="601"/>
              </a:spcAft>
              <a:buClr>
                <a:srgbClr val="000000"/>
              </a:buClr>
              <a:buFont typeface="Arial"/>
              <a:buChar char="•"/>
            </a:pPr>
            <a:r>
              <a:rPr b="1" lang="en-US" sz="2400" spc="-1" strike="noStrike">
                <a:solidFill>
                  <a:schemeClr val="dk1"/>
                </a:solidFill>
                <a:latin typeface="Arial"/>
                <a:ea typeface="ＭＳ Ｐゴシック"/>
              </a:rPr>
              <a:t>Problem solving is a continuous process, not a single event</a:t>
            </a:r>
            <a:endParaRPr b="0" lang="en-US" sz="2400" spc="-1" strike="noStrike">
              <a:solidFill>
                <a:srgbClr val="000000"/>
              </a:solidFill>
              <a:latin typeface="Arial"/>
            </a:endParaRPr>
          </a:p>
          <a:p>
            <a:pPr lvl="1" marL="914400" indent="-457200">
              <a:lnSpc>
                <a:spcPct val="100000"/>
              </a:lnSpc>
              <a:spcAft>
                <a:spcPts val="601"/>
              </a:spcAft>
              <a:buClr>
                <a:srgbClr val="000000"/>
              </a:buClr>
              <a:buFont typeface="Arial"/>
              <a:buChar char="•"/>
            </a:pPr>
            <a:r>
              <a:rPr b="0" lang="en-US" sz="2000" spc="-1" strike="noStrike">
                <a:solidFill>
                  <a:schemeClr val="dk1"/>
                </a:solidFill>
                <a:latin typeface="Arial"/>
                <a:ea typeface="ＭＳ Ｐゴシック"/>
              </a:rPr>
              <a:t>Sometimes chosen solution doesn’t work or needs adjustment </a:t>
            </a:r>
            <a:endParaRPr b="0" lang="en-US" sz="2000" spc="-1" strike="noStrike">
              <a:solidFill>
                <a:srgbClr val="000000"/>
              </a:solidFill>
              <a:latin typeface="Arial"/>
            </a:endParaRPr>
          </a:p>
          <a:p>
            <a:pPr>
              <a:lnSpc>
                <a:spcPct val="100000"/>
              </a:lnSpc>
              <a:spcAft>
                <a:spcPts val="601"/>
              </a:spcAft>
            </a:pPr>
            <a:endParaRPr b="0" lang="en-US" sz="2400" spc="-1" strike="noStrike">
              <a:solidFill>
                <a:srgbClr val="000000"/>
              </a:solidFill>
              <a:latin typeface="Arial"/>
            </a:endParaRPr>
          </a:p>
        </p:txBody>
      </p:sp>
      <p:sp>
        <p:nvSpPr>
          <p:cNvPr id="78" name="Rectangle 4"/>
          <p:cNvSpPr/>
          <p:nvPr/>
        </p:nvSpPr>
        <p:spPr>
          <a:xfrm>
            <a:off x="571320" y="114300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A Model of the Problem-Solving Process</a:t>
            </a:r>
            <a:endParaRPr b="0" lang="en-US" sz="2400" spc="-1" strike="noStrike">
              <a:solidFill>
                <a:srgbClr val="000000"/>
              </a:solidFill>
              <a:latin typeface="Arial"/>
            </a:endParaRPr>
          </a:p>
        </p:txBody>
      </p:sp>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Rectangle 3"/>
          <p:cNvSpPr/>
          <p:nvPr/>
        </p:nvSpPr>
        <p:spPr>
          <a:xfrm>
            <a:off x="571320" y="114300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Problem Solving Is a Continuous Four-Step Process </a:t>
            </a:r>
            <a:endParaRPr b="0" lang="en-US" sz="2400" spc="-1" strike="noStrike">
              <a:solidFill>
                <a:srgbClr val="000000"/>
              </a:solidFill>
              <a:latin typeface="Arial"/>
            </a:endParaRPr>
          </a:p>
        </p:txBody>
      </p:sp>
      <p:sp>
        <p:nvSpPr>
          <p:cNvPr id="80" name="Text Box 5"/>
          <p:cNvSpPr/>
          <p:nvPr/>
        </p:nvSpPr>
        <p:spPr>
          <a:xfrm>
            <a:off x="4973040" y="6095880"/>
            <a:ext cx="12736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Arial"/>
                <a:ea typeface="ＭＳ Ｐゴシック"/>
              </a:rPr>
              <a:t>Figure 1-4</a:t>
            </a:r>
            <a:endParaRPr b="0" lang="en-US" sz="1800" spc="-1" strike="noStrike">
              <a:solidFill>
                <a:srgbClr val="000000"/>
              </a:solidFill>
              <a:latin typeface="Arial"/>
            </a:endParaRPr>
          </a:p>
        </p:txBody>
      </p:sp>
      <p:sp>
        <p:nvSpPr>
          <p:cNvPr id="81" name="Text Box 6"/>
          <p:cNvSpPr/>
          <p:nvPr/>
        </p:nvSpPr>
        <p:spPr>
          <a:xfrm>
            <a:off x="228600" y="2428920"/>
            <a:ext cx="2819160" cy="350172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99"/>
              </a:spcBef>
            </a:pPr>
            <a:r>
              <a:rPr b="1" lang="en-US" sz="1600" spc="-1" strike="noStrike">
                <a:solidFill>
                  <a:schemeClr val="dk1"/>
                </a:solidFill>
                <a:latin typeface="Arial"/>
                <a:ea typeface="ＭＳ Ｐゴシック"/>
              </a:rPr>
              <a:t>During implementation and thereafter, the outcome must be continually measured and the information about how well the solution is working is fed back to the problem solvers. In this way, the identification of the problem can change over time, solutions can be changed, and new choices made, all based on experience.</a:t>
            </a:r>
            <a:endParaRPr b="0" lang="en-US" sz="1600" spc="-1" strike="noStrike">
              <a:solidFill>
                <a:srgbClr val="000000"/>
              </a:solidFill>
              <a:latin typeface="Arial"/>
            </a:endParaRPr>
          </a:p>
        </p:txBody>
      </p:sp>
      <p:sp>
        <p:nvSpPr>
          <p:cNvPr id="82" name="Text Box 7"/>
          <p:cNvSpPr/>
          <p:nvPr/>
        </p:nvSpPr>
        <p:spPr>
          <a:xfrm>
            <a:off x="500040" y="42876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pic>
        <p:nvPicPr>
          <p:cNvPr id="83" name="Picture 9" descr="fig01"/>
          <p:cNvPicPr/>
          <p:nvPr/>
        </p:nvPicPr>
        <p:blipFill>
          <a:blip r:embed="rId1"/>
          <a:stretch/>
        </p:blipFill>
        <p:spPr>
          <a:xfrm>
            <a:off x="4044960" y="2209680"/>
            <a:ext cx="2431800" cy="3733560"/>
          </a:xfrm>
          <a:prstGeom prst="rect">
            <a:avLst/>
          </a:prstGeom>
          <a:ln w="9525">
            <a:noFill/>
          </a:ln>
        </p:spPr>
      </p:pic>
    </p:spTree>
  </p:cSld>
  <p:transition>
    <p:fade thruBlk="tru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 Box 2"/>
          <p:cNvSpPr/>
          <p:nvPr/>
        </p:nvSpPr>
        <p:spPr>
          <a:xfrm>
            <a:off x="571320" y="21420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85" name="Rectangle 3"/>
          <p:cNvSpPr/>
          <p:nvPr/>
        </p:nvSpPr>
        <p:spPr>
          <a:xfrm>
            <a:off x="457200" y="2209680"/>
            <a:ext cx="7314840" cy="365724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601"/>
              </a:spcBef>
              <a:spcAft>
                <a:spcPts val="601"/>
              </a:spcAft>
              <a:buClr>
                <a:srgbClr val="000000"/>
              </a:buClr>
              <a:buFont typeface="Symbol" charset="2"/>
              <a:buChar char=""/>
            </a:pPr>
            <a:r>
              <a:rPr b="1" lang="en-US" sz="2400" spc="-1" strike="noStrike">
                <a:solidFill>
                  <a:schemeClr val="dk1"/>
                </a:solidFill>
                <a:latin typeface="Arial"/>
                <a:ea typeface="ＭＳ Ｐゴシック"/>
              </a:rPr>
              <a:t>Without critical thinking, easy to jump to conclusions, misjudge a problem, and waste resources</a:t>
            </a:r>
            <a:endParaRPr b="0" lang="en-US" sz="2400" spc="-1" strike="noStrike">
              <a:solidFill>
                <a:srgbClr val="000000"/>
              </a:solidFill>
              <a:latin typeface="Arial"/>
            </a:endParaRPr>
          </a:p>
          <a:p>
            <a:pPr marL="343080" indent="-343080">
              <a:lnSpc>
                <a:spcPct val="100000"/>
              </a:lnSpc>
              <a:spcBef>
                <a:spcPts val="601"/>
              </a:spcBef>
              <a:spcAft>
                <a:spcPts val="601"/>
              </a:spcAft>
              <a:buClr>
                <a:srgbClr val="000000"/>
              </a:buClr>
              <a:buFont typeface="Symbol" charset="2"/>
              <a:buChar char=""/>
            </a:pPr>
            <a:r>
              <a:rPr b="1" lang="en-US" sz="2400" spc="-1" strike="noStrike">
                <a:solidFill>
                  <a:schemeClr val="dk1"/>
                </a:solidFill>
                <a:latin typeface="Arial"/>
                <a:ea typeface="ＭＳ Ｐゴシック"/>
              </a:rPr>
              <a:t>Critical thinking: </a:t>
            </a:r>
            <a:endParaRPr b="0" lang="en-US" sz="2400" spc="-1" strike="noStrike">
              <a:solidFill>
                <a:srgbClr val="000000"/>
              </a:solidFill>
              <a:latin typeface="Arial"/>
            </a:endParaRPr>
          </a:p>
          <a:p>
            <a:pPr lvl="1" marL="800280" indent="-343080">
              <a:lnSpc>
                <a:spcPct val="100000"/>
              </a:lnSpc>
              <a:spcBef>
                <a:spcPts val="601"/>
              </a:spcBef>
              <a:spcAft>
                <a:spcPts val="601"/>
              </a:spcAft>
              <a:buClr>
                <a:srgbClr val="000000"/>
              </a:buClr>
              <a:buFont typeface="Symbol" charset="2"/>
              <a:buChar char=""/>
            </a:pPr>
            <a:r>
              <a:rPr b="0" lang="en-US" sz="2400" spc="-1" strike="noStrike">
                <a:solidFill>
                  <a:schemeClr val="dk1"/>
                </a:solidFill>
                <a:latin typeface="Arial"/>
                <a:ea typeface="ＭＳ Ｐゴシック"/>
              </a:rPr>
              <a:t>Sustained suspension of judgment with an awareness of multiple perspectives and alternatives</a:t>
            </a:r>
            <a:endParaRPr b="0" lang="en-US" sz="2400" spc="-1" strike="noStrike">
              <a:solidFill>
                <a:srgbClr val="000000"/>
              </a:solidFill>
              <a:latin typeface="Arial"/>
            </a:endParaRPr>
          </a:p>
        </p:txBody>
      </p:sp>
      <p:sp>
        <p:nvSpPr>
          <p:cNvPr id="86" name="Rectangle 4"/>
          <p:cNvSpPr/>
          <p:nvPr/>
        </p:nvSpPr>
        <p:spPr>
          <a:xfrm>
            <a:off x="428760" y="107172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The Role of Critical Thinking in Problem Solving</a:t>
            </a:r>
            <a:endParaRPr b="0" lang="en-US" sz="2400" spc="-1" strike="noStrike">
              <a:solidFill>
                <a:srgbClr val="000000"/>
              </a:solidFill>
              <a:latin typeface="Arial"/>
            </a:endParaRPr>
          </a:p>
        </p:txBody>
      </p:sp>
    </p:spTree>
  </p:cSld>
  <p:transition>
    <p:fade thruBlk="tru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571320" y="21420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88" name="Rectangle 3"/>
          <p:cNvSpPr/>
          <p:nvPr/>
        </p:nvSpPr>
        <p:spPr>
          <a:xfrm>
            <a:off x="457200" y="2209680"/>
            <a:ext cx="7314840" cy="365724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601"/>
              </a:spcBef>
              <a:spcAft>
                <a:spcPts val="601"/>
              </a:spcAft>
              <a:buClr>
                <a:srgbClr val="000000"/>
              </a:buClr>
              <a:buFont typeface="Symbol" charset="2"/>
              <a:buChar char=""/>
            </a:pPr>
            <a:r>
              <a:rPr b="1" lang="en-US" sz="2400" spc="-1" strike="noStrike">
                <a:solidFill>
                  <a:schemeClr val="dk1"/>
                </a:solidFill>
                <a:latin typeface="Arial"/>
                <a:ea typeface="ＭＳ Ｐゴシック"/>
              </a:rPr>
              <a:t>Critical thinking: </a:t>
            </a:r>
            <a:endParaRPr b="0" lang="en-US" sz="2400" spc="-1" strike="noStrike">
              <a:solidFill>
                <a:srgbClr val="000000"/>
              </a:solidFill>
              <a:latin typeface="Arial"/>
            </a:endParaRPr>
          </a:p>
          <a:p>
            <a:pPr lvl="1" marL="800280" indent="-343080" algn="just">
              <a:lnSpc>
                <a:spcPct val="100000"/>
              </a:lnSpc>
              <a:spcBef>
                <a:spcPts val="601"/>
              </a:spcBef>
              <a:spcAft>
                <a:spcPts val="649"/>
              </a:spcAft>
              <a:buClr>
                <a:srgbClr val="000000"/>
              </a:buClr>
              <a:buFont typeface="Symbol" charset="2"/>
              <a:buChar char=""/>
            </a:pPr>
            <a:r>
              <a:rPr b="0" lang="en-US" sz="2400" spc="-1" strike="noStrike">
                <a:solidFill>
                  <a:schemeClr val="dk1"/>
                </a:solidFill>
                <a:latin typeface="Arial"/>
                <a:ea typeface="ＭＳ Ｐゴシック"/>
              </a:rPr>
              <a:t>is the intellectually disciplined process of actively and skillfully </a:t>
            </a:r>
            <a:r>
              <a:rPr b="1" i="1" lang="en-US" sz="2600" spc="-1" strike="noStrike">
                <a:solidFill>
                  <a:schemeClr val="dk1"/>
                </a:solidFill>
                <a:latin typeface="Arial"/>
                <a:ea typeface="ＭＳ Ｐゴシック"/>
              </a:rPr>
              <a:t>conceptualizing, applying, analyzing, synthesizing, and/or evaluating</a:t>
            </a:r>
            <a:r>
              <a:rPr b="1" lang="en-US" sz="2400" spc="-1" strike="noStrike">
                <a:solidFill>
                  <a:schemeClr val="dk1"/>
                </a:solidFill>
                <a:latin typeface="Arial"/>
                <a:ea typeface="ＭＳ Ｐゴシック"/>
              </a:rPr>
              <a:t> </a:t>
            </a:r>
            <a:r>
              <a:rPr b="0" lang="en-US" sz="2400" spc="-1" strike="noStrike">
                <a:solidFill>
                  <a:schemeClr val="dk1"/>
                </a:solidFill>
                <a:latin typeface="Arial"/>
                <a:ea typeface="ＭＳ Ｐゴシック"/>
              </a:rPr>
              <a:t>information gathered from, or generated by, observation, experience, reflection, reasoning, or communication, as a guide to belief and action.</a:t>
            </a:r>
            <a:endParaRPr b="0" lang="en-US" sz="2400" spc="-1" strike="noStrike">
              <a:solidFill>
                <a:srgbClr val="000000"/>
              </a:solidFill>
              <a:latin typeface="Arial"/>
            </a:endParaRPr>
          </a:p>
        </p:txBody>
      </p:sp>
      <p:sp>
        <p:nvSpPr>
          <p:cNvPr id="89" name="Rectangle 4"/>
          <p:cNvSpPr/>
          <p:nvPr/>
        </p:nvSpPr>
        <p:spPr>
          <a:xfrm>
            <a:off x="428760" y="107172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The Role of Critical Thinking in Problem Solving</a:t>
            </a:r>
            <a:endParaRPr b="0" lang="en-US" sz="2400" spc="-1" strike="noStrike">
              <a:solidFill>
                <a:srgbClr val="000000"/>
              </a:solidFill>
              <a:latin typeface="Arial"/>
            </a:endParaRPr>
          </a:p>
        </p:txBody>
      </p:sp>
    </p:spTree>
  </p:cSld>
  <p:transition>
    <p:fade thruBlk="tru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 Box 2"/>
          <p:cNvSpPr/>
          <p:nvPr/>
        </p:nvSpPr>
        <p:spPr>
          <a:xfrm>
            <a:off x="571320" y="28584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91" name="Rectangle 3"/>
          <p:cNvSpPr/>
          <p:nvPr/>
        </p:nvSpPr>
        <p:spPr>
          <a:xfrm>
            <a:off x="457200" y="2209680"/>
            <a:ext cx="8000640" cy="365724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Aft>
                <a:spcPts val="601"/>
              </a:spcAft>
              <a:buClr>
                <a:srgbClr val="000000"/>
              </a:buClr>
              <a:buFont typeface="Symbol" charset="2"/>
              <a:buChar char=""/>
            </a:pPr>
            <a:r>
              <a:rPr b="1" lang="en-US" sz="2400" spc="-1" strike="noStrike">
                <a:solidFill>
                  <a:schemeClr val="dk1"/>
                </a:solidFill>
                <a:latin typeface="Arial"/>
              </a:rPr>
              <a:t>Four elements of critical thinking:</a:t>
            </a:r>
            <a:endParaRPr b="0" lang="en-US" sz="2400" spc="-1" strike="noStrike">
              <a:solidFill>
                <a:srgbClr val="000000"/>
              </a:solidFill>
              <a:latin typeface="Arial"/>
            </a:endParaRPr>
          </a:p>
          <a:p>
            <a:pPr lvl="1" marL="914400" indent="-457200">
              <a:lnSpc>
                <a:spcPct val="110000"/>
              </a:lnSpc>
              <a:spcBef>
                <a:spcPts val="1001"/>
              </a:spcBef>
              <a:spcAft>
                <a:spcPts val="499"/>
              </a:spcAft>
              <a:buClr>
                <a:srgbClr val="000000"/>
              </a:buClr>
              <a:buFont typeface="Times New Roman"/>
              <a:buAutoNum type="arabicPeriod"/>
            </a:pPr>
            <a:r>
              <a:rPr b="1" lang="en-US" sz="2000" spc="-1" strike="noStrike">
                <a:solidFill>
                  <a:schemeClr val="dk1"/>
                </a:solidFill>
                <a:latin typeface="Arial"/>
              </a:rPr>
              <a:t>Maintaining doubt and suspending judgment</a:t>
            </a:r>
            <a:endParaRPr b="0" lang="en-US" sz="2000" spc="-1" strike="noStrike">
              <a:solidFill>
                <a:srgbClr val="000000"/>
              </a:solidFill>
              <a:latin typeface="Arial"/>
            </a:endParaRPr>
          </a:p>
          <a:p>
            <a:pPr lvl="1" marL="914400" indent="-457200">
              <a:lnSpc>
                <a:spcPct val="110000"/>
              </a:lnSpc>
              <a:spcBef>
                <a:spcPts val="1001"/>
              </a:spcBef>
              <a:spcAft>
                <a:spcPts val="499"/>
              </a:spcAft>
              <a:buClr>
                <a:srgbClr val="000000"/>
              </a:buClr>
              <a:buFont typeface="Times New Roman"/>
              <a:buAutoNum type="arabicPeriod"/>
            </a:pPr>
            <a:r>
              <a:rPr b="1" lang="en-US" sz="2000" spc="-1" strike="noStrike">
                <a:solidFill>
                  <a:schemeClr val="dk1"/>
                </a:solidFill>
                <a:latin typeface="Arial"/>
              </a:rPr>
              <a:t>Being aware of different perspectives</a:t>
            </a:r>
            <a:endParaRPr b="0" lang="en-US" sz="2000" spc="-1" strike="noStrike">
              <a:solidFill>
                <a:srgbClr val="000000"/>
              </a:solidFill>
              <a:latin typeface="Arial"/>
            </a:endParaRPr>
          </a:p>
          <a:p>
            <a:pPr lvl="2" marL="1200240" indent="-285840">
              <a:lnSpc>
                <a:spcPct val="110000"/>
              </a:lnSpc>
              <a:spcBef>
                <a:spcPts val="1001"/>
              </a:spcBef>
              <a:spcAft>
                <a:spcPts val="499"/>
              </a:spcAft>
              <a:buClr>
                <a:srgbClr val="000000"/>
              </a:buClr>
              <a:buFont typeface="Symbol" charset="2"/>
              <a:buChar char=""/>
            </a:pPr>
            <a:r>
              <a:rPr b="0" lang="en-US" sz="2000" spc="-1" strike="noStrike">
                <a:solidFill>
                  <a:schemeClr val="dk1"/>
                </a:solidFill>
                <a:latin typeface="Arial"/>
              </a:rPr>
              <a:t>Including technology, organization, and people perspectives</a:t>
            </a:r>
            <a:endParaRPr b="0" lang="en-US" sz="2000" spc="-1" strike="noStrike">
              <a:solidFill>
                <a:srgbClr val="000000"/>
              </a:solidFill>
              <a:latin typeface="Arial"/>
            </a:endParaRPr>
          </a:p>
          <a:p>
            <a:pPr lvl="1" marL="914400" indent="-457200">
              <a:lnSpc>
                <a:spcPct val="110000"/>
              </a:lnSpc>
              <a:spcBef>
                <a:spcPts val="1001"/>
              </a:spcBef>
              <a:spcAft>
                <a:spcPts val="499"/>
              </a:spcAft>
              <a:buClr>
                <a:srgbClr val="000000"/>
              </a:buClr>
              <a:buFont typeface="Times New Roman"/>
              <a:buAutoNum type="arabicPeriod"/>
            </a:pPr>
            <a:r>
              <a:rPr b="1" lang="en-US" sz="2000" spc="-1" strike="noStrike">
                <a:solidFill>
                  <a:schemeClr val="dk1"/>
                </a:solidFill>
                <a:latin typeface="Arial"/>
              </a:rPr>
              <a:t>Testing alternatives and letting experience guide</a:t>
            </a:r>
            <a:endParaRPr b="0" lang="en-US" sz="2000" spc="-1" strike="noStrike">
              <a:solidFill>
                <a:srgbClr val="000000"/>
              </a:solidFill>
              <a:latin typeface="Arial"/>
            </a:endParaRPr>
          </a:p>
          <a:p>
            <a:pPr lvl="1" marL="914400" indent="-457200">
              <a:lnSpc>
                <a:spcPct val="110000"/>
              </a:lnSpc>
              <a:spcBef>
                <a:spcPts val="1001"/>
              </a:spcBef>
              <a:spcAft>
                <a:spcPts val="499"/>
              </a:spcAft>
              <a:buClr>
                <a:srgbClr val="000000"/>
              </a:buClr>
              <a:buFont typeface="Times New Roman"/>
              <a:buAutoNum type="arabicPeriod"/>
            </a:pPr>
            <a:r>
              <a:rPr b="1" lang="en-US" sz="2000" spc="-1" strike="noStrike">
                <a:solidFill>
                  <a:schemeClr val="dk1"/>
                </a:solidFill>
                <a:latin typeface="Arial"/>
              </a:rPr>
              <a:t>Being aware of organizational and personal limitations</a:t>
            </a:r>
            <a:endParaRPr b="0" lang="en-US" sz="2000" spc="-1" strike="noStrike">
              <a:solidFill>
                <a:srgbClr val="000000"/>
              </a:solidFill>
              <a:latin typeface="Arial"/>
            </a:endParaRPr>
          </a:p>
        </p:txBody>
      </p:sp>
      <p:sp>
        <p:nvSpPr>
          <p:cNvPr id="92" name="Rectangle 4"/>
          <p:cNvSpPr/>
          <p:nvPr/>
        </p:nvSpPr>
        <p:spPr>
          <a:xfrm>
            <a:off x="571320" y="107172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The Role of Critical Thinking in Problem Solving</a:t>
            </a:r>
            <a:endParaRPr b="0" lang="en-US" sz="2400" spc="-1" strike="noStrike">
              <a:solidFill>
                <a:srgbClr val="000000"/>
              </a:solidFill>
              <a:latin typeface="Arial"/>
            </a:endParaRPr>
          </a:p>
        </p:txBody>
      </p:sp>
    </p:spTree>
  </p:cSld>
  <p:transition>
    <p:fade thruBlk="tru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 Box 2"/>
          <p:cNvSpPr/>
          <p:nvPr/>
        </p:nvSpPr>
        <p:spPr>
          <a:xfrm>
            <a:off x="500040" y="21420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94" name="Rectangle 3"/>
          <p:cNvSpPr/>
          <p:nvPr/>
        </p:nvSpPr>
        <p:spPr>
          <a:xfrm>
            <a:off x="457200" y="2590920"/>
            <a:ext cx="8000640" cy="327636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119"/>
              </a:spcBef>
              <a:tabLst>
                <a:tab algn="l" pos="0"/>
              </a:tabLst>
            </a:pPr>
            <a:endParaRPr b="0" lang="en-US" sz="2400" spc="-1" strike="noStrike">
              <a:solidFill>
                <a:srgbClr val="000000"/>
              </a:solidFill>
              <a:latin typeface="Arial"/>
            </a:endParaRPr>
          </a:p>
          <a:p>
            <a:pPr marL="343080" indent="-343080">
              <a:lnSpc>
                <a:spcPct val="110000"/>
              </a:lnSpc>
              <a:spcBef>
                <a:spcPts val="119"/>
              </a:spcBef>
              <a:spcAft>
                <a:spcPts val="601"/>
              </a:spcAft>
              <a:buClr>
                <a:srgbClr val="000000"/>
              </a:buClr>
              <a:buFont typeface="Symbol" charset="2"/>
              <a:buChar char=""/>
              <a:tabLst>
                <a:tab algn="l" pos="0"/>
              </a:tabLst>
            </a:pPr>
            <a:r>
              <a:rPr b="1" lang="en-US" sz="2400" spc="-1" strike="noStrike">
                <a:solidFill>
                  <a:schemeClr val="dk1"/>
                </a:solidFill>
                <a:latin typeface="Arial"/>
                <a:ea typeface="Times New Roman"/>
              </a:rPr>
              <a:t>When firms cannot achieve business objectives these objectives become challenges.</a:t>
            </a:r>
            <a:endParaRPr b="0" lang="en-US" sz="2400" spc="-1" strike="noStrike">
              <a:solidFill>
                <a:srgbClr val="000000"/>
              </a:solidFill>
              <a:latin typeface="Arial"/>
            </a:endParaRPr>
          </a:p>
          <a:p>
            <a:pPr marL="343080" indent="-343080">
              <a:lnSpc>
                <a:spcPct val="110000"/>
              </a:lnSpc>
              <a:spcBef>
                <a:spcPts val="1199"/>
              </a:spcBef>
              <a:spcAft>
                <a:spcPts val="601"/>
              </a:spcAft>
              <a:buClr>
                <a:srgbClr val="000000"/>
              </a:buClr>
              <a:buFont typeface="Symbol" charset="2"/>
              <a:buChar char=""/>
              <a:tabLst>
                <a:tab algn="l" pos="0"/>
              </a:tabLst>
            </a:pPr>
            <a:r>
              <a:rPr b="1" lang="en-US" sz="2400" spc="-1" strike="noStrike">
                <a:solidFill>
                  <a:schemeClr val="dk1"/>
                </a:solidFill>
                <a:latin typeface="Arial"/>
                <a:ea typeface="Times New Roman"/>
              </a:rPr>
              <a:t>Information systems often present solutions, partially or fully, to these challenges.</a:t>
            </a:r>
            <a:endParaRPr b="0" lang="en-US" sz="2400" spc="-1" strike="noStrike">
              <a:solidFill>
                <a:srgbClr val="000000"/>
              </a:solidFill>
              <a:latin typeface="Arial"/>
            </a:endParaRPr>
          </a:p>
        </p:txBody>
      </p:sp>
      <p:sp>
        <p:nvSpPr>
          <p:cNvPr id="95" name="Rectangle 4"/>
          <p:cNvSpPr/>
          <p:nvPr/>
        </p:nvSpPr>
        <p:spPr>
          <a:xfrm>
            <a:off x="642960" y="928800"/>
            <a:ext cx="8152920" cy="8211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The Connection Between Business Objectives, Problems, and Solutions</a:t>
            </a:r>
            <a:endParaRPr b="0" lang="en-US" sz="2400" spc="-1" strike="noStrike">
              <a:solidFill>
                <a:srgbClr val="000000"/>
              </a:solidFill>
              <a:latin typeface="Arial"/>
            </a:endParaRPr>
          </a:p>
        </p:txBody>
      </p:sp>
    </p:spTree>
  </p:cSld>
  <p:transition>
    <p:fade thruBlk="tru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Rectangle 3"/>
          <p:cNvSpPr/>
          <p:nvPr/>
        </p:nvSpPr>
        <p:spPr>
          <a:xfrm>
            <a:off x="685800" y="2362320"/>
            <a:ext cx="8076960" cy="356832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1199"/>
              </a:spcBef>
              <a:spcAft>
                <a:spcPts val="1199"/>
              </a:spcAft>
              <a:buClr>
                <a:srgbClr val="000000"/>
              </a:buClr>
              <a:buFont typeface="Symbol" charset="2"/>
              <a:buChar char=""/>
            </a:pPr>
            <a:r>
              <a:rPr b="1" lang="en-US" sz="2400" spc="-1" strike="noStrike">
                <a:solidFill>
                  <a:schemeClr val="dk1"/>
                </a:solidFill>
                <a:latin typeface="Arial"/>
                <a:ea typeface="ＭＳ Ｐゴシック"/>
              </a:rPr>
              <a:t>Success in today</a:t>
            </a:r>
            <a:r>
              <a:rPr b="1" lang="en-US" sz="2400" spc="-1" strike="noStrike">
                <a:solidFill>
                  <a:schemeClr val="dk1"/>
                </a:solidFill>
                <a:latin typeface="Arial"/>
                <a:ea typeface="ＭＳ Ｐゴシック"/>
              </a:rPr>
              <a:t>’s job market requires a broad set of skills.</a:t>
            </a:r>
            <a:r>
              <a:rPr b="1" lang="en-US" sz="2400" spc="-1" strike="noStrike">
                <a:solidFill>
                  <a:schemeClr val="dk1"/>
                </a:solidFill>
                <a:latin typeface="Arial"/>
                <a:ea typeface="ＭＳ Ｐゴシック"/>
              </a:rPr>
              <a:t> </a:t>
            </a:r>
            <a:endParaRPr b="0" lang="en-US" sz="2400" spc="-1" strike="noStrike">
              <a:solidFill>
                <a:srgbClr val="000000"/>
              </a:solidFill>
              <a:latin typeface="Arial"/>
            </a:endParaRPr>
          </a:p>
          <a:p>
            <a:pPr marL="343080" indent="-343080">
              <a:lnSpc>
                <a:spcPct val="100000"/>
              </a:lnSpc>
              <a:spcBef>
                <a:spcPts val="1199"/>
              </a:spcBef>
              <a:spcAft>
                <a:spcPts val="1199"/>
              </a:spcAft>
              <a:buClr>
                <a:srgbClr val="000000"/>
              </a:buClr>
              <a:buFont typeface="Symbol" charset="2"/>
              <a:buChar char=""/>
            </a:pPr>
            <a:r>
              <a:rPr b="1" lang="en-US" sz="2400" spc="-1" strike="noStrike">
                <a:solidFill>
                  <a:schemeClr val="dk1"/>
                </a:solidFill>
                <a:latin typeface="Arial"/>
                <a:ea typeface="ＭＳ Ｐゴシック"/>
              </a:rPr>
              <a:t>Job candidates must have problem-solving skills as well as technical skills so that they can complete specific tasks.</a:t>
            </a:r>
            <a:endParaRPr b="0" lang="en-US" sz="2400" spc="-1" strike="noStrike">
              <a:solidFill>
                <a:srgbClr val="000000"/>
              </a:solidFill>
              <a:latin typeface="Arial"/>
            </a:endParaRPr>
          </a:p>
          <a:p>
            <a:pPr marL="343080" indent="-343080">
              <a:lnSpc>
                <a:spcPct val="100000"/>
              </a:lnSpc>
              <a:spcBef>
                <a:spcPts val="1199"/>
              </a:spcBef>
              <a:spcAft>
                <a:spcPts val="1199"/>
              </a:spcAft>
              <a:buClr>
                <a:srgbClr val="000000"/>
              </a:buClr>
              <a:buFont typeface="Symbol" charset="2"/>
              <a:buChar char=""/>
            </a:pPr>
            <a:r>
              <a:rPr b="1" lang="en-US" sz="2400" spc="-1" strike="noStrike">
                <a:solidFill>
                  <a:schemeClr val="dk1"/>
                </a:solidFill>
                <a:latin typeface="Arial"/>
                <a:ea typeface="ＭＳ Ｐゴシック"/>
              </a:rPr>
              <a:t>The service sector will account for 95 percent of the new jobs that are created or open up by 2019</a:t>
            </a:r>
            <a:endParaRPr b="0" lang="en-US" sz="2400" spc="-1" strike="noStrike">
              <a:solidFill>
                <a:srgbClr val="000000"/>
              </a:solidFill>
              <a:latin typeface="Arial"/>
            </a:endParaRPr>
          </a:p>
        </p:txBody>
      </p:sp>
      <p:sp>
        <p:nvSpPr>
          <p:cNvPr id="97" name="Text Box 5"/>
          <p:cNvSpPr/>
          <p:nvPr/>
        </p:nvSpPr>
        <p:spPr>
          <a:xfrm>
            <a:off x="928800" y="642960"/>
            <a:ext cx="7214760" cy="51660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1400"/>
              </a:spcBef>
            </a:pPr>
            <a:r>
              <a:rPr b="1" lang="en-US" sz="2800" spc="-1" strike="noStrike">
                <a:solidFill>
                  <a:srgbClr val="c00000"/>
                </a:solidFill>
                <a:latin typeface="Arial"/>
                <a:ea typeface="ＭＳ Ｐゴシック"/>
              </a:rPr>
              <a:t>Information Systems and Your Career</a:t>
            </a:r>
            <a:endParaRPr b="0" lang="en-US" sz="2800" spc="-1" strike="noStrike">
              <a:solidFill>
                <a:srgbClr val="000000"/>
              </a:solidFill>
              <a:latin typeface="Arial"/>
            </a:endParaRPr>
          </a:p>
        </p:txBody>
      </p:sp>
    </p:spTree>
  </p:cSld>
  <p:transition>
    <p:fade thruBlk="tru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Rectangle 3"/>
          <p:cNvSpPr/>
          <p:nvPr/>
        </p:nvSpPr>
        <p:spPr>
          <a:xfrm>
            <a:off x="685800" y="2209680"/>
            <a:ext cx="7543440" cy="403812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601"/>
              </a:spcBef>
              <a:spcAft>
                <a:spcPts val="1199"/>
              </a:spcAft>
              <a:buClr>
                <a:srgbClr val="000000"/>
              </a:buClr>
              <a:buFont typeface="Arial"/>
              <a:buChar char="•"/>
            </a:pPr>
            <a:r>
              <a:rPr b="1" lang="en-US" sz="2400" spc="-1" strike="noStrike">
                <a:solidFill>
                  <a:schemeClr val="dk1"/>
                </a:solidFill>
                <a:latin typeface="Arial"/>
                <a:ea typeface="ＭＳ Ｐゴシック"/>
              </a:rPr>
              <a:t>Accounting: </a:t>
            </a:r>
            <a:endParaRPr b="0" lang="en-US" sz="2400" spc="-1" strike="noStrike">
              <a:solidFill>
                <a:srgbClr val="000000"/>
              </a:solidFill>
              <a:latin typeface="Arial"/>
            </a:endParaRPr>
          </a:p>
          <a:p>
            <a:pPr lvl="1" marL="8002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Accountants increasingly rely on information systems to summarize transactions, create financial records, organize data, and perform financial analysis.</a:t>
            </a:r>
            <a:endParaRPr b="0" lang="en-US" sz="2000" spc="-1" strike="noStrike">
              <a:solidFill>
                <a:srgbClr val="000000"/>
              </a:solidFill>
              <a:latin typeface="Arial"/>
            </a:endParaRPr>
          </a:p>
          <a:p>
            <a:pPr lvl="1" marL="800280" indent="-343080">
              <a:lnSpc>
                <a:spcPct val="100000"/>
              </a:lnSpc>
              <a:spcBef>
                <a:spcPts val="601"/>
              </a:spcBef>
              <a:spcAft>
                <a:spcPts val="1199"/>
              </a:spcAft>
              <a:buClr>
                <a:srgbClr val="000000"/>
              </a:buClr>
              <a:buFont typeface="Arial"/>
              <a:buChar char="•"/>
            </a:pPr>
            <a:r>
              <a:rPr b="1" lang="en-US" sz="2000" spc="-1" strike="noStrike">
                <a:solidFill>
                  <a:schemeClr val="dk1"/>
                </a:solidFill>
                <a:latin typeface="Arial"/>
                <a:ea typeface="ＭＳ Ｐゴシック"/>
              </a:rPr>
              <a:t>Skills: </a:t>
            </a:r>
            <a:endParaRPr b="0" lang="en-US" sz="2000" spc="-1" strike="noStrike">
              <a:solidFill>
                <a:srgbClr val="000000"/>
              </a:solidFill>
              <a:latin typeface="Arial"/>
            </a:endParaRPr>
          </a:p>
          <a:p>
            <a:pPr lvl="2" marL="12574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Knowledge of databases and networks</a:t>
            </a:r>
            <a:endParaRPr b="0" lang="en-US" sz="2000" spc="-1" strike="noStrike">
              <a:solidFill>
                <a:srgbClr val="000000"/>
              </a:solidFill>
              <a:latin typeface="Arial"/>
            </a:endParaRPr>
          </a:p>
          <a:p>
            <a:pPr lvl="2" marL="12574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Online financial transactions and reporting systems</a:t>
            </a:r>
            <a:endParaRPr b="0" lang="en-US" sz="2000" spc="-1" strike="noStrike">
              <a:solidFill>
                <a:srgbClr val="000000"/>
              </a:solidFill>
              <a:latin typeface="Arial"/>
            </a:endParaRPr>
          </a:p>
          <a:p>
            <a:pPr lvl="2" marL="12574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How systems are used to achieve accounting functions</a:t>
            </a:r>
            <a:endParaRPr b="0" lang="en-US" sz="2000" spc="-1" strike="noStrike">
              <a:solidFill>
                <a:srgbClr val="000000"/>
              </a:solidFill>
              <a:latin typeface="Arial"/>
            </a:endParaRPr>
          </a:p>
        </p:txBody>
      </p:sp>
      <p:sp>
        <p:nvSpPr>
          <p:cNvPr id="99" name="Rectangle 4"/>
          <p:cNvSpPr/>
          <p:nvPr/>
        </p:nvSpPr>
        <p:spPr>
          <a:xfrm>
            <a:off x="357120" y="1071720"/>
            <a:ext cx="83815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How Information Systems Will Affect Business Careers</a:t>
            </a:r>
            <a:endParaRPr b="0" lang="en-US" sz="2400" spc="-1" strike="noStrike">
              <a:solidFill>
                <a:srgbClr val="000000"/>
              </a:solidFill>
              <a:latin typeface="Arial"/>
            </a:endParaRPr>
          </a:p>
        </p:txBody>
      </p:sp>
      <p:sp>
        <p:nvSpPr>
          <p:cNvPr id="100" name="Text Box 5"/>
          <p:cNvSpPr/>
          <p:nvPr/>
        </p:nvSpPr>
        <p:spPr>
          <a:xfrm>
            <a:off x="714240" y="214200"/>
            <a:ext cx="571464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Information Systems and Your Career</a:t>
            </a:r>
            <a:endParaRPr b="0" lang="en-US" sz="1600" spc="-1" strike="noStrike">
              <a:solidFill>
                <a:srgbClr val="000000"/>
              </a:solidFill>
              <a:latin typeface="Arial"/>
            </a:endParaRPr>
          </a:p>
        </p:txBody>
      </p:sp>
    </p:spTree>
  </p:cSld>
  <p:transition>
    <p:fade thruBlk="tru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Rectangle 3"/>
          <p:cNvSpPr/>
          <p:nvPr/>
        </p:nvSpPr>
        <p:spPr>
          <a:xfrm>
            <a:off x="685800" y="2209680"/>
            <a:ext cx="7848360" cy="403812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601"/>
              </a:spcBef>
              <a:spcAft>
                <a:spcPts val="1199"/>
              </a:spcAft>
              <a:buClr>
                <a:srgbClr val="000000"/>
              </a:buClr>
              <a:buFont typeface="Arial"/>
              <a:buChar char="•"/>
            </a:pPr>
            <a:r>
              <a:rPr b="1" lang="en-US" sz="2400" spc="-1" strike="noStrike">
                <a:solidFill>
                  <a:schemeClr val="dk1"/>
                </a:solidFill>
                <a:latin typeface="Arial"/>
                <a:ea typeface="ＭＳ Ｐゴシック"/>
              </a:rPr>
              <a:t>Finance: </a:t>
            </a:r>
            <a:endParaRPr b="0" lang="en-US" sz="2400" spc="-1" strike="noStrike">
              <a:solidFill>
                <a:srgbClr val="000000"/>
              </a:solidFill>
              <a:latin typeface="Arial"/>
            </a:endParaRPr>
          </a:p>
          <a:p>
            <a:pPr lvl="1" marL="8002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Relationship between information systems and financial management and services is so strong that many advise finance majors to co-major in information systems.</a:t>
            </a:r>
            <a:endParaRPr b="0" lang="en-US" sz="2000" spc="-1" strike="noStrike">
              <a:solidFill>
                <a:srgbClr val="000000"/>
              </a:solidFill>
              <a:latin typeface="Arial"/>
            </a:endParaRPr>
          </a:p>
          <a:p>
            <a:pPr lvl="1" marL="800280" indent="-343080">
              <a:lnSpc>
                <a:spcPct val="100000"/>
              </a:lnSpc>
              <a:spcBef>
                <a:spcPts val="601"/>
              </a:spcBef>
              <a:spcAft>
                <a:spcPts val="1199"/>
              </a:spcAft>
              <a:buClr>
                <a:srgbClr val="000000"/>
              </a:buClr>
              <a:buFont typeface="Arial"/>
              <a:buChar char="•"/>
            </a:pPr>
            <a:r>
              <a:rPr b="1" lang="en-US" sz="2000" spc="-1" strike="noStrike">
                <a:solidFill>
                  <a:schemeClr val="dk1"/>
                </a:solidFill>
                <a:latin typeface="Arial"/>
                <a:ea typeface="ＭＳ Ｐゴシック"/>
              </a:rPr>
              <a:t>Skills: </a:t>
            </a:r>
            <a:endParaRPr b="0" lang="en-US" sz="2000" spc="-1" strike="noStrike">
              <a:solidFill>
                <a:srgbClr val="000000"/>
              </a:solidFill>
              <a:latin typeface="Arial"/>
            </a:endParaRPr>
          </a:p>
          <a:p>
            <a:pPr lvl="2" marL="12574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Use systems for financial reporting, direct investment activities, implement cash management strategies</a:t>
            </a:r>
            <a:endParaRPr b="0" lang="en-US" sz="2000" spc="-1" strike="noStrike">
              <a:solidFill>
                <a:srgbClr val="000000"/>
              </a:solidFill>
              <a:latin typeface="Arial"/>
            </a:endParaRPr>
          </a:p>
          <a:p>
            <a:pPr lvl="2" marL="12574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Plan, organize, implement information systems strategies for the firm</a:t>
            </a:r>
            <a:endParaRPr b="0" lang="en-US" sz="2000" spc="-1" strike="noStrike">
              <a:solidFill>
                <a:srgbClr val="000000"/>
              </a:solidFill>
              <a:latin typeface="Arial"/>
            </a:endParaRPr>
          </a:p>
        </p:txBody>
      </p:sp>
      <p:sp>
        <p:nvSpPr>
          <p:cNvPr id="102" name="Rectangle 4"/>
          <p:cNvSpPr/>
          <p:nvPr/>
        </p:nvSpPr>
        <p:spPr>
          <a:xfrm>
            <a:off x="357120" y="1143000"/>
            <a:ext cx="83815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How Information Systems Will Affect Business Careers</a:t>
            </a:r>
            <a:endParaRPr b="0" lang="en-US" sz="2400" spc="-1" strike="noStrike">
              <a:solidFill>
                <a:srgbClr val="000000"/>
              </a:solidFill>
              <a:latin typeface="Arial"/>
            </a:endParaRPr>
          </a:p>
        </p:txBody>
      </p:sp>
      <p:sp>
        <p:nvSpPr>
          <p:cNvPr id="103" name="Text Box 5"/>
          <p:cNvSpPr/>
          <p:nvPr/>
        </p:nvSpPr>
        <p:spPr>
          <a:xfrm>
            <a:off x="500040" y="285840"/>
            <a:ext cx="571464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Information Systems and Your Career</a:t>
            </a:r>
            <a:endParaRPr b="0" lang="en-US" sz="1600" spc="-1" strike="noStrike">
              <a:solidFill>
                <a:srgbClr val="000000"/>
              </a:solidFill>
              <a:latin typeface="Arial"/>
            </a:endParaRPr>
          </a:p>
        </p:txBody>
      </p:sp>
    </p:spTree>
  </p:cSld>
  <p:transition>
    <p:fade thruBlk="tru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Rectangle 3"/>
          <p:cNvSpPr/>
          <p:nvPr/>
        </p:nvSpPr>
        <p:spPr>
          <a:xfrm>
            <a:off x="685800" y="2209680"/>
            <a:ext cx="7848360" cy="403812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601"/>
              </a:spcBef>
              <a:spcAft>
                <a:spcPts val="1199"/>
              </a:spcAft>
              <a:buClr>
                <a:srgbClr val="000000"/>
              </a:buClr>
              <a:buFont typeface="Arial"/>
              <a:buChar char="•"/>
            </a:pPr>
            <a:r>
              <a:rPr b="1" lang="en-US" sz="2400" spc="-1" strike="noStrike">
                <a:solidFill>
                  <a:schemeClr val="dk1"/>
                </a:solidFill>
                <a:latin typeface="Arial"/>
                <a:ea typeface="ＭＳ Ｐゴシック"/>
              </a:rPr>
              <a:t>Marketing: </a:t>
            </a:r>
            <a:endParaRPr b="0" lang="en-US" sz="2400" spc="-1" strike="noStrike">
              <a:solidFill>
                <a:srgbClr val="000000"/>
              </a:solidFill>
              <a:latin typeface="Arial"/>
            </a:endParaRPr>
          </a:p>
          <a:p>
            <a:pPr lvl="1" marL="8002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No field has undergone more technology-driven change in the past five years than marketing and advertising.</a:t>
            </a:r>
            <a:endParaRPr b="0" lang="en-US" sz="2000" spc="-1" strike="noStrike">
              <a:solidFill>
                <a:srgbClr val="000000"/>
              </a:solidFill>
              <a:latin typeface="Arial"/>
            </a:endParaRPr>
          </a:p>
          <a:p>
            <a:pPr lvl="1" marL="800280" indent="-343080">
              <a:lnSpc>
                <a:spcPct val="100000"/>
              </a:lnSpc>
              <a:spcBef>
                <a:spcPts val="601"/>
              </a:spcBef>
              <a:spcAft>
                <a:spcPts val="1199"/>
              </a:spcAft>
              <a:buClr>
                <a:srgbClr val="000000"/>
              </a:buClr>
              <a:buFont typeface="Arial"/>
              <a:buChar char="•"/>
            </a:pPr>
            <a:r>
              <a:rPr b="1" lang="en-US" sz="2000" spc="-1" strike="noStrike">
                <a:solidFill>
                  <a:schemeClr val="dk1"/>
                </a:solidFill>
                <a:latin typeface="Arial"/>
                <a:ea typeface="ＭＳ Ｐゴシック"/>
              </a:rPr>
              <a:t>Skills: </a:t>
            </a:r>
            <a:endParaRPr b="0" lang="en-US" sz="2000" spc="-1" strike="noStrike">
              <a:solidFill>
                <a:srgbClr val="000000"/>
              </a:solidFill>
              <a:latin typeface="Arial"/>
            </a:endParaRPr>
          </a:p>
          <a:p>
            <a:pPr lvl="2" marL="12574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Work with databases for tracking and reporting on customer behavior, product performance, customer feedback, product development</a:t>
            </a:r>
            <a:endParaRPr b="0" lang="en-US" sz="2000" spc="-1" strike="noStrike">
              <a:solidFill>
                <a:srgbClr val="000000"/>
              </a:solidFill>
              <a:latin typeface="Arial"/>
            </a:endParaRPr>
          </a:p>
          <a:p>
            <a:pPr lvl="2" marL="1257480" indent="-343080">
              <a:lnSpc>
                <a:spcPct val="100000"/>
              </a:lnSpc>
              <a:spcBef>
                <a:spcPts val="601"/>
              </a:spcBef>
              <a:spcAft>
                <a:spcPts val="1199"/>
              </a:spcAft>
              <a:buClr>
                <a:srgbClr val="000000"/>
              </a:buClr>
              <a:buFont typeface="Arial"/>
              <a:buChar char="•"/>
            </a:pPr>
            <a:r>
              <a:rPr b="0" lang="en-US" sz="2000" spc="-1" strike="noStrike">
                <a:solidFill>
                  <a:schemeClr val="dk1"/>
                </a:solidFill>
                <a:latin typeface="Arial"/>
                <a:ea typeface="ＭＳ Ｐゴシック"/>
              </a:rPr>
              <a:t>Enterprise systems for product management, sales force management, customer relationship management</a:t>
            </a:r>
            <a:endParaRPr b="0" lang="en-US" sz="2000" spc="-1" strike="noStrike">
              <a:solidFill>
                <a:srgbClr val="000000"/>
              </a:solidFill>
              <a:latin typeface="Arial"/>
            </a:endParaRPr>
          </a:p>
        </p:txBody>
      </p:sp>
      <p:sp>
        <p:nvSpPr>
          <p:cNvPr id="105" name="Rectangle 4"/>
          <p:cNvSpPr/>
          <p:nvPr/>
        </p:nvSpPr>
        <p:spPr>
          <a:xfrm>
            <a:off x="357120" y="1071720"/>
            <a:ext cx="83815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How Information Systems Will Affect Business Careers</a:t>
            </a:r>
            <a:endParaRPr b="0" lang="en-US" sz="2400" spc="-1" strike="noStrike">
              <a:solidFill>
                <a:srgbClr val="000000"/>
              </a:solidFill>
              <a:latin typeface="Arial"/>
            </a:endParaRPr>
          </a:p>
        </p:txBody>
      </p:sp>
      <p:sp>
        <p:nvSpPr>
          <p:cNvPr id="106" name="Text Box 5"/>
          <p:cNvSpPr/>
          <p:nvPr/>
        </p:nvSpPr>
        <p:spPr>
          <a:xfrm>
            <a:off x="214200" y="214200"/>
            <a:ext cx="571464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Information Systems and Your Career</a:t>
            </a:r>
            <a:endParaRPr b="0" lang="en-US" sz="1600" spc="-1" strike="noStrike">
              <a:solidFill>
                <a:srgbClr val="000000"/>
              </a:solidFill>
              <a:latin typeface="Arial"/>
            </a:endParaRPr>
          </a:p>
        </p:txBody>
      </p:sp>
    </p:spTree>
  </p:cSld>
  <p:transition>
    <p:fade thruBlk="tru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6"/>
          <p:cNvSpPr/>
          <p:nvPr/>
        </p:nvSpPr>
        <p:spPr>
          <a:xfrm>
            <a:off x="714240" y="1071720"/>
            <a:ext cx="7695720" cy="8211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1199"/>
              </a:spcBef>
            </a:pPr>
            <a:r>
              <a:rPr b="1" lang="en-US" sz="2400" spc="-1" strike="noStrike">
                <a:solidFill>
                  <a:schemeClr val="dk1"/>
                </a:solidFill>
                <a:latin typeface="Arial"/>
                <a:ea typeface="ＭＳ Ｐゴシック"/>
              </a:rPr>
              <a:t>Understanding Information Systems: A Business Problem-Solving Approach</a:t>
            </a:r>
            <a:endParaRPr b="0" lang="en-US" sz="2400" spc="-1" strike="noStrike">
              <a:solidFill>
                <a:srgbClr val="000000"/>
              </a:solidFill>
              <a:latin typeface="Arial"/>
            </a:endParaRPr>
          </a:p>
        </p:txBody>
      </p:sp>
      <p:sp>
        <p:nvSpPr>
          <p:cNvPr id="54" name="Rectangle 8"/>
          <p:cNvSpPr/>
          <p:nvPr/>
        </p:nvSpPr>
        <p:spPr>
          <a:xfrm>
            <a:off x="571320" y="328608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The Problem-Solving Approach</a:t>
            </a:r>
            <a:endParaRPr b="0" lang="en-US" sz="2400" spc="-1" strike="noStrike">
              <a:solidFill>
                <a:srgbClr val="000000"/>
              </a:solidFill>
              <a:latin typeface="Arial"/>
            </a:endParaRPr>
          </a:p>
        </p:txBody>
      </p:sp>
    </p:spTree>
  </p:cSld>
  <p:transition>
    <p:fade thruBlk="tru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Rectangle 3"/>
          <p:cNvSpPr/>
          <p:nvPr/>
        </p:nvSpPr>
        <p:spPr>
          <a:xfrm>
            <a:off x="685800" y="2209680"/>
            <a:ext cx="7848360" cy="403812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Aft>
                <a:spcPts val="1199"/>
              </a:spcAft>
              <a:buClr>
                <a:srgbClr val="000000"/>
              </a:buClr>
              <a:buFont typeface="Arial"/>
              <a:buChar char="•"/>
            </a:pPr>
            <a:r>
              <a:rPr b="1" lang="en-US" sz="2400" spc="-1" strike="noStrike">
                <a:solidFill>
                  <a:schemeClr val="dk1"/>
                </a:solidFill>
                <a:latin typeface="Arial"/>
                <a:ea typeface="ＭＳ Ｐゴシック"/>
              </a:rPr>
              <a:t>Operations management in services and manufacturing: </a:t>
            </a:r>
            <a:endParaRPr b="0" lang="en-US" sz="2400" spc="-1" strike="noStrike">
              <a:solidFill>
                <a:srgbClr val="000000"/>
              </a:solidFill>
              <a:latin typeface="Arial"/>
            </a:endParaRPr>
          </a:p>
          <a:p>
            <a:pPr lvl="1" marL="800280" indent="-343080">
              <a:lnSpc>
                <a:spcPct val="100000"/>
              </a:lnSpc>
              <a:spcAft>
                <a:spcPts val="1199"/>
              </a:spcAft>
              <a:buClr>
                <a:srgbClr val="000000"/>
              </a:buClr>
              <a:buFont typeface="Arial"/>
              <a:buChar char="•"/>
            </a:pPr>
            <a:r>
              <a:rPr b="0" lang="en-US" sz="2000" spc="-1" strike="noStrike">
                <a:solidFill>
                  <a:schemeClr val="dk1"/>
                </a:solidFill>
                <a:latin typeface="Arial"/>
                <a:ea typeface="ＭＳ Ｐゴシック"/>
              </a:rPr>
              <a:t>Production managers, administrative service managers, and operations analysts</a:t>
            </a:r>
            <a:endParaRPr b="0" lang="en-US" sz="2000" spc="-1" strike="noStrike">
              <a:solidFill>
                <a:srgbClr val="000000"/>
              </a:solidFill>
              <a:latin typeface="Arial"/>
            </a:endParaRPr>
          </a:p>
          <a:p>
            <a:pPr lvl="1" marL="800280" indent="-343080">
              <a:lnSpc>
                <a:spcPct val="100000"/>
              </a:lnSpc>
              <a:spcAft>
                <a:spcPts val="1199"/>
              </a:spcAft>
              <a:buClr>
                <a:srgbClr val="000000"/>
              </a:buClr>
              <a:buFont typeface="Arial"/>
              <a:buChar char="•"/>
            </a:pPr>
            <a:r>
              <a:rPr b="1" lang="en-US" sz="2000" spc="-1" strike="noStrike">
                <a:solidFill>
                  <a:schemeClr val="dk1"/>
                </a:solidFill>
                <a:latin typeface="Arial"/>
                <a:ea typeface="ＭＳ Ｐゴシック"/>
              </a:rPr>
              <a:t>Skills: </a:t>
            </a:r>
            <a:endParaRPr b="0" lang="en-US" sz="2000" spc="-1" strike="noStrike">
              <a:solidFill>
                <a:srgbClr val="000000"/>
              </a:solidFill>
              <a:latin typeface="Arial"/>
            </a:endParaRPr>
          </a:p>
          <a:p>
            <a:pPr lvl="2" marL="1257480" indent="-343080">
              <a:lnSpc>
                <a:spcPct val="100000"/>
              </a:lnSpc>
              <a:spcAft>
                <a:spcPts val="1199"/>
              </a:spcAft>
              <a:buClr>
                <a:srgbClr val="000000"/>
              </a:buClr>
              <a:buFont typeface="Arial"/>
              <a:buChar char="•"/>
            </a:pPr>
            <a:r>
              <a:rPr b="0" lang="en-US" sz="2000" spc="-1" strike="noStrike">
                <a:solidFill>
                  <a:schemeClr val="dk1"/>
                </a:solidFill>
                <a:latin typeface="Arial"/>
                <a:ea typeface="ＭＳ Ｐゴシック"/>
              </a:rPr>
              <a:t>Hardware and software platforms for operations management</a:t>
            </a:r>
            <a:endParaRPr b="0" lang="en-US" sz="2000" spc="-1" strike="noStrike">
              <a:solidFill>
                <a:srgbClr val="000000"/>
              </a:solidFill>
              <a:latin typeface="Arial"/>
            </a:endParaRPr>
          </a:p>
          <a:p>
            <a:pPr lvl="2" marL="1257480" indent="-343080">
              <a:lnSpc>
                <a:spcPct val="100000"/>
              </a:lnSpc>
              <a:spcAft>
                <a:spcPts val="1199"/>
              </a:spcAft>
              <a:buClr>
                <a:srgbClr val="000000"/>
              </a:buClr>
              <a:buFont typeface="Arial"/>
              <a:buChar char="•"/>
            </a:pPr>
            <a:r>
              <a:rPr b="0" lang="en-US" sz="2000" spc="-1" strike="noStrike">
                <a:solidFill>
                  <a:schemeClr val="dk1"/>
                </a:solidFill>
                <a:latin typeface="Arial"/>
                <a:ea typeface="ＭＳ Ｐゴシック"/>
              </a:rPr>
              <a:t>Use database and analytical software for coordinating and optimizing resources required for producing goods and services</a:t>
            </a:r>
            <a:endParaRPr b="0" lang="en-US" sz="2000" spc="-1" strike="noStrike">
              <a:solidFill>
                <a:srgbClr val="000000"/>
              </a:solidFill>
              <a:latin typeface="Arial"/>
            </a:endParaRPr>
          </a:p>
        </p:txBody>
      </p:sp>
      <p:sp>
        <p:nvSpPr>
          <p:cNvPr id="108" name="Rectangle 4"/>
          <p:cNvSpPr/>
          <p:nvPr/>
        </p:nvSpPr>
        <p:spPr>
          <a:xfrm>
            <a:off x="285840" y="928800"/>
            <a:ext cx="83815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How Information Systems Will Affect Business Careers</a:t>
            </a:r>
            <a:endParaRPr b="0" lang="en-US" sz="2400" spc="-1" strike="noStrike">
              <a:solidFill>
                <a:srgbClr val="000000"/>
              </a:solidFill>
              <a:latin typeface="Arial"/>
            </a:endParaRPr>
          </a:p>
        </p:txBody>
      </p:sp>
      <p:sp>
        <p:nvSpPr>
          <p:cNvPr id="109" name="Text Box 5"/>
          <p:cNvSpPr/>
          <p:nvPr/>
        </p:nvSpPr>
        <p:spPr>
          <a:xfrm>
            <a:off x="285840" y="214200"/>
            <a:ext cx="571464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Information Systems and Your Career</a:t>
            </a:r>
            <a:endParaRPr b="0" lang="en-US" sz="1600" spc="-1" strike="noStrike">
              <a:solidFill>
                <a:srgbClr val="000000"/>
              </a:solidFill>
              <a:latin typeface="Arial"/>
            </a:endParaRPr>
          </a:p>
        </p:txBody>
      </p:sp>
    </p:spTree>
  </p:cSld>
  <p:transition>
    <p:fade thruBlk="tru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Rectangle 3"/>
          <p:cNvSpPr/>
          <p:nvPr/>
        </p:nvSpPr>
        <p:spPr>
          <a:xfrm>
            <a:off x="914400" y="2209680"/>
            <a:ext cx="7391160" cy="403812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Aft>
                <a:spcPts val="1199"/>
              </a:spcAft>
              <a:buClr>
                <a:srgbClr val="000000"/>
              </a:buClr>
              <a:buFont typeface="Arial"/>
              <a:buChar char="•"/>
            </a:pPr>
            <a:r>
              <a:rPr b="1" lang="en-US" sz="2400" spc="-1" strike="noStrike">
                <a:solidFill>
                  <a:schemeClr val="dk1"/>
                </a:solidFill>
                <a:latin typeface="Arial"/>
                <a:ea typeface="ＭＳ Ｐゴシック"/>
              </a:rPr>
              <a:t>Management: </a:t>
            </a:r>
            <a:endParaRPr b="0" lang="en-US" sz="2400" spc="-1" strike="noStrike">
              <a:solidFill>
                <a:srgbClr val="000000"/>
              </a:solidFill>
              <a:latin typeface="Arial"/>
            </a:endParaRPr>
          </a:p>
          <a:p>
            <a:pPr lvl="1" marL="800280" indent="-343080">
              <a:lnSpc>
                <a:spcPct val="100000"/>
              </a:lnSpc>
              <a:spcAft>
                <a:spcPts val="1199"/>
              </a:spcAft>
              <a:buClr>
                <a:srgbClr val="000000"/>
              </a:buClr>
              <a:buFont typeface="Arial"/>
              <a:buChar char="•"/>
            </a:pPr>
            <a:r>
              <a:rPr b="0" lang="en-US" sz="2400" spc="-1" strike="noStrike">
                <a:solidFill>
                  <a:schemeClr val="dk1"/>
                </a:solidFill>
                <a:latin typeface="Arial"/>
                <a:ea typeface="ＭＳ Ｐゴシック"/>
              </a:rPr>
              <a:t>The job of management has been transformed by information systems.</a:t>
            </a:r>
            <a:endParaRPr b="0" lang="en-US" sz="2400" spc="-1" strike="noStrike">
              <a:solidFill>
                <a:srgbClr val="000000"/>
              </a:solidFill>
              <a:latin typeface="Arial"/>
            </a:endParaRPr>
          </a:p>
          <a:p>
            <a:pPr lvl="1" marL="800280" indent="-343080">
              <a:lnSpc>
                <a:spcPct val="100000"/>
              </a:lnSpc>
              <a:spcAft>
                <a:spcPts val="1199"/>
              </a:spcAft>
              <a:buClr>
                <a:srgbClr val="000000"/>
              </a:buClr>
              <a:buFont typeface="Arial"/>
              <a:buChar char="•"/>
            </a:pPr>
            <a:r>
              <a:rPr b="0" lang="en-US" sz="2400" spc="-1" strike="noStrike">
                <a:solidFill>
                  <a:schemeClr val="dk1"/>
                </a:solidFill>
                <a:latin typeface="Arial"/>
                <a:ea typeface="ＭＳ Ｐゴシック"/>
              </a:rPr>
              <a:t>Impossible to manage business today without information systems.</a:t>
            </a:r>
            <a:endParaRPr b="0" lang="en-US" sz="2400" spc="-1" strike="noStrike">
              <a:solidFill>
                <a:srgbClr val="000000"/>
              </a:solidFill>
              <a:latin typeface="Arial"/>
            </a:endParaRPr>
          </a:p>
          <a:p>
            <a:pPr lvl="1" marL="800280" indent="-343080">
              <a:lnSpc>
                <a:spcPct val="100000"/>
              </a:lnSpc>
              <a:spcAft>
                <a:spcPts val="1199"/>
              </a:spcAft>
              <a:buClr>
                <a:srgbClr val="000000"/>
              </a:buClr>
              <a:buFont typeface="Arial"/>
              <a:buChar char="•"/>
            </a:pPr>
            <a:r>
              <a:rPr b="1" lang="en-US" sz="2400" spc="-1" strike="noStrike">
                <a:solidFill>
                  <a:schemeClr val="dk1"/>
                </a:solidFill>
                <a:latin typeface="Arial"/>
                <a:ea typeface="ＭＳ Ｐゴシック"/>
              </a:rPr>
              <a:t>Skills: </a:t>
            </a:r>
            <a:endParaRPr b="0" lang="en-US" sz="2400" spc="-1" strike="noStrike">
              <a:solidFill>
                <a:srgbClr val="000000"/>
              </a:solidFill>
              <a:latin typeface="Arial"/>
            </a:endParaRPr>
          </a:p>
          <a:p>
            <a:pPr lvl="2" marL="1257480" indent="-343080">
              <a:lnSpc>
                <a:spcPct val="100000"/>
              </a:lnSpc>
              <a:spcAft>
                <a:spcPts val="1199"/>
              </a:spcAft>
              <a:buClr>
                <a:srgbClr val="000000"/>
              </a:buClr>
              <a:buFont typeface="Arial"/>
              <a:buChar char="•"/>
            </a:pPr>
            <a:r>
              <a:rPr b="0" lang="en-US" sz="2000" spc="-1" strike="noStrike">
                <a:solidFill>
                  <a:schemeClr val="dk1"/>
                </a:solidFill>
                <a:latin typeface="Arial"/>
                <a:ea typeface="ＭＳ Ｐゴシック"/>
              </a:rPr>
              <a:t>Use of information systems for each function of job, from desktop productivity tools to applications coordinating the entire enterprise</a:t>
            </a:r>
            <a:endParaRPr b="0" lang="en-US" sz="2000" spc="-1" strike="noStrike">
              <a:solidFill>
                <a:srgbClr val="000000"/>
              </a:solidFill>
              <a:latin typeface="Arial"/>
            </a:endParaRPr>
          </a:p>
        </p:txBody>
      </p:sp>
      <p:sp>
        <p:nvSpPr>
          <p:cNvPr id="111" name="Rectangle 4"/>
          <p:cNvSpPr/>
          <p:nvPr/>
        </p:nvSpPr>
        <p:spPr>
          <a:xfrm>
            <a:off x="285840" y="1143000"/>
            <a:ext cx="83815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How Information Systems Will Affect Business Careers</a:t>
            </a:r>
            <a:endParaRPr b="0" lang="en-US" sz="2400" spc="-1" strike="noStrike">
              <a:solidFill>
                <a:srgbClr val="000000"/>
              </a:solidFill>
              <a:latin typeface="Arial"/>
            </a:endParaRPr>
          </a:p>
        </p:txBody>
      </p:sp>
      <p:sp>
        <p:nvSpPr>
          <p:cNvPr id="112" name="Text Box 5"/>
          <p:cNvSpPr/>
          <p:nvPr/>
        </p:nvSpPr>
        <p:spPr>
          <a:xfrm>
            <a:off x="500040" y="214200"/>
            <a:ext cx="571464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Information Systems and Your Career</a:t>
            </a:r>
            <a:endParaRPr b="0" lang="en-US" sz="1600" spc="-1" strike="noStrike">
              <a:solidFill>
                <a:srgbClr val="000000"/>
              </a:solidFill>
              <a:latin typeface="Arial"/>
            </a:endParaRPr>
          </a:p>
        </p:txBody>
      </p:sp>
    </p:spTree>
  </p:cSld>
  <p:transition>
    <p:fade thruBlk="tru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5"/>
          <p:cNvSpPr/>
          <p:nvPr/>
        </p:nvSpPr>
        <p:spPr>
          <a:xfrm>
            <a:off x="1714320" y="785880"/>
            <a:ext cx="571464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Information Systems and Your Career</a:t>
            </a:r>
            <a:endParaRPr b="0" lang="en-US" sz="1600" spc="-1" strike="noStrike">
              <a:solidFill>
                <a:srgbClr val="000000"/>
              </a:solidFill>
              <a:latin typeface="Arial"/>
            </a:endParaRPr>
          </a:p>
        </p:txBody>
      </p:sp>
      <p:pic>
        <p:nvPicPr>
          <p:cNvPr id="114" name="Picture 7" descr="P01-03_busmeeting"/>
          <p:cNvPicPr/>
          <p:nvPr/>
        </p:nvPicPr>
        <p:blipFill>
          <a:blip r:embed="rId1"/>
          <a:stretch/>
        </p:blipFill>
        <p:spPr>
          <a:xfrm>
            <a:off x="838080" y="2286000"/>
            <a:ext cx="4876560" cy="3249360"/>
          </a:xfrm>
          <a:prstGeom prst="rect">
            <a:avLst/>
          </a:prstGeom>
          <a:ln w="9525">
            <a:noFill/>
          </a:ln>
        </p:spPr>
      </p:pic>
      <p:sp>
        <p:nvSpPr>
          <p:cNvPr id="115" name="Text Box 8"/>
          <p:cNvSpPr/>
          <p:nvPr/>
        </p:nvSpPr>
        <p:spPr>
          <a:xfrm>
            <a:off x="5943600" y="2862360"/>
            <a:ext cx="2835000" cy="200988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chemeClr val="dk1"/>
                </a:solidFill>
                <a:latin typeface="Arial"/>
                <a:ea typeface="ＭＳ Ｐゴシック"/>
              </a:rPr>
              <a:t>The job of management</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a:ea typeface="ＭＳ Ｐゴシック"/>
              </a:rPr>
              <a:t>requires extensive use of information systems to support decision making and to monitor the performance of the firm.</a:t>
            </a:r>
            <a:endParaRPr b="0" lang="en-US" sz="1800" spc="-1" strike="noStrike">
              <a:solidFill>
                <a:srgbClr val="000000"/>
              </a:solidFill>
              <a:latin typeface="Arial"/>
            </a:endParaRPr>
          </a:p>
        </p:txBody>
      </p:sp>
    </p:spTree>
  </p:cSld>
  <p:transition>
    <p:fade thruBlk="tru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Rectangle 3"/>
          <p:cNvSpPr/>
          <p:nvPr/>
        </p:nvSpPr>
        <p:spPr>
          <a:xfrm>
            <a:off x="685800" y="2209680"/>
            <a:ext cx="7848360" cy="403812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Aft>
                <a:spcPts val="1199"/>
              </a:spcAft>
              <a:buClr>
                <a:srgbClr val="000000"/>
              </a:buClr>
              <a:buFont typeface="Arial"/>
              <a:buChar char="•"/>
            </a:pPr>
            <a:r>
              <a:rPr b="1" lang="en-US" sz="2400" spc="-1" strike="noStrike">
                <a:solidFill>
                  <a:schemeClr val="dk1"/>
                </a:solidFill>
                <a:latin typeface="Arial"/>
                <a:ea typeface="ＭＳ Ｐゴシック"/>
              </a:rPr>
              <a:t>Information systems: </a:t>
            </a:r>
            <a:endParaRPr b="0" lang="en-US" sz="2400" spc="-1" strike="noStrike">
              <a:solidFill>
                <a:srgbClr val="000000"/>
              </a:solidFill>
              <a:latin typeface="Arial"/>
            </a:endParaRPr>
          </a:p>
          <a:p>
            <a:pPr lvl="1" marL="800280" indent="-343080">
              <a:lnSpc>
                <a:spcPct val="100000"/>
              </a:lnSpc>
              <a:spcAft>
                <a:spcPts val="1199"/>
              </a:spcAft>
              <a:buClr>
                <a:srgbClr val="000000"/>
              </a:buClr>
              <a:buFont typeface="Arial"/>
              <a:buChar char="•"/>
            </a:pPr>
            <a:r>
              <a:rPr b="0" lang="en-US" sz="2000" spc="-1" strike="noStrike">
                <a:solidFill>
                  <a:schemeClr val="dk1"/>
                </a:solidFill>
                <a:latin typeface="Arial"/>
                <a:ea typeface="ＭＳ Ｐゴシック"/>
              </a:rPr>
              <a:t>Fast changing and dynamic profession because information technologies are among most important tools for achieving business firms</a:t>
            </a:r>
            <a:r>
              <a:rPr b="0" lang="en-US" sz="2000" spc="-1" strike="noStrike">
                <a:solidFill>
                  <a:schemeClr val="dk1"/>
                </a:solidFill>
                <a:latin typeface="Arial"/>
                <a:ea typeface="ＭＳ Ｐゴシック"/>
              </a:rPr>
              <a:t>’ key objectives</a:t>
            </a:r>
            <a:endParaRPr b="0" lang="en-US" sz="2000" spc="-1" strike="noStrike">
              <a:solidFill>
                <a:srgbClr val="000000"/>
              </a:solidFill>
              <a:latin typeface="Arial"/>
            </a:endParaRPr>
          </a:p>
          <a:p>
            <a:pPr lvl="1" marL="800280" indent="-343080">
              <a:lnSpc>
                <a:spcPct val="100000"/>
              </a:lnSpc>
              <a:spcAft>
                <a:spcPts val="1199"/>
              </a:spcAft>
              <a:buClr>
                <a:srgbClr val="000000"/>
              </a:buClr>
              <a:buFont typeface="Arial"/>
              <a:buChar char="•"/>
            </a:pPr>
            <a:r>
              <a:rPr b="0" lang="en-US" sz="2000" spc="-1" strike="noStrike">
                <a:solidFill>
                  <a:schemeClr val="dk1"/>
                </a:solidFill>
                <a:latin typeface="Arial"/>
                <a:ea typeface="ＭＳ Ｐゴシック"/>
              </a:rPr>
              <a:t>Domestic and offshore outsourcing</a:t>
            </a:r>
            <a:endParaRPr b="0" lang="en-US" sz="2000" spc="-1" strike="noStrike">
              <a:solidFill>
                <a:srgbClr val="000000"/>
              </a:solidFill>
              <a:latin typeface="Arial"/>
            </a:endParaRPr>
          </a:p>
          <a:p>
            <a:pPr lvl="1" marL="800280" indent="-343080">
              <a:lnSpc>
                <a:spcPct val="100000"/>
              </a:lnSpc>
              <a:spcAft>
                <a:spcPts val="1199"/>
              </a:spcAft>
              <a:buClr>
                <a:srgbClr val="000000"/>
              </a:buClr>
              <a:buFont typeface="Arial"/>
              <a:buChar char="•"/>
            </a:pPr>
            <a:r>
              <a:rPr b="1" lang="en-US" sz="2000" spc="-1" strike="noStrike">
                <a:solidFill>
                  <a:schemeClr val="dk1"/>
                </a:solidFill>
                <a:latin typeface="Arial"/>
                <a:ea typeface="ＭＳ Ｐゴシック"/>
              </a:rPr>
              <a:t>Skills: </a:t>
            </a:r>
            <a:endParaRPr b="0" lang="en-US" sz="2000" spc="-1" strike="noStrike">
              <a:solidFill>
                <a:srgbClr val="000000"/>
              </a:solidFill>
              <a:latin typeface="Arial"/>
            </a:endParaRPr>
          </a:p>
          <a:p>
            <a:pPr lvl="2" marL="1257480" indent="-343080">
              <a:lnSpc>
                <a:spcPct val="100000"/>
              </a:lnSpc>
              <a:spcAft>
                <a:spcPts val="1199"/>
              </a:spcAft>
              <a:buClr>
                <a:srgbClr val="000000"/>
              </a:buClr>
              <a:buFont typeface="Arial"/>
              <a:buChar char="•"/>
            </a:pPr>
            <a:r>
              <a:rPr b="0" lang="en-US" sz="2000" spc="-1" strike="noStrike">
                <a:solidFill>
                  <a:schemeClr val="dk1"/>
                </a:solidFill>
                <a:latin typeface="Arial"/>
                <a:ea typeface="ＭＳ Ｐゴシック"/>
              </a:rPr>
              <a:t>Uses of new and emerging hardware and software to achieve six business objectives</a:t>
            </a:r>
            <a:endParaRPr b="0" lang="en-US" sz="2000" spc="-1" strike="noStrike">
              <a:solidFill>
                <a:srgbClr val="000000"/>
              </a:solidFill>
              <a:latin typeface="Arial"/>
            </a:endParaRPr>
          </a:p>
          <a:p>
            <a:pPr lvl="2" marL="1257480" indent="-343080">
              <a:lnSpc>
                <a:spcPct val="100000"/>
              </a:lnSpc>
              <a:spcAft>
                <a:spcPts val="1199"/>
              </a:spcAft>
              <a:buClr>
                <a:srgbClr val="000000"/>
              </a:buClr>
              <a:buFont typeface="Arial"/>
              <a:buChar char="•"/>
            </a:pPr>
            <a:r>
              <a:rPr b="0" lang="en-US" sz="2000" spc="-1" strike="noStrike">
                <a:solidFill>
                  <a:schemeClr val="dk1"/>
                </a:solidFill>
                <a:latin typeface="Arial"/>
                <a:ea typeface="ＭＳ Ｐゴシック"/>
              </a:rPr>
              <a:t>An ability to take a leadership role in the design and implementation of new information systems</a:t>
            </a:r>
            <a:endParaRPr b="0" lang="en-US" sz="2000" spc="-1" strike="noStrike">
              <a:solidFill>
                <a:srgbClr val="000000"/>
              </a:solidFill>
              <a:latin typeface="Arial"/>
            </a:endParaRPr>
          </a:p>
        </p:txBody>
      </p:sp>
      <p:sp>
        <p:nvSpPr>
          <p:cNvPr id="117" name="Rectangle 4"/>
          <p:cNvSpPr/>
          <p:nvPr/>
        </p:nvSpPr>
        <p:spPr>
          <a:xfrm>
            <a:off x="285840" y="1143000"/>
            <a:ext cx="83815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How Information Systems Will Affect Business Careers</a:t>
            </a:r>
            <a:endParaRPr b="0" lang="en-US" sz="2400" spc="-1" strike="noStrike">
              <a:solidFill>
                <a:srgbClr val="000000"/>
              </a:solidFill>
              <a:latin typeface="Arial"/>
            </a:endParaRPr>
          </a:p>
        </p:txBody>
      </p:sp>
      <p:sp>
        <p:nvSpPr>
          <p:cNvPr id="118" name="Text Box 5"/>
          <p:cNvSpPr/>
          <p:nvPr/>
        </p:nvSpPr>
        <p:spPr>
          <a:xfrm>
            <a:off x="714240" y="357120"/>
            <a:ext cx="571464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Information Systems and Your Career</a:t>
            </a:r>
            <a:endParaRPr b="0" lang="en-US" sz="1600" spc="-1" strike="noStrike">
              <a:solidFill>
                <a:srgbClr val="000000"/>
              </a:solidFill>
              <a:latin typeface="Arial"/>
            </a:endParaRPr>
          </a:p>
        </p:txBody>
      </p:sp>
    </p:spTree>
  </p:cSld>
  <p:transition>
    <p:fade thruBlk="tru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Rectangle 3"/>
          <p:cNvSpPr/>
          <p:nvPr/>
        </p:nvSpPr>
        <p:spPr>
          <a:xfrm>
            <a:off x="642960" y="1928880"/>
            <a:ext cx="7848360" cy="435744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1400"/>
              </a:spcBef>
              <a:buClr>
                <a:srgbClr val="000000"/>
              </a:buClr>
              <a:buFont typeface="Arial"/>
              <a:buChar char="•"/>
            </a:pPr>
            <a:r>
              <a:rPr b="1" lang="en-US" sz="2800" spc="-1" strike="noStrike">
                <a:solidFill>
                  <a:schemeClr val="dk1"/>
                </a:solidFill>
                <a:latin typeface="Arial"/>
                <a:ea typeface="ＭＳ Ｐゴシック"/>
              </a:rPr>
              <a:t>Common requirements</a:t>
            </a:r>
            <a:endParaRPr b="0" lang="en-US" sz="2800" spc="-1" strike="noStrike">
              <a:solidFill>
                <a:srgbClr val="000000"/>
              </a:solidFill>
              <a:latin typeface="Arial"/>
            </a:endParaRPr>
          </a:p>
          <a:p>
            <a:pPr lvl="1" marL="800280" indent="-343080">
              <a:lnSpc>
                <a:spcPct val="100000"/>
              </a:lnSpc>
              <a:spcBef>
                <a:spcPts val="1199"/>
              </a:spcBef>
              <a:buClr>
                <a:srgbClr val="000000"/>
              </a:buClr>
              <a:buFont typeface="Arial"/>
              <a:buChar char="•"/>
            </a:pPr>
            <a:r>
              <a:rPr b="1" lang="en-US" sz="2400" spc="-1" strike="noStrike">
                <a:solidFill>
                  <a:schemeClr val="dk1"/>
                </a:solidFill>
                <a:latin typeface="Arial"/>
                <a:ea typeface="ＭＳ Ｐゴシック"/>
              </a:rPr>
              <a:t>How IT helps achieve six business objectives</a:t>
            </a:r>
            <a:endParaRPr b="0" lang="en-US" sz="2400" spc="-1" strike="noStrike">
              <a:solidFill>
                <a:srgbClr val="000000"/>
              </a:solidFill>
              <a:latin typeface="Arial"/>
            </a:endParaRPr>
          </a:p>
          <a:p>
            <a:pPr lvl="1" marL="800280" indent="-343080">
              <a:lnSpc>
                <a:spcPct val="100000"/>
              </a:lnSpc>
              <a:spcBef>
                <a:spcPts val="1199"/>
              </a:spcBef>
              <a:buClr>
                <a:srgbClr val="000000"/>
              </a:buClr>
              <a:buFont typeface="Arial"/>
              <a:buChar char="•"/>
            </a:pPr>
            <a:r>
              <a:rPr b="1" lang="en-US" sz="2400" spc="-1" strike="noStrike">
                <a:solidFill>
                  <a:schemeClr val="dk1"/>
                </a:solidFill>
                <a:latin typeface="Arial"/>
                <a:ea typeface="ＭＳ Ｐゴシック"/>
              </a:rPr>
              <a:t>Central role of databases</a:t>
            </a:r>
            <a:endParaRPr b="0" lang="en-US" sz="2400" spc="-1" strike="noStrike">
              <a:solidFill>
                <a:srgbClr val="000000"/>
              </a:solidFill>
              <a:latin typeface="Arial"/>
            </a:endParaRPr>
          </a:p>
          <a:p>
            <a:pPr lvl="1" marL="800280" indent="-343080">
              <a:lnSpc>
                <a:spcPct val="100000"/>
              </a:lnSpc>
              <a:spcBef>
                <a:spcPts val="1199"/>
              </a:spcBef>
              <a:buClr>
                <a:srgbClr val="000000"/>
              </a:buClr>
              <a:buFont typeface="Arial"/>
              <a:buChar char="•"/>
            </a:pPr>
            <a:r>
              <a:rPr b="1" lang="en-US" sz="2400" spc="-1" strike="noStrike">
                <a:solidFill>
                  <a:schemeClr val="dk1"/>
                </a:solidFill>
                <a:latin typeface="Arial"/>
                <a:ea typeface="ＭＳ Ｐゴシック"/>
              </a:rPr>
              <a:t>Business analytics and intelligence systems</a:t>
            </a:r>
            <a:endParaRPr b="0" lang="en-US" sz="2400" spc="-1" strike="noStrike">
              <a:solidFill>
                <a:srgbClr val="000000"/>
              </a:solidFill>
              <a:latin typeface="Arial"/>
            </a:endParaRPr>
          </a:p>
          <a:p>
            <a:pPr lvl="1" marL="800280" indent="-343080">
              <a:lnSpc>
                <a:spcPct val="100000"/>
              </a:lnSpc>
              <a:spcBef>
                <a:spcPts val="1199"/>
              </a:spcBef>
              <a:buClr>
                <a:srgbClr val="000000"/>
              </a:buClr>
              <a:buFont typeface="Arial"/>
              <a:buChar char="•"/>
            </a:pPr>
            <a:r>
              <a:rPr b="1" lang="en-US" sz="2400" spc="-1" strike="noStrike">
                <a:solidFill>
                  <a:schemeClr val="dk1"/>
                </a:solidFill>
                <a:latin typeface="Arial"/>
                <a:ea typeface="ＭＳ Ｐゴシック"/>
              </a:rPr>
              <a:t>Working with specialists and systems designers</a:t>
            </a:r>
            <a:endParaRPr b="0" lang="en-US" sz="2400" spc="-1" strike="noStrike">
              <a:solidFill>
                <a:srgbClr val="000000"/>
              </a:solidFill>
              <a:latin typeface="Arial"/>
            </a:endParaRPr>
          </a:p>
          <a:p>
            <a:pPr lvl="1" marL="800280" indent="-343080">
              <a:lnSpc>
                <a:spcPct val="100000"/>
              </a:lnSpc>
              <a:spcBef>
                <a:spcPts val="1199"/>
              </a:spcBef>
              <a:buClr>
                <a:srgbClr val="000000"/>
              </a:buClr>
              <a:buFont typeface="Arial"/>
              <a:buChar char="•"/>
            </a:pPr>
            <a:r>
              <a:rPr b="1" lang="en-US" sz="2400" spc="-1" strike="noStrike">
                <a:solidFill>
                  <a:schemeClr val="dk1"/>
                </a:solidFill>
                <a:latin typeface="Arial"/>
                <a:ea typeface="ＭＳ Ｐゴシック"/>
              </a:rPr>
              <a:t>Ethical, social, legal environment and issues</a:t>
            </a:r>
            <a:endParaRPr b="0" lang="en-US" sz="2400" spc="-1" strike="noStrike">
              <a:solidFill>
                <a:srgbClr val="000000"/>
              </a:solidFill>
              <a:latin typeface="Arial"/>
            </a:endParaRPr>
          </a:p>
          <a:p>
            <a:pPr lvl="2" marL="1257480" indent="-343080">
              <a:lnSpc>
                <a:spcPct val="100000"/>
              </a:lnSpc>
              <a:spcBef>
                <a:spcPts val="1199"/>
              </a:spcBef>
              <a:buClr>
                <a:srgbClr val="000000"/>
              </a:buClr>
              <a:buFont typeface="Arial"/>
              <a:buChar char="•"/>
            </a:pPr>
            <a:r>
              <a:rPr b="0" lang="en-US" sz="2400" spc="-1" strike="noStrike">
                <a:solidFill>
                  <a:schemeClr val="dk1"/>
                </a:solidFill>
                <a:latin typeface="Arial"/>
                <a:ea typeface="ＭＳ Ｐゴシック"/>
              </a:rPr>
              <a:t>Use of IT to meet legal requirements</a:t>
            </a:r>
            <a:endParaRPr b="0" lang="en-US" sz="2400" spc="-1" strike="noStrike">
              <a:solidFill>
                <a:srgbClr val="000000"/>
              </a:solidFill>
              <a:latin typeface="Arial"/>
            </a:endParaRPr>
          </a:p>
        </p:txBody>
      </p:sp>
      <p:sp>
        <p:nvSpPr>
          <p:cNvPr id="120" name="Rectangle 4"/>
          <p:cNvSpPr/>
          <p:nvPr/>
        </p:nvSpPr>
        <p:spPr>
          <a:xfrm>
            <a:off x="357120" y="1000080"/>
            <a:ext cx="83815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How Information Systems Will Affect Business Careers</a:t>
            </a:r>
            <a:endParaRPr b="0" lang="en-US" sz="2400" spc="-1" strike="noStrike">
              <a:solidFill>
                <a:srgbClr val="000000"/>
              </a:solidFill>
              <a:latin typeface="Arial"/>
            </a:endParaRPr>
          </a:p>
        </p:txBody>
      </p:sp>
      <p:sp>
        <p:nvSpPr>
          <p:cNvPr id="121" name="Text Box 5"/>
          <p:cNvSpPr/>
          <p:nvPr/>
        </p:nvSpPr>
        <p:spPr>
          <a:xfrm>
            <a:off x="357120" y="214200"/>
            <a:ext cx="571464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Information Systems and Your Career</a:t>
            </a:r>
            <a:endParaRPr b="0" lang="en-US" sz="1600" spc="-1" strike="noStrike">
              <a:solidFill>
                <a:srgbClr val="000000"/>
              </a:solidFill>
              <a:latin typeface="Arial"/>
            </a:endParaRPr>
          </a:p>
        </p:txBody>
      </p:sp>
    </p:spTree>
  </p:cSld>
  <p:transition>
    <p:fade thruBlk="tru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6"/>
          <p:cNvSpPr/>
          <p:nvPr/>
        </p:nvSpPr>
        <p:spPr>
          <a:xfrm>
            <a:off x="785880" y="2500200"/>
            <a:ext cx="7695720" cy="8211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1199"/>
              </a:spcBef>
            </a:pPr>
            <a:r>
              <a:rPr b="1" lang="en-US" sz="2400" spc="-1" strike="noStrike">
                <a:solidFill>
                  <a:schemeClr val="dk1"/>
                </a:solidFill>
                <a:latin typeface="Arial"/>
                <a:ea typeface="ＭＳ Ｐゴシック"/>
              </a:rPr>
              <a:t>Business Environment and Role of Information Systems in Business</a:t>
            </a:r>
            <a:endParaRPr b="0" lang="en-US" sz="2400" spc="-1" strike="noStrike">
              <a:solidFill>
                <a:srgbClr val="000000"/>
              </a:solidFill>
              <a:latin typeface="Arial"/>
            </a:endParaRPr>
          </a:p>
        </p:txBody>
      </p:sp>
      <p:sp>
        <p:nvSpPr>
          <p:cNvPr id="123" name="Rectangle 8"/>
          <p:cNvSpPr/>
          <p:nvPr/>
        </p:nvSpPr>
        <p:spPr>
          <a:xfrm>
            <a:off x="357120" y="5214960"/>
            <a:ext cx="4857480" cy="118692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a50021"/>
              </a:buClr>
              <a:buFont typeface="Arial"/>
              <a:buChar char="•"/>
            </a:pPr>
            <a:r>
              <a:rPr b="1" lang="en-US" sz="2400" spc="-1" strike="noStrike">
                <a:solidFill>
                  <a:srgbClr val="a50021"/>
                </a:solidFill>
                <a:latin typeface="Arial"/>
                <a:ea typeface="ＭＳ Ｐゴシック"/>
              </a:rPr>
              <a:t> </a:t>
            </a:r>
            <a:r>
              <a:rPr b="1" lang="en-US" sz="2400" spc="-1" strike="noStrike">
                <a:solidFill>
                  <a:srgbClr val="a50021"/>
                </a:solidFill>
                <a:latin typeface="Arial"/>
                <a:ea typeface="ＭＳ Ｐゴシック"/>
              </a:rPr>
              <a:t>Components of Business</a:t>
            </a:r>
            <a:endParaRPr b="0" lang="en-US" sz="2400" spc="-1" strike="noStrike">
              <a:solidFill>
                <a:srgbClr val="000000"/>
              </a:solidFill>
              <a:latin typeface="Arial"/>
            </a:endParaRPr>
          </a:p>
          <a:p>
            <a:pPr marL="216000" indent="-216000">
              <a:lnSpc>
                <a:spcPct val="100000"/>
              </a:lnSpc>
              <a:buClr>
                <a:srgbClr val="a50021"/>
              </a:buClr>
              <a:buFont typeface="Arial"/>
              <a:buChar char="•"/>
            </a:pPr>
            <a:r>
              <a:rPr b="1" lang="en-US" sz="2400" spc="-1" strike="noStrike">
                <a:solidFill>
                  <a:srgbClr val="a50021"/>
                </a:solidFill>
                <a:latin typeface="Arial"/>
                <a:ea typeface="ＭＳ Ｐゴシック"/>
              </a:rPr>
              <a:t> </a:t>
            </a:r>
            <a:r>
              <a:rPr b="1" lang="en-US" sz="2400" spc="-1" strike="noStrike">
                <a:solidFill>
                  <a:srgbClr val="a50021"/>
                </a:solidFill>
                <a:latin typeface="Arial"/>
                <a:ea typeface="ＭＳ Ｐゴシック"/>
              </a:rPr>
              <a:t>Types of Information Systems</a:t>
            </a:r>
            <a:endParaRPr b="0" lang="en-US" sz="2400" spc="-1" strike="noStrike">
              <a:solidFill>
                <a:srgbClr val="000000"/>
              </a:solidFill>
              <a:latin typeface="Arial"/>
            </a:endParaRPr>
          </a:p>
          <a:p>
            <a:pPr marL="216000" indent="-216000">
              <a:lnSpc>
                <a:spcPct val="100000"/>
              </a:lnSpc>
              <a:buClr>
                <a:srgbClr val="a50021"/>
              </a:buClr>
              <a:buFont typeface="Arial"/>
              <a:buChar char="•"/>
            </a:pPr>
            <a:r>
              <a:rPr b="1" lang="en-US" sz="2400" spc="-1" strike="noStrike">
                <a:solidFill>
                  <a:srgbClr val="a50021"/>
                </a:solidFill>
                <a:latin typeface="Arial"/>
                <a:ea typeface="ＭＳ Ｐゴシック"/>
              </a:rPr>
              <a:t> </a:t>
            </a:r>
            <a:r>
              <a:rPr b="1" lang="en-US" sz="2400" spc="-1" strike="noStrike">
                <a:solidFill>
                  <a:srgbClr val="a50021"/>
                </a:solidFill>
                <a:latin typeface="Arial"/>
                <a:ea typeface="ＭＳ Ｐゴシック"/>
              </a:rPr>
              <a:t>Collaboration and Teamwork</a:t>
            </a:r>
            <a:endParaRPr b="0" lang="en-US" sz="2400" spc="-1" strike="noStrike">
              <a:solidFill>
                <a:srgbClr val="000000"/>
              </a:solidFill>
              <a:latin typeface="Arial"/>
            </a:endParaRPr>
          </a:p>
        </p:txBody>
      </p:sp>
      <p:sp>
        <p:nvSpPr>
          <p:cNvPr id="124" name="TextBox 5"/>
          <p:cNvSpPr/>
          <p:nvPr/>
        </p:nvSpPr>
        <p:spPr>
          <a:xfrm>
            <a:off x="2786040" y="785880"/>
            <a:ext cx="30715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4400" spc="-1" strike="noStrike">
                <a:solidFill>
                  <a:schemeClr val="dk1"/>
                </a:solidFill>
                <a:latin typeface="Kristen ITC"/>
                <a:ea typeface="ＭＳ Ｐゴシック"/>
              </a:rPr>
              <a:t>NEXT</a:t>
            </a:r>
            <a:endParaRPr b="0" lang="en-US" sz="4400" spc="-1" strike="noStrike">
              <a:solidFill>
                <a:srgbClr val="000000"/>
              </a:solidFill>
              <a:latin typeface="Arial"/>
            </a:endParaRPr>
          </a:p>
        </p:txBody>
      </p:sp>
    </p:spTree>
  </p:cSld>
  <p:transition>
    <p:fade thruBlk="tru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 Box 6"/>
          <p:cNvSpPr/>
          <p:nvPr/>
        </p:nvSpPr>
        <p:spPr>
          <a:xfrm>
            <a:off x="214200" y="28584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56" name="Rectangle 7"/>
          <p:cNvSpPr/>
          <p:nvPr/>
        </p:nvSpPr>
        <p:spPr>
          <a:xfrm>
            <a:off x="457200" y="2057400"/>
            <a:ext cx="8000640" cy="380952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00000"/>
              </a:lnSpc>
              <a:spcBef>
                <a:spcPts val="119"/>
              </a:spcBef>
              <a:spcAft>
                <a:spcPts val="601"/>
              </a:spcAft>
              <a:buClr>
                <a:srgbClr val="000000"/>
              </a:buClr>
              <a:buFont typeface="Symbol" charset="2"/>
              <a:buChar char=""/>
            </a:pPr>
            <a:r>
              <a:rPr b="1" lang="en-US" sz="2400" spc="-1" strike="noStrike">
                <a:solidFill>
                  <a:schemeClr val="dk1"/>
                </a:solidFill>
                <a:latin typeface="Arial"/>
                <a:ea typeface="ＭＳ Ｐゴシック"/>
              </a:rPr>
              <a:t>Few business problems are simple or straightforward.</a:t>
            </a:r>
            <a:endParaRPr b="0" lang="en-US" sz="2400" spc="-1" strike="noStrike">
              <a:solidFill>
                <a:srgbClr val="000000"/>
              </a:solidFill>
              <a:latin typeface="Arial"/>
            </a:endParaRPr>
          </a:p>
          <a:p>
            <a:pPr marL="343080" indent="-343080">
              <a:lnSpc>
                <a:spcPct val="100000"/>
              </a:lnSpc>
              <a:spcBef>
                <a:spcPts val="1199"/>
              </a:spcBef>
              <a:spcAft>
                <a:spcPts val="601"/>
              </a:spcAft>
              <a:buClr>
                <a:srgbClr val="000000"/>
              </a:buClr>
              <a:buFont typeface="Symbol" charset="2"/>
              <a:buChar char=""/>
            </a:pPr>
            <a:r>
              <a:rPr b="1" lang="en-US" sz="2400" spc="-1" strike="noStrike">
                <a:solidFill>
                  <a:schemeClr val="dk1"/>
                </a:solidFill>
                <a:latin typeface="Arial"/>
                <a:ea typeface="ＭＳ Ｐゴシック"/>
              </a:rPr>
              <a:t>Most business problems involve a number of major factors that can fall into three main categories:</a:t>
            </a:r>
            <a:endParaRPr b="0" lang="en-US" sz="2400" spc="-1" strike="noStrike">
              <a:solidFill>
                <a:srgbClr val="000000"/>
              </a:solidFill>
              <a:latin typeface="Arial"/>
            </a:endParaRPr>
          </a:p>
          <a:p>
            <a:pPr lvl="1" marL="800280" indent="-343080">
              <a:lnSpc>
                <a:spcPct val="100000"/>
              </a:lnSpc>
              <a:spcBef>
                <a:spcPts val="1199"/>
              </a:spcBef>
              <a:spcAft>
                <a:spcPts val="601"/>
              </a:spcAft>
              <a:buClr>
                <a:srgbClr val="000000"/>
              </a:buClr>
              <a:buFont typeface="Symbol" charset="2"/>
              <a:buChar char=""/>
            </a:pPr>
            <a:r>
              <a:rPr b="1" lang="en-US" sz="2400" spc="-1" strike="noStrike">
                <a:solidFill>
                  <a:schemeClr val="dk1"/>
                </a:solidFill>
                <a:latin typeface="Arial"/>
                <a:ea typeface="ＭＳ Ｐゴシック"/>
              </a:rPr>
              <a:t>Organization</a:t>
            </a:r>
            <a:endParaRPr b="0" lang="en-US" sz="2400" spc="-1" strike="noStrike">
              <a:solidFill>
                <a:srgbClr val="000000"/>
              </a:solidFill>
              <a:latin typeface="Arial"/>
            </a:endParaRPr>
          </a:p>
          <a:p>
            <a:pPr lvl="1" marL="800280" indent="-343080">
              <a:lnSpc>
                <a:spcPct val="100000"/>
              </a:lnSpc>
              <a:spcBef>
                <a:spcPts val="1199"/>
              </a:spcBef>
              <a:spcAft>
                <a:spcPts val="601"/>
              </a:spcAft>
              <a:buClr>
                <a:srgbClr val="000000"/>
              </a:buClr>
              <a:buFont typeface="Symbol" charset="2"/>
              <a:buChar char=""/>
            </a:pPr>
            <a:r>
              <a:rPr b="1" lang="en-US" sz="2400" spc="-1" strike="noStrike">
                <a:solidFill>
                  <a:schemeClr val="dk1"/>
                </a:solidFill>
                <a:latin typeface="Arial"/>
                <a:ea typeface="ＭＳ Ｐゴシック"/>
              </a:rPr>
              <a:t>Technology</a:t>
            </a:r>
            <a:endParaRPr b="0" lang="en-US" sz="2400" spc="-1" strike="noStrike">
              <a:solidFill>
                <a:srgbClr val="000000"/>
              </a:solidFill>
              <a:latin typeface="Arial"/>
            </a:endParaRPr>
          </a:p>
          <a:p>
            <a:pPr lvl="1" marL="800280" indent="-343080">
              <a:lnSpc>
                <a:spcPct val="100000"/>
              </a:lnSpc>
              <a:spcBef>
                <a:spcPts val="1199"/>
              </a:spcBef>
              <a:spcAft>
                <a:spcPts val="601"/>
              </a:spcAft>
              <a:buClr>
                <a:srgbClr val="000000"/>
              </a:buClr>
              <a:buFont typeface="Symbol" charset="2"/>
              <a:buChar char=""/>
            </a:pPr>
            <a:r>
              <a:rPr b="1" lang="en-US" sz="2400" spc="-1" strike="noStrike">
                <a:solidFill>
                  <a:schemeClr val="dk1"/>
                </a:solidFill>
                <a:latin typeface="Arial"/>
                <a:ea typeface="ＭＳ Ｐゴシック"/>
              </a:rPr>
              <a:t>People </a:t>
            </a:r>
            <a:endParaRPr b="0" lang="en-US" sz="2400" spc="-1" strike="noStrike">
              <a:solidFill>
                <a:srgbClr val="000000"/>
              </a:solidFill>
              <a:latin typeface="Arial"/>
            </a:endParaRPr>
          </a:p>
        </p:txBody>
      </p:sp>
      <p:sp>
        <p:nvSpPr>
          <p:cNvPr id="57" name="Rectangle 8"/>
          <p:cNvSpPr/>
          <p:nvPr/>
        </p:nvSpPr>
        <p:spPr>
          <a:xfrm>
            <a:off x="500040" y="121428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The Problem-Solving Approach</a:t>
            </a:r>
            <a:endParaRPr b="0" lang="en-US" sz="2400" spc="-1" strike="noStrike">
              <a:solidFill>
                <a:srgbClr val="000000"/>
              </a:solidFill>
              <a:latin typeface="Arial"/>
            </a:endParaRPr>
          </a:p>
        </p:txBody>
      </p:sp>
    </p:spTree>
  </p:cSld>
  <p:transition>
    <p:fade thruBlk="tru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 Box 2"/>
          <p:cNvSpPr/>
          <p:nvPr/>
        </p:nvSpPr>
        <p:spPr>
          <a:xfrm>
            <a:off x="428760" y="28584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59" name="Rectangle 3"/>
          <p:cNvSpPr/>
          <p:nvPr/>
        </p:nvSpPr>
        <p:spPr>
          <a:xfrm>
            <a:off x="457200" y="2209680"/>
            <a:ext cx="8000640" cy="3657240"/>
          </a:xfrm>
          <a:prstGeom prst="rect">
            <a:avLst/>
          </a:prstGeom>
          <a:noFill/>
          <a:ln w="12700">
            <a:noFill/>
          </a:ln>
        </p:spPr>
        <p:style>
          <a:lnRef idx="0"/>
          <a:fillRef idx="0"/>
          <a:effectRef idx="0"/>
          <a:fontRef idx="minor"/>
        </p:style>
        <p:txBody>
          <a:bodyPr lIns="90360" rIns="90360" tIns="44280" bIns="44280" anchor="t">
            <a:noAutofit/>
          </a:bodyPr>
          <a:p>
            <a:pPr marL="343080" indent="-343080">
              <a:lnSpc>
                <a:spcPct val="150000"/>
              </a:lnSpc>
              <a:spcBef>
                <a:spcPts val="139"/>
              </a:spcBef>
              <a:spcAft>
                <a:spcPts val="700"/>
              </a:spcAft>
              <a:buClr>
                <a:srgbClr val="000000"/>
              </a:buClr>
              <a:buFont typeface="Symbol" charset="2"/>
              <a:buChar char=""/>
            </a:pPr>
            <a:r>
              <a:rPr b="1" lang="en-US" sz="2800" spc="-1" strike="noStrike">
                <a:solidFill>
                  <a:schemeClr val="dk1"/>
                </a:solidFill>
                <a:latin typeface="Arial"/>
                <a:ea typeface="ＭＳ Ｐゴシック"/>
              </a:rPr>
              <a:t>Problem solving: four-step process</a:t>
            </a:r>
            <a:endParaRPr b="0" lang="en-US" sz="2800" spc="-1" strike="noStrike">
              <a:solidFill>
                <a:srgbClr val="000000"/>
              </a:solidFill>
              <a:latin typeface="Arial"/>
            </a:endParaRPr>
          </a:p>
          <a:p>
            <a:pPr lvl="1" marL="914400" indent="-457200">
              <a:lnSpc>
                <a:spcPct val="150000"/>
              </a:lnSpc>
              <a:spcBef>
                <a:spcPts val="119"/>
              </a:spcBef>
              <a:spcAft>
                <a:spcPts val="601"/>
              </a:spcAft>
              <a:buClr>
                <a:srgbClr val="000000"/>
              </a:buClr>
              <a:buFont typeface="Times New Roman"/>
              <a:buAutoNum type="arabicPeriod"/>
            </a:pPr>
            <a:r>
              <a:rPr b="1" lang="en-US" sz="2400" spc="-1" strike="noStrike">
                <a:solidFill>
                  <a:schemeClr val="dk1"/>
                </a:solidFill>
                <a:latin typeface="Arial"/>
                <a:ea typeface="ＭＳ Ｐゴシック"/>
              </a:rPr>
              <a:t>Problem identification</a:t>
            </a:r>
            <a:endParaRPr b="0" lang="en-US" sz="2400" spc="-1" strike="noStrike">
              <a:solidFill>
                <a:srgbClr val="000000"/>
              </a:solidFill>
              <a:latin typeface="Arial"/>
            </a:endParaRPr>
          </a:p>
          <a:p>
            <a:pPr lvl="1" marL="914400" indent="-457200">
              <a:lnSpc>
                <a:spcPct val="150000"/>
              </a:lnSpc>
              <a:spcBef>
                <a:spcPts val="1199"/>
              </a:spcBef>
              <a:spcAft>
                <a:spcPts val="601"/>
              </a:spcAft>
              <a:buClr>
                <a:srgbClr val="000000"/>
              </a:buClr>
              <a:buFont typeface="Times New Roman"/>
              <a:buAutoNum type="arabicPeriod"/>
            </a:pPr>
            <a:r>
              <a:rPr b="1" lang="en-US" sz="2400" spc="-1" strike="noStrike">
                <a:solidFill>
                  <a:schemeClr val="dk1"/>
                </a:solidFill>
                <a:latin typeface="Arial"/>
                <a:ea typeface="ＭＳ Ｐゴシック"/>
              </a:rPr>
              <a:t>Solution design</a:t>
            </a:r>
            <a:endParaRPr b="0" lang="en-US" sz="2400" spc="-1" strike="noStrike">
              <a:solidFill>
                <a:srgbClr val="000000"/>
              </a:solidFill>
              <a:latin typeface="Arial"/>
            </a:endParaRPr>
          </a:p>
          <a:p>
            <a:pPr lvl="1" marL="914400" indent="-457200">
              <a:lnSpc>
                <a:spcPct val="150000"/>
              </a:lnSpc>
              <a:spcBef>
                <a:spcPts val="1199"/>
              </a:spcBef>
              <a:spcAft>
                <a:spcPts val="601"/>
              </a:spcAft>
              <a:buClr>
                <a:srgbClr val="000000"/>
              </a:buClr>
              <a:buFont typeface="Times New Roman"/>
              <a:buAutoNum type="arabicPeriod"/>
            </a:pPr>
            <a:r>
              <a:rPr b="1" lang="en-US" sz="2400" spc="-1" strike="noStrike">
                <a:solidFill>
                  <a:schemeClr val="dk1"/>
                </a:solidFill>
                <a:latin typeface="Arial"/>
                <a:ea typeface="ＭＳ Ｐゴシック"/>
              </a:rPr>
              <a:t>Choice</a:t>
            </a:r>
            <a:endParaRPr b="0" lang="en-US" sz="2400" spc="-1" strike="noStrike">
              <a:solidFill>
                <a:srgbClr val="000000"/>
              </a:solidFill>
              <a:latin typeface="Arial"/>
            </a:endParaRPr>
          </a:p>
          <a:p>
            <a:pPr lvl="1" marL="914400" indent="-457200">
              <a:lnSpc>
                <a:spcPct val="150000"/>
              </a:lnSpc>
              <a:spcBef>
                <a:spcPts val="1199"/>
              </a:spcBef>
              <a:spcAft>
                <a:spcPts val="601"/>
              </a:spcAft>
              <a:buClr>
                <a:srgbClr val="000000"/>
              </a:buClr>
              <a:buFont typeface="Times New Roman"/>
              <a:buAutoNum type="arabicPeriod"/>
            </a:pPr>
            <a:r>
              <a:rPr b="1" lang="en-US" sz="2400" spc="-1" strike="noStrike">
                <a:solidFill>
                  <a:schemeClr val="dk1"/>
                </a:solidFill>
                <a:latin typeface="Arial"/>
                <a:ea typeface="ＭＳ Ｐゴシック"/>
              </a:rPr>
              <a:t>Implementation</a:t>
            </a:r>
            <a:endParaRPr b="0" lang="en-US" sz="2400" spc="-1" strike="noStrike">
              <a:solidFill>
                <a:srgbClr val="000000"/>
              </a:solidFill>
              <a:latin typeface="Arial"/>
            </a:endParaRPr>
          </a:p>
        </p:txBody>
      </p:sp>
      <p:sp>
        <p:nvSpPr>
          <p:cNvPr id="60" name="Rectangle 4"/>
          <p:cNvSpPr/>
          <p:nvPr/>
        </p:nvSpPr>
        <p:spPr>
          <a:xfrm>
            <a:off x="357120" y="128592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A Model of the Problem-Solving Process</a:t>
            </a:r>
            <a:endParaRPr b="0" lang="en-US" sz="2400" spc="-1" strike="noStrike">
              <a:solidFill>
                <a:srgbClr val="000000"/>
              </a:solidFill>
              <a:latin typeface="Arial"/>
            </a:endParaRPr>
          </a:p>
        </p:txBody>
      </p:sp>
    </p:spTree>
  </p:cSld>
  <p:transition>
    <p:fade thruBlk="tru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 Box 2"/>
          <p:cNvSpPr/>
          <p:nvPr/>
        </p:nvSpPr>
        <p:spPr>
          <a:xfrm>
            <a:off x="357120" y="42876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62" name="Rectangle 3"/>
          <p:cNvSpPr/>
          <p:nvPr/>
        </p:nvSpPr>
        <p:spPr>
          <a:xfrm>
            <a:off x="457200" y="2209680"/>
            <a:ext cx="8000640" cy="3657240"/>
          </a:xfrm>
          <a:prstGeom prst="rect">
            <a:avLst/>
          </a:prstGeom>
          <a:noFill/>
          <a:ln w="12700">
            <a:noFill/>
          </a:ln>
        </p:spPr>
        <p:style>
          <a:lnRef idx="0"/>
          <a:fillRef idx="0"/>
          <a:effectRef idx="0"/>
          <a:fontRef idx="minor"/>
        </p:style>
        <p:txBody>
          <a:bodyPr lIns="90360" rIns="90360" tIns="44280" bIns="44280" anchor="t">
            <a:noAutofit/>
          </a:bodyPr>
          <a:p>
            <a:pPr marL="457200" indent="-457200">
              <a:lnSpc>
                <a:spcPct val="110000"/>
              </a:lnSpc>
              <a:spcBef>
                <a:spcPts val="119"/>
              </a:spcBef>
              <a:spcAft>
                <a:spcPts val="601"/>
              </a:spcAft>
              <a:buClr>
                <a:srgbClr val="000000"/>
              </a:buClr>
              <a:buFont typeface="Times New Roman"/>
              <a:buAutoNum type="arabicPeriod"/>
            </a:pPr>
            <a:r>
              <a:rPr b="1" lang="en-US" sz="2400" spc="-1" strike="noStrike">
                <a:solidFill>
                  <a:schemeClr val="dk1"/>
                </a:solidFill>
                <a:latin typeface="Arial"/>
                <a:ea typeface="ＭＳ Ｐゴシック"/>
              </a:rPr>
              <a:t>Problem identification includes:</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Agreement that problem exists</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Definition of problem</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Causes of problem</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What can be done given resources of firm</a:t>
            </a:r>
            <a:endParaRPr b="0" lang="en-US" sz="2400" spc="-1" strike="noStrike">
              <a:solidFill>
                <a:srgbClr val="000000"/>
              </a:solidFill>
              <a:latin typeface="Arial"/>
            </a:endParaRPr>
          </a:p>
          <a:p>
            <a:pPr marL="914400" indent="-457200">
              <a:lnSpc>
                <a:spcPct val="110000"/>
              </a:lnSpc>
              <a:spcBef>
                <a:spcPts val="119"/>
              </a:spcBef>
              <a:spcAft>
                <a:spcPts val="601"/>
              </a:spcAft>
              <a:tabLst>
                <a:tab algn="l" pos="0"/>
              </a:tabLst>
            </a:pPr>
            <a:endParaRPr b="0" lang="en-US" sz="2400" spc="-1" strike="noStrike">
              <a:solidFill>
                <a:srgbClr val="000000"/>
              </a:solidFill>
              <a:latin typeface="Arial"/>
            </a:endParaRPr>
          </a:p>
        </p:txBody>
      </p:sp>
      <p:sp>
        <p:nvSpPr>
          <p:cNvPr id="63" name="Rectangle 4"/>
          <p:cNvSpPr/>
          <p:nvPr/>
        </p:nvSpPr>
        <p:spPr>
          <a:xfrm>
            <a:off x="500040" y="135720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A Model of the Problem-Solving Process</a:t>
            </a:r>
            <a:endParaRPr b="0" lang="en-US" sz="2400" spc="-1" strike="noStrike">
              <a:solidFill>
                <a:srgbClr val="000000"/>
              </a:solidFill>
              <a:latin typeface="Arial"/>
            </a:endParaRPr>
          </a:p>
        </p:txBody>
      </p:sp>
    </p:spTree>
  </p:cSld>
  <p:transition>
    <p:fade thruBlk="tru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 Box 2"/>
          <p:cNvSpPr/>
          <p:nvPr/>
        </p:nvSpPr>
        <p:spPr>
          <a:xfrm>
            <a:off x="428760" y="35712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65" name="Rectangle 3"/>
          <p:cNvSpPr/>
          <p:nvPr/>
        </p:nvSpPr>
        <p:spPr>
          <a:xfrm>
            <a:off x="457200" y="2209680"/>
            <a:ext cx="8000640" cy="3657240"/>
          </a:xfrm>
          <a:prstGeom prst="rect">
            <a:avLst/>
          </a:prstGeom>
          <a:noFill/>
          <a:ln w="12700">
            <a:noFill/>
          </a:ln>
        </p:spPr>
        <p:style>
          <a:lnRef idx="0"/>
          <a:fillRef idx="0"/>
          <a:effectRef idx="0"/>
          <a:fontRef idx="minor"/>
        </p:style>
        <p:txBody>
          <a:bodyPr lIns="90360" rIns="90360" tIns="44280" bIns="44280" anchor="t">
            <a:noAutofit/>
          </a:bodyPr>
          <a:p>
            <a:pPr marL="457200" indent="-457200">
              <a:lnSpc>
                <a:spcPct val="110000"/>
              </a:lnSpc>
              <a:spcBef>
                <a:spcPts val="119"/>
              </a:spcBef>
              <a:spcAft>
                <a:spcPts val="601"/>
              </a:spcAft>
              <a:buClr>
                <a:srgbClr val="000000"/>
              </a:buClr>
              <a:buFont typeface="Arial"/>
              <a:buChar char="•"/>
            </a:pPr>
            <a:r>
              <a:rPr b="1" lang="en-US" sz="2400" spc="-1" strike="noStrike">
                <a:solidFill>
                  <a:schemeClr val="dk1"/>
                </a:solidFill>
                <a:latin typeface="Arial"/>
                <a:ea typeface="ＭＳ Ｐゴシック"/>
              </a:rPr>
              <a:t>Typical organizational problems</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Outdated business processes</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Unsupported culture and attitudes</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Political in-fighting</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Turbulent business environment, change</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Complexity of task</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Inadequate resources</a:t>
            </a:r>
            <a:endParaRPr b="0" lang="en-US" sz="2400" spc="-1" strike="noStrike">
              <a:solidFill>
                <a:srgbClr val="000000"/>
              </a:solidFill>
              <a:latin typeface="Arial"/>
            </a:endParaRPr>
          </a:p>
          <a:p>
            <a:pPr marL="914400" indent="-457200">
              <a:lnSpc>
                <a:spcPct val="110000"/>
              </a:lnSpc>
              <a:spcBef>
                <a:spcPts val="119"/>
              </a:spcBef>
              <a:spcAft>
                <a:spcPts val="601"/>
              </a:spcAft>
              <a:tabLst>
                <a:tab algn="l" pos="0"/>
              </a:tabLst>
            </a:pPr>
            <a:endParaRPr b="0" lang="en-US" sz="2400" spc="-1" strike="noStrike">
              <a:solidFill>
                <a:srgbClr val="000000"/>
              </a:solidFill>
              <a:latin typeface="Arial"/>
            </a:endParaRPr>
          </a:p>
        </p:txBody>
      </p:sp>
      <p:sp>
        <p:nvSpPr>
          <p:cNvPr id="66" name="Rectangle 4"/>
          <p:cNvSpPr/>
          <p:nvPr/>
        </p:nvSpPr>
        <p:spPr>
          <a:xfrm>
            <a:off x="571320" y="128592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A Model of the Problem-Solving Process</a:t>
            </a:r>
            <a:endParaRPr b="0" lang="en-US" sz="2400" spc="-1" strike="noStrike">
              <a:solidFill>
                <a:srgbClr val="000000"/>
              </a:solidFill>
              <a:latin typeface="Arial"/>
            </a:endParaRPr>
          </a:p>
        </p:txBody>
      </p:sp>
    </p:spTree>
  </p:cSld>
  <p:transition>
    <p:fade thruBlk="tru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 Box 2"/>
          <p:cNvSpPr/>
          <p:nvPr/>
        </p:nvSpPr>
        <p:spPr>
          <a:xfrm>
            <a:off x="571320" y="28584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68" name="Rectangle 3"/>
          <p:cNvSpPr/>
          <p:nvPr/>
        </p:nvSpPr>
        <p:spPr>
          <a:xfrm>
            <a:off x="457200" y="2209680"/>
            <a:ext cx="8000640" cy="3657240"/>
          </a:xfrm>
          <a:prstGeom prst="rect">
            <a:avLst/>
          </a:prstGeom>
          <a:noFill/>
          <a:ln w="12700">
            <a:noFill/>
          </a:ln>
        </p:spPr>
        <p:style>
          <a:lnRef idx="0"/>
          <a:fillRef idx="0"/>
          <a:effectRef idx="0"/>
          <a:fontRef idx="minor"/>
        </p:style>
        <p:txBody>
          <a:bodyPr lIns="90360" rIns="90360" tIns="44280" bIns="44280" anchor="t">
            <a:noAutofit/>
          </a:bodyPr>
          <a:p>
            <a:pPr marL="457200" indent="-457200">
              <a:lnSpc>
                <a:spcPct val="110000"/>
              </a:lnSpc>
              <a:spcBef>
                <a:spcPts val="119"/>
              </a:spcBef>
              <a:spcAft>
                <a:spcPts val="601"/>
              </a:spcAft>
              <a:buClr>
                <a:srgbClr val="000000"/>
              </a:buClr>
              <a:buFont typeface="Arial"/>
              <a:buChar char="•"/>
            </a:pPr>
            <a:r>
              <a:rPr b="1" lang="en-US" sz="2400" spc="-1" strike="noStrike">
                <a:solidFill>
                  <a:schemeClr val="dk1"/>
                </a:solidFill>
                <a:latin typeface="Arial"/>
                <a:ea typeface="ＭＳ Ｐゴシック"/>
              </a:rPr>
              <a:t>Typical technology problems</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Insufficient or aging hardware</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Outdated software</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Inadequate database capacity</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Insufficient telecommunications capacity</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Incompatibility of old systems with new technology</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Rapid technological change</a:t>
            </a:r>
            <a:endParaRPr b="0" lang="en-US" sz="2400" spc="-1" strike="noStrike">
              <a:solidFill>
                <a:srgbClr val="000000"/>
              </a:solidFill>
              <a:latin typeface="Arial"/>
            </a:endParaRPr>
          </a:p>
          <a:p>
            <a:pPr marL="914400" indent="-457200">
              <a:lnSpc>
                <a:spcPct val="110000"/>
              </a:lnSpc>
              <a:spcBef>
                <a:spcPts val="119"/>
              </a:spcBef>
              <a:spcAft>
                <a:spcPts val="601"/>
              </a:spcAft>
              <a:tabLst>
                <a:tab algn="l" pos="0"/>
              </a:tabLst>
            </a:pPr>
            <a:endParaRPr b="0" lang="en-US" sz="2400" spc="-1" strike="noStrike">
              <a:solidFill>
                <a:srgbClr val="000000"/>
              </a:solidFill>
              <a:latin typeface="Arial"/>
            </a:endParaRPr>
          </a:p>
        </p:txBody>
      </p:sp>
      <p:sp>
        <p:nvSpPr>
          <p:cNvPr id="69" name="Rectangle 4"/>
          <p:cNvSpPr/>
          <p:nvPr/>
        </p:nvSpPr>
        <p:spPr>
          <a:xfrm>
            <a:off x="428760" y="128592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A Model of the Problem-Solving Process</a:t>
            </a:r>
            <a:endParaRPr b="0" lang="en-US" sz="2400" spc="-1" strike="noStrike">
              <a:solidFill>
                <a:srgbClr val="000000"/>
              </a:solidFill>
              <a:latin typeface="Arial"/>
            </a:endParaRPr>
          </a:p>
        </p:txBody>
      </p:sp>
    </p:spTree>
  </p:cSld>
  <p:transition>
    <p:fade thruBlk="tru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 Box 2"/>
          <p:cNvSpPr/>
          <p:nvPr/>
        </p:nvSpPr>
        <p:spPr>
          <a:xfrm>
            <a:off x="642960" y="42876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71" name="Rectangle 3"/>
          <p:cNvSpPr/>
          <p:nvPr/>
        </p:nvSpPr>
        <p:spPr>
          <a:xfrm>
            <a:off x="457200" y="2209680"/>
            <a:ext cx="8000640" cy="3657240"/>
          </a:xfrm>
          <a:prstGeom prst="rect">
            <a:avLst/>
          </a:prstGeom>
          <a:noFill/>
          <a:ln w="12700">
            <a:noFill/>
          </a:ln>
        </p:spPr>
        <p:style>
          <a:lnRef idx="0"/>
          <a:fillRef idx="0"/>
          <a:effectRef idx="0"/>
          <a:fontRef idx="minor"/>
        </p:style>
        <p:txBody>
          <a:bodyPr lIns="90360" rIns="90360" tIns="44280" bIns="44280" anchor="t">
            <a:noAutofit/>
          </a:bodyPr>
          <a:p>
            <a:pPr marL="457200" indent="-457200">
              <a:lnSpc>
                <a:spcPct val="110000"/>
              </a:lnSpc>
              <a:spcBef>
                <a:spcPts val="119"/>
              </a:spcBef>
              <a:spcAft>
                <a:spcPts val="601"/>
              </a:spcAft>
              <a:buClr>
                <a:srgbClr val="000000"/>
              </a:buClr>
              <a:buFont typeface="Arial"/>
              <a:buChar char="•"/>
            </a:pPr>
            <a:r>
              <a:rPr b="1" lang="en-US" sz="2400" spc="-1" strike="noStrike">
                <a:solidFill>
                  <a:schemeClr val="dk1"/>
                </a:solidFill>
                <a:latin typeface="Arial"/>
                <a:ea typeface="ＭＳ Ｐゴシック"/>
              </a:rPr>
              <a:t>Typical people problems</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Lack of employee training</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Difficulties of evaluating performance</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Legal and regulatory compliance</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Work environment, ergonomics</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Poor or indecisive management</a:t>
            </a:r>
            <a:endParaRPr b="0" lang="en-US" sz="2400" spc="-1" strike="noStrike">
              <a:solidFill>
                <a:srgbClr val="000000"/>
              </a:solidFill>
              <a:latin typeface="Arial"/>
            </a:endParaRPr>
          </a:p>
          <a:p>
            <a:pPr lvl="1" marL="914400" indent="-457200">
              <a:lnSpc>
                <a:spcPct val="110000"/>
              </a:lnSpc>
              <a:spcBef>
                <a:spcPts val="119"/>
              </a:spcBef>
              <a:spcAft>
                <a:spcPts val="601"/>
              </a:spcAft>
              <a:buClr>
                <a:srgbClr val="000000"/>
              </a:buClr>
              <a:buFont typeface="Arial"/>
              <a:buChar char="•"/>
            </a:pPr>
            <a:r>
              <a:rPr b="0" lang="en-US" sz="2400" spc="-1" strike="noStrike">
                <a:solidFill>
                  <a:schemeClr val="dk1"/>
                </a:solidFill>
                <a:latin typeface="Arial"/>
                <a:ea typeface="ＭＳ Ｐゴシック"/>
              </a:rPr>
              <a:t>Lack of employee support and participation</a:t>
            </a:r>
            <a:endParaRPr b="0" lang="en-US" sz="2400" spc="-1" strike="noStrike">
              <a:solidFill>
                <a:srgbClr val="000000"/>
              </a:solidFill>
              <a:latin typeface="Arial"/>
            </a:endParaRPr>
          </a:p>
          <a:p>
            <a:pPr marL="914400" indent="-457200">
              <a:lnSpc>
                <a:spcPct val="110000"/>
              </a:lnSpc>
              <a:spcBef>
                <a:spcPts val="119"/>
              </a:spcBef>
              <a:spcAft>
                <a:spcPts val="601"/>
              </a:spcAft>
              <a:tabLst>
                <a:tab algn="l" pos="0"/>
              </a:tabLst>
            </a:pPr>
            <a:endParaRPr b="0" lang="en-US" sz="2400" spc="-1" strike="noStrike">
              <a:solidFill>
                <a:srgbClr val="000000"/>
              </a:solidFill>
              <a:latin typeface="Arial"/>
            </a:endParaRPr>
          </a:p>
        </p:txBody>
      </p:sp>
      <p:sp>
        <p:nvSpPr>
          <p:cNvPr id="72" name="Rectangle 4"/>
          <p:cNvSpPr/>
          <p:nvPr/>
        </p:nvSpPr>
        <p:spPr>
          <a:xfrm>
            <a:off x="642960" y="128592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A Model of the Problem-Solving Process</a:t>
            </a:r>
            <a:endParaRPr b="0" lang="en-US" sz="2400" spc="-1" strike="noStrike">
              <a:solidFill>
                <a:srgbClr val="000000"/>
              </a:solidFill>
              <a:latin typeface="Arial"/>
            </a:endParaRPr>
          </a:p>
        </p:txBody>
      </p:sp>
    </p:spTree>
  </p:cSld>
  <p:transition>
    <p:fade thruBlk="tru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 Box 2"/>
          <p:cNvSpPr/>
          <p:nvPr/>
        </p:nvSpPr>
        <p:spPr>
          <a:xfrm>
            <a:off x="571320" y="285840"/>
            <a:ext cx="7695720" cy="33336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spcBef>
                <a:spcPts val="799"/>
              </a:spcBef>
            </a:pPr>
            <a:r>
              <a:rPr b="1" lang="en-US" sz="1600" spc="-1" strike="noStrike">
                <a:solidFill>
                  <a:schemeClr val="dk1"/>
                </a:solidFill>
                <a:latin typeface="Arial"/>
                <a:ea typeface="ＭＳ Ｐゴシック"/>
              </a:rPr>
              <a:t>Understanding Information Systems: A Business Problem-Solving Approach</a:t>
            </a:r>
            <a:endParaRPr b="0" lang="en-US" sz="1600" spc="-1" strike="noStrike">
              <a:solidFill>
                <a:srgbClr val="000000"/>
              </a:solidFill>
              <a:latin typeface="Arial"/>
            </a:endParaRPr>
          </a:p>
        </p:txBody>
      </p:sp>
      <p:sp>
        <p:nvSpPr>
          <p:cNvPr id="74" name="Rectangle 3"/>
          <p:cNvSpPr/>
          <p:nvPr/>
        </p:nvSpPr>
        <p:spPr>
          <a:xfrm>
            <a:off x="457200" y="2209680"/>
            <a:ext cx="8000640" cy="3657240"/>
          </a:xfrm>
          <a:prstGeom prst="rect">
            <a:avLst/>
          </a:prstGeom>
          <a:noFill/>
          <a:ln w="12700">
            <a:noFill/>
          </a:ln>
        </p:spPr>
        <p:style>
          <a:lnRef idx="0"/>
          <a:fillRef idx="0"/>
          <a:effectRef idx="0"/>
          <a:fontRef idx="minor"/>
        </p:style>
        <p:txBody>
          <a:bodyPr lIns="90360" rIns="90360" tIns="44280" bIns="44280" anchor="t">
            <a:noAutofit/>
          </a:bodyPr>
          <a:p>
            <a:pPr marL="457200" indent="-457200">
              <a:lnSpc>
                <a:spcPct val="100000"/>
              </a:lnSpc>
              <a:spcBef>
                <a:spcPts val="601"/>
              </a:spcBef>
              <a:spcAft>
                <a:spcPts val="601"/>
              </a:spcAft>
              <a:buClr>
                <a:srgbClr val="000000"/>
              </a:buClr>
              <a:buFont typeface="Times New Roman"/>
              <a:buAutoNum type="arabicPeriod" startAt="2"/>
            </a:pPr>
            <a:r>
              <a:rPr b="1" lang="en-US" sz="2400" spc="-1" strike="noStrike">
                <a:solidFill>
                  <a:schemeClr val="dk1"/>
                </a:solidFill>
                <a:latin typeface="Arial"/>
                <a:ea typeface="ＭＳ Ｐゴシック"/>
              </a:rPr>
              <a:t>Solution design</a:t>
            </a:r>
            <a:endParaRPr b="0" lang="en-US" sz="2400" spc="-1" strike="noStrike">
              <a:solidFill>
                <a:srgbClr val="000000"/>
              </a:solidFill>
              <a:latin typeface="Arial"/>
            </a:endParaRPr>
          </a:p>
          <a:p>
            <a:pPr lvl="1" marL="914400" indent="-457200">
              <a:lnSpc>
                <a:spcPct val="100000"/>
              </a:lnSpc>
              <a:spcBef>
                <a:spcPts val="601"/>
              </a:spcBef>
              <a:spcAft>
                <a:spcPts val="601"/>
              </a:spcAft>
              <a:buClr>
                <a:srgbClr val="000000"/>
              </a:buClr>
              <a:buFont typeface="Arial"/>
              <a:buChar char="•"/>
            </a:pPr>
            <a:r>
              <a:rPr b="0" lang="en-US" sz="2400" spc="-1" strike="noStrike">
                <a:solidFill>
                  <a:schemeClr val="dk1"/>
                </a:solidFill>
                <a:latin typeface="Arial"/>
                <a:ea typeface="ＭＳ Ｐゴシック"/>
              </a:rPr>
              <a:t>Often many possible solutions</a:t>
            </a:r>
            <a:endParaRPr b="0" lang="en-US" sz="2400" spc="-1" strike="noStrike">
              <a:solidFill>
                <a:srgbClr val="000000"/>
              </a:solidFill>
              <a:latin typeface="Arial"/>
            </a:endParaRPr>
          </a:p>
          <a:p>
            <a:pPr lvl="1" marL="914400" indent="-457200">
              <a:lnSpc>
                <a:spcPct val="100000"/>
              </a:lnSpc>
              <a:spcBef>
                <a:spcPts val="601"/>
              </a:spcBef>
              <a:spcAft>
                <a:spcPts val="601"/>
              </a:spcAft>
              <a:buClr>
                <a:srgbClr val="000000"/>
              </a:buClr>
              <a:buFont typeface="Arial"/>
              <a:buChar char="•"/>
            </a:pPr>
            <a:r>
              <a:rPr b="0" lang="en-US" sz="2400" spc="-1" strike="noStrike">
                <a:solidFill>
                  <a:schemeClr val="dk1"/>
                </a:solidFill>
                <a:latin typeface="Arial"/>
                <a:ea typeface="ＭＳ Ｐゴシック"/>
              </a:rPr>
              <a:t>Consider as many as possible to understand range of solutions</a:t>
            </a:r>
            <a:endParaRPr b="0" lang="en-US" sz="2400" spc="-1" strike="noStrike">
              <a:solidFill>
                <a:srgbClr val="000000"/>
              </a:solidFill>
              <a:latin typeface="Arial"/>
            </a:endParaRPr>
          </a:p>
          <a:p>
            <a:pPr marL="457200" indent="-457200">
              <a:lnSpc>
                <a:spcPct val="100000"/>
              </a:lnSpc>
              <a:spcBef>
                <a:spcPts val="601"/>
              </a:spcBef>
              <a:spcAft>
                <a:spcPts val="601"/>
              </a:spcAft>
              <a:buClr>
                <a:srgbClr val="000000"/>
              </a:buClr>
              <a:buFont typeface="Times New Roman"/>
              <a:buAutoNum type="arabicPeriod" startAt="2"/>
            </a:pPr>
            <a:r>
              <a:rPr b="1" lang="en-US" sz="2400" spc="-1" strike="noStrike">
                <a:solidFill>
                  <a:schemeClr val="dk1"/>
                </a:solidFill>
                <a:latin typeface="Arial"/>
                <a:ea typeface="ＭＳ Ｐゴシック"/>
              </a:rPr>
              <a:t>Choice: </a:t>
            </a:r>
            <a:r>
              <a:rPr b="0" lang="en-US" sz="2400" spc="-1" strike="noStrike">
                <a:solidFill>
                  <a:schemeClr val="dk1"/>
                </a:solidFill>
                <a:latin typeface="Arial"/>
                <a:ea typeface="ＭＳ Ｐゴシック"/>
              </a:rPr>
              <a:t>Factors include</a:t>
            </a:r>
            <a:endParaRPr b="0" lang="en-US" sz="2400" spc="-1" strike="noStrike">
              <a:solidFill>
                <a:srgbClr val="000000"/>
              </a:solidFill>
              <a:latin typeface="Arial"/>
            </a:endParaRPr>
          </a:p>
          <a:p>
            <a:pPr lvl="1" marL="914400" indent="-457200">
              <a:lnSpc>
                <a:spcPct val="100000"/>
              </a:lnSpc>
              <a:spcBef>
                <a:spcPts val="601"/>
              </a:spcBef>
              <a:spcAft>
                <a:spcPts val="601"/>
              </a:spcAft>
              <a:buClr>
                <a:srgbClr val="000000"/>
              </a:buClr>
              <a:buFont typeface="Arial"/>
              <a:buChar char="•"/>
            </a:pPr>
            <a:r>
              <a:rPr b="0" lang="en-US" sz="2400" spc="-1" strike="noStrike">
                <a:solidFill>
                  <a:schemeClr val="dk1"/>
                </a:solidFill>
                <a:latin typeface="Arial"/>
                <a:ea typeface="ＭＳ Ｐゴシック"/>
              </a:rPr>
              <a:t>Cost</a:t>
            </a:r>
            <a:endParaRPr b="0" lang="en-US" sz="2400" spc="-1" strike="noStrike">
              <a:solidFill>
                <a:srgbClr val="000000"/>
              </a:solidFill>
              <a:latin typeface="Arial"/>
            </a:endParaRPr>
          </a:p>
          <a:p>
            <a:pPr lvl="1" marL="914400" indent="-457200">
              <a:lnSpc>
                <a:spcPct val="100000"/>
              </a:lnSpc>
              <a:spcBef>
                <a:spcPts val="601"/>
              </a:spcBef>
              <a:spcAft>
                <a:spcPts val="601"/>
              </a:spcAft>
              <a:buClr>
                <a:srgbClr val="000000"/>
              </a:buClr>
              <a:buFont typeface="Arial"/>
              <a:buChar char="•"/>
            </a:pPr>
            <a:r>
              <a:rPr b="0" lang="en-US" sz="2400" spc="-1" strike="noStrike">
                <a:solidFill>
                  <a:schemeClr val="dk1"/>
                </a:solidFill>
                <a:latin typeface="Arial"/>
                <a:ea typeface="ＭＳ Ｐゴシック"/>
              </a:rPr>
              <a:t>Feasibility given resources and skills</a:t>
            </a:r>
            <a:endParaRPr b="0" lang="en-US" sz="2400" spc="-1" strike="noStrike">
              <a:solidFill>
                <a:srgbClr val="000000"/>
              </a:solidFill>
              <a:latin typeface="Arial"/>
            </a:endParaRPr>
          </a:p>
          <a:p>
            <a:pPr lvl="1" marL="914400" indent="-457200">
              <a:lnSpc>
                <a:spcPct val="100000"/>
              </a:lnSpc>
              <a:spcBef>
                <a:spcPts val="601"/>
              </a:spcBef>
              <a:spcAft>
                <a:spcPts val="601"/>
              </a:spcAft>
              <a:buClr>
                <a:srgbClr val="000000"/>
              </a:buClr>
              <a:buFont typeface="Arial"/>
              <a:buChar char="•"/>
            </a:pPr>
            <a:r>
              <a:rPr b="0" lang="en-US" sz="2400" spc="-1" strike="noStrike">
                <a:solidFill>
                  <a:schemeClr val="dk1"/>
                </a:solidFill>
                <a:latin typeface="Arial"/>
                <a:ea typeface="ＭＳ Ｐゴシック"/>
              </a:rPr>
              <a:t>Length of time needed to implement solution </a:t>
            </a:r>
            <a:endParaRPr b="0" lang="en-US" sz="2400" spc="-1" strike="noStrike">
              <a:solidFill>
                <a:srgbClr val="000000"/>
              </a:solidFill>
              <a:latin typeface="Arial"/>
            </a:endParaRPr>
          </a:p>
        </p:txBody>
      </p:sp>
      <p:sp>
        <p:nvSpPr>
          <p:cNvPr id="75" name="Rectangle 4"/>
          <p:cNvSpPr/>
          <p:nvPr/>
        </p:nvSpPr>
        <p:spPr>
          <a:xfrm>
            <a:off x="500040" y="1143000"/>
            <a:ext cx="8152920" cy="4554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9f0f10"/>
                </a:solidFill>
                <a:latin typeface="Arial"/>
                <a:ea typeface="ＭＳ Ｐゴシック"/>
              </a:rPr>
              <a:t>A Model of the Problem-Solving Process</a:t>
            </a:r>
            <a:endParaRPr b="0" lang="en-US" sz="2400" spc="-1" strike="noStrike">
              <a:solidFill>
                <a:srgbClr val="000000"/>
              </a:solidFill>
              <a:latin typeface="Arial"/>
            </a:endParaRPr>
          </a:p>
        </p:txBody>
      </p:sp>
    </p:spTree>
  </p:cSld>
  <p:transition>
    <p:fade thruBlk="true"/>
  </p:transition>
</p:sld>
</file>

<file path=ppt/theme/theme1.xml><?xml version="1.0" encoding="utf-8"?>
<a:theme xmlns:a="http://schemas.openxmlformats.org/drawingml/2006/main" xmlns:r="http://schemas.openxmlformats.org/officeDocument/2006/relationships" name="Default Design">
  <a:themeElements>
    <a:clrScheme name="Custom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b2b2b2"/>
      </a:folHlink>
    </a:clrScheme>
    <a:fontScheme name="Default Design">
      <a:majorFont>
        <a:latin typeface="Times New Roman" pitchFamily="0" charset="1"/>
        <a:ea typeface=""/>
        <a:cs typeface=""/>
      </a:majorFont>
      <a:minorFont>
        <a:latin typeface="Times New Roman"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4063</TotalTime>
  <Application>LibreOffice/7.6.4.1$Linux_X86_64 LibreOffice_project/e19e193f88cd6c0525a17fb7a176ed8e6a3e2aa1</Application>
  <AppVersion>15.0000</AppVersion>
  <Words>1656</Words>
  <Paragraphs>202</Paragraphs>
  <Company>Azimuth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2005-03-05T09:57:46Z</dcterms:created>
  <dc:creator>KL</dc:creator>
  <dc:description/>
  <dc:language>en-US</dc:language>
  <cp:lastModifiedBy/>
  <dcterms:modified xsi:type="dcterms:W3CDTF">2024-04-24T18:02:49Z</dcterms:modified>
  <cp:revision>385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23</vt:i4>
  </property>
  <property fmtid="{D5CDD505-2E9C-101B-9397-08002B2CF9AE}" pid="3" name="PresentationFormat">
    <vt:lpwstr>On-screen Show (4:3)</vt:lpwstr>
  </property>
  <property fmtid="{D5CDD505-2E9C-101B-9397-08002B2CF9AE}" pid="4" name="Slides">
    <vt:i4>25</vt:i4>
  </property>
</Properties>
</file>