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387" r:id="rId3"/>
    <p:sldId id="388" r:id="rId4"/>
    <p:sldId id="389" r:id="rId5"/>
    <p:sldId id="390" r:id="rId6"/>
    <p:sldId id="391" r:id="rId7"/>
    <p:sldId id="393" r:id="rId8"/>
    <p:sldId id="394" r:id="rId9"/>
    <p:sldId id="395" r:id="rId10"/>
    <p:sldId id="396" r:id="rId11"/>
    <p:sldId id="397" r:id="rId12"/>
    <p:sldId id="398" r:id="rId13"/>
    <p:sldId id="399" r:id="rId14"/>
    <p:sldId id="401" r:id="rId15"/>
    <p:sldId id="405" r:id="rId16"/>
    <p:sldId id="407" r:id="rId17"/>
    <p:sldId id="408" r:id="rId18"/>
    <p:sldId id="410" r:id="rId19"/>
    <p:sldId id="412" r:id="rId20"/>
    <p:sldId id="413" r:id="rId21"/>
    <p:sldId id="414" r:id="rId22"/>
    <p:sldId id="415" r:id="rId23"/>
    <p:sldId id="416" r:id="rId24"/>
    <p:sldId id="417" r:id="rId25"/>
    <p:sldId id="418" r:id="rId26"/>
    <p:sldId id="419" r:id="rId27"/>
    <p:sldId id="421" r:id="rId28"/>
    <p:sldId id="426" r:id="rId29"/>
  </p:sldIdLst>
  <p:sldSz cx="9144000" cy="6858000" type="screen4x3"/>
  <p:notesSz cx="6858000" cy="9144000"/>
  <p:custShowLst>
    <p:custShow name="Custom Show 1" id="0">
      <p:sldLst>
        <p:sld r:id="rId2"/>
      </p:sldLst>
    </p:custShow>
  </p:custShowLst>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A50021"/>
    <a:srgbClr val="0033CC"/>
    <a:srgbClr val="9F0F10"/>
    <a:srgbClr val="FFB060"/>
    <a:srgbClr val="FF0000"/>
    <a:srgbClr val="FF6600"/>
    <a:srgbClr val="003399"/>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77892" autoAdjust="0"/>
  </p:normalViewPr>
  <p:slideViewPr>
    <p:cSldViewPr>
      <p:cViewPr varScale="1">
        <p:scale>
          <a:sx n="62" d="100"/>
          <a:sy n="62" d="100"/>
        </p:scale>
        <p:origin x="-8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592" y="31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D50037-2149-4A56-9B54-FCF1F14E74A7}" type="datetimeFigureOut">
              <a:rPr lang="en-US" smtClean="0"/>
              <a:pPr/>
              <a:t>4/4/2023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2A3A93-AB81-4E1F-970D-56B2DF17CEF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ＭＳ Ｐゴシック" pitchFamily="34" charset="-128"/>
              </a:defRPr>
            </a:lvl1pPr>
          </a:lstStyle>
          <a:p>
            <a:pPr>
              <a:defRPr/>
            </a:pPr>
            <a:fld id="{1DC8DDD5-0033-43A3-A5CA-5CF4E6ED0308}"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6059C73-5529-4188-9F88-FA3EC0D3033E}" type="slidenum">
              <a:rPr lang="en-US" smtClean="0">
                <a:ea typeface="ＭＳ Ｐゴシック" charset="-128"/>
              </a:rPr>
              <a:pPr/>
              <a:t>1</a:t>
            </a:fld>
            <a:endParaRPr lang="en-US" smtClean="0">
              <a:ea typeface="ＭＳ Ｐゴシック"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ea typeface="ＭＳ Ｐゴシック" charset="-128"/>
              </a:rPr>
              <a:t>There are two video cases and two instructional videos available for this chapter.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r>
              <a:rPr lang="en-US" smtClean="0">
                <a:ea typeface="ＭＳ Ｐゴシック" charset="-128"/>
              </a:rPr>
              <a:t>To accomplish business objectives, businesses develop and use information systems. </a:t>
            </a:r>
          </a:p>
        </p:txBody>
      </p:sp>
      <p:sp>
        <p:nvSpPr>
          <p:cNvPr id="65540" name="Slide Number Placeholder 3"/>
          <p:cNvSpPr>
            <a:spLocks noGrp="1"/>
          </p:cNvSpPr>
          <p:nvPr>
            <p:ph type="sldNum" sz="quarter" idx="5"/>
          </p:nvPr>
        </p:nvSpPr>
        <p:spPr>
          <a:noFill/>
        </p:spPr>
        <p:txBody>
          <a:bodyPr/>
          <a:lstStyle/>
          <a:p>
            <a:fld id="{C7944544-EE4F-4D81-8314-DA8A87AE1F69}" type="slidenum">
              <a:rPr lang="en-US" smtClean="0">
                <a:ea typeface="ＭＳ Ｐゴシック" charset="-128"/>
              </a:rPr>
              <a:pPr/>
              <a:t>11</a:t>
            </a:fld>
            <a:endParaRPr lang="en-US" smtClean="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r>
              <a:rPr lang="en-US" smtClean="0">
                <a:ea typeface="ＭＳ Ｐゴシック" charset="-128"/>
              </a:rPr>
              <a:t>The constituency perspective emphasizes which groups in the firm are served by specific systems. </a:t>
            </a:r>
          </a:p>
        </p:txBody>
      </p:sp>
      <p:sp>
        <p:nvSpPr>
          <p:cNvPr id="66564" name="Slide Number Placeholder 3"/>
          <p:cNvSpPr>
            <a:spLocks noGrp="1"/>
          </p:cNvSpPr>
          <p:nvPr>
            <p:ph type="sldNum" sz="quarter" idx="5"/>
          </p:nvPr>
        </p:nvSpPr>
        <p:spPr>
          <a:noFill/>
        </p:spPr>
        <p:txBody>
          <a:bodyPr/>
          <a:lstStyle/>
          <a:p>
            <a:fld id="{0B7C3F32-3B8B-47FC-85DD-D97966A2BA4C}" type="slidenum">
              <a:rPr lang="en-US" smtClean="0">
                <a:ea typeface="ＭＳ Ｐゴシック" charset="-128"/>
              </a:rPr>
              <a:pPr/>
              <a:t>12</a:t>
            </a:fld>
            <a:endParaRPr lang="en-US" smtClean="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r>
              <a:rPr lang="en-US" smtClean="0">
                <a:ea typeface="ＭＳ Ｐゴシック" charset="-128"/>
              </a:rPr>
              <a:t>TPS systems are really the most basic kind of information system in a business, and they were among the first to be developed. A business is in large part a collection of transactions. Keeping track of all these transactions is the fundamental job of management. Without this, the business would soon collapse. Ask students for examples of a </a:t>
            </a:r>
            <a:r>
              <a:rPr lang="ja-JP" altLang="en-US" smtClean="0">
                <a:ea typeface="ＭＳ Ｐゴシック" charset="-128"/>
              </a:rPr>
              <a:t>“</a:t>
            </a:r>
            <a:r>
              <a:rPr lang="en-US" altLang="ja-JP" smtClean="0">
                <a:ea typeface="ＭＳ Ｐゴシック" charset="-128"/>
              </a:rPr>
              <a:t>transaction</a:t>
            </a:r>
            <a:r>
              <a:rPr lang="ja-JP" altLang="en-US" smtClean="0">
                <a:ea typeface="ＭＳ Ｐゴシック" charset="-128"/>
              </a:rPr>
              <a:t>”</a:t>
            </a:r>
            <a:r>
              <a:rPr lang="en-US" altLang="ja-JP" smtClean="0">
                <a:ea typeface="ＭＳ Ｐゴシック" charset="-128"/>
              </a:rPr>
              <a:t> in a business and make sure they understand the fundamental role of transactions. </a:t>
            </a:r>
            <a:endParaRPr lang="en-US" smtClean="0">
              <a:ea typeface="ＭＳ Ｐゴシック" charset="-128"/>
            </a:endParaRPr>
          </a:p>
        </p:txBody>
      </p:sp>
      <p:sp>
        <p:nvSpPr>
          <p:cNvPr id="67588" name="Slide Number Placeholder 3"/>
          <p:cNvSpPr>
            <a:spLocks noGrp="1"/>
          </p:cNvSpPr>
          <p:nvPr>
            <p:ph type="sldNum" sz="quarter" idx="5"/>
          </p:nvPr>
        </p:nvSpPr>
        <p:spPr>
          <a:noFill/>
        </p:spPr>
        <p:txBody>
          <a:bodyPr/>
          <a:lstStyle/>
          <a:p>
            <a:fld id="{CBF46467-D258-443C-9B81-233389552429}" type="slidenum">
              <a:rPr lang="en-US" smtClean="0">
                <a:ea typeface="ＭＳ Ｐゴシック" charset="-128"/>
              </a:rPr>
              <a:pPr/>
              <a:t>13</a:t>
            </a:fld>
            <a:endParaRPr lang="en-US" smtClean="0">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r>
              <a:rPr lang="en-US" smtClean="0">
                <a:ea typeface="ＭＳ Ｐゴシック" charset="-128"/>
              </a:rPr>
              <a:t>MIS—management information systems—are used by middle and general managers to summarize and keep track of all the important transactions in a business firm. In some sense, being a manager means keeping track of transactions. </a:t>
            </a:r>
          </a:p>
        </p:txBody>
      </p:sp>
      <p:sp>
        <p:nvSpPr>
          <p:cNvPr id="69636" name="Slide Number Placeholder 3"/>
          <p:cNvSpPr>
            <a:spLocks noGrp="1"/>
          </p:cNvSpPr>
          <p:nvPr>
            <p:ph type="sldNum" sz="quarter" idx="5"/>
          </p:nvPr>
        </p:nvSpPr>
        <p:spPr>
          <a:noFill/>
        </p:spPr>
        <p:txBody>
          <a:bodyPr/>
          <a:lstStyle/>
          <a:p>
            <a:fld id="{6287C6A7-EC32-49D8-BA48-40FFF5B8389D}" type="slidenum">
              <a:rPr lang="en-US" smtClean="0">
                <a:ea typeface="ＭＳ Ｐゴシック" charset="-128"/>
              </a:rPr>
              <a:pPr/>
              <a:t>14</a:t>
            </a:fld>
            <a:endParaRPr lang="en-US" smtClean="0">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GB" smtClean="0">
              <a:ea typeface="ＭＳ Ｐゴシック" charset="-128"/>
            </a:endParaRPr>
          </a:p>
        </p:txBody>
      </p:sp>
      <p:sp>
        <p:nvSpPr>
          <p:cNvPr id="73732" name="Slide Number Placeholder 3"/>
          <p:cNvSpPr>
            <a:spLocks noGrp="1"/>
          </p:cNvSpPr>
          <p:nvPr>
            <p:ph type="sldNum" sz="quarter" idx="5"/>
          </p:nvPr>
        </p:nvSpPr>
        <p:spPr>
          <a:noFill/>
        </p:spPr>
        <p:txBody>
          <a:bodyPr/>
          <a:lstStyle/>
          <a:p>
            <a:fld id="{6D0978AD-9F72-4915-8A9F-2D97C9A5E55C}" type="slidenum">
              <a:rPr lang="en-US" smtClean="0">
                <a:ea typeface="ＭＳ Ｐゴシック" charset="-128"/>
              </a:rPr>
              <a:pPr/>
              <a:t>15</a:t>
            </a:fld>
            <a:endParaRPr lang="en-US" smtClean="0">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r>
              <a:rPr lang="en-US" smtClean="0">
                <a:ea typeface="ＭＳ Ｐゴシック" charset="-128"/>
              </a:rPr>
              <a:t>ESS are high level systems aimed at senior managers that summarize the performance of the firm along key dimensions, e.g., sales by region, product sales, cost of goods used in production, and weekly summaries of financial data. Usually, this data is presented in an attractive </a:t>
            </a:r>
            <a:r>
              <a:rPr lang="ja-JP" altLang="en-US" smtClean="0">
                <a:ea typeface="ＭＳ Ｐゴシック" charset="-128"/>
              </a:rPr>
              <a:t>“</a:t>
            </a:r>
            <a:r>
              <a:rPr lang="en-US" altLang="ja-JP" smtClean="0">
                <a:ea typeface="ＭＳ Ｐゴシック" charset="-128"/>
              </a:rPr>
              <a:t>digital dashboard</a:t>
            </a:r>
            <a:r>
              <a:rPr lang="ja-JP" altLang="en-US" smtClean="0">
                <a:ea typeface="ＭＳ Ｐゴシック" charset="-128"/>
              </a:rPr>
              <a:t>”</a:t>
            </a:r>
            <a:r>
              <a:rPr lang="en-US" altLang="ja-JP" smtClean="0">
                <a:ea typeface="ＭＳ Ｐゴシック" charset="-128"/>
              </a:rPr>
              <a:t> interface. </a:t>
            </a:r>
          </a:p>
          <a:p>
            <a:pPr eaLnBrk="1" hangingPunct="1"/>
            <a:endParaRPr lang="en-US" smtClean="0">
              <a:ea typeface="ＭＳ Ｐゴシック" charset="-128"/>
            </a:endParaRPr>
          </a:p>
        </p:txBody>
      </p:sp>
      <p:sp>
        <p:nvSpPr>
          <p:cNvPr id="75780" name="Slide Number Placeholder 3"/>
          <p:cNvSpPr>
            <a:spLocks noGrp="1"/>
          </p:cNvSpPr>
          <p:nvPr>
            <p:ph type="sldNum" sz="quarter" idx="5"/>
          </p:nvPr>
        </p:nvSpPr>
        <p:spPr>
          <a:noFill/>
        </p:spPr>
        <p:txBody>
          <a:bodyPr/>
          <a:lstStyle/>
          <a:p>
            <a:fld id="{129E8BF3-9CDD-444C-BECF-E713C7A1DF5C}" type="slidenum">
              <a:rPr lang="en-US" smtClean="0">
                <a:ea typeface="ＭＳ Ｐゴシック" charset="-128"/>
              </a:rPr>
              <a:pPr/>
              <a:t>16</a:t>
            </a:fld>
            <a:endParaRPr lang="en-US" smtClean="0">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r>
              <a:rPr lang="en-US" smtClean="0">
                <a:ea typeface="ＭＳ Ｐゴシック" charset="-128"/>
              </a:rPr>
              <a:t>Why is it that digital dashboards are more effective than, say, spreadsheets with rows and columns of the same data? One answer is just the cognitive cost of looking for </a:t>
            </a:r>
            <a:r>
              <a:rPr lang="en-US" altLang="en-US" smtClean="0">
                <a:ea typeface="ＭＳ Ｐゴシック" charset="-128"/>
              </a:rPr>
              <a:t>“</a:t>
            </a:r>
            <a:r>
              <a:rPr lang="en-US" smtClean="0">
                <a:ea typeface="ＭＳ Ｐゴシック" charset="-128"/>
              </a:rPr>
              <a:t>information</a:t>
            </a:r>
            <a:r>
              <a:rPr lang="en-US" altLang="en-US" smtClean="0">
                <a:ea typeface="ＭＳ Ｐゴシック" charset="-128"/>
              </a:rPr>
              <a:t>”</a:t>
            </a:r>
            <a:r>
              <a:rPr lang="en-US" smtClean="0">
                <a:ea typeface="ＭＳ Ｐゴシック" charset="-128"/>
              </a:rPr>
              <a:t> in table of rows and columns is much greater than looking at a graphical representation of the same data. </a:t>
            </a:r>
          </a:p>
        </p:txBody>
      </p:sp>
      <p:sp>
        <p:nvSpPr>
          <p:cNvPr id="76804" name="Slide Number Placeholder 3"/>
          <p:cNvSpPr>
            <a:spLocks noGrp="1"/>
          </p:cNvSpPr>
          <p:nvPr>
            <p:ph type="sldNum" sz="quarter" idx="5"/>
          </p:nvPr>
        </p:nvSpPr>
        <p:spPr>
          <a:noFill/>
        </p:spPr>
        <p:txBody>
          <a:bodyPr/>
          <a:lstStyle/>
          <a:p>
            <a:fld id="{AE41BB91-5CDA-4C67-BF7A-2921F4D9D0CA}" type="slidenum">
              <a:rPr lang="en-US" smtClean="0">
                <a:ea typeface="ＭＳ Ｐゴシック" charset="-128"/>
              </a:rPr>
              <a:pPr/>
              <a:t>17</a:t>
            </a:fld>
            <a:endParaRPr lang="en-US" smtClean="0">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r>
              <a:rPr lang="en-US" smtClean="0">
                <a:ea typeface="ＭＳ Ｐゴシック" charset="-128"/>
              </a:rPr>
              <a:t>ERP systems integrate business processes in manufacturing and production, finance and accounting, sales and marketing, and human resources into a single software system.</a:t>
            </a:r>
          </a:p>
          <a:p>
            <a:pPr eaLnBrk="1" hangingPunct="1"/>
            <a:r>
              <a:rPr lang="en-US" smtClean="0">
                <a:ea typeface="ＭＳ Ｐゴシック" charset="-128"/>
              </a:rPr>
              <a:t>SCM systems help businesses manage relationships with their suppliers.</a:t>
            </a:r>
          </a:p>
          <a:p>
            <a:pPr eaLnBrk="1" hangingPunct="1"/>
            <a:r>
              <a:rPr lang="en-US" smtClean="0">
                <a:ea typeface="ＭＳ Ｐゴシック" charset="-128"/>
              </a:rPr>
              <a:t>CRM systems help businesses manage relationships with their customers</a:t>
            </a:r>
          </a:p>
          <a:p>
            <a:pPr eaLnBrk="1" hangingPunct="1"/>
            <a:r>
              <a:rPr lang="en-US" smtClean="0">
                <a:ea typeface="ＭＳ Ｐゴシック" charset="-128"/>
              </a:rPr>
              <a:t>KMS systems enable organizations to better manage processes for capturing and applying knowledge and expertise.</a:t>
            </a:r>
          </a:p>
          <a:p>
            <a:pPr eaLnBrk="1" hangingPunct="1"/>
            <a:endParaRPr lang="en-US" smtClean="0">
              <a:ea typeface="ＭＳ Ｐゴシック" charset="-128"/>
            </a:endParaRPr>
          </a:p>
          <a:p>
            <a:pPr eaLnBrk="1" hangingPunct="1"/>
            <a:endParaRPr lang="en-US" smtClean="0">
              <a:ea typeface="ＭＳ Ｐゴシック" charset="-128"/>
            </a:endParaRPr>
          </a:p>
          <a:p>
            <a:pPr eaLnBrk="1" hangingPunct="1"/>
            <a:endParaRPr lang="en-US" smtClean="0">
              <a:ea typeface="ＭＳ Ｐゴシック" charset="-128"/>
            </a:endParaRPr>
          </a:p>
        </p:txBody>
      </p:sp>
      <p:sp>
        <p:nvSpPr>
          <p:cNvPr id="78852" name="Slide Number Placeholder 3"/>
          <p:cNvSpPr>
            <a:spLocks noGrp="1"/>
          </p:cNvSpPr>
          <p:nvPr>
            <p:ph type="sldNum" sz="quarter" idx="5"/>
          </p:nvPr>
        </p:nvSpPr>
        <p:spPr>
          <a:noFill/>
        </p:spPr>
        <p:txBody>
          <a:bodyPr/>
          <a:lstStyle/>
          <a:p>
            <a:fld id="{64C71EF9-68AD-4A93-A777-BF4777B7ADBF}" type="slidenum">
              <a:rPr lang="en-US" smtClean="0">
                <a:ea typeface="ＭＳ Ｐゴシック" charset="-128"/>
              </a:rPr>
              <a:pPr/>
              <a:t>18</a:t>
            </a:fld>
            <a:endParaRPr lang="en-US" smtClean="0">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r>
              <a:rPr lang="en-US" smtClean="0">
                <a:ea typeface="ＭＳ Ｐゴシック" charset="-128"/>
              </a:rPr>
              <a:t>The alternative to enterprise systems is departmental systems. What</a:t>
            </a:r>
            <a:r>
              <a:rPr lang="ja-JP" altLang="en-US" smtClean="0">
                <a:ea typeface="ＭＳ Ｐゴシック" charset="-128"/>
              </a:rPr>
              <a:t>’</a:t>
            </a:r>
            <a:r>
              <a:rPr lang="en-US" altLang="ja-JP" smtClean="0">
                <a:ea typeface="ＭＳ Ｐゴシック" charset="-128"/>
              </a:rPr>
              <a:t>s wrong with each department, say marketing and accounting, having their own systems to serve their needs? </a:t>
            </a:r>
            <a:endParaRPr lang="en-US" smtClean="0">
              <a:ea typeface="ＭＳ Ｐゴシック" charset="-128"/>
            </a:endParaRPr>
          </a:p>
        </p:txBody>
      </p:sp>
      <p:sp>
        <p:nvSpPr>
          <p:cNvPr id="80900" name="Slide Number Placeholder 3"/>
          <p:cNvSpPr>
            <a:spLocks noGrp="1"/>
          </p:cNvSpPr>
          <p:nvPr>
            <p:ph type="sldNum" sz="quarter" idx="5"/>
          </p:nvPr>
        </p:nvSpPr>
        <p:spPr>
          <a:noFill/>
        </p:spPr>
        <p:txBody>
          <a:bodyPr/>
          <a:lstStyle/>
          <a:p>
            <a:fld id="{95966986-E7B1-4E8B-9E00-A990AF2BA143}" type="slidenum">
              <a:rPr lang="en-US" smtClean="0">
                <a:ea typeface="ＭＳ Ｐゴシック" charset="-128"/>
              </a:rPr>
              <a:pPr/>
              <a:t>19</a:t>
            </a:fld>
            <a:endParaRPr lang="en-US" smtClean="0">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r>
              <a:rPr lang="en-US" smtClean="0">
                <a:ea typeface="ＭＳ Ｐゴシック" charset="-128"/>
              </a:rPr>
              <a:t>Do students have any examples of supply chains based on their work experience? What are some of the difficulties they encountered? Some likely candidates are slow delivery, mistakes in delivery, inability to supply because of lack of inventory, delivery to wrong location, and so forth. </a:t>
            </a:r>
          </a:p>
        </p:txBody>
      </p:sp>
      <p:sp>
        <p:nvSpPr>
          <p:cNvPr id="81924" name="Slide Number Placeholder 3"/>
          <p:cNvSpPr>
            <a:spLocks noGrp="1"/>
          </p:cNvSpPr>
          <p:nvPr>
            <p:ph type="sldNum" sz="quarter" idx="5"/>
          </p:nvPr>
        </p:nvSpPr>
        <p:spPr>
          <a:noFill/>
        </p:spPr>
        <p:txBody>
          <a:bodyPr/>
          <a:lstStyle/>
          <a:p>
            <a:fld id="{6F0B4BAD-3509-4270-86AA-8318AAE71034}" type="slidenum">
              <a:rPr lang="en-US" smtClean="0">
                <a:ea typeface="ＭＳ Ｐゴシック" charset="-128"/>
              </a:rPr>
              <a:pPr/>
              <a:t>20</a:t>
            </a:fld>
            <a:endParaRPr lang="en-US" smtClean="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r>
              <a:rPr lang="en-US" smtClean="0">
                <a:ea typeface="ＭＳ Ｐゴシック" charset="-128"/>
              </a:rPr>
              <a:t>Emphasize each element in the definition of </a:t>
            </a:r>
            <a:r>
              <a:rPr lang="ja-JP" altLang="en-US" smtClean="0">
                <a:ea typeface="ＭＳ Ｐゴシック" charset="-128"/>
              </a:rPr>
              <a:t>“</a:t>
            </a:r>
            <a:r>
              <a:rPr lang="en-US" altLang="ja-JP" smtClean="0">
                <a:ea typeface="ＭＳ Ｐゴシック" charset="-128"/>
              </a:rPr>
              <a:t>business.</a:t>
            </a:r>
            <a:r>
              <a:rPr lang="ja-JP" altLang="en-US" smtClean="0">
                <a:ea typeface="ＭＳ Ｐゴシック" charset="-128"/>
              </a:rPr>
              <a:t>”</a:t>
            </a:r>
            <a:r>
              <a:rPr lang="en-US" altLang="ja-JP" smtClean="0">
                <a:ea typeface="ＭＳ Ｐゴシック" charset="-128"/>
              </a:rPr>
              <a:t> What is meant by </a:t>
            </a:r>
            <a:r>
              <a:rPr lang="ja-JP" altLang="en-US" smtClean="0">
                <a:ea typeface="ＭＳ Ｐゴシック" charset="-128"/>
              </a:rPr>
              <a:t>“</a:t>
            </a:r>
            <a:r>
              <a:rPr lang="en-US" altLang="ja-JP" smtClean="0">
                <a:ea typeface="ＭＳ Ｐゴシック" charset="-128"/>
              </a:rPr>
              <a:t>formal organization</a:t>
            </a:r>
            <a:r>
              <a:rPr lang="ja-JP" altLang="en-US" smtClean="0">
                <a:ea typeface="ＭＳ Ｐゴシック" charset="-128"/>
              </a:rPr>
              <a:t>”</a:t>
            </a:r>
            <a:r>
              <a:rPr lang="en-US" altLang="ja-JP" smtClean="0">
                <a:ea typeface="ＭＳ Ｐゴシック" charset="-128"/>
              </a:rPr>
              <a:t>? Formal organizations get to be </a:t>
            </a:r>
            <a:r>
              <a:rPr lang="en-US" altLang="en-US" smtClean="0">
                <a:ea typeface="ＭＳ Ｐゴシック" charset="-128"/>
              </a:rPr>
              <a:t>“</a:t>
            </a:r>
            <a:r>
              <a:rPr lang="en-US" altLang="ja-JP" smtClean="0">
                <a:ea typeface="ＭＳ Ｐゴシック" charset="-128"/>
              </a:rPr>
              <a:t>formal</a:t>
            </a:r>
            <a:r>
              <a:rPr lang="en-US" altLang="en-US" smtClean="0">
                <a:ea typeface="ＭＳ Ｐゴシック" charset="-128"/>
              </a:rPr>
              <a:t>”</a:t>
            </a:r>
            <a:r>
              <a:rPr lang="en-US" altLang="ja-JP" smtClean="0">
                <a:ea typeface="ＭＳ Ｐゴシック" charset="-128"/>
              </a:rPr>
              <a:t> in part because they are chartered by the nation state (a country</a:t>
            </a:r>
            <a:r>
              <a:rPr lang="en-US" altLang="en-US" smtClean="0">
                <a:ea typeface="ＭＳ Ｐゴシック" charset="-128"/>
              </a:rPr>
              <a:t>’</a:t>
            </a:r>
            <a:r>
              <a:rPr lang="en-US" altLang="ja-JP" smtClean="0">
                <a:ea typeface="ＭＳ Ｐゴシック" charset="-128"/>
              </a:rPr>
              <a:t>s legal system). As a result, they have certain powers and obligations to perform. How might businesses differ depending on whether they make products or provide services? What role does profit play in business?</a:t>
            </a:r>
            <a:endParaRPr lang="en-US" smtClean="0">
              <a:ea typeface="ＭＳ Ｐゴシック" charset="-128"/>
            </a:endParaRPr>
          </a:p>
        </p:txBody>
      </p:sp>
      <p:sp>
        <p:nvSpPr>
          <p:cNvPr id="56324" name="Slide Number Placeholder 3"/>
          <p:cNvSpPr>
            <a:spLocks noGrp="1"/>
          </p:cNvSpPr>
          <p:nvPr>
            <p:ph type="sldNum" sz="quarter" idx="5"/>
          </p:nvPr>
        </p:nvSpPr>
        <p:spPr>
          <a:noFill/>
        </p:spPr>
        <p:txBody>
          <a:bodyPr/>
          <a:lstStyle/>
          <a:p>
            <a:fld id="{C31DA31D-974D-4925-AA13-C07359BCAD9B}" type="slidenum">
              <a:rPr lang="en-US" smtClean="0">
                <a:ea typeface="ＭＳ Ｐゴシック" charset="-128"/>
              </a:rPr>
              <a:pPr/>
              <a:t>3</a:t>
            </a:fld>
            <a:endParaRPr lang="en-US" smtClean="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eaLnBrk="1" hangingPunct="1"/>
            <a:r>
              <a:rPr lang="en-US" smtClean="0">
                <a:ea typeface="ＭＳ Ｐゴシック" charset="-128"/>
              </a:rPr>
              <a:t>Have students interacted with a CRM? Most have but don</a:t>
            </a:r>
            <a:r>
              <a:rPr lang="ja-JP" altLang="en-US" smtClean="0">
                <a:ea typeface="ＭＳ Ｐゴシック" charset="-128"/>
              </a:rPr>
              <a:t>’</a:t>
            </a:r>
            <a:r>
              <a:rPr lang="en-US" altLang="ja-JP" smtClean="0">
                <a:ea typeface="ＭＳ Ｐゴシック" charset="-128"/>
              </a:rPr>
              <a:t>t realize it. Most everyone has interacted with a call center over the phone. What has been the experience of your students dealing with call centers? Why do they think call centers are important to a business? What</a:t>
            </a:r>
            <a:r>
              <a:rPr lang="ja-JP" altLang="en-US" smtClean="0">
                <a:ea typeface="ＭＳ Ｐゴシック" charset="-128"/>
              </a:rPr>
              <a:t>’</a:t>
            </a:r>
            <a:r>
              <a:rPr lang="en-US" altLang="ja-JP" smtClean="0">
                <a:ea typeface="ＭＳ Ｐゴシック" charset="-128"/>
              </a:rPr>
              <a:t>s the worst experience they have had? Often it</a:t>
            </a:r>
            <a:r>
              <a:rPr lang="ja-JP" altLang="en-US" smtClean="0">
                <a:ea typeface="ＭＳ Ｐゴシック" charset="-128"/>
              </a:rPr>
              <a:t>’</a:t>
            </a:r>
            <a:r>
              <a:rPr lang="en-US" altLang="ja-JP" smtClean="0">
                <a:ea typeface="ＭＳ Ｐゴシック" charset="-128"/>
              </a:rPr>
              <a:t>s a cable company or other utility. Or a bad experience with a foreign-based call center where customer service reps could not be easily understood. Why can service at call centers be so poor? </a:t>
            </a:r>
            <a:endParaRPr lang="en-US" smtClean="0">
              <a:ea typeface="ＭＳ Ｐゴシック" charset="-128"/>
            </a:endParaRPr>
          </a:p>
        </p:txBody>
      </p:sp>
      <p:sp>
        <p:nvSpPr>
          <p:cNvPr id="82948" name="Slide Number Placeholder 3"/>
          <p:cNvSpPr>
            <a:spLocks noGrp="1"/>
          </p:cNvSpPr>
          <p:nvPr>
            <p:ph type="sldNum" sz="quarter" idx="5"/>
          </p:nvPr>
        </p:nvSpPr>
        <p:spPr>
          <a:noFill/>
        </p:spPr>
        <p:txBody>
          <a:bodyPr/>
          <a:lstStyle/>
          <a:p>
            <a:fld id="{E5EDFE86-6211-4419-91B0-53BC65FFF137}" type="slidenum">
              <a:rPr lang="en-US" smtClean="0">
                <a:ea typeface="ＭＳ Ｐゴシック" charset="-128"/>
              </a:rPr>
              <a:pPr/>
              <a:t>21</a:t>
            </a:fld>
            <a:endParaRPr lang="en-US" smtClean="0">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eaLnBrk="1" hangingPunct="1"/>
            <a:r>
              <a:rPr lang="en-US" smtClean="0">
                <a:ea typeface="ＭＳ Ｐゴシック" charset="-128"/>
              </a:rPr>
              <a:t>Most students will never have heard of a </a:t>
            </a:r>
            <a:r>
              <a:rPr lang="ja-JP" altLang="en-US" smtClean="0">
                <a:ea typeface="ＭＳ Ｐゴシック" charset="-128"/>
              </a:rPr>
              <a:t>“</a:t>
            </a:r>
            <a:r>
              <a:rPr lang="en-US" altLang="ja-JP" smtClean="0">
                <a:ea typeface="ＭＳ Ｐゴシック" charset="-128"/>
              </a:rPr>
              <a:t>knowledge management system.</a:t>
            </a:r>
            <a:r>
              <a:rPr lang="ja-JP" altLang="en-US" smtClean="0">
                <a:ea typeface="ＭＳ Ｐゴシック" charset="-128"/>
              </a:rPr>
              <a:t>”</a:t>
            </a:r>
            <a:r>
              <a:rPr lang="en-US" altLang="ja-JP" smtClean="0">
                <a:ea typeface="ＭＳ Ｐゴシック" charset="-128"/>
              </a:rPr>
              <a:t> In one sense its just a corporate library which contains documents, even books, but also reports, PowerPoint slides, spreadsheets, in short, a collection of everything a firm (the people in it) knows about the business. Everyone knows (or did know) what a library is. Another way to think about knowledge management is to think about Google being a collection of part of what is known or thought to be in the world. A good knowledge management system would allow employees to search a corporate database just like searching Google. </a:t>
            </a:r>
          </a:p>
          <a:p>
            <a:pPr eaLnBrk="1" hangingPunct="1"/>
            <a:endParaRPr lang="en-US" smtClean="0">
              <a:ea typeface="ＭＳ Ｐゴシック" charset="-128"/>
            </a:endParaRPr>
          </a:p>
          <a:p>
            <a:pPr eaLnBrk="1" hangingPunct="1"/>
            <a:endParaRPr lang="en-US" smtClean="0">
              <a:ea typeface="ＭＳ Ｐゴシック" charset="-128"/>
            </a:endParaRPr>
          </a:p>
        </p:txBody>
      </p:sp>
      <p:sp>
        <p:nvSpPr>
          <p:cNvPr id="83972" name="Slide Number Placeholder 3"/>
          <p:cNvSpPr>
            <a:spLocks noGrp="1"/>
          </p:cNvSpPr>
          <p:nvPr>
            <p:ph type="sldNum" sz="quarter" idx="5"/>
          </p:nvPr>
        </p:nvSpPr>
        <p:spPr>
          <a:noFill/>
        </p:spPr>
        <p:txBody>
          <a:bodyPr/>
          <a:lstStyle/>
          <a:p>
            <a:fld id="{872ECC07-67DD-4A49-9AA9-FEBF6305B7C2}" type="slidenum">
              <a:rPr lang="en-US" smtClean="0">
                <a:ea typeface="ＭＳ Ｐゴシック" charset="-128"/>
              </a:rPr>
              <a:pPr/>
              <a:t>22</a:t>
            </a:fld>
            <a:endParaRPr lang="en-US" smtClean="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r>
              <a:rPr lang="en-US" smtClean="0">
                <a:ea typeface="ＭＳ Ｐゴシック" charset="-128"/>
              </a:rPr>
              <a:t>The distinction between intranets and extranets is still common. Yet many companies simply talk about their </a:t>
            </a:r>
            <a:r>
              <a:rPr lang="ja-JP" altLang="en-US" smtClean="0">
                <a:ea typeface="ＭＳ Ｐゴシック" charset="-128"/>
              </a:rPr>
              <a:t>“</a:t>
            </a:r>
            <a:r>
              <a:rPr lang="en-US" altLang="ja-JP" smtClean="0">
                <a:ea typeface="ＭＳ Ｐゴシック" charset="-128"/>
              </a:rPr>
              <a:t>Web site</a:t>
            </a:r>
            <a:r>
              <a:rPr lang="ja-JP" altLang="en-US" smtClean="0">
                <a:ea typeface="ＭＳ Ｐゴシック" charset="-128"/>
              </a:rPr>
              <a:t>”</a:t>
            </a:r>
            <a:r>
              <a:rPr lang="en-US" altLang="ja-JP" smtClean="0">
                <a:ea typeface="ＭＳ Ｐゴシック" charset="-128"/>
              </a:rPr>
              <a:t> and the various areas of their Web site where access is confined to specific groups. Restricted areas of their Web sites are available only to employees (intranets). Other areas are open to outside suppliers, or customers (extranets). The important point is that no matter how you refer to the phenomenon, firms use their Web sites (many firms have multiple Web sites—some for strictly internal use, and some for use by outside parties) to deliver services and information to all the parties in their business value system, from suppliers to consumers. </a:t>
            </a:r>
            <a:endParaRPr lang="en-US" smtClean="0">
              <a:ea typeface="ＭＳ Ｐゴシック" charset="-128"/>
            </a:endParaRPr>
          </a:p>
        </p:txBody>
      </p:sp>
      <p:sp>
        <p:nvSpPr>
          <p:cNvPr id="84996" name="Slide Number Placeholder 3"/>
          <p:cNvSpPr>
            <a:spLocks noGrp="1"/>
          </p:cNvSpPr>
          <p:nvPr>
            <p:ph type="sldNum" sz="quarter" idx="5"/>
          </p:nvPr>
        </p:nvSpPr>
        <p:spPr>
          <a:noFill/>
        </p:spPr>
        <p:txBody>
          <a:bodyPr/>
          <a:lstStyle/>
          <a:p>
            <a:fld id="{55E637FB-6ECD-4AAE-8AFF-6AFE0BA6350F}" type="slidenum">
              <a:rPr lang="en-US" smtClean="0">
                <a:ea typeface="ＭＳ Ｐゴシック" charset="-128"/>
              </a:rPr>
              <a:pPr/>
              <a:t>23</a:t>
            </a:fld>
            <a:endParaRPr lang="en-US" smtClean="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eaLnBrk="1" hangingPunct="1"/>
            <a:endParaRPr lang="en-GB" smtClean="0">
              <a:ea typeface="ＭＳ Ｐゴシック" charset="-128"/>
            </a:endParaRPr>
          </a:p>
        </p:txBody>
      </p:sp>
      <p:sp>
        <p:nvSpPr>
          <p:cNvPr id="86020" name="Slide Number Placeholder 3"/>
          <p:cNvSpPr>
            <a:spLocks noGrp="1"/>
          </p:cNvSpPr>
          <p:nvPr>
            <p:ph type="sldNum" sz="quarter" idx="5"/>
          </p:nvPr>
        </p:nvSpPr>
        <p:spPr>
          <a:noFill/>
        </p:spPr>
        <p:txBody>
          <a:bodyPr/>
          <a:lstStyle/>
          <a:p>
            <a:fld id="{5CA55B66-0C11-4C7F-91C5-961C910D411B}" type="slidenum">
              <a:rPr lang="en-US" smtClean="0">
                <a:ea typeface="ＭＳ Ｐゴシック" charset="-128"/>
              </a:rPr>
              <a:pPr/>
              <a:t>24</a:t>
            </a:fld>
            <a:endParaRPr lang="en-US" smtClean="0">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pPr eaLnBrk="1" hangingPunct="1"/>
            <a:r>
              <a:rPr lang="en-US" smtClean="0">
                <a:ea typeface="ＭＳ Ｐゴシック" charset="-128"/>
              </a:rPr>
              <a:t>A number of factors are leading to a growing emphasis on collaboration in the firm. Work is changing, requiring more cooperation and coordination. Professions play a larger role in firms than before, and this often requires more consultation among experts than before. Organizations are flatter, with many more decisions made far down in the hierarchy. Organizations are more far flung around the globe, in multiple locations. There</a:t>
            </a:r>
            <a:r>
              <a:rPr lang="ja-JP" altLang="en-US" smtClean="0">
                <a:ea typeface="ＭＳ Ｐゴシック" charset="-128"/>
              </a:rPr>
              <a:t>’</a:t>
            </a:r>
            <a:r>
              <a:rPr lang="en-US" altLang="ja-JP" smtClean="0">
                <a:ea typeface="ＭＳ Ｐゴシック" charset="-128"/>
              </a:rPr>
              <a:t>s an emphasis on finding and sharing ideas, which requires collaboration. Finally, what it means to be a </a:t>
            </a:r>
            <a:r>
              <a:rPr lang="ja-JP" altLang="en-US" smtClean="0">
                <a:ea typeface="ＭＳ Ｐゴシック" charset="-128"/>
              </a:rPr>
              <a:t>“</a:t>
            </a:r>
            <a:r>
              <a:rPr lang="en-US" altLang="ja-JP" smtClean="0">
                <a:ea typeface="ＭＳ Ｐゴシック" charset="-128"/>
              </a:rPr>
              <a:t>good</a:t>
            </a:r>
            <a:r>
              <a:rPr lang="ja-JP" altLang="en-US" smtClean="0">
                <a:ea typeface="ＭＳ Ｐゴシック" charset="-128"/>
              </a:rPr>
              <a:t>”</a:t>
            </a:r>
            <a:r>
              <a:rPr lang="en-US" altLang="ja-JP" smtClean="0">
                <a:ea typeface="ＭＳ Ｐゴシック" charset="-128"/>
              </a:rPr>
              <a:t> employee these days is in part an ability to work with others and collaborate effectively. The culture of work has changed. </a:t>
            </a:r>
            <a:endParaRPr lang="en-US" smtClean="0">
              <a:ea typeface="ＭＳ Ｐゴシック" charset="-128"/>
            </a:endParaRPr>
          </a:p>
        </p:txBody>
      </p:sp>
      <p:sp>
        <p:nvSpPr>
          <p:cNvPr id="87044" name="Slide Number Placeholder 3"/>
          <p:cNvSpPr>
            <a:spLocks noGrp="1"/>
          </p:cNvSpPr>
          <p:nvPr>
            <p:ph type="sldNum" sz="quarter" idx="5"/>
          </p:nvPr>
        </p:nvSpPr>
        <p:spPr>
          <a:noFill/>
        </p:spPr>
        <p:txBody>
          <a:bodyPr/>
          <a:lstStyle/>
          <a:p>
            <a:fld id="{CDCB930E-1AE0-4186-BCA0-79AC061DDD5A}" type="slidenum">
              <a:rPr lang="en-US" smtClean="0">
                <a:ea typeface="ＭＳ Ｐゴシック" charset="-128"/>
              </a:rPr>
              <a:pPr/>
              <a:t>25</a:t>
            </a:fld>
            <a:endParaRPr lang="en-US" smtClean="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pPr eaLnBrk="1" hangingPunct="1"/>
            <a:r>
              <a:rPr lang="en-US" smtClean="0">
                <a:ea typeface="ＭＳ Ｐゴシック" charset="-128"/>
              </a:rPr>
              <a:t>Some of the benefits of collaboration and team work are greater productivity, faster reaction to market events, more innovation, and faster implementation times than previously without collaboration (command and control model). Ask students about their experience on the job with collaboration and team work. Have any worked in a more traditional </a:t>
            </a:r>
            <a:r>
              <a:rPr lang="ja-JP" altLang="en-US" smtClean="0">
                <a:ea typeface="ＭＳ Ｐゴシック" charset="-128"/>
              </a:rPr>
              <a:t>“</a:t>
            </a:r>
            <a:r>
              <a:rPr lang="en-US" altLang="ja-JP" smtClean="0">
                <a:ea typeface="ＭＳ Ｐゴシック" charset="-128"/>
              </a:rPr>
              <a:t>command and control</a:t>
            </a:r>
            <a:r>
              <a:rPr lang="ja-JP" altLang="en-US" smtClean="0">
                <a:ea typeface="ＭＳ Ｐゴシック" charset="-128"/>
              </a:rPr>
              <a:t>”</a:t>
            </a:r>
            <a:r>
              <a:rPr lang="en-US" altLang="ja-JP" smtClean="0">
                <a:ea typeface="ＭＳ Ｐゴシック" charset="-128"/>
              </a:rPr>
              <a:t> business? </a:t>
            </a:r>
            <a:endParaRPr lang="en-US" smtClean="0">
              <a:ea typeface="ＭＳ Ｐゴシック" charset="-128"/>
            </a:endParaRPr>
          </a:p>
        </p:txBody>
      </p:sp>
      <p:sp>
        <p:nvSpPr>
          <p:cNvPr id="88068"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6A088E62-7C22-44DE-BC90-CD4F224DF340}" type="slidenum">
              <a:rPr lang="en-US" sz="1200">
                <a:latin typeface="Times New Roman" pitchFamily="18" charset="0"/>
              </a:rPr>
              <a:pPr algn="r"/>
              <a:t>26</a:t>
            </a:fld>
            <a:endParaRPr lang="en-US" sz="120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r>
              <a:rPr lang="en-US" smtClean="0">
                <a:ea typeface="ＭＳ Ｐゴシック" charset="-128"/>
              </a:rPr>
              <a:t>There</a:t>
            </a:r>
            <a:r>
              <a:rPr lang="ja-JP" altLang="en-US" smtClean="0">
                <a:ea typeface="ＭＳ Ｐゴシック" charset="-128"/>
              </a:rPr>
              <a:t>’</a:t>
            </a:r>
            <a:r>
              <a:rPr lang="en-US" altLang="ja-JP" smtClean="0">
                <a:ea typeface="ＭＳ Ｐゴシック" charset="-128"/>
              </a:rPr>
              <a:t>s been an explosion in collaboration tools and environments. Businesses are just now learning how to use them. </a:t>
            </a:r>
            <a:endParaRPr lang="en-US" smtClean="0">
              <a:ea typeface="ＭＳ Ｐゴシック" charset="-128"/>
            </a:endParaRPr>
          </a:p>
        </p:txBody>
      </p:sp>
      <p:sp>
        <p:nvSpPr>
          <p:cNvPr id="90116"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D6B55649-3F68-4CD1-A0CA-DD3C6604D65C}" type="slidenum">
              <a:rPr lang="en-US" sz="1200">
                <a:latin typeface="Times New Roman" pitchFamily="18" charset="0"/>
              </a:rPr>
              <a:pPr algn="r"/>
              <a:t>27</a:t>
            </a:fld>
            <a:endParaRPr lang="en-US" sz="120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pPr eaLnBrk="1" hangingPunct="1"/>
            <a:r>
              <a:rPr lang="en-US" smtClean="0">
                <a:ea typeface="ＭＳ Ｐゴシック" charset="-128"/>
              </a:rPr>
              <a:t>IS services departments deliver specialized services to most other units of the organization, as well as providing the overall computer infrastructure in a firm that serves everyone. </a:t>
            </a:r>
          </a:p>
        </p:txBody>
      </p:sp>
      <p:sp>
        <p:nvSpPr>
          <p:cNvPr id="95236" name="Slide Number Placeholder 3"/>
          <p:cNvSpPr>
            <a:spLocks noGrp="1"/>
          </p:cNvSpPr>
          <p:nvPr>
            <p:ph type="sldNum" sz="quarter" idx="5"/>
          </p:nvPr>
        </p:nvSpPr>
        <p:spPr>
          <a:noFill/>
        </p:spPr>
        <p:txBody>
          <a:bodyPr/>
          <a:lstStyle/>
          <a:p>
            <a:fld id="{B9D164D9-B239-4585-A307-49F781E168A2}" type="slidenum">
              <a:rPr lang="en-US" smtClean="0">
                <a:ea typeface="ＭＳ Ｐゴシック" charset="-128"/>
              </a:rPr>
              <a:pPr/>
              <a:t>28</a:t>
            </a:fld>
            <a:endParaRPr lang="en-US" smtClean="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r>
              <a:rPr lang="en-US" smtClean="0">
                <a:ea typeface="ＭＳ Ｐゴシック" charset="-128"/>
              </a:rPr>
              <a:t>Emphasize that each function is critical to any business, and explain that the product or service is at the center of the diagram because it </a:t>
            </a:r>
            <a:r>
              <a:rPr lang="ja-JP" altLang="en-US" smtClean="0">
                <a:ea typeface="ＭＳ Ｐゴシック" charset="-128"/>
              </a:rPr>
              <a:t>“</a:t>
            </a:r>
            <a:r>
              <a:rPr lang="en-US" altLang="ja-JP" smtClean="0">
                <a:ea typeface="ＭＳ Ｐゴシック" charset="-128"/>
              </a:rPr>
              <a:t>governs</a:t>
            </a:r>
            <a:r>
              <a:rPr lang="ja-JP" altLang="en-US" smtClean="0">
                <a:ea typeface="ＭＳ Ｐゴシック" charset="-128"/>
              </a:rPr>
              <a:t>”</a:t>
            </a:r>
            <a:r>
              <a:rPr lang="en-US" altLang="ja-JP" smtClean="0">
                <a:ea typeface="ＭＳ Ｐゴシック" charset="-128"/>
              </a:rPr>
              <a:t> the way each business approaches the four major business functions.</a:t>
            </a:r>
            <a:endParaRPr lang="en-US" smtClean="0">
              <a:ea typeface="ＭＳ Ｐゴシック" charset="-128"/>
            </a:endParaRPr>
          </a:p>
        </p:txBody>
      </p:sp>
      <p:sp>
        <p:nvSpPr>
          <p:cNvPr id="57348" name="Slide Number Placeholder 3"/>
          <p:cNvSpPr>
            <a:spLocks noGrp="1"/>
          </p:cNvSpPr>
          <p:nvPr>
            <p:ph type="sldNum" sz="quarter" idx="5"/>
          </p:nvPr>
        </p:nvSpPr>
        <p:spPr>
          <a:noFill/>
        </p:spPr>
        <p:txBody>
          <a:bodyPr/>
          <a:lstStyle/>
          <a:p>
            <a:fld id="{9F1CF1B5-8433-4EC8-A290-34FAF6C4CF37}" type="slidenum">
              <a:rPr lang="en-US" smtClean="0">
                <a:ea typeface="ＭＳ Ｐゴシック" charset="-128"/>
              </a:rPr>
              <a:pPr/>
              <a:t>4</a:t>
            </a:fld>
            <a:endParaRPr lang="en-US" smtClean="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r>
              <a:rPr lang="en-US" smtClean="0">
                <a:ea typeface="ＭＳ Ｐゴシック" charset="-128"/>
              </a:rPr>
              <a:t>You can describe any business in terms of these five elements. Ask a student who has work experience to describe the business entities as his/her current place of work. </a:t>
            </a:r>
          </a:p>
        </p:txBody>
      </p:sp>
      <p:sp>
        <p:nvSpPr>
          <p:cNvPr id="58372" name="Slide Number Placeholder 3"/>
          <p:cNvSpPr>
            <a:spLocks noGrp="1"/>
          </p:cNvSpPr>
          <p:nvPr>
            <p:ph type="sldNum" sz="quarter" idx="5"/>
          </p:nvPr>
        </p:nvSpPr>
        <p:spPr>
          <a:noFill/>
        </p:spPr>
        <p:txBody>
          <a:bodyPr/>
          <a:lstStyle/>
          <a:p>
            <a:fld id="{965AE925-49ED-41FF-8735-FFBA90E50CC8}" type="slidenum">
              <a:rPr lang="en-US" smtClean="0">
                <a:ea typeface="ＭＳ Ｐゴシック" charset="-128"/>
              </a:rPr>
              <a:pPr/>
              <a:t>5</a:t>
            </a:fld>
            <a:endParaRPr lang="en-US" smtClean="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r>
              <a:rPr lang="en-US" smtClean="0">
                <a:ea typeface="ＭＳ Ｐゴシック" charset="-128"/>
              </a:rPr>
              <a:t>Ask students to describe some example business processes based on their personal work experiences. Examples might include assembling a product, identifying customers, paying creditors, or hiring employees. </a:t>
            </a:r>
          </a:p>
        </p:txBody>
      </p:sp>
      <p:sp>
        <p:nvSpPr>
          <p:cNvPr id="59396" name="Slide Number Placeholder 3"/>
          <p:cNvSpPr>
            <a:spLocks noGrp="1"/>
          </p:cNvSpPr>
          <p:nvPr>
            <p:ph type="sldNum" sz="quarter" idx="5"/>
          </p:nvPr>
        </p:nvSpPr>
        <p:spPr>
          <a:noFill/>
        </p:spPr>
        <p:txBody>
          <a:bodyPr/>
          <a:lstStyle/>
          <a:p>
            <a:fld id="{9E0B17E7-1FCA-4E7A-B160-BD13036D1DA5}" type="slidenum">
              <a:rPr lang="en-US" smtClean="0">
                <a:ea typeface="ＭＳ Ｐゴシック" charset="-128"/>
              </a:rPr>
              <a:pPr/>
              <a:t>6</a:t>
            </a:fld>
            <a:endParaRPr lang="en-US" smtClean="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r>
              <a:rPr lang="en-US" smtClean="0">
                <a:ea typeface="ＭＳ Ｐゴシック" charset="-128"/>
              </a:rPr>
              <a:t>Ask students what types of information are pertinent to each level of the hierarchy. Senior managers need summary information that can quickly inform them about the overall performance of the firm; middle managers need more specific information on the results of specific functional areas of the firm; and so on.</a:t>
            </a:r>
          </a:p>
        </p:txBody>
      </p:sp>
      <p:sp>
        <p:nvSpPr>
          <p:cNvPr id="61444" name="Slide Number Placeholder 3"/>
          <p:cNvSpPr>
            <a:spLocks noGrp="1"/>
          </p:cNvSpPr>
          <p:nvPr>
            <p:ph type="sldNum" sz="quarter" idx="5"/>
          </p:nvPr>
        </p:nvSpPr>
        <p:spPr>
          <a:noFill/>
        </p:spPr>
        <p:txBody>
          <a:bodyPr/>
          <a:lstStyle/>
          <a:p>
            <a:fld id="{199DB2AB-9C9E-497B-A177-85B9E287C674}" type="slidenum">
              <a:rPr lang="en-US" smtClean="0">
                <a:ea typeface="ＭＳ Ｐゴシック" charset="-128"/>
              </a:rPr>
              <a:pPr/>
              <a:t>7</a:t>
            </a:fld>
            <a:endParaRPr lang="en-US" smtClean="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r>
              <a:rPr lang="en-US" smtClean="0">
                <a:ea typeface="ＭＳ Ｐゴシック" charset="-128"/>
              </a:rPr>
              <a:t>Emphasize to students that different information systems are used by different levels of the pyramid.</a:t>
            </a:r>
          </a:p>
        </p:txBody>
      </p:sp>
      <p:sp>
        <p:nvSpPr>
          <p:cNvPr id="62468" name="Slide Number Placeholder 3"/>
          <p:cNvSpPr>
            <a:spLocks noGrp="1"/>
          </p:cNvSpPr>
          <p:nvPr>
            <p:ph type="sldNum" sz="quarter" idx="5"/>
          </p:nvPr>
        </p:nvSpPr>
        <p:spPr>
          <a:noFill/>
        </p:spPr>
        <p:txBody>
          <a:bodyPr/>
          <a:lstStyle/>
          <a:p>
            <a:fld id="{55940195-4E9C-4AE8-9402-E1A6057FBFF3}" type="slidenum">
              <a:rPr lang="en-US" smtClean="0">
                <a:ea typeface="ＭＳ Ｐゴシック" charset="-128"/>
              </a:rPr>
              <a:pPr/>
              <a:t>8</a:t>
            </a:fld>
            <a:endParaRPr lang="en-US" smtClean="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r>
              <a:rPr lang="en-US" smtClean="0">
                <a:ea typeface="ＭＳ Ｐゴシック" charset="-128"/>
              </a:rPr>
              <a:t>Ask students to give examples of how factors like politics and international change affect business based on their own experiences. One obvious example is political disruption in the Middle East and its impact on oil and gas prices around the world. </a:t>
            </a:r>
          </a:p>
        </p:txBody>
      </p:sp>
      <p:sp>
        <p:nvSpPr>
          <p:cNvPr id="63492" name="Slide Number Placeholder 3"/>
          <p:cNvSpPr>
            <a:spLocks noGrp="1"/>
          </p:cNvSpPr>
          <p:nvPr>
            <p:ph type="sldNum" sz="quarter" idx="5"/>
          </p:nvPr>
        </p:nvSpPr>
        <p:spPr>
          <a:noFill/>
        </p:spPr>
        <p:txBody>
          <a:bodyPr/>
          <a:lstStyle/>
          <a:p>
            <a:fld id="{519E3224-A479-4A42-8887-7E52ECC10E65}" type="slidenum">
              <a:rPr lang="en-US" smtClean="0">
                <a:ea typeface="ＭＳ Ｐゴシック" charset="-128"/>
              </a:rPr>
              <a:pPr/>
              <a:t>9</a:t>
            </a:fld>
            <a:endParaRPr lang="en-US" smtClean="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r>
              <a:rPr lang="en-US" smtClean="0">
                <a:ea typeface="ＭＳ Ｐゴシック" charset="-128"/>
              </a:rPr>
              <a:t>Emphasize to students that the outer ring consists of factors which are not a part of businesses and organizations, but nevertheless have a significant impact on the way a business is run and how well it performs. Obviously, the health of the larger economy effects businesses. How does development in technology and science impact business? </a:t>
            </a:r>
          </a:p>
        </p:txBody>
      </p:sp>
      <p:sp>
        <p:nvSpPr>
          <p:cNvPr id="64516" name="Slide Number Placeholder 3"/>
          <p:cNvSpPr>
            <a:spLocks noGrp="1"/>
          </p:cNvSpPr>
          <p:nvPr>
            <p:ph type="sldNum" sz="quarter" idx="5"/>
          </p:nvPr>
        </p:nvSpPr>
        <p:spPr>
          <a:noFill/>
        </p:spPr>
        <p:txBody>
          <a:bodyPr/>
          <a:lstStyle/>
          <a:p>
            <a:fld id="{27AF6676-5355-4B69-AD44-900A85764713}" type="slidenum">
              <a:rPr lang="en-US" smtClean="0">
                <a:ea typeface="ＭＳ Ｐゴシック" charset="-128"/>
              </a:rPr>
              <a:pPr/>
              <a:t>10</a:t>
            </a:fld>
            <a:endParaRPr lang="en-US" smtClean="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7" name="Rectangle 42"/>
          <p:cNvSpPr>
            <a:spLocks noChangeArrowheads="1"/>
          </p:cNvSpPr>
          <p:nvPr/>
        </p:nvSpPr>
        <p:spPr bwMode="auto">
          <a:xfrm>
            <a:off x="0" y="6477000"/>
            <a:ext cx="9144000" cy="381000"/>
          </a:xfrm>
          <a:prstGeom prst="rect">
            <a:avLst/>
          </a:prstGeom>
          <a:solidFill>
            <a:srgbClr val="9F0F10"/>
          </a:solidFill>
          <a:ln w="9525">
            <a:solidFill>
              <a:schemeClr val="tx1"/>
            </a:solidFill>
            <a:miter lim="800000"/>
            <a:headEnd/>
            <a:tailEnd/>
          </a:ln>
        </p:spPr>
        <p:txBody>
          <a:bodyPr wrap="none" anchor="ctr"/>
          <a:lstStyle/>
          <a:p>
            <a:pPr>
              <a:defRPr/>
            </a:pPr>
            <a:endParaRPr lang="en-US">
              <a:ea typeface="ＭＳ Ｐゴシック" pitchFamily="34" charset="-128"/>
            </a:endParaRPr>
          </a:p>
        </p:txBody>
      </p:sp>
      <p:sp>
        <p:nvSpPr>
          <p:cNvPr id="1060" name="Text Box 36"/>
          <p:cNvSpPr txBox="1">
            <a:spLocks noChangeArrowheads="1"/>
          </p:cNvSpPr>
          <p:nvPr/>
        </p:nvSpPr>
        <p:spPr bwMode="auto">
          <a:xfrm>
            <a:off x="0" y="6521450"/>
            <a:ext cx="695325"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defRPr/>
            </a:pPr>
            <a:r>
              <a:rPr lang="en-US" sz="1600" b="1" dirty="0" smtClean="0">
                <a:solidFill>
                  <a:srgbClr val="FFB060"/>
                </a:solidFill>
              </a:rPr>
              <a:t>1.</a:t>
            </a:r>
            <a:fld id="{68A8A7C8-7A3A-4C18-80AD-57B356AA9446}" type="slidenum">
              <a:rPr lang="en-US" sz="1600" b="1" smtClean="0">
                <a:solidFill>
                  <a:srgbClr val="FFB060"/>
                </a:solidFill>
              </a:rPr>
              <a:pPr>
                <a:spcBef>
                  <a:spcPct val="50000"/>
                </a:spcBef>
                <a:defRPr/>
              </a:pPr>
              <a:t>‹#›</a:t>
            </a:fld>
            <a:endParaRPr lang="en-US" sz="1600" b="1" dirty="0" smtClean="0">
              <a:solidFill>
                <a:srgbClr val="FFB060"/>
              </a:solidFill>
            </a:endParaRPr>
          </a:p>
        </p:txBody>
      </p:sp>
      <p:sp>
        <p:nvSpPr>
          <p:cNvPr id="1030" name="Text Box 39"/>
          <p:cNvSpPr txBox="1">
            <a:spLocks noChangeArrowheads="1"/>
          </p:cNvSpPr>
          <p:nvPr/>
        </p:nvSpPr>
        <p:spPr bwMode="auto">
          <a:xfrm>
            <a:off x="1752600" y="990600"/>
            <a:ext cx="6019800" cy="457200"/>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defRPr/>
            </a:pPr>
            <a:endParaRPr lang="en-US" dirty="0" smtClean="0"/>
          </a:p>
        </p:txBody>
      </p:sp>
      <p:sp>
        <p:nvSpPr>
          <p:cNvPr id="2058" name="Rectangle 1034"/>
          <p:cNvSpPr>
            <a:spLocks noChangeArrowheads="1"/>
          </p:cNvSpPr>
          <p:nvPr userDrawn="1"/>
        </p:nvSpPr>
        <p:spPr bwMode="auto">
          <a:xfrm>
            <a:off x="0" y="1238250"/>
            <a:ext cx="9144000" cy="0"/>
          </a:xfrm>
          <a:prstGeom prst="rect">
            <a:avLst/>
          </a:prstGeom>
          <a:noFill/>
          <a:ln w="9525">
            <a:noFill/>
            <a:miter lim="800000"/>
            <a:headEnd/>
            <a:tailEnd/>
          </a:ln>
          <a:effec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p:fade thruBlk="1"/>
  </p:transition>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143240" y="2071678"/>
            <a:ext cx="5113337" cy="2031325"/>
          </a:xfrm>
          <a:prstGeom prst="rect">
            <a:avLst/>
          </a:prstGeom>
          <a:noFill/>
          <a:ln>
            <a:noFill/>
          </a:ln>
          <a:effectLst>
            <a:outerShdw dist="35921" dir="2700000" algn="ctr" rotWithShape="0">
              <a:schemeClr val="bg2"/>
            </a:outerShdw>
          </a:effectLst>
          <a:extLst>
            <a:ext uri="{909E8E84-426E-40DD-AFC4-6F175D3DCCD1}"/>
            <a:ext uri="{91240B29-F687-4F45-9708-019B960494DF}"/>
          </a:extLst>
        </p:spPr>
        <p:txBody>
          <a:bodyPr>
            <a:spAutoFit/>
          </a:bodyPr>
          <a:lstStyle/>
          <a:p>
            <a:pPr eaLnBrk="0" hangingPunct="0">
              <a:spcBef>
                <a:spcPct val="50000"/>
              </a:spcBef>
              <a:defRPr/>
            </a:pPr>
            <a:r>
              <a:rPr lang="en-US" sz="3600" b="1" dirty="0" smtClean="0">
                <a:effectLst>
                  <a:outerShdw blurRad="38100" dist="38100" dir="2700000" algn="tl">
                    <a:srgbClr val="C0C0C0"/>
                  </a:outerShdw>
                </a:effectLst>
                <a:ea typeface="+mn-ea"/>
                <a:cs typeface="Times New Roman" pitchFamily="18" charset="0"/>
              </a:rPr>
              <a:t>ITU08117:</a:t>
            </a:r>
          </a:p>
          <a:p>
            <a:pPr eaLnBrk="0" hangingPunct="0">
              <a:spcBef>
                <a:spcPct val="50000"/>
              </a:spcBef>
              <a:defRPr/>
            </a:pPr>
            <a:r>
              <a:rPr lang="en-US" sz="3600" b="1" dirty="0" smtClean="0">
                <a:effectLst>
                  <a:outerShdw blurRad="38100" dist="38100" dir="2700000" algn="tl">
                    <a:srgbClr val="C0C0C0"/>
                  </a:outerShdw>
                </a:effectLst>
                <a:ea typeface="+mn-ea"/>
                <a:cs typeface="Times New Roman" pitchFamily="18" charset="0"/>
              </a:rPr>
              <a:t>Information </a:t>
            </a:r>
            <a:r>
              <a:rPr lang="en-US" sz="3600" b="1" dirty="0">
                <a:effectLst>
                  <a:outerShdw blurRad="38100" dist="38100" dir="2700000" algn="tl">
                    <a:srgbClr val="C0C0C0"/>
                  </a:outerShdw>
                </a:effectLst>
                <a:ea typeface="+mn-ea"/>
                <a:cs typeface="Times New Roman" pitchFamily="18" charset="0"/>
              </a:rPr>
              <a:t>Systems </a:t>
            </a:r>
            <a:r>
              <a:rPr lang="en-US" sz="3600" b="1" dirty="0" smtClean="0">
                <a:effectLst>
                  <a:outerShdw blurRad="38100" dist="38100" dir="2700000" algn="tl">
                    <a:srgbClr val="C0C0C0"/>
                  </a:outerShdw>
                </a:effectLst>
                <a:ea typeface="+mn-ea"/>
                <a:cs typeface="Times New Roman" pitchFamily="18" charset="0"/>
              </a:rPr>
              <a:t>Management</a:t>
            </a:r>
            <a:endParaRPr lang="en-US" sz="3600" b="1" dirty="0">
              <a:effectLst>
                <a:outerShdw blurRad="38100" dist="38100" dir="2700000" algn="tl">
                  <a:srgbClr val="C0C0C0"/>
                </a:outerShdw>
              </a:effectLst>
              <a:ea typeface="+mn-ea"/>
            </a:endParaRPr>
          </a:p>
        </p:txBody>
      </p:sp>
      <p:pic>
        <p:nvPicPr>
          <p:cNvPr id="8" name="Picture 7" descr="FM Logo"/>
          <p:cNvPicPr/>
          <p:nvPr/>
        </p:nvPicPr>
        <p:blipFill>
          <a:blip r:embed="rId3" cstate="print"/>
          <a:srcRect/>
          <a:stretch>
            <a:fillRect/>
          </a:stretch>
        </p:blipFill>
        <p:spPr bwMode="auto">
          <a:xfrm>
            <a:off x="357158" y="214290"/>
            <a:ext cx="1500198" cy="1500198"/>
          </a:xfrm>
          <a:prstGeom prst="rect">
            <a:avLst/>
          </a:prstGeom>
          <a:noFill/>
          <a:ln w="9525">
            <a:noFill/>
            <a:miter lim="800000"/>
            <a:headEnd/>
            <a:tailEnd/>
          </a:ln>
        </p:spPr>
      </p:pic>
      <p:sp>
        <p:nvSpPr>
          <p:cNvPr id="9" name="Text Box 4"/>
          <p:cNvSpPr txBox="1">
            <a:spLocks noChangeArrowheads="1"/>
          </p:cNvSpPr>
          <p:nvPr/>
        </p:nvSpPr>
        <p:spPr bwMode="auto">
          <a:xfrm>
            <a:off x="2285984" y="357166"/>
            <a:ext cx="6643734" cy="523220"/>
          </a:xfrm>
          <a:prstGeom prst="rect">
            <a:avLst/>
          </a:prstGeom>
          <a:noFill/>
          <a:ln>
            <a:noFill/>
          </a:ln>
          <a:effectLst>
            <a:outerShdw dist="35921" dir="2700000" algn="ctr" rotWithShape="0">
              <a:schemeClr val="bg2"/>
            </a:outerShdw>
          </a:effectLst>
          <a:extLst>
            <a:ext uri="{909E8E84-426E-40DD-AFC4-6F175D3DCCD1}"/>
            <a:ext uri="{91240B29-F687-4F45-9708-019B960494DF}"/>
          </a:extLst>
        </p:spPr>
        <p:txBody>
          <a:bodyPr wrap="square">
            <a:spAutoFit/>
          </a:bodyPr>
          <a:lstStyle/>
          <a:p>
            <a:pPr algn="ctr" eaLnBrk="0" hangingPunct="0">
              <a:spcBef>
                <a:spcPct val="50000"/>
              </a:spcBef>
              <a:defRPr/>
            </a:pPr>
            <a:r>
              <a:rPr lang="en-US" sz="2800" b="1" dirty="0" smtClean="0">
                <a:solidFill>
                  <a:srgbClr val="0033CC"/>
                </a:solidFill>
                <a:effectLst>
                  <a:outerShdw blurRad="38100" dist="38100" dir="2700000" algn="tl">
                    <a:srgbClr val="C0C0C0"/>
                  </a:outerShdw>
                </a:effectLst>
                <a:ea typeface="+mn-ea"/>
                <a:cs typeface="Times New Roman" pitchFamily="18" charset="0"/>
              </a:rPr>
              <a:t>The Institute of Finance Management</a:t>
            </a:r>
            <a:endParaRPr lang="en-US" sz="2800" b="1" dirty="0">
              <a:solidFill>
                <a:srgbClr val="0033CC"/>
              </a:solidFill>
              <a:effectLst>
                <a:outerShdw blurRad="38100" dist="38100" dir="2700000" algn="tl">
                  <a:srgbClr val="C0C0C0"/>
                </a:outerShdw>
              </a:effectLst>
              <a:ea typeface="+mn-ea"/>
            </a:endParaRPr>
          </a:p>
        </p:txBody>
      </p:sp>
      <p:pic>
        <p:nvPicPr>
          <p:cNvPr id="10" name="Picture 9"/>
          <p:cNvPicPr>
            <a:picLocks noChangeAspect="1" noChangeArrowheads="1"/>
          </p:cNvPicPr>
          <p:nvPr/>
        </p:nvPicPr>
        <p:blipFill>
          <a:blip r:embed="rId4"/>
          <a:srcRect/>
          <a:stretch>
            <a:fillRect/>
          </a:stretch>
        </p:blipFill>
        <p:spPr bwMode="auto">
          <a:xfrm>
            <a:off x="690258" y="2214554"/>
            <a:ext cx="2337519" cy="2000264"/>
          </a:xfrm>
          <a:prstGeom prst="rect">
            <a:avLst/>
          </a:prstGeom>
          <a:noFill/>
          <a:ln w="9525">
            <a:noFill/>
            <a:miter lim="800000"/>
            <a:headEnd/>
            <a:tailEnd/>
          </a:ln>
        </p:spPr>
      </p:pic>
      <p:sp>
        <p:nvSpPr>
          <p:cNvPr id="11" name="Text Box 4"/>
          <p:cNvSpPr txBox="1">
            <a:spLocks noChangeArrowheads="1"/>
          </p:cNvSpPr>
          <p:nvPr/>
        </p:nvSpPr>
        <p:spPr bwMode="auto">
          <a:xfrm>
            <a:off x="6858016" y="4214818"/>
            <a:ext cx="2000264" cy="523220"/>
          </a:xfrm>
          <a:prstGeom prst="rect">
            <a:avLst/>
          </a:prstGeom>
          <a:noFill/>
          <a:ln>
            <a:noFill/>
          </a:ln>
          <a:effectLst>
            <a:outerShdw dist="35921" dir="2700000" algn="ctr" rotWithShape="0">
              <a:schemeClr val="bg2"/>
            </a:outerShdw>
          </a:effectLst>
          <a:extLst>
            <a:ext uri="{909E8E84-426E-40DD-AFC4-6F175D3DCCD1}"/>
            <a:ext uri="{91240B29-F687-4F45-9708-019B960494DF}"/>
          </a:extLst>
        </p:spPr>
        <p:txBody>
          <a:bodyPr wrap="square">
            <a:spAutoFit/>
          </a:bodyPr>
          <a:lstStyle/>
          <a:p>
            <a:pPr algn="ctr" eaLnBrk="0" hangingPunct="0">
              <a:spcBef>
                <a:spcPct val="50000"/>
              </a:spcBef>
              <a:defRPr/>
            </a:pPr>
            <a:r>
              <a:rPr lang="en-US" sz="2800" b="1" dirty="0" smtClean="0">
                <a:solidFill>
                  <a:srgbClr val="0033CC"/>
                </a:solidFill>
                <a:effectLst>
                  <a:outerShdw blurRad="38100" dist="38100" dir="2700000" algn="tl">
                    <a:srgbClr val="C0C0C0"/>
                  </a:outerShdw>
                </a:effectLst>
                <a:ea typeface="+mn-ea"/>
                <a:cs typeface="Times New Roman" pitchFamily="18" charset="0"/>
              </a:rPr>
              <a:t>BAIT III</a:t>
            </a:r>
            <a:endParaRPr lang="en-US" sz="2800" b="1" dirty="0">
              <a:solidFill>
                <a:srgbClr val="0033CC"/>
              </a:solidFill>
              <a:effectLst>
                <a:outerShdw blurRad="38100" dist="38100" dir="2700000" algn="tl">
                  <a:srgbClr val="C0C0C0"/>
                </a:outerShdw>
              </a:effectLst>
              <a:ea typeface="+mn-ea"/>
            </a:endParaRPr>
          </a:p>
        </p:txBody>
      </p:sp>
      <p:sp>
        <p:nvSpPr>
          <p:cNvPr id="12" name="Text Box 4"/>
          <p:cNvSpPr txBox="1">
            <a:spLocks noChangeArrowheads="1"/>
          </p:cNvSpPr>
          <p:nvPr/>
        </p:nvSpPr>
        <p:spPr bwMode="auto">
          <a:xfrm>
            <a:off x="0" y="5357826"/>
            <a:ext cx="3643306" cy="1169551"/>
          </a:xfrm>
          <a:prstGeom prst="rect">
            <a:avLst/>
          </a:prstGeom>
          <a:noFill/>
          <a:ln>
            <a:noFill/>
          </a:ln>
          <a:effectLst>
            <a:outerShdw dist="35921" dir="2700000" algn="ctr" rotWithShape="0">
              <a:schemeClr val="bg2"/>
            </a:outerShdw>
          </a:effectLst>
          <a:extLst>
            <a:ext uri="{909E8E84-426E-40DD-AFC4-6F175D3DCCD1}"/>
            <a:ext uri="{91240B29-F687-4F45-9708-019B960494DF}"/>
          </a:extLst>
        </p:spPr>
        <p:txBody>
          <a:bodyPr wrap="square">
            <a:spAutoFit/>
          </a:bodyPr>
          <a:lstStyle/>
          <a:p>
            <a:pPr eaLnBrk="0" hangingPunct="0">
              <a:spcBef>
                <a:spcPct val="50000"/>
              </a:spcBef>
              <a:defRPr/>
            </a:pPr>
            <a:r>
              <a:rPr lang="en-US" sz="2800" b="1" dirty="0" err="1" smtClean="0">
                <a:solidFill>
                  <a:srgbClr val="0033CC"/>
                </a:solidFill>
                <a:effectLst>
                  <a:outerShdw blurRad="38100" dist="38100" dir="2700000" algn="tl">
                    <a:srgbClr val="C0C0C0"/>
                  </a:outerShdw>
                </a:effectLst>
                <a:ea typeface="+mn-ea"/>
              </a:rPr>
              <a:t>Mugyabuso</a:t>
            </a:r>
            <a:r>
              <a:rPr lang="en-US" sz="2800" b="1" dirty="0" smtClean="0">
                <a:solidFill>
                  <a:srgbClr val="0033CC"/>
                </a:solidFill>
                <a:effectLst>
                  <a:outerShdw blurRad="38100" dist="38100" dir="2700000" algn="tl">
                    <a:srgbClr val="C0C0C0"/>
                  </a:outerShdw>
                </a:effectLst>
                <a:ea typeface="+mn-ea"/>
              </a:rPr>
              <a:t>, M. L</a:t>
            </a:r>
          </a:p>
          <a:p>
            <a:pPr eaLnBrk="0" hangingPunct="0">
              <a:spcBef>
                <a:spcPct val="50000"/>
              </a:spcBef>
              <a:defRPr/>
            </a:pPr>
            <a:r>
              <a:rPr lang="en-US" sz="2800" b="1" dirty="0" smtClean="0">
                <a:solidFill>
                  <a:srgbClr val="0033CC"/>
                </a:solidFill>
                <a:effectLst>
                  <a:outerShdw blurRad="38100" dist="38100" dir="2700000" algn="tl">
                    <a:srgbClr val="C0C0C0"/>
                  </a:outerShdw>
                </a:effectLst>
                <a:ea typeface="+mn-ea"/>
              </a:rPr>
              <a:t>2022-2023</a:t>
            </a:r>
            <a:endParaRPr lang="en-US" sz="2800" b="1" dirty="0">
              <a:solidFill>
                <a:srgbClr val="0033CC"/>
              </a:solidFill>
              <a:effectLst>
                <a:outerShdw blurRad="38100" dist="38100" dir="2700000" algn="tl">
                  <a:srgbClr val="C0C0C0"/>
                </a:outerShdw>
              </a:effectLst>
              <a:ea typeface="+mn-ea"/>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124200" y="5943600"/>
            <a:ext cx="1276350" cy="366713"/>
          </a:xfrm>
          <a:prstGeom prst="rect">
            <a:avLst/>
          </a:prstGeom>
          <a:noFill/>
          <a:ln w="9525">
            <a:noFill/>
            <a:miter lim="800000"/>
            <a:headEnd/>
            <a:tailEnd/>
          </a:ln>
        </p:spPr>
        <p:txBody>
          <a:bodyPr wrap="none">
            <a:spAutoFit/>
          </a:bodyPr>
          <a:lstStyle/>
          <a:p>
            <a:r>
              <a:rPr lang="en-US" sz="1800" b="1"/>
              <a:t>Figure 2-4</a:t>
            </a:r>
          </a:p>
        </p:txBody>
      </p:sp>
      <p:sp>
        <p:nvSpPr>
          <p:cNvPr id="16387" name="Text Box 3"/>
          <p:cNvSpPr txBox="1">
            <a:spLocks noChangeArrowheads="1"/>
          </p:cNvSpPr>
          <p:nvPr/>
        </p:nvSpPr>
        <p:spPr bwMode="auto">
          <a:xfrm>
            <a:off x="304800" y="2184400"/>
            <a:ext cx="3429000" cy="3759200"/>
          </a:xfrm>
          <a:prstGeom prst="rect">
            <a:avLst/>
          </a:prstGeom>
          <a:noFill/>
          <a:ln w="9525">
            <a:noFill/>
            <a:miter lim="800000"/>
            <a:headEnd/>
            <a:tailEnd/>
          </a:ln>
        </p:spPr>
        <p:txBody>
          <a:bodyPr>
            <a:spAutoFit/>
          </a:bodyPr>
          <a:lstStyle/>
          <a:p>
            <a:r>
              <a:rPr lang="en-US" sz="1600" b="1"/>
              <a:t>To be successful, an organization must constantly monitor and respond to—or even anticipate—developments in its environment. A firm</a:t>
            </a:r>
            <a:r>
              <a:rPr lang="ja-JP" altLang="en-US" sz="1600" b="1"/>
              <a:t>’</a:t>
            </a:r>
            <a:r>
              <a:rPr lang="en-US" altLang="ja-JP" sz="1600" b="1"/>
              <a:t>s environment includes specific groups with which the business must deal directly, such as customers, suppliers, and competitors as well as the broader general environment, including socioeconomic trends, political conditions, technological innovations, and global events.</a:t>
            </a:r>
            <a:endParaRPr lang="en-US" sz="1600" b="1"/>
          </a:p>
        </p:txBody>
      </p:sp>
      <p:sp>
        <p:nvSpPr>
          <p:cNvPr id="92164" name="Rectangle 4"/>
          <p:cNvSpPr>
            <a:spLocks noChangeArrowheads="1"/>
          </p:cNvSpPr>
          <p:nvPr/>
        </p:nvSpPr>
        <p:spPr bwMode="auto">
          <a:xfrm>
            <a:off x="642910" y="1214422"/>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The Business Environment</a:t>
            </a:r>
          </a:p>
        </p:txBody>
      </p:sp>
      <p:sp>
        <p:nvSpPr>
          <p:cNvPr id="16389" name="Text Box 5"/>
          <p:cNvSpPr txBox="1">
            <a:spLocks noChangeArrowheads="1"/>
          </p:cNvSpPr>
          <p:nvPr/>
        </p:nvSpPr>
        <p:spPr bwMode="auto">
          <a:xfrm>
            <a:off x="2071670" y="500042"/>
            <a:ext cx="5257800" cy="461665"/>
          </a:xfrm>
          <a:prstGeom prst="rect">
            <a:avLst/>
          </a:prstGeom>
          <a:noFill/>
          <a:ln w="12700">
            <a:noFill/>
            <a:miter lim="800000"/>
            <a:headEnd/>
            <a:tailEnd/>
          </a:ln>
        </p:spPr>
        <p:txBody>
          <a:bodyPr>
            <a:spAutoFit/>
          </a:bodyPr>
          <a:lstStyle/>
          <a:p>
            <a:pPr algn="ctr" eaLnBrk="0" hangingPunct="0">
              <a:spcBef>
                <a:spcPct val="50000"/>
              </a:spcBef>
            </a:pPr>
            <a:r>
              <a:rPr lang="en-US" b="1"/>
              <a:t>Components of a Business</a:t>
            </a:r>
          </a:p>
        </p:txBody>
      </p:sp>
      <p:pic>
        <p:nvPicPr>
          <p:cNvPr id="16390" name="Picture 2"/>
          <p:cNvPicPr>
            <a:picLocks noChangeAspect="1" noChangeArrowheads="1"/>
          </p:cNvPicPr>
          <p:nvPr/>
        </p:nvPicPr>
        <p:blipFill>
          <a:blip r:embed="rId3"/>
          <a:srcRect/>
          <a:stretch>
            <a:fillRect/>
          </a:stretch>
        </p:blipFill>
        <p:spPr bwMode="auto">
          <a:xfrm>
            <a:off x="4343400" y="2133600"/>
            <a:ext cx="4267200" cy="4267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ChangeArrowheads="1"/>
          </p:cNvSpPr>
          <p:nvPr/>
        </p:nvSpPr>
        <p:spPr bwMode="auto">
          <a:xfrm>
            <a:off x="609600" y="2286000"/>
            <a:ext cx="8077200" cy="4038600"/>
          </a:xfrm>
          <a:prstGeom prst="rect">
            <a:avLst/>
          </a:prstGeom>
          <a:noFill/>
          <a:ln w="12700">
            <a:noFill/>
            <a:miter lim="800000"/>
            <a:headEnd/>
            <a:tailEnd/>
          </a:ln>
          <a:effectLst/>
        </p:spPr>
        <p:txBody>
          <a:bodyPr lIns="90488" tIns="44450" rIns="90488" bIns="44450"/>
          <a:lstStyle/>
          <a:p>
            <a:pPr marL="342900" indent="-342900">
              <a:buFontTx/>
              <a:buChar char="•"/>
              <a:defRPr/>
            </a:pPr>
            <a:r>
              <a:rPr lang="en-US" b="1" dirty="0">
                <a:ea typeface="Times New Roman" pitchFamily="18" charset="0"/>
                <a:cs typeface="Times New Roman" pitchFamily="18" charset="0"/>
              </a:rPr>
              <a:t>Firms invest in information systems in order to:</a:t>
            </a:r>
            <a:r>
              <a:rPr lang="en-US" b="1" dirty="0">
                <a:effectLst>
                  <a:outerShdw blurRad="38100" dist="38100" dir="2700000" algn="tl">
                    <a:srgbClr val="C0C0C0"/>
                  </a:outerShdw>
                </a:effectLst>
                <a:ea typeface="+mn-ea"/>
                <a:cs typeface="Arial" charset="0"/>
              </a:rPr>
              <a:t> </a:t>
            </a:r>
            <a:endParaRPr lang="en-US" b="1" dirty="0">
              <a:ea typeface="Times New Roman" pitchFamily="18" charset="0"/>
              <a:cs typeface="Times New Roman" pitchFamily="18" charset="0"/>
            </a:endParaRPr>
          </a:p>
          <a:p>
            <a:pPr marL="742950" lvl="1" indent="-285750">
              <a:lnSpc>
                <a:spcPct val="90000"/>
              </a:lnSpc>
              <a:spcBef>
                <a:spcPct val="50000"/>
              </a:spcBef>
              <a:buFontTx/>
              <a:buChar char="•"/>
              <a:defRPr/>
            </a:pPr>
            <a:r>
              <a:rPr lang="en-US" b="1" dirty="0">
                <a:ea typeface="Times New Roman" pitchFamily="18" charset="0"/>
                <a:cs typeface="Times New Roman" pitchFamily="18" charset="0"/>
              </a:rPr>
              <a:t>Achieve operational excellence</a:t>
            </a:r>
          </a:p>
          <a:p>
            <a:pPr marL="742950" lvl="1" indent="-285750">
              <a:lnSpc>
                <a:spcPct val="90000"/>
              </a:lnSpc>
              <a:spcBef>
                <a:spcPct val="50000"/>
              </a:spcBef>
              <a:buFontTx/>
              <a:buChar char="•"/>
              <a:defRPr/>
            </a:pPr>
            <a:r>
              <a:rPr lang="en-US" b="1" dirty="0">
                <a:ea typeface="Times New Roman" pitchFamily="18" charset="0"/>
                <a:cs typeface="Times New Roman" pitchFamily="18" charset="0"/>
              </a:rPr>
              <a:t>Develop new products and services</a:t>
            </a:r>
          </a:p>
          <a:p>
            <a:pPr marL="742950" lvl="1" indent="-285750">
              <a:lnSpc>
                <a:spcPct val="90000"/>
              </a:lnSpc>
              <a:spcBef>
                <a:spcPct val="50000"/>
              </a:spcBef>
              <a:buFontTx/>
              <a:buChar char="•"/>
              <a:defRPr/>
            </a:pPr>
            <a:r>
              <a:rPr lang="en-US" b="1" dirty="0">
                <a:ea typeface="Times New Roman" pitchFamily="18" charset="0"/>
                <a:cs typeface="Times New Roman" pitchFamily="18" charset="0"/>
              </a:rPr>
              <a:t>Attain customer intimacy and service</a:t>
            </a:r>
          </a:p>
          <a:p>
            <a:pPr marL="742950" lvl="1" indent="-285750">
              <a:lnSpc>
                <a:spcPct val="90000"/>
              </a:lnSpc>
              <a:spcBef>
                <a:spcPct val="50000"/>
              </a:spcBef>
              <a:buFontTx/>
              <a:buChar char="•"/>
              <a:defRPr/>
            </a:pPr>
            <a:r>
              <a:rPr lang="en-US" b="1" dirty="0">
                <a:ea typeface="Times New Roman" pitchFamily="18" charset="0"/>
                <a:cs typeface="Times New Roman" pitchFamily="18" charset="0"/>
              </a:rPr>
              <a:t>Improve decision making</a:t>
            </a:r>
          </a:p>
          <a:p>
            <a:pPr marL="742950" lvl="1" indent="-285750">
              <a:lnSpc>
                <a:spcPct val="90000"/>
              </a:lnSpc>
              <a:spcBef>
                <a:spcPct val="50000"/>
              </a:spcBef>
              <a:buFontTx/>
              <a:buChar char="•"/>
              <a:defRPr/>
            </a:pPr>
            <a:r>
              <a:rPr lang="en-US" b="1" dirty="0">
                <a:ea typeface="Times New Roman" pitchFamily="18" charset="0"/>
                <a:cs typeface="Times New Roman" pitchFamily="18" charset="0"/>
              </a:rPr>
              <a:t>Promote competitive advantage</a:t>
            </a:r>
          </a:p>
          <a:p>
            <a:pPr marL="742950" lvl="1" indent="-285750">
              <a:lnSpc>
                <a:spcPct val="90000"/>
              </a:lnSpc>
              <a:spcBef>
                <a:spcPct val="50000"/>
              </a:spcBef>
              <a:buFontTx/>
              <a:buChar char="•"/>
              <a:defRPr/>
            </a:pPr>
            <a:r>
              <a:rPr lang="en-US" b="1" dirty="0">
                <a:ea typeface="Times New Roman" pitchFamily="18" charset="0"/>
                <a:cs typeface="Times New Roman" pitchFamily="18" charset="0"/>
              </a:rPr>
              <a:t>Ensure survival</a:t>
            </a:r>
            <a:endParaRPr lang="en-US" b="1" dirty="0">
              <a:effectLst>
                <a:outerShdw blurRad="38100" dist="38100" dir="2700000" algn="tl">
                  <a:srgbClr val="C0C0C0"/>
                </a:outerShdw>
              </a:effectLst>
              <a:ea typeface="Times New Roman" pitchFamily="18" charset="0"/>
              <a:cs typeface="Times New Roman" pitchFamily="18" charset="0"/>
            </a:endParaRPr>
          </a:p>
        </p:txBody>
      </p:sp>
      <p:sp>
        <p:nvSpPr>
          <p:cNvPr id="68612" name="Rectangle 4"/>
          <p:cNvSpPr>
            <a:spLocks noChangeArrowheads="1"/>
          </p:cNvSpPr>
          <p:nvPr/>
        </p:nvSpPr>
        <p:spPr bwMode="auto">
          <a:xfrm>
            <a:off x="785786" y="1285860"/>
            <a:ext cx="76962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The Role of Information Systems in a Business</a:t>
            </a:r>
          </a:p>
        </p:txBody>
      </p:sp>
      <p:sp>
        <p:nvSpPr>
          <p:cNvPr id="17412" name="Text Box 6"/>
          <p:cNvSpPr txBox="1">
            <a:spLocks noChangeArrowheads="1"/>
          </p:cNvSpPr>
          <p:nvPr/>
        </p:nvSpPr>
        <p:spPr bwMode="auto">
          <a:xfrm>
            <a:off x="2143108" y="571480"/>
            <a:ext cx="5257800" cy="400110"/>
          </a:xfrm>
          <a:prstGeom prst="rect">
            <a:avLst/>
          </a:prstGeom>
          <a:noFill/>
          <a:ln w="12700">
            <a:noFill/>
            <a:miter lim="800000"/>
            <a:headEnd/>
            <a:tailEnd/>
          </a:ln>
        </p:spPr>
        <p:txBody>
          <a:bodyPr>
            <a:spAutoFit/>
          </a:bodyPr>
          <a:lstStyle/>
          <a:p>
            <a:pPr algn="ctr" eaLnBrk="0" hangingPunct="0">
              <a:spcBef>
                <a:spcPct val="50000"/>
              </a:spcBef>
            </a:pPr>
            <a:r>
              <a:rPr lang="en-US" sz="2000" b="1" dirty="0"/>
              <a:t>Components of a Business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762000" y="2590800"/>
            <a:ext cx="8077200" cy="3657600"/>
          </a:xfrm>
          <a:prstGeom prst="rect">
            <a:avLst/>
          </a:prstGeom>
          <a:noFill/>
          <a:ln w="12700">
            <a:noFill/>
            <a:miter lim="800000"/>
            <a:headEnd/>
            <a:tailEnd/>
          </a:ln>
          <a:effectLst/>
        </p:spPr>
        <p:txBody>
          <a:bodyPr lIns="90488" tIns="44450" rIns="90488" bIns="44450"/>
          <a:lstStyle/>
          <a:p>
            <a:pPr marL="342900" indent="-342900">
              <a:spcBef>
                <a:spcPts val="600"/>
              </a:spcBef>
              <a:spcAft>
                <a:spcPts val="600"/>
              </a:spcAft>
              <a:buFontTx/>
              <a:buChar char="•"/>
              <a:defRPr/>
            </a:pPr>
            <a:r>
              <a:rPr lang="en-US" b="1" dirty="0">
                <a:ea typeface="Times New Roman" pitchFamily="18" charset="0"/>
                <a:cs typeface="Times New Roman" pitchFamily="18" charset="0"/>
              </a:rPr>
              <a:t>Transaction processing systems (TPS)</a:t>
            </a:r>
          </a:p>
          <a:p>
            <a:pPr marL="800100" lvl="1" indent="-342900">
              <a:spcBef>
                <a:spcPts val="600"/>
              </a:spcBef>
              <a:spcAft>
                <a:spcPts val="600"/>
              </a:spcAft>
              <a:buFontTx/>
              <a:buChar char="•"/>
              <a:defRPr/>
            </a:pPr>
            <a:r>
              <a:rPr lang="en-US" sz="2000" dirty="0">
                <a:ea typeface="Times New Roman" pitchFamily="18" charset="0"/>
                <a:cs typeface="Times New Roman" pitchFamily="18" charset="0"/>
              </a:rPr>
              <a:t>K</a:t>
            </a:r>
            <a:r>
              <a:rPr lang="en-US" sz="2000" dirty="0">
                <a:ea typeface="+mn-ea"/>
              </a:rPr>
              <a:t>eep track of basic activities and transactions of organization</a:t>
            </a:r>
            <a:endParaRPr lang="en-US" sz="2000" dirty="0">
              <a:ea typeface="Times New Roman" pitchFamily="18" charset="0"/>
              <a:cs typeface="Times New Roman" pitchFamily="18" charset="0"/>
            </a:endParaRPr>
          </a:p>
          <a:p>
            <a:pPr marL="342900" indent="-342900">
              <a:spcBef>
                <a:spcPts val="600"/>
              </a:spcBef>
              <a:spcAft>
                <a:spcPts val="600"/>
              </a:spcAft>
              <a:buFontTx/>
              <a:buChar char="•"/>
              <a:defRPr/>
            </a:pPr>
            <a:r>
              <a:rPr lang="en-US" b="1" dirty="0">
                <a:ea typeface="Times New Roman" pitchFamily="18" charset="0"/>
                <a:cs typeface="Times New Roman" pitchFamily="18" charset="0"/>
              </a:rPr>
              <a:t>Systems for business intelligence </a:t>
            </a:r>
          </a:p>
          <a:p>
            <a:pPr marL="800100" lvl="1" indent="-342900">
              <a:spcBef>
                <a:spcPts val="600"/>
              </a:spcBef>
              <a:spcAft>
                <a:spcPts val="600"/>
              </a:spcAft>
              <a:buFontTx/>
              <a:buChar char="•"/>
              <a:defRPr/>
            </a:pPr>
            <a:r>
              <a:rPr lang="en-US" sz="2000" dirty="0">
                <a:ea typeface="Times New Roman" pitchFamily="18" charset="0"/>
                <a:cs typeface="Times New Roman" pitchFamily="18" charset="0"/>
              </a:rPr>
              <a:t>Address decision-making needs of all levels of management</a:t>
            </a:r>
          </a:p>
          <a:p>
            <a:pPr marL="1257300" lvl="2" indent="-342900">
              <a:spcBef>
                <a:spcPts val="600"/>
              </a:spcBef>
              <a:spcAft>
                <a:spcPts val="600"/>
              </a:spcAft>
              <a:buFontTx/>
              <a:buChar char="•"/>
              <a:defRPr/>
            </a:pPr>
            <a:r>
              <a:rPr lang="en-US" b="1" dirty="0">
                <a:ea typeface="Times New Roman" pitchFamily="18" charset="0"/>
                <a:cs typeface="Times New Roman" pitchFamily="18" charset="0"/>
              </a:rPr>
              <a:t>Management information systems (MIS)</a:t>
            </a:r>
          </a:p>
          <a:p>
            <a:pPr marL="1257300" lvl="2" indent="-342900">
              <a:spcBef>
                <a:spcPts val="600"/>
              </a:spcBef>
              <a:spcAft>
                <a:spcPts val="600"/>
              </a:spcAft>
              <a:buFontTx/>
              <a:buChar char="•"/>
              <a:defRPr/>
            </a:pPr>
            <a:r>
              <a:rPr lang="en-US" b="1" dirty="0">
                <a:ea typeface="Times New Roman" pitchFamily="18" charset="0"/>
                <a:cs typeface="Times New Roman" pitchFamily="18" charset="0"/>
              </a:rPr>
              <a:t>Decision support systems (DSS)</a:t>
            </a:r>
          </a:p>
          <a:p>
            <a:pPr marL="1257300" lvl="2" indent="-342900">
              <a:spcBef>
                <a:spcPts val="600"/>
              </a:spcBef>
              <a:spcAft>
                <a:spcPts val="600"/>
              </a:spcAft>
              <a:buFontTx/>
              <a:buChar char="•"/>
              <a:defRPr/>
            </a:pPr>
            <a:r>
              <a:rPr lang="en-US" b="1" dirty="0">
                <a:ea typeface="Times New Roman" pitchFamily="18" charset="0"/>
                <a:cs typeface="Times New Roman" pitchFamily="18" charset="0"/>
              </a:rPr>
              <a:t>Executive support systems (ESS)</a:t>
            </a:r>
            <a:endParaRPr lang="en-US" b="1" dirty="0">
              <a:effectLst>
                <a:outerShdw blurRad="38100" dist="38100" dir="2700000" algn="tl">
                  <a:srgbClr val="C0C0C0"/>
                </a:outerShdw>
              </a:effectLst>
              <a:ea typeface="Times New Roman" pitchFamily="18" charset="0"/>
              <a:cs typeface="Times New Roman" pitchFamily="18" charset="0"/>
            </a:endParaRPr>
          </a:p>
        </p:txBody>
      </p:sp>
      <p:sp>
        <p:nvSpPr>
          <p:cNvPr id="71684" name="Rectangle 4"/>
          <p:cNvSpPr>
            <a:spLocks noChangeArrowheads="1"/>
          </p:cNvSpPr>
          <p:nvPr/>
        </p:nvSpPr>
        <p:spPr bwMode="auto">
          <a:xfrm>
            <a:off x="0" y="1600200"/>
            <a:ext cx="9144000" cy="830263"/>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Systems for Management Decision Making and</a:t>
            </a:r>
            <a:b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b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Business Intelligence</a:t>
            </a:r>
          </a:p>
        </p:txBody>
      </p:sp>
      <p:sp>
        <p:nvSpPr>
          <p:cNvPr id="18436" name="Text Box 6"/>
          <p:cNvSpPr txBox="1">
            <a:spLocks noChangeArrowheads="1"/>
          </p:cNvSpPr>
          <p:nvPr/>
        </p:nvSpPr>
        <p:spPr bwMode="auto">
          <a:xfrm>
            <a:off x="1571604" y="571480"/>
            <a:ext cx="6357982" cy="461665"/>
          </a:xfrm>
          <a:prstGeom prst="rect">
            <a:avLst/>
          </a:prstGeom>
          <a:noFill/>
          <a:ln w="12700">
            <a:noFill/>
            <a:miter lim="800000"/>
            <a:headEnd/>
            <a:tailEnd/>
          </a:ln>
        </p:spPr>
        <p:txBody>
          <a:bodyPr wrap="square">
            <a:spAutoFit/>
          </a:bodyPr>
          <a:lstStyle/>
          <a:p>
            <a:pPr algn="ctr" eaLnBrk="0" hangingPunct="0">
              <a:spcBef>
                <a:spcPct val="50000"/>
              </a:spcBef>
            </a:pPr>
            <a:r>
              <a:rPr lang="en-US" b="1"/>
              <a:t>Types of Business Information Systems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762000" y="1828800"/>
            <a:ext cx="7467600" cy="4267200"/>
          </a:xfrm>
          <a:prstGeom prst="rect">
            <a:avLst/>
          </a:prstGeom>
          <a:noFill/>
          <a:ln w="12700">
            <a:noFill/>
            <a:miter lim="800000"/>
            <a:headEnd/>
            <a:tailEnd/>
          </a:ln>
          <a:effectLst/>
        </p:spPr>
        <p:txBody>
          <a:bodyPr lIns="90488" tIns="44450" rIns="90488" bIns="44450"/>
          <a:lstStyle/>
          <a:p>
            <a:pPr marL="342900" indent="-342900">
              <a:spcAft>
                <a:spcPts val="1200"/>
              </a:spcAft>
              <a:buFontTx/>
              <a:buChar char="•"/>
              <a:defRPr/>
            </a:pPr>
            <a:r>
              <a:rPr lang="en-US" b="1" dirty="0">
                <a:latin typeface="Arial" pitchFamily="34" charset="0"/>
                <a:ea typeface="ＭＳ Ｐゴシック" pitchFamily="34" charset="-128"/>
                <a:cs typeface="Times New Roman" pitchFamily="18" charset="0"/>
              </a:rPr>
              <a:t>Transaction processing systems:</a:t>
            </a:r>
            <a:r>
              <a:rPr lang="en-US" b="1" dirty="0">
                <a:effectLst>
                  <a:outerShdw blurRad="38100" dist="38100" dir="2700000" algn="tl">
                    <a:srgbClr val="C0C0C0"/>
                  </a:outerShdw>
                </a:effectLst>
                <a:latin typeface="Arial" pitchFamily="34" charset="0"/>
                <a:ea typeface="ＭＳ Ｐゴシック" pitchFamily="34" charset="-128"/>
                <a:cs typeface="Arial" pitchFamily="34" charset="0"/>
              </a:rPr>
              <a:t> </a:t>
            </a:r>
          </a:p>
          <a:p>
            <a:pPr marL="800100" lvl="1" indent="-342900">
              <a:spcAft>
                <a:spcPts val="1200"/>
              </a:spcAft>
              <a:buFontTx/>
              <a:buChar char="•"/>
              <a:defRPr/>
            </a:pPr>
            <a:r>
              <a:rPr lang="en-US" sz="2000" b="1" dirty="0">
                <a:latin typeface="Arial" pitchFamily="34" charset="0"/>
                <a:ea typeface="ＭＳ Ｐゴシック" pitchFamily="34" charset="-128"/>
                <a:cs typeface="Arial" pitchFamily="34" charset="0"/>
              </a:rPr>
              <a:t>Serve operational managers</a:t>
            </a:r>
          </a:p>
          <a:p>
            <a:pPr marL="800100" lvl="1" indent="-342900">
              <a:spcAft>
                <a:spcPts val="1200"/>
              </a:spcAft>
              <a:buFontTx/>
              <a:buChar char="•"/>
              <a:defRPr/>
            </a:pPr>
            <a:r>
              <a:rPr lang="en-US" sz="2000" b="1" dirty="0">
                <a:latin typeface="Arial" pitchFamily="34" charset="0"/>
                <a:ea typeface="ＭＳ Ｐゴシック" pitchFamily="34" charset="-128"/>
                <a:cs typeface="Arial" pitchFamily="34" charset="0"/>
              </a:rPr>
              <a:t>P</a:t>
            </a:r>
            <a:r>
              <a:rPr lang="en-US" sz="2000" b="1" dirty="0">
                <a:latin typeface="Arial" pitchFamily="34" charset="0"/>
                <a:ea typeface="ＭＳ Ｐゴシック" pitchFamily="34" charset="-128"/>
              </a:rPr>
              <a:t>rincipal purpose is to answer routine questions and to track the flow of transactions through the organization</a:t>
            </a:r>
          </a:p>
          <a:p>
            <a:pPr marL="1257300" lvl="2" indent="-342900">
              <a:spcAft>
                <a:spcPts val="1200"/>
              </a:spcAft>
              <a:buFontTx/>
              <a:buChar char="•"/>
              <a:defRPr/>
            </a:pPr>
            <a:r>
              <a:rPr lang="en-US" sz="1800" b="1" dirty="0">
                <a:latin typeface="Arial" pitchFamily="34" charset="0"/>
                <a:ea typeface="ＭＳ Ｐゴシック" pitchFamily="34" charset="-128"/>
              </a:rPr>
              <a:t>E.g., inventory questions, granting credit to customer </a:t>
            </a:r>
          </a:p>
          <a:p>
            <a:pPr marL="800100" lvl="1" indent="-342900">
              <a:spcAft>
                <a:spcPts val="1200"/>
              </a:spcAft>
              <a:buFontTx/>
              <a:buChar char="•"/>
              <a:defRPr/>
            </a:pPr>
            <a:r>
              <a:rPr lang="en-US" sz="2000" b="1" dirty="0">
                <a:latin typeface="Arial" pitchFamily="34" charset="0"/>
                <a:ea typeface="ＭＳ Ｐゴシック" pitchFamily="34" charset="-128"/>
                <a:cs typeface="Times New Roman" pitchFamily="18" charset="0"/>
              </a:rPr>
              <a:t>Monitor status of internal operations and firm</a:t>
            </a:r>
            <a:r>
              <a:rPr lang="en-US" altLang="ja-JP" sz="2000" b="1" dirty="0">
                <a:latin typeface="Arial" pitchFamily="34" charset="0"/>
                <a:ea typeface="ＭＳ Ｐゴシック" pitchFamily="34" charset="-128"/>
                <a:cs typeface="Times New Roman" pitchFamily="18" charset="0"/>
              </a:rPr>
              <a:t>’s relationship with external environment</a:t>
            </a:r>
          </a:p>
          <a:p>
            <a:pPr marL="800100" lvl="1" indent="-342900">
              <a:spcAft>
                <a:spcPts val="1200"/>
              </a:spcAft>
              <a:buFontTx/>
              <a:buChar char="•"/>
              <a:defRPr/>
            </a:pPr>
            <a:r>
              <a:rPr lang="en-US" sz="2000" b="1" dirty="0">
                <a:latin typeface="Arial" pitchFamily="34" charset="0"/>
                <a:ea typeface="ＭＳ Ｐゴシック" pitchFamily="34" charset="-128"/>
                <a:cs typeface="Times New Roman" pitchFamily="18" charset="0"/>
              </a:rPr>
              <a:t>Major producers of information for other systems</a:t>
            </a:r>
          </a:p>
          <a:p>
            <a:pPr marL="800100" lvl="1" indent="-342900">
              <a:spcAft>
                <a:spcPts val="1200"/>
              </a:spcAft>
              <a:buFontTx/>
              <a:buChar char="•"/>
              <a:defRPr/>
            </a:pPr>
            <a:r>
              <a:rPr lang="en-US" sz="2000" b="1" dirty="0">
                <a:latin typeface="Arial" pitchFamily="34" charset="0"/>
                <a:ea typeface="ＭＳ Ｐゴシック" pitchFamily="34" charset="-128"/>
                <a:cs typeface="Times New Roman" pitchFamily="18" charset="0"/>
              </a:rPr>
              <a:t>Highly central to business operations and functioning</a:t>
            </a:r>
          </a:p>
        </p:txBody>
      </p:sp>
      <p:sp>
        <p:nvSpPr>
          <p:cNvPr id="19459" name="Text Box 6"/>
          <p:cNvSpPr txBox="1">
            <a:spLocks noChangeArrowheads="1"/>
          </p:cNvSpPr>
          <p:nvPr/>
        </p:nvSpPr>
        <p:spPr bwMode="auto">
          <a:xfrm>
            <a:off x="1428728" y="785794"/>
            <a:ext cx="6215066" cy="461665"/>
          </a:xfrm>
          <a:prstGeom prst="rect">
            <a:avLst/>
          </a:prstGeom>
          <a:noFill/>
          <a:ln w="12700">
            <a:noFill/>
            <a:miter lim="800000"/>
            <a:headEnd/>
            <a:tailEnd/>
          </a:ln>
        </p:spPr>
        <p:txBody>
          <a:bodyPr wrap="square">
            <a:spAutoFit/>
          </a:bodyPr>
          <a:lstStyle/>
          <a:p>
            <a:pPr algn="ctr" eaLnBrk="0" hangingPunct="0">
              <a:spcBef>
                <a:spcPct val="50000"/>
              </a:spcBef>
            </a:pPr>
            <a:r>
              <a:rPr lang="en-US" b="1"/>
              <a:t>Types of Business Information Systems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762000" y="1905000"/>
            <a:ext cx="7467600" cy="4267200"/>
          </a:xfrm>
          <a:prstGeom prst="rect">
            <a:avLst/>
          </a:prstGeom>
          <a:noFill/>
          <a:ln w="12700">
            <a:noFill/>
            <a:miter lim="800000"/>
            <a:headEnd/>
            <a:tailEnd/>
          </a:ln>
          <a:effectLst/>
        </p:spPr>
        <p:txBody>
          <a:bodyPr lIns="90488" tIns="44450" rIns="90488" bIns="44450"/>
          <a:lstStyle/>
          <a:p>
            <a:pPr marL="342900" indent="-342900">
              <a:spcAft>
                <a:spcPts val="1200"/>
              </a:spcAft>
              <a:buFontTx/>
              <a:buChar char="•"/>
              <a:defRPr/>
            </a:pPr>
            <a:r>
              <a:rPr lang="en-US" b="1" dirty="0">
                <a:latin typeface="Arial" pitchFamily="34" charset="0"/>
                <a:ea typeface="ＭＳ Ｐゴシック" pitchFamily="34" charset="-128"/>
                <a:cs typeface="Times New Roman" pitchFamily="18" charset="0"/>
              </a:rPr>
              <a:t>Management information systems:</a:t>
            </a:r>
            <a:r>
              <a:rPr lang="en-US" b="1" dirty="0">
                <a:effectLst>
                  <a:outerShdw blurRad="38100" dist="38100" dir="2700000" algn="tl">
                    <a:srgbClr val="C0C0C0"/>
                  </a:outerShdw>
                </a:effectLst>
                <a:latin typeface="Arial" pitchFamily="34" charset="0"/>
                <a:ea typeface="ＭＳ Ｐゴシック" pitchFamily="34" charset="-128"/>
                <a:cs typeface="Arial" pitchFamily="34" charset="0"/>
              </a:rPr>
              <a:t> </a:t>
            </a:r>
          </a:p>
          <a:p>
            <a:pPr marL="800100" lvl="1" indent="-342900">
              <a:spcAft>
                <a:spcPts val="1200"/>
              </a:spcAft>
              <a:buFontTx/>
              <a:buChar char="•"/>
              <a:defRPr/>
            </a:pPr>
            <a:r>
              <a:rPr lang="en-US" sz="2000" b="1" dirty="0">
                <a:latin typeface="Arial" pitchFamily="34" charset="0"/>
                <a:ea typeface="ＭＳ Ｐゴシック" pitchFamily="34" charset="-128"/>
                <a:cs typeface="Arial" pitchFamily="34" charset="0"/>
              </a:rPr>
              <a:t>Provide middle managers with reports on firm</a:t>
            </a:r>
            <a:r>
              <a:rPr lang="ja-JP" altLang="en-US" sz="2000" b="1" dirty="0">
                <a:latin typeface="Arial" pitchFamily="34" charset="0"/>
                <a:ea typeface="ＭＳ Ｐゴシック" pitchFamily="34" charset="-128"/>
                <a:cs typeface="Arial" pitchFamily="34" charset="0"/>
              </a:rPr>
              <a:t>’</a:t>
            </a:r>
            <a:r>
              <a:rPr lang="en-US" altLang="ja-JP" sz="2000" b="1" dirty="0">
                <a:latin typeface="Arial" pitchFamily="34" charset="0"/>
                <a:ea typeface="ＭＳ Ｐゴシック" pitchFamily="34" charset="-128"/>
                <a:cs typeface="Arial" pitchFamily="34" charset="0"/>
              </a:rPr>
              <a:t>s performance</a:t>
            </a:r>
          </a:p>
          <a:p>
            <a:pPr marL="1257300" lvl="2" indent="-342900">
              <a:spcAft>
                <a:spcPts val="1200"/>
              </a:spcAft>
              <a:buFontTx/>
              <a:buChar char="•"/>
              <a:defRPr/>
            </a:pPr>
            <a:r>
              <a:rPr lang="en-US" sz="2000" b="1" dirty="0">
                <a:latin typeface="Arial" pitchFamily="34" charset="0"/>
                <a:ea typeface="ＭＳ Ｐゴシック" pitchFamily="34" charset="-128"/>
                <a:cs typeface="Arial" pitchFamily="34" charset="0"/>
              </a:rPr>
              <a:t>To monitor firm and help predict future performance</a:t>
            </a:r>
          </a:p>
          <a:p>
            <a:pPr marL="800100" lvl="1" indent="-342900">
              <a:spcAft>
                <a:spcPts val="1200"/>
              </a:spcAft>
              <a:buFontTx/>
              <a:buChar char="•"/>
              <a:defRPr/>
            </a:pPr>
            <a:r>
              <a:rPr lang="en-US" sz="2000" b="1" dirty="0">
                <a:latin typeface="Arial" pitchFamily="34" charset="0"/>
                <a:ea typeface="ＭＳ Ｐゴシック" pitchFamily="34" charset="-128"/>
                <a:cs typeface="Arial" pitchFamily="34" charset="0"/>
              </a:rPr>
              <a:t>Summarize and report on basic operations using data from TPS</a:t>
            </a:r>
          </a:p>
          <a:p>
            <a:pPr marL="800100" lvl="1" indent="-342900">
              <a:spcAft>
                <a:spcPts val="1200"/>
              </a:spcAft>
              <a:buFontTx/>
              <a:buChar char="•"/>
              <a:defRPr/>
            </a:pPr>
            <a:r>
              <a:rPr lang="en-US" sz="2000" b="1" dirty="0">
                <a:latin typeface="Arial" pitchFamily="34" charset="0"/>
                <a:ea typeface="ＭＳ Ｐゴシック" pitchFamily="34" charset="-128"/>
                <a:cs typeface="Arial" pitchFamily="34" charset="0"/>
              </a:rPr>
              <a:t>Provide weekly, monthly, annual results, but may enable drilling down into daily or hourly data</a:t>
            </a:r>
          </a:p>
          <a:p>
            <a:pPr marL="800100" lvl="1" indent="-342900">
              <a:spcAft>
                <a:spcPts val="1200"/>
              </a:spcAft>
              <a:buFontTx/>
              <a:buChar char="•"/>
              <a:defRPr/>
            </a:pPr>
            <a:r>
              <a:rPr lang="en-US" sz="2000" b="1" dirty="0">
                <a:latin typeface="Arial" pitchFamily="34" charset="0"/>
                <a:ea typeface="ＭＳ Ｐゴシック" pitchFamily="34" charset="-128"/>
                <a:cs typeface="Arial" pitchFamily="34" charset="0"/>
              </a:rPr>
              <a:t>Typically not very flexible systems with little analytic capability</a:t>
            </a:r>
          </a:p>
          <a:p>
            <a:pPr marL="800100" lvl="1" indent="-342900">
              <a:spcAft>
                <a:spcPts val="1200"/>
              </a:spcAft>
              <a:buFontTx/>
              <a:buChar char="•"/>
              <a:defRPr/>
            </a:pPr>
            <a:endParaRPr lang="en-US" sz="2000" b="1" dirty="0">
              <a:latin typeface="Arial" pitchFamily="34" charset="0"/>
              <a:ea typeface="ＭＳ Ｐゴシック" pitchFamily="34" charset="-128"/>
              <a:cs typeface="Times New Roman" pitchFamily="18" charset="0"/>
            </a:endParaRPr>
          </a:p>
        </p:txBody>
      </p:sp>
      <p:sp>
        <p:nvSpPr>
          <p:cNvPr id="21507" name="Text Box 6"/>
          <p:cNvSpPr txBox="1">
            <a:spLocks noChangeArrowheads="1"/>
          </p:cNvSpPr>
          <p:nvPr/>
        </p:nvSpPr>
        <p:spPr bwMode="auto">
          <a:xfrm>
            <a:off x="1285852" y="642918"/>
            <a:ext cx="6215066" cy="461665"/>
          </a:xfrm>
          <a:prstGeom prst="rect">
            <a:avLst/>
          </a:prstGeom>
          <a:noFill/>
          <a:ln w="12700">
            <a:noFill/>
            <a:miter lim="800000"/>
            <a:headEnd/>
            <a:tailEnd/>
          </a:ln>
        </p:spPr>
        <p:txBody>
          <a:bodyPr wrap="square">
            <a:spAutoFit/>
          </a:bodyPr>
          <a:lstStyle/>
          <a:p>
            <a:pPr algn="ctr" eaLnBrk="0" hangingPunct="0">
              <a:spcBef>
                <a:spcPct val="50000"/>
              </a:spcBef>
            </a:pPr>
            <a:r>
              <a:rPr lang="en-US" b="1" dirty="0"/>
              <a:t>Types of Business Information Systems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762000" y="1676400"/>
            <a:ext cx="7467600" cy="4267200"/>
          </a:xfrm>
          <a:prstGeom prst="rect">
            <a:avLst/>
          </a:prstGeom>
          <a:noFill/>
          <a:ln w="12700">
            <a:noFill/>
            <a:miter lim="800000"/>
            <a:headEnd/>
            <a:tailEnd/>
          </a:ln>
        </p:spPr>
        <p:txBody>
          <a:bodyPr lIns="90488" tIns="44450" rIns="90488" bIns="44450"/>
          <a:lstStyle/>
          <a:p>
            <a:pPr marL="342900" indent="-342900">
              <a:spcAft>
                <a:spcPts val="600"/>
              </a:spcAft>
              <a:buFontTx/>
              <a:buChar char="•"/>
            </a:pPr>
            <a:r>
              <a:rPr lang="en-US" sz="2800" b="1"/>
              <a:t>Decision support systems (DSS):</a:t>
            </a:r>
          </a:p>
          <a:p>
            <a:pPr marL="800100" lvl="1" indent="-342900">
              <a:spcAft>
                <a:spcPts val="600"/>
              </a:spcAft>
              <a:buFontTx/>
              <a:buChar char="•"/>
            </a:pPr>
            <a:r>
              <a:rPr lang="en-US" b="1">
                <a:cs typeface="Arial" charset="0"/>
              </a:rPr>
              <a:t>Serve middle managers</a:t>
            </a:r>
            <a:endParaRPr lang="en-US" sz="2800" b="1">
              <a:cs typeface="Arial" charset="0"/>
            </a:endParaRPr>
          </a:p>
          <a:p>
            <a:pPr marL="800100" lvl="1" indent="-342900">
              <a:spcAft>
                <a:spcPts val="600"/>
              </a:spcAft>
              <a:buFontTx/>
              <a:buChar char="•"/>
            </a:pPr>
            <a:r>
              <a:rPr lang="en-US" b="1">
                <a:cs typeface="Arial" charset="0"/>
              </a:rPr>
              <a:t>Support nonroutine decision making</a:t>
            </a:r>
          </a:p>
          <a:p>
            <a:pPr marL="1257300" lvl="2" indent="-342900">
              <a:spcAft>
                <a:spcPts val="600"/>
              </a:spcAft>
              <a:buFontTx/>
              <a:buChar char="•"/>
            </a:pPr>
            <a:r>
              <a:rPr lang="en-US" sz="2000"/>
              <a:t>E.g., What is impact on production schedule if December sales doubled?</a:t>
            </a:r>
          </a:p>
          <a:p>
            <a:pPr marL="800100" lvl="1" indent="-342900">
              <a:spcAft>
                <a:spcPts val="600"/>
              </a:spcAft>
              <a:buFontTx/>
              <a:buChar char="•"/>
            </a:pPr>
            <a:r>
              <a:rPr lang="en-US" b="1"/>
              <a:t>Often</a:t>
            </a:r>
            <a:r>
              <a:rPr lang="en-US" b="1">
                <a:cs typeface="Arial" charset="0"/>
              </a:rPr>
              <a:t> use external information as well from TPS and MIS</a:t>
            </a:r>
          </a:p>
          <a:p>
            <a:pPr marL="800100" lvl="1" indent="-342900">
              <a:spcAft>
                <a:spcPts val="600"/>
              </a:spcAft>
              <a:buFontTx/>
              <a:buChar char="•"/>
            </a:pPr>
            <a:r>
              <a:rPr lang="en-US" b="1"/>
              <a:t>Model</a:t>
            </a:r>
            <a:r>
              <a:rPr lang="en-US" b="1">
                <a:cs typeface="Arial" charset="0"/>
              </a:rPr>
              <a:t> driven DSS</a:t>
            </a:r>
          </a:p>
          <a:p>
            <a:pPr marL="1257300" lvl="2" indent="-342900">
              <a:spcAft>
                <a:spcPts val="600"/>
              </a:spcAft>
              <a:buFontTx/>
              <a:buChar char="•"/>
            </a:pPr>
            <a:r>
              <a:rPr lang="en-US" sz="2000"/>
              <a:t>Voyage-estimating</a:t>
            </a:r>
            <a:r>
              <a:rPr lang="en-US" sz="2000">
                <a:cs typeface="Arial" charset="0"/>
              </a:rPr>
              <a:t> systems</a:t>
            </a:r>
          </a:p>
          <a:p>
            <a:pPr marL="800100" lvl="1" indent="-342900">
              <a:spcAft>
                <a:spcPts val="600"/>
              </a:spcAft>
              <a:buFontTx/>
              <a:buChar char="•"/>
            </a:pPr>
            <a:r>
              <a:rPr lang="en-US" b="1"/>
              <a:t>Data driven DSS</a:t>
            </a:r>
          </a:p>
          <a:p>
            <a:pPr marL="1257300" lvl="2" indent="-342900">
              <a:spcAft>
                <a:spcPts val="600"/>
              </a:spcAft>
              <a:buFontTx/>
              <a:buChar char="•"/>
            </a:pPr>
            <a:r>
              <a:rPr lang="en-US" sz="2000"/>
              <a:t>Intrawest</a:t>
            </a:r>
            <a:r>
              <a:rPr lang="ja-JP" altLang="en-US" sz="2000"/>
              <a:t>’</a:t>
            </a:r>
            <a:r>
              <a:rPr lang="en-US" altLang="ja-JP" sz="2000"/>
              <a:t>s marketing analysis s</a:t>
            </a:r>
            <a:r>
              <a:rPr lang="en-US" altLang="ja-JP" sz="2000">
                <a:cs typeface="Arial" charset="0"/>
              </a:rPr>
              <a:t>ystems</a:t>
            </a:r>
          </a:p>
          <a:p>
            <a:pPr marL="800100" lvl="1" indent="-342900">
              <a:spcAft>
                <a:spcPts val="600"/>
              </a:spcAft>
              <a:buFont typeface="Arial" charset="0"/>
              <a:buChar char="–"/>
            </a:pPr>
            <a:endParaRPr lang="en-US" sz="2800" b="1">
              <a:cs typeface="Arial" charset="0"/>
            </a:endParaRPr>
          </a:p>
        </p:txBody>
      </p:sp>
      <p:sp>
        <p:nvSpPr>
          <p:cNvPr id="25603" name="Text Box 6"/>
          <p:cNvSpPr txBox="1">
            <a:spLocks noChangeArrowheads="1"/>
          </p:cNvSpPr>
          <p:nvPr/>
        </p:nvSpPr>
        <p:spPr bwMode="auto">
          <a:xfrm>
            <a:off x="1571604" y="500042"/>
            <a:ext cx="6000752" cy="461665"/>
          </a:xfrm>
          <a:prstGeom prst="rect">
            <a:avLst/>
          </a:prstGeom>
          <a:noFill/>
          <a:ln w="12700">
            <a:noFill/>
            <a:miter lim="800000"/>
            <a:headEnd/>
            <a:tailEnd/>
          </a:ln>
        </p:spPr>
        <p:txBody>
          <a:bodyPr wrap="square">
            <a:spAutoFit/>
          </a:bodyPr>
          <a:lstStyle/>
          <a:p>
            <a:pPr algn="ctr" eaLnBrk="0" hangingPunct="0">
              <a:spcBef>
                <a:spcPct val="50000"/>
              </a:spcBef>
            </a:pPr>
            <a:r>
              <a:rPr lang="en-US" b="1" dirty="0"/>
              <a:t>Types of Business Information Systems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762000" y="1676400"/>
            <a:ext cx="7467600" cy="4267200"/>
          </a:xfrm>
          <a:prstGeom prst="rect">
            <a:avLst/>
          </a:prstGeom>
          <a:noFill/>
          <a:ln w="12700">
            <a:noFill/>
            <a:miter lim="800000"/>
            <a:headEnd/>
            <a:tailEnd/>
          </a:ln>
          <a:effectLst/>
        </p:spPr>
        <p:txBody>
          <a:bodyPr lIns="90488" tIns="44450" rIns="90488" bIns="44450"/>
          <a:lstStyle/>
          <a:p>
            <a:pPr marL="342900" indent="-342900">
              <a:spcAft>
                <a:spcPts val="1200"/>
              </a:spcAft>
              <a:buFontTx/>
              <a:buChar char="•"/>
              <a:defRPr/>
            </a:pPr>
            <a:r>
              <a:rPr lang="en-US" b="1" dirty="0">
                <a:ea typeface="Times New Roman" pitchFamily="18" charset="0"/>
                <a:cs typeface="Times New Roman" pitchFamily="18" charset="0"/>
              </a:rPr>
              <a:t>Executive support systems (ESS):</a:t>
            </a:r>
            <a:endParaRPr lang="en-US" b="1" dirty="0">
              <a:effectLst>
                <a:outerShdw blurRad="38100" dist="38100" dir="2700000" algn="tl">
                  <a:srgbClr val="C0C0C0"/>
                </a:outerShdw>
              </a:effectLst>
              <a:ea typeface="+mn-ea"/>
              <a:cs typeface="Arial" charset="0"/>
            </a:endParaRPr>
          </a:p>
          <a:p>
            <a:pPr marL="800100" lvl="1" indent="-342900">
              <a:spcAft>
                <a:spcPts val="1200"/>
              </a:spcAft>
              <a:buFontTx/>
              <a:buChar char="•"/>
              <a:defRPr/>
            </a:pPr>
            <a:r>
              <a:rPr lang="en-US" sz="2000" b="1" dirty="0">
                <a:ea typeface="+mn-ea"/>
                <a:cs typeface="Arial" charset="0"/>
              </a:rPr>
              <a:t>Serve senior managers</a:t>
            </a:r>
          </a:p>
          <a:p>
            <a:pPr marL="800100" lvl="1" indent="-342900">
              <a:spcAft>
                <a:spcPts val="1200"/>
              </a:spcAft>
              <a:buFontTx/>
              <a:buChar char="•"/>
              <a:defRPr/>
            </a:pPr>
            <a:r>
              <a:rPr lang="en-US" sz="2000" b="1" dirty="0">
                <a:ea typeface="+mn-ea"/>
                <a:cs typeface="Arial" charset="0"/>
              </a:rPr>
              <a:t>Address strategic issues and long-term trends</a:t>
            </a:r>
          </a:p>
          <a:p>
            <a:pPr marL="1257300" lvl="2" indent="-342900">
              <a:spcAft>
                <a:spcPts val="1200"/>
              </a:spcAft>
              <a:buFontTx/>
              <a:buChar char="•"/>
              <a:defRPr/>
            </a:pPr>
            <a:r>
              <a:rPr lang="en-US" sz="1800" b="1" dirty="0">
                <a:ea typeface="+mn-ea"/>
                <a:cs typeface="Arial" charset="0"/>
              </a:rPr>
              <a:t>E.g., What products should we make in five years?</a:t>
            </a:r>
          </a:p>
          <a:p>
            <a:pPr marL="800100" lvl="1" indent="-342900">
              <a:spcAft>
                <a:spcPts val="1200"/>
              </a:spcAft>
              <a:buFontTx/>
              <a:buChar char="•"/>
              <a:defRPr/>
            </a:pPr>
            <a:r>
              <a:rPr lang="en-US" sz="2000" b="1" dirty="0">
                <a:ea typeface="+mn-ea"/>
                <a:cs typeface="Arial" charset="0"/>
              </a:rPr>
              <a:t>Address nonroutine decision making</a:t>
            </a:r>
          </a:p>
          <a:p>
            <a:pPr marL="800100" lvl="1" indent="-342900">
              <a:spcAft>
                <a:spcPts val="1200"/>
              </a:spcAft>
              <a:buFontTx/>
              <a:buChar char="•"/>
              <a:defRPr/>
            </a:pPr>
            <a:r>
              <a:rPr lang="en-US" sz="2000" b="1" dirty="0">
                <a:ea typeface="+mn-ea"/>
                <a:cs typeface="Arial" charset="0"/>
              </a:rPr>
              <a:t>Provide generalized computing capacity that can be applied to changing array of problems</a:t>
            </a:r>
          </a:p>
          <a:p>
            <a:pPr marL="800100" lvl="1" indent="-342900">
              <a:spcAft>
                <a:spcPts val="1200"/>
              </a:spcAft>
              <a:buFontTx/>
              <a:buChar char="•"/>
              <a:defRPr/>
            </a:pPr>
            <a:r>
              <a:rPr lang="en-US" sz="2000" b="1" dirty="0">
                <a:ea typeface="+mn-ea"/>
                <a:cs typeface="Arial" charset="0"/>
              </a:rPr>
              <a:t>Draw summarized information from MIS, DSS, and data from external events</a:t>
            </a:r>
          </a:p>
          <a:p>
            <a:pPr marL="800100" lvl="1" indent="-342900">
              <a:spcAft>
                <a:spcPts val="1200"/>
              </a:spcAft>
              <a:buFontTx/>
              <a:buChar char="•"/>
              <a:defRPr/>
            </a:pPr>
            <a:r>
              <a:rPr lang="en-US" sz="2000" b="1" dirty="0">
                <a:ea typeface="+mn-ea"/>
                <a:cs typeface="Arial" charset="0"/>
              </a:rPr>
              <a:t>Typically use portal with Web interface, or digital dashboard, to present content</a:t>
            </a:r>
          </a:p>
          <a:p>
            <a:pPr marL="800100" lvl="1" indent="-342900">
              <a:spcAft>
                <a:spcPts val="1200"/>
              </a:spcAft>
              <a:buFontTx/>
              <a:buChar char="•"/>
              <a:defRPr/>
            </a:pPr>
            <a:endParaRPr lang="en-US" sz="2000" b="1" dirty="0">
              <a:ea typeface="Times New Roman" pitchFamily="18" charset="0"/>
              <a:cs typeface="Times New Roman" pitchFamily="18" charset="0"/>
            </a:endParaRPr>
          </a:p>
        </p:txBody>
      </p:sp>
      <p:sp>
        <p:nvSpPr>
          <p:cNvPr id="27651" name="Text Box 6"/>
          <p:cNvSpPr txBox="1">
            <a:spLocks noChangeArrowheads="1"/>
          </p:cNvSpPr>
          <p:nvPr/>
        </p:nvSpPr>
        <p:spPr bwMode="auto">
          <a:xfrm>
            <a:off x="1571604" y="714356"/>
            <a:ext cx="6072190" cy="461665"/>
          </a:xfrm>
          <a:prstGeom prst="rect">
            <a:avLst/>
          </a:prstGeom>
          <a:noFill/>
          <a:ln w="12700">
            <a:noFill/>
            <a:miter lim="800000"/>
            <a:headEnd/>
            <a:tailEnd/>
          </a:ln>
        </p:spPr>
        <p:txBody>
          <a:bodyPr wrap="square">
            <a:spAutoFit/>
          </a:bodyPr>
          <a:lstStyle/>
          <a:p>
            <a:pPr algn="ctr" eaLnBrk="0" hangingPunct="0">
              <a:spcBef>
                <a:spcPct val="50000"/>
              </a:spcBef>
            </a:pPr>
            <a:r>
              <a:rPr lang="en-US" b="1" dirty="0"/>
              <a:t>Types of Business Information Systems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Digital Dashboard</a:t>
            </a:r>
          </a:p>
        </p:txBody>
      </p:sp>
      <p:sp>
        <p:nvSpPr>
          <p:cNvPr id="28675" name="Text Box 9"/>
          <p:cNvSpPr txBox="1">
            <a:spLocks noChangeArrowheads="1"/>
          </p:cNvSpPr>
          <p:nvPr/>
        </p:nvSpPr>
        <p:spPr bwMode="auto">
          <a:xfrm>
            <a:off x="304800" y="2362200"/>
            <a:ext cx="2362200" cy="3416300"/>
          </a:xfrm>
          <a:prstGeom prst="rect">
            <a:avLst/>
          </a:prstGeom>
          <a:noFill/>
          <a:ln w="9525">
            <a:noFill/>
            <a:miter lim="800000"/>
            <a:headEnd/>
            <a:tailEnd/>
          </a:ln>
        </p:spPr>
        <p:txBody>
          <a:bodyPr>
            <a:spAutoFit/>
          </a:bodyPr>
          <a:lstStyle/>
          <a:p>
            <a:r>
              <a:rPr lang="en-US" sz="1600"/>
              <a:t>A digital dashboard</a:t>
            </a:r>
          </a:p>
          <a:p>
            <a:r>
              <a:rPr lang="en-US" sz="1600"/>
              <a:t>delivers comprehensive</a:t>
            </a:r>
          </a:p>
          <a:p>
            <a:r>
              <a:rPr lang="en-US" sz="1600"/>
              <a:t>and accurate information</a:t>
            </a:r>
          </a:p>
          <a:p>
            <a:r>
              <a:rPr lang="en-US" sz="1600"/>
              <a:t>for decision making</a:t>
            </a:r>
          </a:p>
          <a:p>
            <a:r>
              <a:rPr lang="en-US" sz="1600"/>
              <a:t>often using a single</a:t>
            </a:r>
          </a:p>
          <a:p>
            <a:r>
              <a:rPr lang="en-US" sz="1600"/>
              <a:t>screen. The graphical</a:t>
            </a:r>
          </a:p>
          <a:p>
            <a:r>
              <a:rPr lang="en-US" sz="1600"/>
              <a:t>overview of key performance</a:t>
            </a:r>
          </a:p>
          <a:p>
            <a:r>
              <a:rPr lang="en-US" sz="1600"/>
              <a:t>indicators helps</a:t>
            </a:r>
          </a:p>
          <a:p>
            <a:r>
              <a:rPr lang="en-US" sz="1600"/>
              <a:t>managers quickly</a:t>
            </a:r>
          </a:p>
          <a:p>
            <a:r>
              <a:rPr lang="en-US" sz="1600"/>
              <a:t>spot areas that need</a:t>
            </a:r>
          </a:p>
          <a:p>
            <a:r>
              <a:rPr lang="en-US" sz="1600"/>
              <a:t>attention.</a:t>
            </a:r>
            <a:endParaRPr lang="en-US" sz="1600" b="1"/>
          </a:p>
        </p:txBody>
      </p:sp>
      <p:pic>
        <p:nvPicPr>
          <p:cNvPr id="28677" name="Picture 7" descr="P02-01 Digital Dashboard (Option-1).tif"/>
          <p:cNvPicPr>
            <a:picLocks noChangeAspect="1"/>
          </p:cNvPicPr>
          <p:nvPr/>
        </p:nvPicPr>
        <p:blipFill>
          <a:blip r:embed="rId3"/>
          <a:srcRect/>
          <a:stretch>
            <a:fillRect/>
          </a:stretch>
        </p:blipFill>
        <p:spPr bwMode="auto">
          <a:xfrm>
            <a:off x="3048000" y="2209800"/>
            <a:ext cx="4933950" cy="4003675"/>
          </a:xfrm>
          <a:prstGeom prst="rect">
            <a:avLst/>
          </a:prstGeom>
          <a:noFill/>
          <a:ln w="9525">
            <a:noFill/>
            <a:miter lim="800000"/>
            <a:headEnd/>
            <a:tailEnd/>
          </a:ln>
        </p:spPr>
      </p:pic>
      <p:sp>
        <p:nvSpPr>
          <p:cNvPr id="28678" name="Text Box 6"/>
          <p:cNvSpPr txBox="1">
            <a:spLocks noChangeArrowheads="1"/>
          </p:cNvSpPr>
          <p:nvPr/>
        </p:nvSpPr>
        <p:spPr bwMode="auto">
          <a:xfrm>
            <a:off x="1928794" y="714356"/>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a:t>Types of Business Information Systems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ChangeArrowheads="1"/>
          </p:cNvSpPr>
          <p:nvPr/>
        </p:nvSpPr>
        <p:spPr bwMode="auto">
          <a:xfrm>
            <a:off x="762000" y="2209800"/>
            <a:ext cx="8077200" cy="4191000"/>
          </a:xfrm>
          <a:prstGeom prst="rect">
            <a:avLst/>
          </a:prstGeom>
          <a:noFill/>
          <a:ln w="12700">
            <a:noFill/>
            <a:miter lim="800000"/>
            <a:headEnd/>
            <a:tailEnd/>
          </a:ln>
        </p:spPr>
        <p:txBody>
          <a:bodyPr lIns="90488" tIns="44450" rIns="90488" bIns="44450"/>
          <a:lstStyle/>
          <a:p>
            <a:pPr marL="342900" indent="-342900">
              <a:spcAft>
                <a:spcPts val="1200"/>
              </a:spcAft>
              <a:buFontTx/>
              <a:buChar char="•"/>
            </a:pPr>
            <a:r>
              <a:rPr lang="en-US" b="1"/>
              <a:t>Enterprise applications</a:t>
            </a:r>
          </a:p>
          <a:p>
            <a:pPr marL="800100" lvl="1" indent="-342900">
              <a:spcAft>
                <a:spcPts val="1200"/>
              </a:spcAft>
              <a:buFontTx/>
              <a:buChar char="•"/>
            </a:pPr>
            <a:r>
              <a:rPr lang="en-US" b="1"/>
              <a:t>Systems that span functional areas, focus on executing business processes across the firm, and include all levels of management</a:t>
            </a:r>
          </a:p>
          <a:p>
            <a:pPr marL="800100" lvl="1" indent="-342900">
              <a:spcAft>
                <a:spcPts val="1200"/>
              </a:spcAft>
              <a:buFontTx/>
              <a:buChar char="•"/>
            </a:pPr>
            <a:r>
              <a:rPr lang="en-US" b="1"/>
              <a:t>Four major types</a:t>
            </a:r>
          </a:p>
          <a:p>
            <a:pPr marL="1257300" lvl="2" indent="-342900">
              <a:spcAft>
                <a:spcPts val="1200"/>
              </a:spcAft>
              <a:buFont typeface="Times New Roman" pitchFamily="18" charset="0"/>
              <a:buAutoNum type="arabicPeriod"/>
            </a:pPr>
            <a:r>
              <a:rPr lang="en-US" sz="2000" b="1"/>
              <a:t>Enterprise systems</a:t>
            </a:r>
          </a:p>
          <a:p>
            <a:pPr marL="1257300" lvl="2" indent="-342900">
              <a:spcAft>
                <a:spcPts val="1200"/>
              </a:spcAft>
              <a:buFont typeface="Times New Roman" pitchFamily="18" charset="0"/>
              <a:buAutoNum type="arabicPeriod"/>
            </a:pPr>
            <a:r>
              <a:rPr lang="en-US" sz="2000" b="1"/>
              <a:t>Supply chain management systems</a:t>
            </a:r>
          </a:p>
          <a:p>
            <a:pPr marL="1257300" lvl="2" indent="-342900">
              <a:spcAft>
                <a:spcPts val="1200"/>
              </a:spcAft>
              <a:buFont typeface="Times New Roman" pitchFamily="18" charset="0"/>
              <a:buAutoNum type="arabicPeriod"/>
            </a:pPr>
            <a:r>
              <a:rPr lang="en-US" sz="2000" b="1"/>
              <a:t>Customer relationship management systems</a:t>
            </a:r>
          </a:p>
          <a:p>
            <a:pPr marL="1257300" lvl="2" indent="-342900">
              <a:spcAft>
                <a:spcPts val="1200"/>
              </a:spcAft>
              <a:buFont typeface="Times New Roman" pitchFamily="18" charset="0"/>
              <a:buAutoNum type="arabicPeriod"/>
            </a:pPr>
            <a:r>
              <a:rPr lang="en-US" sz="2000" b="1"/>
              <a:t>Knowledge management systems</a:t>
            </a:r>
          </a:p>
        </p:txBody>
      </p:sp>
      <p:sp>
        <p:nvSpPr>
          <p:cNvPr id="67591" name="Rectangle 7"/>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Systems </a:t>
            </a:r>
            <a:r>
              <a:rPr lang="en-US" b="1">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for Linking the </a:t>
            </a: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Enterprise</a:t>
            </a:r>
          </a:p>
        </p:txBody>
      </p:sp>
      <p:sp>
        <p:nvSpPr>
          <p:cNvPr id="30725" name="Text Box 7"/>
          <p:cNvSpPr txBox="1">
            <a:spLocks noChangeArrowheads="1"/>
          </p:cNvSpPr>
          <p:nvPr/>
        </p:nvSpPr>
        <p:spPr bwMode="auto">
          <a:xfrm>
            <a:off x="1571604" y="500042"/>
            <a:ext cx="6500858" cy="461665"/>
          </a:xfrm>
          <a:prstGeom prst="rect">
            <a:avLst/>
          </a:prstGeom>
          <a:noFill/>
          <a:ln w="12700">
            <a:noFill/>
            <a:miter lim="800000"/>
            <a:headEnd/>
            <a:tailEnd/>
          </a:ln>
        </p:spPr>
        <p:txBody>
          <a:bodyPr wrap="square">
            <a:spAutoFit/>
          </a:bodyPr>
          <a:lstStyle/>
          <a:p>
            <a:pPr algn="ctr" eaLnBrk="0" hangingPunct="0">
              <a:spcBef>
                <a:spcPct val="50000"/>
              </a:spcBef>
            </a:pPr>
            <a:r>
              <a:rPr lang="en-US" b="1"/>
              <a:t>Types of Business Information Systems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762000" y="2209800"/>
            <a:ext cx="8001000" cy="4343400"/>
          </a:xfrm>
          <a:prstGeom prst="rect">
            <a:avLst/>
          </a:prstGeom>
          <a:noFill/>
          <a:ln w="12700">
            <a:noFill/>
            <a:miter lim="800000"/>
            <a:headEnd/>
            <a:tailEnd/>
          </a:ln>
        </p:spPr>
        <p:txBody>
          <a:bodyPr lIns="90488" tIns="44450" rIns="90488" bIns="44450"/>
          <a:lstStyle/>
          <a:p>
            <a:pPr marL="342900" indent="-342900">
              <a:lnSpc>
                <a:spcPct val="90000"/>
              </a:lnSpc>
              <a:spcAft>
                <a:spcPts val="1200"/>
              </a:spcAft>
              <a:buFontTx/>
              <a:buChar char="•"/>
            </a:pPr>
            <a:r>
              <a:rPr lang="en-US" b="1"/>
              <a:t>Also called enterprise resource planning (ERP) systems </a:t>
            </a:r>
          </a:p>
          <a:p>
            <a:pPr marL="342900" indent="-342900">
              <a:lnSpc>
                <a:spcPct val="90000"/>
              </a:lnSpc>
              <a:spcAft>
                <a:spcPts val="1200"/>
              </a:spcAft>
              <a:buFontTx/>
              <a:buChar char="•"/>
            </a:pPr>
            <a:r>
              <a:rPr lang="en-US" b="1"/>
              <a:t>Integrate data from key business processes into single system </a:t>
            </a:r>
          </a:p>
          <a:p>
            <a:pPr marL="342900" indent="-342900">
              <a:lnSpc>
                <a:spcPct val="90000"/>
              </a:lnSpc>
              <a:spcAft>
                <a:spcPts val="1200"/>
              </a:spcAft>
              <a:buFontTx/>
              <a:buChar char="•"/>
            </a:pPr>
            <a:r>
              <a:rPr lang="en-US" b="1"/>
              <a:t>Speed communication of information throughout firm</a:t>
            </a:r>
          </a:p>
          <a:p>
            <a:pPr marL="342900" indent="-342900">
              <a:lnSpc>
                <a:spcPct val="90000"/>
              </a:lnSpc>
              <a:spcAft>
                <a:spcPts val="1200"/>
              </a:spcAft>
              <a:buFontTx/>
              <a:buChar char="•"/>
            </a:pPr>
            <a:r>
              <a:rPr lang="en-US" b="1"/>
              <a:t>Enable greater flexibility in responding to customer requests, greater accuracy in order fulfillment</a:t>
            </a:r>
          </a:p>
          <a:p>
            <a:pPr marL="342900" indent="-342900">
              <a:lnSpc>
                <a:spcPct val="90000"/>
              </a:lnSpc>
              <a:spcAft>
                <a:spcPts val="1200"/>
              </a:spcAft>
              <a:buFontTx/>
              <a:buChar char="•"/>
            </a:pPr>
            <a:r>
              <a:rPr lang="en-US" b="1"/>
              <a:t>Enable managers to assemble overall view of operations</a:t>
            </a:r>
          </a:p>
          <a:p>
            <a:pPr marL="342900" indent="-342900">
              <a:lnSpc>
                <a:spcPct val="80000"/>
              </a:lnSpc>
              <a:spcBef>
                <a:spcPct val="50000"/>
              </a:spcBef>
              <a:spcAft>
                <a:spcPct val="25000"/>
              </a:spcAft>
            </a:pPr>
            <a:endParaRPr lang="en-US" b="1"/>
          </a:p>
        </p:txBody>
      </p:sp>
      <p:sp>
        <p:nvSpPr>
          <p:cNvPr id="75780" name="Rectangle 4"/>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Enterprise Systems </a:t>
            </a:r>
          </a:p>
        </p:txBody>
      </p:sp>
      <p:sp>
        <p:nvSpPr>
          <p:cNvPr id="32773" name="Text Box 7"/>
          <p:cNvSpPr txBox="1">
            <a:spLocks noChangeArrowheads="1"/>
          </p:cNvSpPr>
          <p:nvPr/>
        </p:nvSpPr>
        <p:spPr bwMode="auto">
          <a:xfrm>
            <a:off x="1714480" y="428604"/>
            <a:ext cx="6072230" cy="461665"/>
          </a:xfrm>
          <a:prstGeom prst="rect">
            <a:avLst/>
          </a:prstGeom>
          <a:noFill/>
          <a:ln w="12700">
            <a:noFill/>
            <a:miter lim="800000"/>
            <a:headEnd/>
            <a:tailEnd/>
          </a:ln>
        </p:spPr>
        <p:txBody>
          <a:bodyPr wrap="square">
            <a:spAutoFit/>
          </a:bodyPr>
          <a:lstStyle/>
          <a:p>
            <a:pPr algn="ctr" eaLnBrk="0" hangingPunct="0">
              <a:spcBef>
                <a:spcPct val="50000"/>
              </a:spcBef>
            </a:pPr>
            <a:r>
              <a:rPr lang="en-US" b="1" dirty="0"/>
              <a:t>Types of Business Information Systems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642910" y="1357298"/>
            <a:ext cx="7696200" cy="830997"/>
          </a:xfrm>
          <a:prstGeom prst="rect">
            <a:avLst/>
          </a:prstGeom>
          <a:noFill/>
          <a:ln w="12700">
            <a:noFill/>
            <a:miter lim="800000"/>
            <a:headEnd/>
            <a:tailEnd/>
          </a:ln>
        </p:spPr>
        <p:txBody>
          <a:bodyPr>
            <a:spAutoFit/>
          </a:bodyPr>
          <a:lstStyle/>
          <a:p>
            <a:pPr algn="ctr" eaLnBrk="0" hangingPunct="0">
              <a:spcBef>
                <a:spcPct val="50000"/>
              </a:spcBef>
            </a:pPr>
            <a:r>
              <a:rPr lang="en-US" b="1" dirty="0" smtClean="0"/>
              <a:t>Business Environment and Role of Information Systems in Business</a:t>
            </a:r>
            <a:endParaRPr lang="en-US" b="1" dirty="0"/>
          </a:p>
        </p:txBody>
      </p:sp>
      <p:sp>
        <p:nvSpPr>
          <p:cNvPr id="5" name="Rectangle 8"/>
          <p:cNvSpPr>
            <a:spLocks noChangeArrowheads="1"/>
          </p:cNvSpPr>
          <p:nvPr/>
        </p:nvSpPr>
        <p:spPr bwMode="auto">
          <a:xfrm>
            <a:off x="2071670" y="3214686"/>
            <a:ext cx="4857784" cy="1200329"/>
          </a:xfrm>
          <a:prstGeom prst="rect">
            <a:avLst/>
          </a:prstGeom>
          <a:noFill/>
          <a:ln w="9525">
            <a:noFill/>
            <a:miter lim="800000"/>
            <a:headEnd/>
            <a:tailEnd/>
          </a:ln>
          <a:effectLst/>
        </p:spPr>
        <p:txBody>
          <a:bodyPr wrap="square">
            <a:spAutoFit/>
          </a:bodyPr>
          <a:lstStyle/>
          <a:p>
            <a:pPr>
              <a:buFont typeface="Arial" pitchFamily="34" charset="0"/>
              <a:buChar char="•"/>
              <a:defRPr/>
            </a:pPr>
            <a:r>
              <a:rPr lang="en-US" b="1" dirty="0" smtClean="0">
                <a:solidFill>
                  <a:srgbClr val="A50021"/>
                </a:solidFill>
                <a:effectLst>
                  <a:outerShdw blurRad="38100" dist="38100" dir="2700000" algn="tl">
                    <a:srgbClr val="C0C0C0"/>
                  </a:outerShdw>
                </a:effectLst>
                <a:latin typeface="Arial" pitchFamily="34" charset="0"/>
                <a:ea typeface="ＭＳ Ｐゴシック" pitchFamily="34" charset="-128"/>
                <a:cs typeface="Times New Roman" pitchFamily="18" charset="0"/>
              </a:rPr>
              <a:t> Components of Business</a:t>
            </a:r>
          </a:p>
          <a:p>
            <a:pPr>
              <a:buFont typeface="Arial" pitchFamily="34" charset="0"/>
              <a:buChar char="•"/>
              <a:defRPr/>
            </a:pPr>
            <a:r>
              <a:rPr lang="en-US" b="1" dirty="0" smtClean="0">
                <a:solidFill>
                  <a:srgbClr val="A50021"/>
                </a:solidFill>
                <a:effectLst>
                  <a:outerShdw blurRad="38100" dist="38100" dir="2700000" algn="tl">
                    <a:srgbClr val="C0C0C0"/>
                  </a:outerShdw>
                </a:effectLst>
                <a:latin typeface="Arial" pitchFamily="34" charset="0"/>
                <a:ea typeface="ＭＳ Ｐゴシック" pitchFamily="34" charset="-128"/>
                <a:cs typeface="Times New Roman" pitchFamily="18" charset="0"/>
              </a:rPr>
              <a:t> Types of Information Systems</a:t>
            </a:r>
          </a:p>
          <a:p>
            <a:pPr>
              <a:buFont typeface="Arial" pitchFamily="34" charset="0"/>
              <a:buChar char="•"/>
              <a:defRPr/>
            </a:pPr>
            <a:r>
              <a:rPr lang="en-US" b="1" dirty="0" smtClean="0">
                <a:solidFill>
                  <a:srgbClr val="A50021"/>
                </a:solidFill>
                <a:effectLst>
                  <a:outerShdw blurRad="38100" dist="38100" dir="2700000" algn="tl">
                    <a:srgbClr val="C0C0C0"/>
                  </a:outerShdw>
                </a:effectLst>
                <a:latin typeface="Arial" pitchFamily="34" charset="0"/>
                <a:ea typeface="ＭＳ Ｐゴシック" pitchFamily="34" charset="-128"/>
                <a:cs typeface="Times New Roman" pitchFamily="18" charset="0"/>
              </a:rPr>
              <a:t> Collaboration and Teamwork</a:t>
            </a:r>
            <a:endParaRPr lang="en-US" b="1" dirty="0">
              <a:solidFill>
                <a:srgbClr val="A50021"/>
              </a:solidFill>
              <a:effectLst>
                <a:outerShdw blurRad="38100" dist="38100" dir="2700000" algn="tl">
                  <a:srgbClr val="C0C0C0"/>
                </a:outerShdw>
              </a:effectLst>
              <a:latin typeface="Arial" pitchFamily="34" charset="0"/>
              <a:ea typeface="ＭＳ Ｐゴシック" pitchFamily="34" charset="-128"/>
              <a:cs typeface="Times New Roman" pitchFamily="18"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ChangeArrowheads="1"/>
          </p:cNvSpPr>
          <p:nvPr/>
        </p:nvSpPr>
        <p:spPr bwMode="auto">
          <a:xfrm>
            <a:off x="457200" y="2286000"/>
            <a:ext cx="8001000" cy="4114800"/>
          </a:xfrm>
          <a:prstGeom prst="rect">
            <a:avLst/>
          </a:prstGeom>
          <a:noFill/>
          <a:ln w="12700">
            <a:noFill/>
            <a:miter lim="800000"/>
            <a:headEnd/>
            <a:tailEnd/>
          </a:ln>
        </p:spPr>
        <p:txBody>
          <a:bodyPr lIns="90488" tIns="44450" rIns="90488" bIns="44450"/>
          <a:lstStyle/>
          <a:p>
            <a:pPr marL="342900" indent="-342900">
              <a:spcAft>
                <a:spcPts val="1200"/>
              </a:spcAft>
              <a:buFontTx/>
              <a:buChar char="•"/>
            </a:pPr>
            <a:r>
              <a:rPr lang="en-US" b="1"/>
              <a:t>Manage relationships with suppliers, purchasing firms, distributors, and logistics companies</a:t>
            </a:r>
          </a:p>
          <a:p>
            <a:pPr marL="342900" indent="-342900">
              <a:spcAft>
                <a:spcPts val="1200"/>
              </a:spcAft>
              <a:buFontTx/>
              <a:buChar char="•"/>
            </a:pPr>
            <a:r>
              <a:rPr lang="en-US" b="1"/>
              <a:t>Manage shared information about orders, production, inventory levels, and so on</a:t>
            </a:r>
          </a:p>
          <a:p>
            <a:pPr marL="800100" lvl="1" indent="-342900">
              <a:spcAft>
                <a:spcPts val="1200"/>
              </a:spcAft>
              <a:buFontTx/>
              <a:buChar char="•"/>
            </a:pPr>
            <a:r>
              <a:rPr lang="en-US" sz="2000" b="1"/>
              <a:t>Goal is to move correct amount of product from source to point of consumption as quickly as possible and at lowest cost</a:t>
            </a:r>
          </a:p>
          <a:p>
            <a:pPr marL="342900" indent="-342900">
              <a:spcAft>
                <a:spcPts val="1200"/>
              </a:spcAft>
              <a:buFontTx/>
              <a:buChar char="•"/>
            </a:pPr>
            <a:r>
              <a:rPr lang="en-US" b="1"/>
              <a:t>Type of interorganizational system: </a:t>
            </a:r>
          </a:p>
          <a:p>
            <a:pPr marL="800100" lvl="1" indent="-342900">
              <a:spcAft>
                <a:spcPts val="1200"/>
              </a:spcAft>
              <a:buFontTx/>
              <a:buChar char="•"/>
            </a:pPr>
            <a:r>
              <a:rPr lang="en-US" sz="2000" b="1"/>
              <a:t>Automating flow of information across organizational boundaries</a:t>
            </a:r>
          </a:p>
          <a:p>
            <a:pPr marL="342900" indent="-342900">
              <a:lnSpc>
                <a:spcPct val="80000"/>
              </a:lnSpc>
              <a:spcBef>
                <a:spcPct val="50000"/>
              </a:spcBef>
              <a:spcAft>
                <a:spcPct val="25000"/>
              </a:spcAft>
            </a:pPr>
            <a:endParaRPr lang="en-US" b="1"/>
          </a:p>
        </p:txBody>
      </p:sp>
      <p:sp>
        <p:nvSpPr>
          <p:cNvPr id="88072" name="Rectangle 1032"/>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Supply Chain Management Systems</a:t>
            </a:r>
          </a:p>
        </p:txBody>
      </p:sp>
      <p:sp>
        <p:nvSpPr>
          <p:cNvPr id="33797" name="Text Box 7"/>
          <p:cNvSpPr txBox="1">
            <a:spLocks noChangeArrowheads="1"/>
          </p:cNvSpPr>
          <p:nvPr/>
        </p:nvSpPr>
        <p:spPr bwMode="auto">
          <a:xfrm>
            <a:off x="1785918" y="642918"/>
            <a:ext cx="6072230" cy="461665"/>
          </a:xfrm>
          <a:prstGeom prst="rect">
            <a:avLst/>
          </a:prstGeom>
          <a:noFill/>
          <a:ln w="12700">
            <a:noFill/>
            <a:miter lim="800000"/>
            <a:headEnd/>
            <a:tailEnd/>
          </a:ln>
        </p:spPr>
        <p:txBody>
          <a:bodyPr wrap="square">
            <a:spAutoFit/>
          </a:bodyPr>
          <a:lstStyle/>
          <a:p>
            <a:pPr algn="ctr" eaLnBrk="0" hangingPunct="0">
              <a:spcBef>
                <a:spcPct val="50000"/>
              </a:spcBef>
            </a:pPr>
            <a:r>
              <a:rPr lang="en-US" b="1" dirty="0"/>
              <a:t>Types of Business Information Systems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3"/>
          <p:cNvSpPr>
            <a:spLocks noChangeArrowheads="1"/>
          </p:cNvSpPr>
          <p:nvPr/>
        </p:nvSpPr>
        <p:spPr bwMode="auto">
          <a:xfrm>
            <a:off x="457200" y="2209800"/>
            <a:ext cx="8001000" cy="4114800"/>
          </a:xfrm>
          <a:prstGeom prst="rect">
            <a:avLst/>
          </a:prstGeom>
          <a:noFill/>
          <a:ln w="12700">
            <a:noFill/>
            <a:miter lim="800000"/>
            <a:headEnd/>
            <a:tailEnd/>
          </a:ln>
        </p:spPr>
        <p:txBody>
          <a:bodyPr lIns="90488" tIns="44450" rIns="90488" bIns="44450"/>
          <a:lstStyle/>
          <a:p>
            <a:pPr marL="342900" indent="-342900">
              <a:lnSpc>
                <a:spcPct val="80000"/>
              </a:lnSpc>
              <a:spcAft>
                <a:spcPts val="1000"/>
              </a:spcAft>
              <a:buFontTx/>
              <a:buChar char="•"/>
            </a:pPr>
            <a:r>
              <a:rPr lang="en-US" b="1"/>
              <a:t>Help manage relationship with customers</a:t>
            </a:r>
          </a:p>
          <a:p>
            <a:pPr marL="342900" indent="-342900">
              <a:lnSpc>
                <a:spcPct val="80000"/>
              </a:lnSpc>
              <a:spcAft>
                <a:spcPts val="1000"/>
              </a:spcAft>
              <a:buFontTx/>
              <a:buChar char="•"/>
            </a:pPr>
            <a:r>
              <a:rPr lang="en-US" b="1"/>
              <a:t>Coordinate business processes that deal with customers in sales, marketing, and customer service</a:t>
            </a:r>
          </a:p>
          <a:p>
            <a:pPr marL="342900" indent="-342900">
              <a:lnSpc>
                <a:spcPct val="80000"/>
              </a:lnSpc>
              <a:spcAft>
                <a:spcPts val="1000"/>
              </a:spcAft>
              <a:buFontTx/>
              <a:buChar char="•"/>
            </a:pPr>
            <a:r>
              <a:rPr lang="en-US" b="1"/>
              <a:t>Goals:</a:t>
            </a:r>
          </a:p>
          <a:p>
            <a:pPr marL="800100" lvl="1" indent="-342900">
              <a:lnSpc>
                <a:spcPct val="80000"/>
              </a:lnSpc>
              <a:spcAft>
                <a:spcPts val="1000"/>
              </a:spcAft>
              <a:buFontTx/>
              <a:buChar char="•"/>
            </a:pPr>
            <a:r>
              <a:rPr lang="en-US" b="1"/>
              <a:t>Optimize revenue</a:t>
            </a:r>
          </a:p>
          <a:p>
            <a:pPr marL="800100" lvl="1" indent="-342900">
              <a:lnSpc>
                <a:spcPct val="80000"/>
              </a:lnSpc>
              <a:spcAft>
                <a:spcPts val="1000"/>
              </a:spcAft>
              <a:buFontTx/>
              <a:buChar char="•"/>
            </a:pPr>
            <a:r>
              <a:rPr lang="en-US" b="1"/>
              <a:t>Improve customer satisfaction</a:t>
            </a:r>
          </a:p>
          <a:p>
            <a:pPr marL="800100" lvl="1" indent="-342900">
              <a:lnSpc>
                <a:spcPct val="80000"/>
              </a:lnSpc>
              <a:spcAft>
                <a:spcPts val="1000"/>
              </a:spcAft>
              <a:buFontTx/>
              <a:buChar char="•"/>
            </a:pPr>
            <a:r>
              <a:rPr lang="en-US" b="1"/>
              <a:t>Increase customer retention</a:t>
            </a:r>
          </a:p>
          <a:p>
            <a:pPr marL="800100" lvl="1" indent="-342900">
              <a:lnSpc>
                <a:spcPct val="80000"/>
              </a:lnSpc>
              <a:spcAft>
                <a:spcPts val="1000"/>
              </a:spcAft>
              <a:buFontTx/>
              <a:buChar char="•"/>
            </a:pPr>
            <a:r>
              <a:rPr lang="en-US" b="1"/>
              <a:t>Identify and retain most profitable customers</a:t>
            </a:r>
          </a:p>
          <a:p>
            <a:pPr marL="342900" indent="-342900">
              <a:lnSpc>
                <a:spcPct val="90000"/>
              </a:lnSpc>
              <a:spcBef>
                <a:spcPct val="50000"/>
              </a:spcBef>
              <a:spcAft>
                <a:spcPct val="25000"/>
              </a:spcAft>
            </a:pPr>
            <a:endParaRPr lang="en-US" b="1"/>
          </a:p>
          <a:p>
            <a:pPr marL="342900" indent="-342900">
              <a:lnSpc>
                <a:spcPct val="80000"/>
              </a:lnSpc>
              <a:spcBef>
                <a:spcPct val="50000"/>
              </a:spcBef>
              <a:spcAft>
                <a:spcPct val="25000"/>
              </a:spcAft>
            </a:pPr>
            <a:endParaRPr lang="en-US" b="1"/>
          </a:p>
        </p:txBody>
      </p:sp>
      <p:sp>
        <p:nvSpPr>
          <p:cNvPr id="77834" name="Rectangle 1034"/>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Customer Relationship Management Systems</a:t>
            </a:r>
          </a:p>
        </p:txBody>
      </p:sp>
      <p:sp>
        <p:nvSpPr>
          <p:cNvPr id="34821" name="Text Box 7"/>
          <p:cNvSpPr txBox="1">
            <a:spLocks noChangeArrowheads="1"/>
          </p:cNvSpPr>
          <p:nvPr/>
        </p:nvSpPr>
        <p:spPr bwMode="auto">
          <a:xfrm>
            <a:off x="1428728" y="428604"/>
            <a:ext cx="6286544" cy="461665"/>
          </a:xfrm>
          <a:prstGeom prst="rect">
            <a:avLst/>
          </a:prstGeom>
          <a:noFill/>
          <a:ln w="12700">
            <a:noFill/>
            <a:miter lim="800000"/>
            <a:headEnd/>
            <a:tailEnd/>
          </a:ln>
        </p:spPr>
        <p:txBody>
          <a:bodyPr wrap="square">
            <a:spAutoFit/>
          </a:bodyPr>
          <a:lstStyle/>
          <a:p>
            <a:pPr algn="ctr" eaLnBrk="0" hangingPunct="0">
              <a:spcBef>
                <a:spcPct val="50000"/>
              </a:spcBef>
            </a:pPr>
            <a:r>
              <a:rPr lang="en-US" b="1" dirty="0"/>
              <a:t>Types of Business Information Systems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2"/>
          <p:cNvSpPr>
            <a:spLocks noChangeArrowheads="1"/>
          </p:cNvSpPr>
          <p:nvPr/>
        </p:nvSpPr>
        <p:spPr bwMode="auto">
          <a:xfrm>
            <a:off x="533400" y="2209800"/>
            <a:ext cx="8001000" cy="4267200"/>
          </a:xfrm>
          <a:prstGeom prst="rect">
            <a:avLst/>
          </a:prstGeom>
          <a:noFill/>
          <a:ln w="12700">
            <a:noFill/>
            <a:miter lim="800000"/>
            <a:headEnd/>
            <a:tailEnd/>
          </a:ln>
        </p:spPr>
        <p:txBody>
          <a:bodyPr lIns="90488" tIns="44450" rIns="90488" bIns="44450"/>
          <a:lstStyle/>
          <a:p>
            <a:pPr marL="342900" indent="-342900">
              <a:spcAft>
                <a:spcPts val="1800"/>
              </a:spcAft>
              <a:buFontTx/>
              <a:buChar char="•"/>
            </a:pPr>
            <a:r>
              <a:rPr lang="en-US" sz="2800" b="1"/>
              <a:t>Manage processes for capturing and applying knowledge and expertise</a:t>
            </a:r>
          </a:p>
          <a:p>
            <a:pPr marL="342900" indent="-342900">
              <a:spcAft>
                <a:spcPts val="1800"/>
              </a:spcAft>
              <a:buFontTx/>
              <a:buChar char="•"/>
            </a:pPr>
            <a:r>
              <a:rPr lang="en-US" sz="2800" b="1"/>
              <a:t>Collect relevant knowledge and make it available wherever needed in the enterprise to improve business processes and management decisions</a:t>
            </a:r>
          </a:p>
          <a:p>
            <a:pPr marL="342900" indent="-342900">
              <a:spcAft>
                <a:spcPts val="1800"/>
              </a:spcAft>
              <a:buFontTx/>
              <a:buChar char="•"/>
            </a:pPr>
            <a:r>
              <a:rPr lang="en-US" sz="2800" b="1"/>
              <a:t>Link firm to external sources of knowledge</a:t>
            </a:r>
          </a:p>
          <a:p>
            <a:pPr marL="342900" indent="-342900">
              <a:spcBef>
                <a:spcPct val="50000"/>
              </a:spcBef>
              <a:spcAft>
                <a:spcPts val="1800"/>
              </a:spcAft>
              <a:buFontTx/>
              <a:buChar char="•"/>
            </a:pPr>
            <a:endParaRPr lang="en-US" sz="2800" b="1"/>
          </a:p>
          <a:p>
            <a:pPr marL="342900" indent="-342900">
              <a:spcBef>
                <a:spcPct val="50000"/>
              </a:spcBef>
              <a:spcAft>
                <a:spcPts val="1800"/>
              </a:spcAft>
            </a:pPr>
            <a:endParaRPr lang="en-US" sz="2800" b="1"/>
          </a:p>
        </p:txBody>
      </p:sp>
      <p:sp>
        <p:nvSpPr>
          <p:cNvPr id="76813" name="Rectangle 13"/>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Knowledge Management Systems</a:t>
            </a:r>
          </a:p>
        </p:txBody>
      </p:sp>
      <p:sp>
        <p:nvSpPr>
          <p:cNvPr id="61450" name="Rectangle 10"/>
          <p:cNvSpPr>
            <a:spLocks noChangeArrowheads="1"/>
          </p:cNvSpPr>
          <p:nvPr/>
        </p:nvSpPr>
        <p:spPr bwMode="auto">
          <a:xfrm>
            <a:off x="885825" y="200025"/>
            <a:ext cx="77724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sz="2000" b="1" dirty="0">
                <a:effectLst>
                  <a:outerShdw blurRad="38100" dist="38100" dir="2700000" algn="tl">
                    <a:srgbClr val="C0C0C0"/>
                  </a:outerShdw>
                </a:effectLst>
                <a:latin typeface="Arial" pitchFamily="34" charset="0"/>
                <a:ea typeface="ＭＳ Ｐゴシック" pitchFamily="34" charset="-128"/>
              </a:rPr>
              <a:t>Essentials of Management Information Systems</a:t>
            </a:r>
          </a:p>
          <a:p>
            <a:pPr algn="ctr" eaLnBrk="0" hangingPunct="0">
              <a:defRPr/>
            </a:pPr>
            <a:r>
              <a:rPr lang="en-US" sz="1600" b="1" dirty="0">
                <a:effectLst>
                  <a:outerShdw blurRad="38100" dist="38100" dir="2700000" algn="tl">
                    <a:srgbClr val="C0C0C0"/>
                  </a:outerShdw>
                </a:effectLst>
                <a:latin typeface="Arial" pitchFamily="34" charset="0"/>
                <a:ea typeface="ＭＳ Ｐゴシック" pitchFamily="34" charset="-128"/>
              </a:rPr>
              <a:t>Chapter 2 Global E-Business and Collaboration</a:t>
            </a:r>
          </a:p>
        </p:txBody>
      </p:sp>
      <p:sp>
        <p:nvSpPr>
          <p:cNvPr id="35845" name="Text Box 7"/>
          <p:cNvSpPr txBox="1">
            <a:spLocks noChangeArrowheads="1"/>
          </p:cNvSpPr>
          <p:nvPr/>
        </p:nvSpPr>
        <p:spPr bwMode="auto">
          <a:xfrm>
            <a:off x="2133600" y="1066800"/>
            <a:ext cx="5257800" cy="336550"/>
          </a:xfrm>
          <a:prstGeom prst="rect">
            <a:avLst/>
          </a:prstGeom>
          <a:noFill/>
          <a:ln w="12700">
            <a:noFill/>
            <a:miter lim="800000"/>
            <a:headEnd/>
            <a:tailEnd/>
          </a:ln>
        </p:spPr>
        <p:txBody>
          <a:bodyPr>
            <a:spAutoFit/>
          </a:bodyPr>
          <a:lstStyle/>
          <a:p>
            <a:pPr algn="ctr" eaLnBrk="0" hangingPunct="0">
              <a:spcBef>
                <a:spcPct val="50000"/>
              </a:spcBef>
            </a:pPr>
            <a:r>
              <a:rPr lang="en-US" sz="1600" b="1"/>
              <a:t>Types of Business Information Systems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Intranets and Extranets</a:t>
            </a:r>
          </a:p>
        </p:txBody>
      </p:sp>
      <p:sp>
        <p:nvSpPr>
          <p:cNvPr id="36867" name="Rectangle 10"/>
          <p:cNvSpPr>
            <a:spLocks noChangeArrowheads="1"/>
          </p:cNvSpPr>
          <p:nvPr/>
        </p:nvSpPr>
        <p:spPr bwMode="auto">
          <a:xfrm>
            <a:off x="685800" y="2209800"/>
            <a:ext cx="7772400" cy="4191000"/>
          </a:xfrm>
          <a:prstGeom prst="rect">
            <a:avLst/>
          </a:prstGeom>
          <a:noFill/>
          <a:ln w="9525">
            <a:noFill/>
            <a:miter lim="800000"/>
            <a:headEnd/>
            <a:tailEnd/>
          </a:ln>
        </p:spPr>
        <p:txBody>
          <a:bodyPr/>
          <a:lstStyle/>
          <a:p>
            <a:pPr marL="342900" indent="-342900">
              <a:spcAft>
                <a:spcPts val="1200"/>
              </a:spcAft>
              <a:buFontTx/>
              <a:buChar char="•"/>
            </a:pPr>
            <a:r>
              <a:rPr lang="en-US" b="1"/>
              <a:t>Technology platforms that increase integration and expedite the flow of information</a:t>
            </a:r>
          </a:p>
          <a:p>
            <a:pPr marL="800100" lvl="1" indent="-342900">
              <a:spcAft>
                <a:spcPts val="1200"/>
              </a:spcAft>
              <a:buFontTx/>
              <a:buChar char="•"/>
            </a:pPr>
            <a:r>
              <a:rPr lang="en-US" b="1"/>
              <a:t>Intranets: </a:t>
            </a:r>
          </a:p>
          <a:p>
            <a:pPr marL="1257300" lvl="2" indent="-342900">
              <a:spcAft>
                <a:spcPts val="1200"/>
              </a:spcAft>
              <a:buFontTx/>
              <a:buChar char="•"/>
            </a:pPr>
            <a:r>
              <a:rPr lang="en-US" sz="2000" b="1"/>
              <a:t>Internal networks based on Internet standards</a:t>
            </a:r>
          </a:p>
          <a:p>
            <a:pPr marL="1257300" lvl="2" indent="-342900">
              <a:spcAft>
                <a:spcPts val="1200"/>
              </a:spcAft>
              <a:buFontTx/>
              <a:buChar char="•"/>
            </a:pPr>
            <a:r>
              <a:rPr lang="en-US" sz="2000" b="1"/>
              <a:t>Often are private access area in company</a:t>
            </a:r>
            <a:r>
              <a:rPr lang="ja-JP" altLang="en-US" sz="2000" b="1"/>
              <a:t>’</a:t>
            </a:r>
            <a:r>
              <a:rPr lang="en-US" altLang="ja-JP" sz="2000" b="1"/>
              <a:t>s Web site</a:t>
            </a:r>
          </a:p>
          <a:p>
            <a:pPr marL="800100" lvl="1" indent="-342900">
              <a:spcAft>
                <a:spcPts val="1200"/>
              </a:spcAft>
              <a:buFontTx/>
              <a:buChar char="•"/>
            </a:pPr>
            <a:r>
              <a:rPr lang="en-US" b="1"/>
              <a:t>Extranets: </a:t>
            </a:r>
          </a:p>
          <a:p>
            <a:pPr marL="1257300" lvl="2" indent="-342900">
              <a:spcAft>
                <a:spcPts val="1200"/>
              </a:spcAft>
              <a:buFontTx/>
              <a:buChar char="•"/>
            </a:pPr>
            <a:r>
              <a:rPr lang="en-US" sz="2000" b="1"/>
              <a:t>Company Web sites accessible only to authorized vendors and suppliers</a:t>
            </a:r>
          </a:p>
          <a:p>
            <a:pPr marL="1257300" lvl="2" indent="-342900">
              <a:spcAft>
                <a:spcPts val="1200"/>
              </a:spcAft>
              <a:buFontTx/>
              <a:buChar char="•"/>
            </a:pPr>
            <a:r>
              <a:rPr lang="en-US" sz="2000" b="1"/>
              <a:t>Facilitate collaboration</a:t>
            </a:r>
          </a:p>
        </p:txBody>
      </p:sp>
      <p:sp>
        <p:nvSpPr>
          <p:cNvPr id="36869" name="Text Box 7"/>
          <p:cNvSpPr txBox="1">
            <a:spLocks noChangeArrowheads="1"/>
          </p:cNvSpPr>
          <p:nvPr/>
        </p:nvSpPr>
        <p:spPr bwMode="auto">
          <a:xfrm>
            <a:off x="1785918" y="642918"/>
            <a:ext cx="6000792" cy="461665"/>
          </a:xfrm>
          <a:prstGeom prst="rect">
            <a:avLst/>
          </a:prstGeom>
          <a:noFill/>
          <a:ln w="12700">
            <a:noFill/>
            <a:miter lim="800000"/>
            <a:headEnd/>
            <a:tailEnd/>
          </a:ln>
        </p:spPr>
        <p:txBody>
          <a:bodyPr wrap="square">
            <a:spAutoFit/>
          </a:bodyPr>
          <a:lstStyle/>
          <a:p>
            <a:pPr algn="ctr" eaLnBrk="0" hangingPunct="0">
              <a:spcBef>
                <a:spcPct val="50000"/>
              </a:spcBef>
            </a:pPr>
            <a:r>
              <a:rPr lang="en-US" b="1"/>
              <a:t>Types of Business Information Systems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E-Business, E-Commerce, and E-Government</a:t>
            </a:r>
          </a:p>
        </p:txBody>
      </p:sp>
      <p:sp>
        <p:nvSpPr>
          <p:cNvPr id="37891" name="Rectangle 8"/>
          <p:cNvSpPr>
            <a:spLocks noChangeArrowheads="1"/>
          </p:cNvSpPr>
          <p:nvPr/>
        </p:nvSpPr>
        <p:spPr bwMode="auto">
          <a:xfrm>
            <a:off x="685800" y="2286000"/>
            <a:ext cx="7772400" cy="4191000"/>
          </a:xfrm>
          <a:prstGeom prst="rect">
            <a:avLst/>
          </a:prstGeom>
          <a:noFill/>
          <a:ln w="9525">
            <a:noFill/>
            <a:miter lim="800000"/>
            <a:headEnd/>
            <a:tailEnd/>
          </a:ln>
        </p:spPr>
        <p:txBody>
          <a:bodyPr/>
          <a:lstStyle/>
          <a:p>
            <a:pPr marL="342900" indent="-342900">
              <a:spcBef>
                <a:spcPct val="50000"/>
              </a:spcBef>
              <a:buFontTx/>
              <a:buChar char="•"/>
            </a:pPr>
            <a:r>
              <a:rPr lang="en-US" b="1"/>
              <a:t>E-business:</a:t>
            </a:r>
          </a:p>
          <a:p>
            <a:pPr marL="800100" lvl="1" indent="-342900">
              <a:spcBef>
                <a:spcPct val="50000"/>
              </a:spcBef>
              <a:buFontTx/>
              <a:buChar char="•"/>
            </a:pPr>
            <a:r>
              <a:rPr lang="en-US" sz="2000" b="1"/>
              <a:t>Use of digital technology and Internet to drive major business processes</a:t>
            </a:r>
          </a:p>
          <a:p>
            <a:pPr marL="342900" indent="-342900">
              <a:spcBef>
                <a:spcPct val="50000"/>
              </a:spcBef>
              <a:buFontTx/>
              <a:buChar char="•"/>
            </a:pPr>
            <a:r>
              <a:rPr lang="en-US" b="1"/>
              <a:t>E-commerce:</a:t>
            </a:r>
          </a:p>
          <a:p>
            <a:pPr marL="800100" lvl="1" indent="-342900">
              <a:spcBef>
                <a:spcPct val="50000"/>
              </a:spcBef>
              <a:buFontTx/>
              <a:buChar char="•"/>
            </a:pPr>
            <a:r>
              <a:rPr lang="en-US" sz="2000" b="1"/>
              <a:t>Subset of e-business</a:t>
            </a:r>
          </a:p>
          <a:p>
            <a:pPr marL="800100" lvl="1" indent="-342900">
              <a:spcBef>
                <a:spcPct val="50000"/>
              </a:spcBef>
              <a:buFontTx/>
              <a:buChar char="•"/>
            </a:pPr>
            <a:r>
              <a:rPr lang="en-US" sz="2000" b="1"/>
              <a:t>Buying and selling goods and services through Internet</a:t>
            </a:r>
          </a:p>
          <a:p>
            <a:pPr marL="342900" indent="-342900">
              <a:spcBef>
                <a:spcPct val="50000"/>
              </a:spcBef>
              <a:buFontTx/>
              <a:buChar char="•"/>
            </a:pPr>
            <a:r>
              <a:rPr lang="en-US" b="1"/>
              <a:t>E-government:</a:t>
            </a:r>
          </a:p>
          <a:p>
            <a:pPr marL="800100" lvl="1" indent="-342900">
              <a:spcBef>
                <a:spcPct val="50000"/>
              </a:spcBef>
              <a:buFontTx/>
              <a:buChar char="•"/>
            </a:pPr>
            <a:r>
              <a:rPr lang="en-US" sz="2000" b="1"/>
              <a:t>Using Internet technology to deliver information and services to citizens, employees, and businesses</a:t>
            </a:r>
          </a:p>
        </p:txBody>
      </p:sp>
      <p:sp>
        <p:nvSpPr>
          <p:cNvPr id="37893" name="Text Box 7"/>
          <p:cNvSpPr txBox="1">
            <a:spLocks noChangeArrowheads="1"/>
          </p:cNvSpPr>
          <p:nvPr/>
        </p:nvSpPr>
        <p:spPr bwMode="auto">
          <a:xfrm>
            <a:off x="1357290" y="571480"/>
            <a:ext cx="6043618" cy="461665"/>
          </a:xfrm>
          <a:prstGeom prst="rect">
            <a:avLst/>
          </a:prstGeom>
          <a:noFill/>
          <a:ln w="12700">
            <a:noFill/>
            <a:miter lim="800000"/>
            <a:headEnd/>
            <a:tailEnd/>
          </a:ln>
        </p:spPr>
        <p:txBody>
          <a:bodyPr wrap="square">
            <a:spAutoFit/>
          </a:bodyPr>
          <a:lstStyle/>
          <a:p>
            <a:pPr algn="ctr" eaLnBrk="0" hangingPunct="0">
              <a:spcBef>
                <a:spcPct val="50000"/>
              </a:spcBef>
            </a:pPr>
            <a:r>
              <a:rPr lang="en-US" b="1" dirty="0"/>
              <a:t>Types of Business Information Systems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6"/>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What Is Collaboration?</a:t>
            </a:r>
          </a:p>
        </p:txBody>
      </p:sp>
      <p:sp>
        <p:nvSpPr>
          <p:cNvPr id="38915" name="Text Box 8"/>
          <p:cNvSpPr txBox="1">
            <a:spLocks noChangeArrowheads="1"/>
          </p:cNvSpPr>
          <p:nvPr/>
        </p:nvSpPr>
        <p:spPr bwMode="auto">
          <a:xfrm>
            <a:off x="1643042" y="609881"/>
            <a:ext cx="6429420" cy="461665"/>
          </a:xfrm>
          <a:prstGeom prst="rect">
            <a:avLst/>
          </a:prstGeom>
          <a:noFill/>
          <a:ln w="12700">
            <a:noFill/>
            <a:miter lim="800000"/>
            <a:headEnd/>
            <a:tailEnd/>
          </a:ln>
        </p:spPr>
        <p:txBody>
          <a:bodyPr wrap="square">
            <a:spAutoFit/>
          </a:bodyPr>
          <a:lstStyle/>
          <a:p>
            <a:pPr algn="ctr" eaLnBrk="0" hangingPunct="0">
              <a:spcBef>
                <a:spcPct val="50000"/>
              </a:spcBef>
            </a:pPr>
            <a:r>
              <a:rPr lang="en-US" b="1" dirty="0"/>
              <a:t>Systems for Collaboration and Teamwork</a:t>
            </a:r>
          </a:p>
        </p:txBody>
      </p:sp>
      <p:sp>
        <p:nvSpPr>
          <p:cNvPr id="38916" name="Rectangle 9"/>
          <p:cNvSpPr>
            <a:spLocks noChangeArrowheads="1"/>
          </p:cNvSpPr>
          <p:nvPr/>
        </p:nvSpPr>
        <p:spPr bwMode="auto">
          <a:xfrm>
            <a:off x="685800" y="2286000"/>
            <a:ext cx="7772400" cy="3810000"/>
          </a:xfrm>
          <a:prstGeom prst="rect">
            <a:avLst/>
          </a:prstGeom>
          <a:noFill/>
          <a:ln w="9525">
            <a:noFill/>
            <a:miter lim="800000"/>
            <a:headEnd/>
            <a:tailEnd/>
          </a:ln>
        </p:spPr>
        <p:txBody>
          <a:bodyPr/>
          <a:lstStyle/>
          <a:p>
            <a:pPr marL="342900" indent="-342900">
              <a:spcAft>
                <a:spcPts val="1800"/>
              </a:spcAft>
              <a:buFontTx/>
              <a:buChar char="•"/>
            </a:pPr>
            <a:r>
              <a:rPr lang="en-US" b="1"/>
              <a:t>Growing Importance of collaboration:</a:t>
            </a:r>
          </a:p>
          <a:p>
            <a:pPr marL="800100" lvl="1" indent="-342900">
              <a:spcAft>
                <a:spcPts val="1800"/>
              </a:spcAft>
              <a:buFontTx/>
              <a:buChar char="•"/>
            </a:pPr>
            <a:r>
              <a:rPr lang="en-US" b="1"/>
              <a:t>Changing nature of work</a:t>
            </a:r>
          </a:p>
          <a:p>
            <a:pPr marL="800100" lvl="1" indent="-342900">
              <a:spcAft>
                <a:spcPts val="1800"/>
              </a:spcAft>
              <a:buFontTx/>
              <a:buChar char="•"/>
            </a:pPr>
            <a:r>
              <a:rPr lang="en-US" b="1"/>
              <a:t>Growth of professional work</a:t>
            </a:r>
          </a:p>
          <a:p>
            <a:pPr marL="800100" lvl="1" indent="-342900">
              <a:spcAft>
                <a:spcPts val="1800"/>
              </a:spcAft>
              <a:buFontTx/>
              <a:buChar char="•"/>
            </a:pPr>
            <a:r>
              <a:rPr lang="en-US" b="1"/>
              <a:t>Changing organization of the firm</a:t>
            </a:r>
          </a:p>
          <a:p>
            <a:pPr marL="800100" lvl="1" indent="-342900">
              <a:spcAft>
                <a:spcPts val="1800"/>
              </a:spcAft>
              <a:buFontTx/>
              <a:buChar char="•"/>
            </a:pPr>
            <a:r>
              <a:rPr lang="en-US" b="1"/>
              <a:t>Changing scope of the firm</a:t>
            </a:r>
          </a:p>
          <a:p>
            <a:pPr marL="800100" lvl="1" indent="-342900">
              <a:spcAft>
                <a:spcPts val="1800"/>
              </a:spcAft>
              <a:buFontTx/>
              <a:buChar char="•"/>
            </a:pPr>
            <a:r>
              <a:rPr lang="en-US" b="1"/>
              <a:t>Emphasis on innovation</a:t>
            </a:r>
          </a:p>
          <a:p>
            <a:pPr marL="800100" lvl="1" indent="-342900">
              <a:spcAft>
                <a:spcPts val="1800"/>
              </a:spcAft>
              <a:buFontTx/>
              <a:buChar char="•"/>
            </a:pPr>
            <a:r>
              <a:rPr lang="en-US" b="1"/>
              <a:t>Changing culture of work and business</a:t>
            </a:r>
          </a:p>
          <a:p>
            <a:pPr marL="800100" lvl="1" indent="-342900">
              <a:spcAft>
                <a:spcPts val="1800"/>
              </a:spcAft>
            </a:pPr>
            <a:endParaRPr lang="en-US" b="1"/>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6"/>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Business Benefits of Collaboration and Teamwork</a:t>
            </a:r>
          </a:p>
        </p:txBody>
      </p:sp>
      <p:sp>
        <p:nvSpPr>
          <p:cNvPr id="39939" name="Text Box 8"/>
          <p:cNvSpPr txBox="1">
            <a:spLocks noChangeArrowheads="1"/>
          </p:cNvSpPr>
          <p:nvPr/>
        </p:nvSpPr>
        <p:spPr bwMode="auto">
          <a:xfrm>
            <a:off x="1571604" y="714356"/>
            <a:ext cx="6286544" cy="461665"/>
          </a:xfrm>
          <a:prstGeom prst="rect">
            <a:avLst/>
          </a:prstGeom>
          <a:noFill/>
          <a:ln w="12700">
            <a:noFill/>
            <a:miter lim="800000"/>
            <a:headEnd/>
            <a:tailEnd/>
          </a:ln>
        </p:spPr>
        <p:txBody>
          <a:bodyPr wrap="square">
            <a:spAutoFit/>
          </a:bodyPr>
          <a:lstStyle/>
          <a:p>
            <a:pPr algn="ctr" eaLnBrk="0" hangingPunct="0">
              <a:spcBef>
                <a:spcPct val="50000"/>
              </a:spcBef>
            </a:pPr>
            <a:r>
              <a:rPr lang="en-US" b="1"/>
              <a:t>Systems for Collaboration and Teamwork</a:t>
            </a:r>
          </a:p>
        </p:txBody>
      </p:sp>
      <p:sp>
        <p:nvSpPr>
          <p:cNvPr id="39940" name="Rectangle 9"/>
          <p:cNvSpPr>
            <a:spLocks noChangeArrowheads="1"/>
          </p:cNvSpPr>
          <p:nvPr/>
        </p:nvSpPr>
        <p:spPr bwMode="auto">
          <a:xfrm>
            <a:off x="685800" y="2286000"/>
            <a:ext cx="7772400" cy="3810000"/>
          </a:xfrm>
          <a:prstGeom prst="rect">
            <a:avLst/>
          </a:prstGeom>
          <a:noFill/>
          <a:ln w="9525">
            <a:noFill/>
            <a:miter lim="800000"/>
            <a:headEnd/>
            <a:tailEnd/>
          </a:ln>
        </p:spPr>
        <p:txBody>
          <a:bodyPr/>
          <a:lstStyle/>
          <a:p>
            <a:pPr marL="342900" indent="-342900">
              <a:spcAft>
                <a:spcPts val="600"/>
              </a:spcAft>
              <a:buFontTx/>
              <a:buChar char="•"/>
            </a:pPr>
            <a:r>
              <a:rPr lang="en-US" b="1"/>
              <a:t>Recent surveys find that investment in collaboration technology can return large rewards, especially in:</a:t>
            </a:r>
          </a:p>
          <a:p>
            <a:pPr marL="800100" lvl="1" indent="-342900">
              <a:spcAft>
                <a:spcPts val="600"/>
              </a:spcAft>
              <a:buFontTx/>
              <a:buChar char="•"/>
            </a:pPr>
            <a:r>
              <a:rPr lang="en-US" sz="2000" b="1"/>
              <a:t>Sales and marketing</a:t>
            </a:r>
          </a:p>
          <a:p>
            <a:pPr marL="800100" lvl="1" indent="-342900">
              <a:spcAft>
                <a:spcPts val="600"/>
              </a:spcAft>
              <a:buFontTx/>
              <a:buChar char="•"/>
            </a:pPr>
            <a:r>
              <a:rPr lang="en-US" sz="2000" b="1"/>
              <a:t>Research and development</a:t>
            </a:r>
            <a:endParaRPr lang="en-US" b="1"/>
          </a:p>
          <a:p>
            <a:pPr marL="342900" indent="-342900">
              <a:spcAft>
                <a:spcPts val="600"/>
              </a:spcAft>
              <a:buFontTx/>
              <a:buChar char="•"/>
            </a:pPr>
            <a:r>
              <a:rPr lang="en-US" b="1"/>
              <a:t>Older, </a:t>
            </a:r>
            <a:r>
              <a:rPr lang="ja-JP" altLang="en-US" b="1">
                <a:cs typeface="Arial" charset="0"/>
              </a:rPr>
              <a:t>“</a:t>
            </a:r>
            <a:r>
              <a:rPr lang="en-US" altLang="ja-JP" b="1">
                <a:cs typeface="Arial" charset="0"/>
              </a:rPr>
              <a:t>command and control,</a:t>
            </a:r>
            <a:r>
              <a:rPr lang="ja-JP" altLang="en-US" b="1">
                <a:cs typeface="Arial" charset="0"/>
              </a:rPr>
              <a:t>”</a:t>
            </a:r>
            <a:r>
              <a:rPr lang="en-US" altLang="ja-JP" b="1">
                <a:cs typeface="Arial" charset="0"/>
              </a:rPr>
              <a:t> </a:t>
            </a:r>
            <a:r>
              <a:rPr lang="en-US" altLang="ja-JP" b="1"/>
              <a:t>hierarchical management allowed little horizontal communication</a:t>
            </a:r>
          </a:p>
          <a:p>
            <a:pPr marL="342900" indent="-342900">
              <a:spcAft>
                <a:spcPts val="600"/>
              </a:spcAft>
              <a:buFontTx/>
              <a:buChar char="•"/>
            </a:pPr>
            <a:r>
              <a:rPr lang="en-US" b="1"/>
              <a:t>Today, businesses rely more on teams at all levels</a:t>
            </a:r>
          </a:p>
          <a:p>
            <a:pPr marL="342900" indent="-342900">
              <a:spcAft>
                <a:spcPts val="600"/>
              </a:spcAft>
              <a:buFontTx/>
              <a:buChar char="•"/>
            </a:pPr>
            <a:endParaRPr lang="en-US" b="1"/>
          </a:p>
          <a:p>
            <a:pPr marL="800100" lvl="1" indent="-342900">
              <a:spcAft>
                <a:spcPts val="600"/>
              </a:spcAft>
              <a:buFontTx/>
              <a:buChar char="•"/>
            </a:pPr>
            <a:endParaRPr lang="en-US" b="1"/>
          </a:p>
          <a:p>
            <a:pPr marL="342900" indent="-342900">
              <a:spcAft>
                <a:spcPts val="600"/>
              </a:spcAft>
              <a:buFontTx/>
              <a:buChar char="•"/>
            </a:pPr>
            <a:endParaRPr lang="en-US" b="1"/>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6"/>
          <p:cNvSpPr>
            <a:spLocks noChangeArrowheads="1"/>
          </p:cNvSpPr>
          <p:nvPr/>
        </p:nvSpPr>
        <p:spPr bwMode="auto">
          <a:xfrm>
            <a:off x="228600" y="1627188"/>
            <a:ext cx="87630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Tools and Technologies for Collaboration and Teamwork</a:t>
            </a:r>
          </a:p>
        </p:txBody>
      </p:sp>
      <p:sp>
        <p:nvSpPr>
          <p:cNvPr id="41987" name="Text Box 8"/>
          <p:cNvSpPr txBox="1">
            <a:spLocks noChangeArrowheads="1"/>
          </p:cNvSpPr>
          <p:nvPr/>
        </p:nvSpPr>
        <p:spPr bwMode="auto">
          <a:xfrm>
            <a:off x="1500166" y="714356"/>
            <a:ext cx="6429420" cy="461665"/>
          </a:xfrm>
          <a:prstGeom prst="rect">
            <a:avLst/>
          </a:prstGeom>
          <a:noFill/>
          <a:ln w="12700">
            <a:noFill/>
            <a:miter lim="800000"/>
            <a:headEnd/>
            <a:tailEnd/>
          </a:ln>
        </p:spPr>
        <p:txBody>
          <a:bodyPr wrap="square">
            <a:spAutoFit/>
          </a:bodyPr>
          <a:lstStyle/>
          <a:p>
            <a:pPr algn="ctr" eaLnBrk="0" hangingPunct="0">
              <a:spcBef>
                <a:spcPct val="50000"/>
              </a:spcBef>
            </a:pPr>
            <a:r>
              <a:rPr lang="en-US" b="1" dirty="0"/>
              <a:t>Systems for Collaboration and Teamwork</a:t>
            </a:r>
          </a:p>
        </p:txBody>
      </p:sp>
      <p:sp>
        <p:nvSpPr>
          <p:cNvPr id="41988" name="Rectangle 9"/>
          <p:cNvSpPr>
            <a:spLocks noChangeArrowheads="1"/>
          </p:cNvSpPr>
          <p:nvPr/>
        </p:nvSpPr>
        <p:spPr bwMode="auto">
          <a:xfrm>
            <a:off x="685800" y="2286000"/>
            <a:ext cx="7772400" cy="3810000"/>
          </a:xfrm>
          <a:prstGeom prst="rect">
            <a:avLst/>
          </a:prstGeom>
          <a:noFill/>
          <a:ln w="9525">
            <a:noFill/>
            <a:miter lim="800000"/>
            <a:headEnd/>
            <a:tailEnd/>
          </a:ln>
        </p:spPr>
        <p:txBody>
          <a:bodyPr/>
          <a:lstStyle/>
          <a:p>
            <a:pPr marL="342900" indent="-342900">
              <a:buFontTx/>
              <a:buChar char="•"/>
            </a:pPr>
            <a:r>
              <a:rPr lang="en-US" b="1"/>
              <a:t>E-mail and instant messaging (IM)</a:t>
            </a:r>
          </a:p>
          <a:p>
            <a:pPr marL="342900" indent="-342900">
              <a:buFontTx/>
              <a:buChar char="•"/>
            </a:pPr>
            <a:r>
              <a:rPr lang="en-US" b="1"/>
              <a:t>Social networking</a:t>
            </a:r>
          </a:p>
          <a:p>
            <a:pPr marL="342900" indent="-342900">
              <a:buFontTx/>
              <a:buChar char="•"/>
            </a:pPr>
            <a:r>
              <a:rPr lang="en-US" b="1"/>
              <a:t>Wikis</a:t>
            </a:r>
          </a:p>
          <a:p>
            <a:pPr marL="342900" indent="-342900">
              <a:buFontTx/>
              <a:buChar char="•"/>
            </a:pPr>
            <a:r>
              <a:rPr lang="en-US" b="1"/>
              <a:t>Virtual worlds</a:t>
            </a:r>
          </a:p>
          <a:p>
            <a:pPr marL="342900" indent="-342900">
              <a:buFontTx/>
              <a:buChar char="•"/>
            </a:pPr>
            <a:r>
              <a:rPr lang="en-US" b="1"/>
              <a:t>Internet-based collaboration environments</a:t>
            </a:r>
          </a:p>
          <a:p>
            <a:pPr marL="800100" lvl="1" indent="-342900">
              <a:buFontTx/>
              <a:buChar char="•"/>
            </a:pPr>
            <a:r>
              <a:rPr lang="en-US" b="1"/>
              <a:t>Virtual meeting systems (telepresence)</a:t>
            </a:r>
          </a:p>
          <a:p>
            <a:pPr marL="800100" lvl="1" indent="-342900">
              <a:buFontTx/>
              <a:buChar char="•"/>
            </a:pPr>
            <a:r>
              <a:rPr lang="en-US" b="1"/>
              <a:t>Google Apps/Google Sites</a:t>
            </a:r>
          </a:p>
          <a:p>
            <a:pPr marL="800100" lvl="1" indent="-342900">
              <a:buFontTx/>
              <a:buChar char="•"/>
            </a:pPr>
            <a:r>
              <a:rPr lang="en-US" b="1"/>
              <a:t>Microsoft SharePoint</a:t>
            </a:r>
          </a:p>
          <a:p>
            <a:pPr marL="800100" lvl="1" indent="-342900">
              <a:buFontTx/>
              <a:buChar char="•"/>
            </a:pPr>
            <a:r>
              <a:rPr lang="en-US" b="1"/>
              <a:t>Lotus Notes</a:t>
            </a:r>
          </a:p>
          <a:p>
            <a:pPr marL="800100" lvl="1" indent="-342900">
              <a:buFontTx/>
              <a:buChar char="•"/>
            </a:pPr>
            <a:endParaRPr lang="en-US" b="1"/>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6"/>
          <p:cNvSpPr>
            <a:spLocks noChangeArrowheads="1"/>
          </p:cNvSpPr>
          <p:nvPr/>
        </p:nvSpPr>
        <p:spPr bwMode="auto">
          <a:xfrm>
            <a:off x="500034" y="3786190"/>
            <a:ext cx="8153400" cy="1077218"/>
          </a:xfrm>
          <a:prstGeom prst="rect">
            <a:avLst/>
          </a:prstGeom>
          <a:noFill/>
          <a:ln w="9525">
            <a:noFill/>
            <a:miter lim="800000"/>
            <a:headEnd/>
            <a:tailEnd/>
          </a:ln>
          <a:effectLst/>
        </p:spPr>
        <p:txBody>
          <a:bodyPr>
            <a:spAutoFit/>
          </a:bodyPr>
          <a:lstStyle/>
          <a:p>
            <a:pPr algn="ctr">
              <a:defRPr/>
            </a:pPr>
            <a:r>
              <a:rPr lang="en-US" sz="3200" b="1" dirty="0" smtClean="0">
                <a:solidFill>
                  <a:srgbClr val="FF0000"/>
                </a:solidFill>
                <a:effectLst>
                  <a:outerShdw blurRad="38100" dist="38100" dir="2700000" algn="tl">
                    <a:srgbClr val="C0C0C0"/>
                  </a:outerShdw>
                </a:effectLst>
                <a:cs typeface="Times New Roman" charset="0"/>
              </a:rPr>
              <a:t>Achieving Competitive Advantage with Information Systems</a:t>
            </a:r>
            <a:endParaRPr lang="en-US" sz="3200" b="1" dirty="0">
              <a:solidFill>
                <a:srgbClr val="FF0000"/>
              </a:solidFill>
              <a:effectLst>
                <a:outerShdw blurRad="38100" dist="38100" dir="2700000" algn="tl">
                  <a:srgbClr val="C0C0C0"/>
                </a:outerShdw>
              </a:effectLst>
              <a:latin typeface="Arial" pitchFamily="34" charset="0"/>
              <a:ea typeface="ＭＳ Ｐゴシック" pitchFamily="34" charset="-128"/>
              <a:cs typeface="Times New Roman" pitchFamily="18" charset="0"/>
            </a:endParaRPr>
          </a:p>
        </p:txBody>
      </p:sp>
      <p:sp>
        <p:nvSpPr>
          <p:cNvPr id="61450" name="Rectangle 10"/>
          <p:cNvSpPr>
            <a:spLocks noChangeArrowheads="1"/>
          </p:cNvSpPr>
          <p:nvPr/>
        </p:nvSpPr>
        <p:spPr bwMode="auto">
          <a:xfrm>
            <a:off x="785786" y="1285860"/>
            <a:ext cx="77724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sz="4400" b="1" dirty="0" smtClean="0">
                <a:effectLst>
                  <a:outerShdw blurRad="38100" dist="38100" dir="2700000" algn="tl">
                    <a:srgbClr val="C0C0C0"/>
                  </a:outerShdw>
                </a:effectLst>
                <a:latin typeface="Baskerville Old Face" pitchFamily="18" charset="0"/>
                <a:ea typeface="ＭＳ Ｐゴシック" pitchFamily="34" charset="-128"/>
              </a:rPr>
              <a:t>NEXT</a:t>
            </a:r>
            <a:endParaRPr lang="en-US" sz="3600" b="1" dirty="0">
              <a:effectLst>
                <a:outerShdw blurRad="38100" dist="38100" dir="2700000" algn="tl">
                  <a:srgbClr val="C0C0C0"/>
                </a:outerShdw>
              </a:effectLst>
              <a:latin typeface="Baskerville Old Face" pitchFamily="18" charset="0"/>
              <a:ea typeface="ＭＳ Ｐゴシック" pitchFamily="34" charset="-128"/>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2143108" y="642918"/>
            <a:ext cx="5257800" cy="461665"/>
          </a:xfrm>
          <a:prstGeom prst="rect">
            <a:avLst/>
          </a:prstGeom>
          <a:noFill/>
          <a:ln w="12700">
            <a:noFill/>
            <a:miter lim="800000"/>
            <a:headEnd/>
            <a:tailEnd/>
          </a:ln>
        </p:spPr>
        <p:txBody>
          <a:bodyPr>
            <a:spAutoFit/>
          </a:bodyPr>
          <a:lstStyle/>
          <a:p>
            <a:pPr algn="ctr" eaLnBrk="0" hangingPunct="0">
              <a:spcBef>
                <a:spcPct val="50000"/>
              </a:spcBef>
            </a:pPr>
            <a:r>
              <a:rPr lang="en-US" b="1" dirty="0"/>
              <a:t>Components of a Business</a:t>
            </a:r>
          </a:p>
        </p:txBody>
      </p:sp>
      <p:sp>
        <p:nvSpPr>
          <p:cNvPr id="8195" name="Rectangle 6"/>
          <p:cNvSpPr>
            <a:spLocks noChangeArrowheads="1"/>
          </p:cNvSpPr>
          <p:nvPr/>
        </p:nvSpPr>
        <p:spPr bwMode="auto">
          <a:xfrm>
            <a:off x="457200" y="3505200"/>
            <a:ext cx="8001000" cy="2895600"/>
          </a:xfrm>
          <a:prstGeom prst="rect">
            <a:avLst/>
          </a:prstGeom>
          <a:noFill/>
          <a:ln w="12700">
            <a:noFill/>
            <a:miter lim="800000"/>
            <a:headEnd/>
            <a:tailEnd/>
          </a:ln>
        </p:spPr>
        <p:txBody>
          <a:bodyPr lIns="90488" tIns="0" rIns="90488" bIns="44450"/>
          <a:lstStyle/>
          <a:p>
            <a:pPr marL="342900" indent="-342900">
              <a:spcAft>
                <a:spcPts val="1200"/>
              </a:spcAft>
              <a:buFontTx/>
              <a:buChar char="•"/>
            </a:pPr>
            <a:r>
              <a:rPr lang="en-US" b="1"/>
              <a:t>Four basic business functions</a:t>
            </a:r>
          </a:p>
          <a:p>
            <a:pPr marL="800100" lvl="1" indent="-342900">
              <a:spcAft>
                <a:spcPts val="1200"/>
              </a:spcAft>
              <a:buFontTx/>
              <a:buChar char="•"/>
            </a:pPr>
            <a:r>
              <a:rPr lang="en-US" b="1"/>
              <a:t>Manufacturing and production</a:t>
            </a:r>
          </a:p>
          <a:p>
            <a:pPr marL="800100" lvl="1" indent="-342900">
              <a:spcAft>
                <a:spcPts val="1200"/>
              </a:spcAft>
              <a:buFontTx/>
              <a:buChar char="•"/>
            </a:pPr>
            <a:r>
              <a:rPr lang="en-US" b="1"/>
              <a:t>Sales and marketing</a:t>
            </a:r>
          </a:p>
          <a:p>
            <a:pPr marL="800100" lvl="1" indent="-342900">
              <a:spcAft>
                <a:spcPts val="1200"/>
              </a:spcAft>
              <a:buFontTx/>
              <a:buChar char="•"/>
            </a:pPr>
            <a:r>
              <a:rPr lang="en-US" b="1"/>
              <a:t>Finance and accounting</a:t>
            </a:r>
          </a:p>
          <a:p>
            <a:pPr marL="800100" lvl="1" indent="-342900">
              <a:spcAft>
                <a:spcPts val="1200"/>
              </a:spcAft>
              <a:buFontTx/>
              <a:buChar char="•"/>
            </a:pPr>
            <a:r>
              <a:rPr lang="en-US" b="1"/>
              <a:t>Human resources</a:t>
            </a:r>
          </a:p>
        </p:txBody>
      </p:sp>
      <p:sp>
        <p:nvSpPr>
          <p:cNvPr id="10247" name="Rectangle 7"/>
          <p:cNvSpPr>
            <a:spLocks noChangeArrowheads="1"/>
          </p:cNvSpPr>
          <p:nvPr/>
        </p:nvSpPr>
        <p:spPr bwMode="auto">
          <a:xfrm>
            <a:off x="609600" y="2819400"/>
            <a:ext cx="81534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Organizing a Business: Basic Business Functions </a:t>
            </a:r>
          </a:p>
        </p:txBody>
      </p:sp>
      <p:sp>
        <p:nvSpPr>
          <p:cNvPr id="8197" name="Text Box 12"/>
          <p:cNvSpPr txBox="1">
            <a:spLocks noChangeArrowheads="1"/>
          </p:cNvSpPr>
          <p:nvPr/>
        </p:nvSpPr>
        <p:spPr bwMode="auto">
          <a:xfrm>
            <a:off x="457200" y="1676400"/>
            <a:ext cx="8382000" cy="822325"/>
          </a:xfrm>
          <a:prstGeom prst="rect">
            <a:avLst/>
          </a:prstGeom>
          <a:noFill/>
          <a:ln w="9525">
            <a:noFill/>
            <a:miter lim="800000"/>
            <a:headEnd/>
            <a:tailEnd/>
          </a:ln>
        </p:spPr>
        <p:txBody>
          <a:bodyPr>
            <a:spAutoFit/>
          </a:bodyPr>
          <a:lstStyle/>
          <a:p>
            <a:pPr>
              <a:spcBef>
                <a:spcPct val="50000"/>
              </a:spcBef>
            </a:pPr>
            <a:r>
              <a:rPr lang="en-US" b="1"/>
              <a:t>Business: </a:t>
            </a:r>
            <a:r>
              <a:rPr lang="en-US"/>
              <a:t>formal organization that makes products or provides a service in order to make a profit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143250" y="5957888"/>
            <a:ext cx="1276350" cy="366712"/>
          </a:xfrm>
          <a:prstGeom prst="rect">
            <a:avLst/>
          </a:prstGeom>
          <a:noFill/>
          <a:ln w="9525">
            <a:noFill/>
            <a:miter lim="800000"/>
            <a:headEnd/>
            <a:tailEnd/>
          </a:ln>
        </p:spPr>
        <p:txBody>
          <a:bodyPr wrap="none">
            <a:spAutoFit/>
          </a:bodyPr>
          <a:lstStyle/>
          <a:p>
            <a:r>
              <a:rPr lang="en-US" sz="1800" b="1"/>
              <a:t>Figure 2-1</a:t>
            </a:r>
          </a:p>
        </p:txBody>
      </p:sp>
      <p:sp>
        <p:nvSpPr>
          <p:cNvPr id="9219" name="Text Box 3"/>
          <p:cNvSpPr txBox="1">
            <a:spLocks noChangeArrowheads="1"/>
          </p:cNvSpPr>
          <p:nvPr/>
        </p:nvSpPr>
        <p:spPr bwMode="auto">
          <a:xfrm>
            <a:off x="152400" y="3041650"/>
            <a:ext cx="3657600" cy="2292350"/>
          </a:xfrm>
          <a:prstGeom prst="rect">
            <a:avLst/>
          </a:prstGeom>
          <a:noFill/>
          <a:ln w="9525">
            <a:noFill/>
            <a:miter lim="800000"/>
            <a:headEnd/>
            <a:tailEnd/>
          </a:ln>
        </p:spPr>
        <p:txBody>
          <a:bodyPr>
            <a:spAutoFit/>
          </a:bodyPr>
          <a:lstStyle/>
          <a:p>
            <a:r>
              <a:rPr lang="en-US" sz="1600" b="1"/>
              <a:t>Every business, regardless of its size, must perform four functions to succeed. It must produce the product or service; market and sell the product; keep track of accounting and financial transactions; and perform basic human resources tasks, such as hiring and retaining employees</a:t>
            </a:r>
            <a:r>
              <a:rPr lang="en-US" sz="1000" b="1"/>
              <a:t>.</a:t>
            </a:r>
          </a:p>
        </p:txBody>
      </p:sp>
      <p:sp>
        <p:nvSpPr>
          <p:cNvPr id="92164" name="Rectangle 4"/>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The Four Major Functions of a Business</a:t>
            </a:r>
          </a:p>
        </p:txBody>
      </p:sp>
      <p:sp>
        <p:nvSpPr>
          <p:cNvPr id="9221" name="Text Box 5"/>
          <p:cNvSpPr txBox="1">
            <a:spLocks noChangeArrowheads="1"/>
          </p:cNvSpPr>
          <p:nvPr/>
        </p:nvSpPr>
        <p:spPr bwMode="auto">
          <a:xfrm>
            <a:off x="2143108" y="571480"/>
            <a:ext cx="5257800" cy="400110"/>
          </a:xfrm>
          <a:prstGeom prst="rect">
            <a:avLst/>
          </a:prstGeom>
          <a:noFill/>
          <a:ln w="12700">
            <a:noFill/>
            <a:miter lim="800000"/>
            <a:headEnd/>
            <a:tailEnd/>
          </a:ln>
        </p:spPr>
        <p:txBody>
          <a:bodyPr>
            <a:spAutoFit/>
          </a:bodyPr>
          <a:lstStyle/>
          <a:p>
            <a:pPr algn="ctr" eaLnBrk="0" hangingPunct="0">
              <a:spcBef>
                <a:spcPct val="50000"/>
              </a:spcBef>
            </a:pPr>
            <a:r>
              <a:rPr lang="en-US" sz="2000" b="1"/>
              <a:t>Components of a Business</a:t>
            </a:r>
          </a:p>
        </p:txBody>
      </p:sp>
      <p:pic>
        <p:nvPicPr>
          <p:cNvPr id="9222" name="Picture 3"/>
          <p:cNvPicPr>
            <a:picLocks noChangeAspect="1" noChangeArrowheads="1"/>
          </p:cNvPicPr>
          <p:nvPr/>
        </p:nvPicPr>
        <p:blipFill>
          <a:blip r:embed="rId3"/>
          <a:srcRect/>
          <a:stretch>
            <a:fillRect/>
          </a:stretch>
        </p:blipFill>
        <p:spPr bwMode="auto">
          <a:xfrm>
            <a:off x="4394200" y="2057400"/>
            <a:ext cx="4292600" cy="42687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071670" y="714356"/>
            <a:ext cx="5257800" cy="400110"/>
          </a:xfrm>
          <a:prstGeom prst="rect">
            <a:avLst/>
          </a:prstGeom>
          <a:noFill/>
          <a:ln w="12700">
            <a:noFill/>
            <a:miter lim="800000"/>
            <a:headEnd/>
            <a:tailEnd/>
          </a:ln>
        </p:spPr>
        <p:txBody>
          <a:bodyPr>
            <a:spAutoFit/>
          </a:bodyPr>
          <a:lstStyle/>
          <a:p>
            <a:pPr algn="ctr" eaLnBrk="0" hangingPunct="0">
              <a:spcBef>
                <a:spcPct val="50000"/>
              </a:spcBef>
            </a:pPr>
            <a:r>
              <a:rPr lang="en-US" sz="2000" b="1" dirty="0"/>
              <a:t>Components of a Business</a:t>
            </a:r>
          </a:p>
        </p:txBody>
      </p:sp>
      <p:sp>
        <p:nvSpPr>
          <p:cNvPr id="10243" name="Rectangle 6"/>
          <p:cNvSpPr>
            <a:spLocks noChangeArrowheads="1"/>
          </p:cNvSpPr>
          <p:nvPr/>
        </p:nvSpPr>
        <p:spPr bwMode="auto">
          <a:xfrm>
            <a:off x="457200" y="2514600"/>
            <a:ext cx="8001000" cy="3733800"/>
          </a:xfrm>
          <a:prstGeom prst="rect">
            <a:avLst/>
          </a:prstGeom>
          <a:noFill/>
          <a:ln w="12700">
            <a:noFill/>
            <a:miter lim="800000"/>
            <a:headEnd/>
            <a:tailEnd/>
          </a:ln>
        </p:spPr>
        <p:txBody>
          <a:bodyPr lIns="90488" tIns="0" rIns="90488" bIns="44450"/>
          <a:lstStyle/>
          <a:p>
            <a:pPr marL="342900" indent="-342900">
              <a:spcBef>
                <a:spcPct val="50000"/>
              </a:spcBef>
              <a:buFontTx/>
              <a:buChar char="•"/>
            </a:pPr>
            <a:r>
              <a:rPr lang="en-US" sz="2800" b="1"/>
              <a:t>Suppliers</a:t>
            </a:r>
          </a:p>
          <a:p>
            <a:pPr marL="342900" indent="-342900">
              <a:spcBef>
                <a:spcPct val="50000"/>
              </a:spcBef>
              <a:buFontTx/>
              <a:buChar char="•"/>
            </a:pPr>
            <a:r>
              <a:rPr lang="en-US" sz="2800" b="1"/>
              <a:t>Customers</a:t>
            </a:r>
          </a:p>
          <a:p>
            <a:pPr marL="342900" indent="-342900">
              <a:spcBef>
                <a:spcPct val="50000"/>
              </a:spcBef>
              <a:buFontTx/>
              <a:buChar char="•"/>
            </a:pPr>
            <a:r>
              <a:rPr lang="en-US" sz="2800" b="1"/>
              <a:t>Employees</a:t>
            </a:r>
          </a:p>
          <a:p>
            <a:pPr marL="342900" indent="-342900">
              <a:spcBef>
                <a:spcPct val="50000"/>
              </a:spcBef>
              <a:buFontTx/>
              <a:buChar char="•"/>
            </a:pPr>
            <a:r>
              <a:rPr lang="en-US" sz="2800" b="1"/>
              <a:t>Invoices/payments</a:t>
            </a:r>
          </a:p>
          <a:p>
            <a:pPr marL="342900" indent="-342900">
              <a:spcBef>
                <a:spcPct val="50000"/>
              </a:spcBef>
              <a:buFontTx/>
              <a:buChar char="•"/>
            </a:pPr>
            <a:r>
              <a:rPr lang="en-US" sz="2800" b="1"/>
              <a:t>Products and services </a:t>
            </a:r>
          </a:p>
        </p:txBody>
      </p:sp>
      <p:sp>
        <p:nvSpPr>
          <p:cNvPr id="10247" name="Rectangle 7"/>
          <p:cNvSpPr>
            <a:spLocks noChangeArrowheads="1"/>
          </p:cNvSpPr>
          <p:nvPr/>
        </p:nvSpPr>
        <p:spPr bwMode="auto">
          <a:xfrm>
            <a:off x="533400" y="1752600"/>
            <a:ext cx="81534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Five Basic Business Entities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609600" y="2133600"/>
            <a:ext cx="8077200" cy="4343400"/>
          </a:xfrm>
          <a:prstGeom prst="rect">
            <a:avLst/>
          </a:prstGeom>
          <a:noFill/>
          <a:ln w="12700">
            <a:noFill/>
            <a:miter lim="800000"/>
            <a:headEnd/>
            <a:tailEnd/>
          </a:ln>
          <a:effectLst/>
        </p:spPr>
        <p:txBody>
          <a:bodyPr lIns="90488" tIns="44450" rIns="90488" bIns="44450"/>
          <a:lstStyle/>
          <a:p>
            <a:pPr marL="342900" indent="-342900">
              <a:spcAft>
                <a:spcPts val="1200"/>
              </a:spcAft>
              <a:buFontTx/>
              <a:buChar char="•"/>
              <a:defRPr/>
            </a:pPr>
            <a:r>
              <a:rPr lang="en-US" b="1" dirty="0">
                <a:ea typeface="Times New Roman" pitchFamily="18" charset="0"/>
                <a:cs typeface="Times New Roman" pitchFamily="18" charset="0"/>
              </a:rPr>
              <a:t>Logically related set of tasks that define how specific business tasks are performed</a:t>
            </a:r>
          </a:p>
          <a:p>
            <a:pPr marL="800100" lvl="1" indent="-342900">
              <a:spcAft>
                <a:spcPts val="1200"/>
              </a:spcAft>
              <a:buFontTx/>
              <a:buChar char="•"/>
              <a:defRPr/>
            </a:pPr>
            <a:r>
              <a:rPr lang="en-US" sz="2000" dirty="0">
                <a:ea typeface="Times New Roman" pitchFamily="18" charset="0"/>
                <a:cs typeface="Times New Roman" pitchFamily="18" charset="0"/>
              </a:rPr>
              <a:t>The tasks each employee performs, in what order, and on what schedule</a:t>
            </a:r>
            <a:r>
              <a:rPr lang="en-US" sz="2000" dirty="0">
                <a:ea typeface="+mn-ea"/>
                <a:cs typeface="Arial" charset="0"/>
              </a:rPr>
              <a:t> </a:t>
            </a:r>
          </a:p>
          <a:p>
            <a:pPr marL="800100" lvl="1" indent="-342900">
              <a:spcAft>
                <a:spcPts val="1200"/>
              </a:spcAft>
              <a:buFontTx/>
              <a:buChar char="•"/>
              <a:defRPr/>
            </a:pPr>
            <a:r>
              <a:rPr lang="en-US" sz="2000" dirty="0">
                <a:ea typeface="+mn-ea"/>
                <a:cs typeface="Arial" charset="0"/>
              </a:rPr>
              <a:t>E.g., steps in hiring an employee</a:t>
            </a:r>
            <a:endParaRPr lang="en-US" sz="2000" dirty="0">
              <a:ea typeface="Times New Roman" pitchFamily="18" charset="0"/>
              <a:cs typeface="Times New Roman" pitchFamily="18" charset="0"/>
            </a:endParaRPr>
          </a:p>
          <a:p>
            <a:pPr marL="342900" indent="-342900">
              <a:spcAft>
                <a:spcPts val="1200"/>
              </a:spcAft>
              <a:buFontTx/>
              <a:buChar char="•"/>
              <a:defRPr/>
            </a:pPr>
            <a:r>
              <a:rPr lang="en-US" b="1" dirty="0">
                <a:ea typeface="Times New Roman" pitchFamily="18" charset="0"/>
                <a:cs typeface="Times New Roman" pitchFamily="18" charset="0"/>
              </a:rPr>
              <a:t>Some processes tied to functional area</a:t>
            </a:r>
          </a:p>
          <a:p>
            <a:pPr marL="800100" lvl="1" indent="-342900">
              <a:spcAft>
                <a:spcPts val="1200"/>
              </a:spcAft>
              <a:buFontTx/>
              <a:buChar char="•"/>
              <a:defRPr/>
            </a:pPr>
            <a:r>
              <a:rPr lang="en-US" sz="2000" dirty="0">
                <a:ea typeface="Times New Roman" pitchFamily="18" charset="0"/>
                <a:cs typeface="Times New Roman" pitchFamily="18" charset="0"/>
              </a:rPr>
              <a:t>Sales and marketing: identifying customers</a:t>
            </a:r>
          </a:p>
          <a:p>
            <a:pPr marL="342900" indent="-342900">
              <a:spcAft>
                <a:spcPts val="1200"/>
              </a:spcAft>
              <a:buFontTx/>
              <a:buChar char="•"/>
              <a:defRPr/>
            </a:pPr>
            <a:r>
              <a:rPr lang="en-US" b="1" dirty="0">
                <a:ea typeface="Times New Roman" pitchFamily="18" charset="0"/>
                <a:cs typeface="Times New Roman" pitchFamily="18" charset="0"/>
              </a:rPr>
              <a:t>Some</a:t>
            </a:r>
            <a:r>
              <a:rPr lang="en-US" b="1" dirty="0">
                <a:effectLst>
                  <a:outerShdw blurRad="38100" dist="38100" dir="2700000" algn="tl">
                    <a:srgbClr val="C0C0C0"/>
                  </a:outerShdw>
                </a:effectLst>
                <a:ea typeface="Times New Roman" pitchFamily="18" charset="0"/>
                <a:cs typeface="Times New Roman" pitchFamily="18" charset="0"/>
              </a:rPr>
              <a:t> </a:t>
            </a:r>
            <a:r>
              <a:rPr lang="en-US" b="1" dirty="0">
                <a:ea typeface="Times New Roman" pitchFamily="18" charset="0"/>
                <a:cs typeface="Times New Roman" pitchFamily="18" charset="0"/>
              </a:rPr>
              <a:t>processes</a:t>
            </a:r>
            <a:r>
              <a:rPr lang="en-US" b="1" dirty="0">
                <a:effectLst>
                  <a:outerShdw blurRad="38100" dist="38100" dir="2700000" algn="tl">
                    <a:srgbClr val="C0C0C0"/>
                  </a:outerShdw>
                </a:effectLst>
                <a:ea typeface="Times New Roman" pitchFamily="18" charset="0"/>
                <a:cs typeface="Times New Roman" pitchFamily="18" charset="0"/>
              </a:rPr>
              <a:t> </a:t>
            </a:r>
            <a:r>
              <a:rPr lang="en-US" b="1" dirty="0">
                <a:ea typeface="Times New Roman" pitchFamily="18" charset="0"/>
                <a:cs typeface="Times New Roman" pitchFamily="18" charset="0"/>
              </a:rPr>
              <a:t>a</a:t>
            </a:r>
            <a:r>
              <a:rPr lang="en-US" b="1" dirty="0">
                <a:effectLst>
                  <a:outerShdw blurRad="38100" dist="38100" dir="2700000" algn="tl">
                    <a:srgbClr val="C0C0C0"/>
                  </a:outerShdw>
                </a:effectLst>
                <a:ea typeface="Times New Roman" pitchFamily="18" charset="0"/>
                <a:cs typeface="Times New Roman" pitchFamily="18" charset="0"/>
              </a:rPr>
              <a:t>r</a:t>
            </a:r>
            <a:r>
              <a:rPr lang="en-US" b="1" dirty="0">
                <a:ea typeface="Times New Roman" pitchFamily="18" charset="0"/>
                <a:cs typeface="Times New Roman" pitchFamily="18" charset="0"/>
              </a:rPr>
              <a:t>e</a:t>
            </a:r>
            <a:r>
              <a:rPr lang="en-US" b="1" dirty="0">
                <a:effectLst>
                  <a:outerShdw blurRad="38100" dist="38100" dir="2700000" algn="tl">
                    <a:srgbClr val="C0C0C0"/>
                  </a:outerShdw>
                </a:effectLst>
                <a:ea typeface="Times New Roman" pitchFamily="18" charset="0"/>
                <a:cs typeface="Times New Roman" pitchFamily="18" charset="0"/>
              </a:rPr>
              <a:t> </a:t>
            </a:r>
            <a:r>
              <a:rPr lang="en-US" b="1" dirty="0">
                <a:ea typeface="Times New Roman" pitchFamily="18" charset="0"/>
                <a:cs typeface="Times New Roman" pitchFamily="18" charset="0"/>
              </a:rPr>
              <a:t>cross-functional</a:t>
            </a:r>
          </a:p>
          <a:p>
            <a:pPr marL="800100" lvl="1" indent="-342900">
              <a:spcAft>
                <a:spcPts val="1200"/>
              </a:spcAft>
              <a:buFontTx/>
              <a:buChar char="•"/>
              <a:defRPr/>
            </a:pPr>
            <a:r>
              <a:rPr lang="en-US" sz="2000" dirty="0">
                <a:ea typeface="Times New Roman" pitchFamily="18" charset="0"/>
                <a:cs typeface="Times New Roman" pitchFamily="18" charset="0"/>
              </a:rPr>
              <a:t>Fulfilling customer order</a:t>
            </a:r>
          </a:p>
        </p:txBody>
      </p:sp>
      <p:sp>
        <p:nvSpPr>
          <p:cNvPr id="11269" name="Rectangle 5"/>
          <p:cNvSpPr>
            <a:spLocks noChangeArrowheads="1"/>
          </p:cNvSpPr>
          <p:nvPr/>
        </p:nvSpPr>
        <p:spPr bwMode="auto">
          <a:xfrm>
            <a:off x="642910" y="128586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Business Processes</a:t>
            </a:r>
          </a:p>
        </p:txBody>
      </p:sp>
      <p:sp>
        <p:nvSpPr>
          <p:cNvPr id="2" name="Text Box 7"/>
          <p:cNvSpPr txBox="1">
            <a:spLocks noChangeArrowheads="1"/>
          </p:cNvSpPr>
          <p:nvPr/>
        </p:nvSpPr>
        <p:spPr bwMode="auto">
          <a:xfrm>
            <a:off x="2000232" y="500042"/>
            <a:ext cx="5257800" cy="523220"/>
          </a:xfrm>
          <a:prstGeom prst="rect">
            <a:avLst/>
          </a:prstGeom>
          <a:noFill/>
          <a:ln w="12700">
            <a:noFill/>
            <a:miter lim="800000"/>
            <a:headEnd/>
            <a:tailEnd/>
          </a:ln>
        </p:spPr>
        <p:txBody>
          <a:bodyPr>
            <a:spAutoFit/>
          </a:bodyPr>
          <a:lstStyle/>
          <a:p>
            <a:pPr algn="ctr" eaLnBrk="0" hangingPunct="0">
              <a:spcBef>
                <a:spcPct val="50000"/>
              </a:spcBef>
            </a:pPr>
            <a:r>
              <a:rPr lang="en-US" sz="2800" b="1" dirty="0"/>
              <a:t>Components of a Business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762000" y="1627188"/>
            <a:ext cx="71628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Managing a Business and Firm Hierarchies</a:t>
            </a:r>
          </a:p>
        </p:txBody>
      </p:sp>
      <p:sp>
        <p:nvSpPr>
          <p:cNvPr id="13315" name="Rectangle 13"/>
          <p:cNvSpPr>
            <a:spLocks noGrp="1" noChangeArrowheads="1"/>
          </p:cNvSpPr>
          <p:nvPr>
            <p:ph type="body" idx="1"/>
          </p:nvPr>
        </p:nvSpPr>
        <p:spPr bwMode="auto">
          <a:xfrm>
            <a:off x="762000" y="2193925"/>
            <a:ext cx="7772400" cy="4283075"/>
          </a:xfrm>
          <a:noFill/>
          <a:ln>
            <a:miter lim="800000"/>
            <a:headEnd/>
            <a:tailEnd/>
          </a:ln>
        </p:spPr>
        <p:txBody>
          <a:bodyPr vert="horz" wrap="square" lIns="91440" tIns="45720" rIns="91440" bIns="45720" numCol="1" anchor="t" anchorCtr="0" compatLnSpc="1">
            <a:prstTxWarp prst="textNoShape">
              <a:avLst/>
            </a:prstTxWarp>
          </a:bodyPr>
          <a:lstStyle/>
          <a:p>
            <a:r>
              <a:rPr lang="en-US" sz="2400" smtClean="0">
                <a:latin typeface="Arial" charset="0"/>
                <a:ea typeface="ＭＳ Ｐゴシック" charset="-128"/>
                <a:cs typeface="Arial" charset="0"/>
              </a:rPr>
              <a:t>Firms coordinate work of employees by developing hierarchy in which authority is concentrated at top.</a:t>
            </a:r>
          </a:p>
          <a:p>
            <a:pPr lvl="1">
              <a:buFont typeface="Wingdings" pitchFamily="2" charset="2"/>
              <a:buChar char=""/>
            </a:pPr>
            <a:r>
              <a:rPr lang="en-US" sz="2000" smtClean="0">
                <a:latin typeface="Arial" charset="0"/>
                <a:ea typeface="ＭＳ Ｐゴシック" charset="-128"/>
              </a:rPr>
              <a:t>Senior management</a:t>
            </a:r>
          </a:p>
          <a:p>
            <a:pPr lvl="1" eaLnBrk="1" hangingPunct="1">
              <a:spcBef>
                <a:spcPct val="50000"/>
              </a:spcBef>
              <a:buFont typeface="Wingdings" pitchFamily="2" charset="2"/>
              <a:buChar char=""/>
            </a:pPr>
            <a:r>
              <a:rPr lang="en-US" sz="2000" smtClean="0">
                <a:latin typeface="Arial" charset="0"/>
                <a:ea typeface="ＭＳ Ｐゴシック" charset="-128"/>
              </a:rPr>
              <a:t>Middle management</a:t>
            </a:r>
          </a:p>
          <a:p>
            <a:pPr lvl="1" eaLnBrk="1" hangingPunct="1">
              <a:spcBef>
                <a:spcPct val="50000"/>
              </a:spcBef>
              <a:buFont typeface="Wingdings" pitchFamily="2" charset="2"/>
              <a:buChar char=""/>
            </a:pPr>
            <a:r>
              <a:rPr lang="en-US" sz="2000" smtClean="0">
                <a:latin typeface="Arial" charset="0"/>
                <a:ea typeface="ＭＳ Ｐゴシック" charset="-128"/>
              </a:rPr>
              <a:t>Operational management</a:t>
            </a:r>
          </a:p>
          <a:p>
            <a:pPr lvl="1" eaLnBrk="1" hangingPunct="1">
              <a:spcBef>
                <a:spcPct val="50000"/>
              </a:spcBef>
              <a:buFont typeface="Wingdings" pitchFamily="2" charset="2"/>
              <a:buChar char=""/>
            </a:pPr>
            <a:r>
              <a:rPr lang="en-US" sz="2000" smtClean="0">
                <a:latin typeface="Arial" charset="0"/>
                <a:ea typeface="ＭＳ Ｐゴシック" charset="-128"/>
              </a:rPr>
              <a:t>Knowledge workers</a:t>
            </a:r>
          </a:p>
          <a:p>
            <a:pPr lvl="1" eaLnBrk="1" hangingPunct="1">
              <a:spcBef>
                <a:spcPct val="50000"/>
              </a:spcBef>
              <a:buFont typeface="Wingdings" pitchFamily="2" charset="2"/>
              <a:buChar char=""/>
            </a:pPr>
            <a:r>
              <a:rPr lang="en-US" sz="2000" smtClean="0">
                <a:latin typeface="Arial" charset="0"/>
                <a:ea typeface="ＭＳ Ｐゴシック" charset="-128"/>
              </a:rPr>
              <a:t>Data workers</a:t>
            </a:r>
          </a:p>
          <a:p>
            <a:pPr lvl="1" eaLnBrk="1" hangingPunct="1">
              <a:spcBef>
                <a:spcPct val="50000"/>
              </a:spcBef>
              <a:buFont typeface="Wingdings" pitchFamily="2" charset="2"/>
              <a:buChar char=""/>
            </a:pPr>
            <a:r>
              <a:rPr lang="en-US" sz="2000" smtClean="0">
                <a:latin typeface="Arial" charset="0"/>
                <a:ea typeface="ＭＳ Ｐゴシック" charset="-128"/>
              </a:rPr>
              <a:t>Production or service workers</a:t>
            </a:r>
          </a:p>
          <a:p>
            <a:r>
              <a:rPr lang="en-US" sz="2400" smtClean="0">
                <a:latin typeface="Arial" charset="0"/>
                <a:ea typeface="ＭＳ Ｐゴシック" charset="-128"/>
                <a:cs typeface="Arial" charset="0"/>
              </a:rPr>
              <a:t>Each group has different needs for information.</a:t>
            </a:r>
          </a:p>
        </p:txBody>
      </p:sp>
      <p:sp>
        <p:nvSpPr>
          <p:cNvPr id="13316" name="Text Box 15"/>
          <p:cNvSpPr txBox="1">
            <a:spLocks noChangeArrowheads="1"/>
          </p:cNvSpPr>
          <p:nvPr/>
        </p:nvSpPr>
        <p:spPr bwMode="auto">
          <a:xfrm>
            <a:off x="2143108" y="571480"/>
            <a:ext cx="5257800" cy="461665"/>
          </a:xfrm>
          <a:prstGeom prst="rect">
            <a:avLst/>
          </a:prstGeom>
          <a:noFill/>
          <a:ln w="12700">
            <a:noFill/>
            <a:miter lim="800000"/>
            <a:headEnd/>
            <a:tailEnd/>
          </a:ln>
        </p:spPr>
        <p:txBody>
          <a:bodyPr>
            <a:spAutoFit/>
          </a:bodyPr>
          <a:lstStyle/>
          <a:p>
            <a:pPr algn="ctr" eaLnBrk="0" hangingPunct="0">
              <a:spcBef>
                <a:spcPct val="50000"/>
              </a:spcBef>
            </a:pPr>
            <a:r>
              <a:rPr lang="en-US" b="1" dirty="0"/>
              <a:t>Components of a Business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srcRect/>
          <a:stretch>
            <a:fillRect/>
          </a:stretch>
        </p:blipFill>
        <p:spPr bwMode="auto">
          <a:xfrm>
            <a:off x="3000364" y="1857364"/>
            <a:ext cx="5865812" cy="4191000"/>
          </a:xfrm>
          <a:prstGeom prst="rect">
            <a:avLst/>
          </a:prstGeom>
          <a:noFill/>
          <a:ln w="9525">
            <a:noFill/>
            <a:miter lim="800000"/>
            <a:headEnd/>
            <a:tailEnd/>
          </a:ln>
        </p:spPr>
      </p:pic>
      <p:sp>
        <p:nvSpPr>
          <p:cNvPr id="14339" name="Text Box 2"/>
          <p:cNvSpPr txBox="1">
            <a:spLocks noChangeArrowheads="1"/>
          </p:cNvSpPr>
          <p:nvPr/>
        </p:nvSpPr>
        <p:spPr bwMode="auto">
          <a:xfrm>
            <a:off x="762000" y="5805488"/>
            <a:ext cx="1276350" cy="366712"/>
          </a:xfrm>
          <a:prstGeom prst="rect">
            <a:avLst/>
          </a:prstGeom>
          <a:noFill/>
          <a:ln w="9525">
            <a:noFill/>
            <a:miter lim="800000"/>
            <a:headEnd/>
            <a:tailEnd/>
          </a:ln>
        </p:spPr>
        <p:txBody>
          <a:bodyPr wrap="none">
            <a:spAutoFit/>
          </a:bodyPr>
          <a:lstStyle/>
          <a:p>
            <a:r>
              <a:rPr lang="en-US" sz="1800" b="1"/>
              <a:t>Figure 2-3</a:t>
            </a:r>
          </a:p>
        </p:txBody>
      </p:sp>
      <p:sp>
        <p:nvSpPr>
          <p:cNvPr id="14340" name="Text Box 3"/>
          <p:cNvSpPr txBox="1">
            <a:spLocks noChangeArrowheads="1"/>
          </p:cNvSpPr>
          <p:nvPr/>
        </p:nvSpPr>
        <p:spPr bwMode="auto">
          <a:xfrm>
            <a:off x="381000" y="2247900"/>
            <a:ext cx="3124200" cy="2800350"/>
          </a:xfrm>
          <a:prstGeom prst="rect">
            <a:avLst/>
          </a:prstGeom>
          <a:noFill/>
          <a:ln w="9525">
            <a:noFill/>
            <a:miter lim="800000"/>
            <a:headEnd/>
            <a:tailEnd/>
          </a:ln>
        </p:spPr>
        <p:txBody>
          <a:bodyPr>
            <a:spAutoFit/>
          </a:bodyPr>
          <a:lstStyle/>
          <a:p>
            <a:r>
              <a:rPr lang="en-US" sz="1600" b="1"/>
              <a:t>Business organizations are hierarchies consisting of three principal levels: </a:t>
            </a:r>
          </a:p>
          <a:p>
            <a:r>
              <a:rPr lang="en-US" sz="1600" b="1"/>
              <a:t>senior management, middle management, and operational management. Information systems serve each of these levels. Scientists and knowledge workers often work with middle management.</a:t>
            </a:r>
          </a:p>
        </p:txBody>
      </p:sp>
      <p:sp>
        <p:nvSpPr>
          <p:cNvPr id="92164" name="Rectangle 4"/>
          <p:cNvSpPr>
            <a:spLocks noChangeArrowheads="1"/>
          </p:cNvSpPr>
          <p:nvPr/>
        </p:nvSpPr>
        <p:spPr bwMode="auto">
          <a:xfrm>
            <a:off x="714348" y="1357298"/>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Levels in a Firm</a:t>
            </a:r>
          </a:p>
        </p:txBody>
      </p:sp>
      <p:sp>
        <p:nvSpPr>
          <p:cNvPr id="14342" name="Text Box 5"/>
          <p:cNvSpPr txBox="1">
            <a:spLocks noChangeArrowheads="1"/>
          </p:cNvSpPr>
          <p:nvPr/>
        </p:nvSpPr>
        <p:spPr bwMode="auto">
          <a:xfrm>
            <a:off x="2143108" y="642918"/>
            <a:ext cx="5257800" cy="461665"/>
          </a:xfrm>
          <a:prstGeom prst="rect">
            <a:avLst/>
          </a:prstGeom>
          <a:noFill/>
          <a:ln w="12700">
            <a:noFill/>
            <a:miter lim="800000"/>
            <a:headEnd/>
            <a:tailEnd/>
          </a:ln>
        </p:spPr>
        <p:txBody>
          <a:bodyPr>
            <a:spAutoFit/>
          </a:bodyPr>
          <a:lstStyle/>
          <a:p>
            <a:pPr algn="ctr" eaLnBrk="0" hangingPunct="0">
              <a:spcBef>
                <a:spcPct val="50000"/>
              </a:spcBef>
            </a:pPr>
            <a:r>
              <a:rPr lang="en-US" b="1" dirty="0"/>
              <a:t>Components of a Business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762000" y="1790700"/>
            <a:ext cx="8077200" cy="4038600"/>
          </a:xfrm>
          <a:prstGeom prst="rect">
            <a:avLst/>
          </a:prstGeom>
          <a:noFill/>
          <a:ln w="12700">
            <a:noFill/>
            <a:miter lim="800000"/>
            <a:headEnd/>
            <a:tailEnd/>
          </a:ln>
          <a:effectLst/>
        </p:spPr>
        <p:txBody>
          <a:bodyPr lIns="90488" tIns="44450" rIns="90488" bIns="44450"/>
          <a:lstStyle/>
          <a:p>
            <a:pPr marL="342900" indent="-342900">
              <a:defRPr/>
            </a:pPr>
            <a:endParaRPr lang="en-US" b="1" dirty="0">
              <a:effectLst>
                <a:outerShdw blurRad="38100" dist="38100" dir="2700000" algn="tl">
                  <a:srgbClr val="C0C0C0"/>
                </a:outerShdw>
              </a:effectLst>
              <a:ea typeface="+mn-ea"/>
              <a:cs typeface="Times New Roman" pitchFamily="18" charset="0"/>
            </a:endParaRPr>
          </a:p>
        </p:txBody>
      </p:sp>
      <p:sp>
        <p:nvSpPr>
          <p:cNvPr id="13317" name="Rectangle 5"/>
          <p:cNvSpPr>
            <a:spLocks noChangeArrowheads="1"/>
          </p:cNvSpPr>
          <p:nvPr/>
        </p:nvSpPr>
        <p:spPr bwMode="auto">
          <a:xfrm>
            <a:off x="785786" y="1214422"/>
            <a:ext cx="7696200" cy="584775"/>
          </a:xfrm>
          <a:prstGeom prst="rect">
            <a:avLst/>
          </a:prstGeom>
          <a:noFill/>
          <a:ln w="9525">
            <a:noFill/>
            <a:miter lim="800000"/>
            <a:headEnd/>
            <a:tailEnd/>
          </a:ln>
          <a:effectLst/>
        </p:spPr>
        <p:txBody>
          <a:bodyPr>
            <a:spAutoFit/>
          </a:bodyPr>
          <a:lstStyle/>
          <a:p>
            <a:pPr algn="ctr">
              <a:defRPr/>
            </a:pPr>
            <a:r>
              <a:rPr lang="en-US" sz="2800"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The </a:t>
            </a:r>
            <a:r>
              <a:rPr lang="en-US" sz="3200"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Business</a:t>
            </a:r>
            <a:r>
              <a:rPr lang="en-US" sz="2800"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 Environment</a:t>
            </a:r>
          </a:p>
        </p:txBody>
      </p:sp>
      <p:sp>
        <p:nvSpPr>
          <p:cNvPr id="15364" name="Text Box 8"/>
          <p:cNvSpPr txBox="1">
            <a:spLocks noChangeArrowheads="1"/>
          </p:cNvSpPr>
          <p:nvPr/>
        </p:nvSpPr>
        <p:spPr bwMode="auto">
          <a:xfrm>
            <a:off x="2143108" y="500042"/>
            <a:ext cx="5257800" cy="523220"/>
          </a:xfrm>
          <a:prstGeom prst="rect">
            <a:avLst/>
          </a:prstGeom>
          <a:noFill/>
          <a:ln w="12700">
            <a:noFill/>
            <a:miter lim="800000"/>
            <a:headEnd/>
            <a:tailEnd/>
          </a:ln>
        </p:spPr>
        <p:txBody>
          <a:bodyPr>
            <a:spAutoFit/>
          </a:bodyPr>
          <a:lstStyle/>
          <a:p>
            <a:pPr algn="ctr" eaLnBrk="0" hangingPunct="0">
              <a:spcBef>
                <a:spcPct val="50000"/>
              </a:spcBef>
            </a:pPr>
            <a:r>
              <a:rPr lang="en-US" sz="2800" b="1"/>
              <a:t>Components of a Business</a:t>
            </a:r>
          </a:p>
        </p:txBody>
      </p:sp>
      <p:sp>
        <p:nvSpPr>
          <p:cNvPr id="13323" name="Rectangle 11"/>
          <p:cNvSpPr>
            <a:spLocks noGrp="1" noChangeArrowheads="1"/>
          </p:cNvSpPr>
          <p:nvPr>
            <p:ph type="body" sz="half" idx="1"/>
          </p:nvPr>
        </p:nvSpPr>
        <p:spPr bwMode="auto">
          <a:xfrm>
            <a:off x="685800" y="2362200"/>
            <a:ext cx="3810000" cy="3733800"/>
          </a:xfrm>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spcBef>
                <a:spcPct val="0"/>
              </a:spcBef>
              <a:defRPr/>
            </a:pPr>
            <a:r>
              <a:rPr lang="en-US" sz="2400" b="1" dirty="0" smtClean="0">
                <a:effectLst>
                  <a:outerShdw blurRad="38100" dist="38100" dir="2700000" algn="tl">
                    <a:srgbClr val="C0C0C0"/>
                  </a:outerShdw>
                </a:effectLst>
                <a:latin typeface="Arial" charset="0"/>
                <a:ea typeface="+mn-ea"/>
                <a:cs typeface="Times New Roman" pitchFamily="18" charset="0"/>
              </a:rPr>
              <a:t>Global environment factors</a:t>
            </a:r>
            <a:endParaRPr lang="en-US" sz="2400" b="1" dirty="0" smtClean="0">
              <a:latin typeface="Arial" charset="0"/>
              <a:ea typeface="+mn-ea"/>
              <a:cs typeface="Times New Roman" pitchFamily="18" charset="0"/>
            </a:endParaRPr>
          </a:p>
          <a:p>
            <a:pPr lvl="1" eaLnBrk="1" hangingPunct="1">
              <a:lnSpc>
                <a:spcPct val="90000"/>
              </a:lnSpc>
              <a:spcBef>
                <a:spcPct val="50000"/>
              </a:spcBef>
              <a:buFontTx/>
              <a:buChar char="•"/>
              <a:defRPr/>
            </a:pPr>
            <a:r>
              <a:rPr lang="en-US" b="1" dirty="0" smtClean="0">
                <a:effectLst>
                  <a:outerShdw blurRad="38100" dist="38100" dir="2700000" algn="tl">
                    <a:srgbClr val="C0C0C0"/>
                  </a:outerShdw>
                </a:effectLst>
                <a:latin typeface="Arial" charset="0"/>
                <a:cs typeface="Times New Roman" pitchFamily="18" charset="0"/>
              </a:rPr>
              <a:t>Technology and science</a:t>
            </a:r>
          </a:p>
          <a:p>
            <a:pPr lvl="1" eaLnBrk="1" hangingPunct="1">
              <a:lnSpc>
                <a:spcPct val="90000"/>
              </a:lnSpc>
              <a:spcBef>
                <a:spcPct val="50000"/>
              </a:spcBef>
              <a:buFontTx/>
              <a:buChar char="•"/>
              <a:defRPr/>
            </a:pPr>
            <a:r>
              <a:rPr lang="en-US" b="1" dirty="0" smtClean="0">
                <a:effectLst>
                  <a:outerShdw blurRad="38100" dist="38100" dir="2700000" algn="tl">
                    <a:srgbClr val="C0C0C0"/>
                  </a:outerShdw>
                </a:effectLst>
                <a:latin typeface="Arial" charset="0"/>
                <a:cs typeface="Times New Roman" pitchFamily="18" charset="0"/>
              </a:rPr>
              <a:t>Economy</a:t>
            </a:r>
          </a:p>
          <a:p>
            <a:pPr lvl="1" eaLnBrk="1" hangingPunct="1">
              <a:lnSpc>
                <a:spcPct val="90000"/>
              </a:lnSpc>
              <a:spcBef>
                <a:spcPct val="50000"/>
              </a:spcBef>
              <a:buFontTx/>
              <a:buChar char="•"/>
              <a:defRPr/>
            </a:pPr>
            <a:r>
              <a:rPr lang="en-US" b="1" dirty="0" smtClean="0">
                <a:effectLst>
                  <a:outerShdw blurRad="38100" dist="38100" dir="2700000" algn="tl">
                    <a:srgbClr val="C0C0C0"/>
                  </a:outerShdw>
                </a:effectLst>
                <a:latin typeface="Arial" charset="0"/>
                <a:cs typeface="Times New Roman" pitchFamily="18" charset="0"/>
              </a:rPr>
              <a:t>Politics</a:t>
            </a:r>
          </a:p>
          <a:p>
            <a:pPr lvl="1" eaLnBrk="1" hangingPunct="1">
              <a:lnSpc>
                <a:spcPct val="90000"/>
              </a:lnSpc>
              <a:spcBef>
                <a:spcPct val="50000"/>
              </a:spcBef>
              <a:buFontTx/>
              <a:buChar char="•"/>
              <a:defRPr/>
            </a:pPr>
            <a:r>
              <a:rPr lang="en-US" b="1" dirty="0" smtClean="0">
                <a:effectLst>
                  <a:outerShdw blurRad="38100" dist="38100" dir="2700000" algn="tl">
                    <a:srgbClr val="C0C0C0"/>
                  </a:outerShdw>
                </a:effectLst>
                <a:latin typeface="Arial" charset="0"/>
                <a:cs typeface="Times New Roman" pitchFamily="18" charset="0"/>
              </a:rPr>
              <a:t>International change</a:t>
            </a:r>
            <a:r>
              <a:rPr lang="en-US" b="1" dirty="0" smtClean="0">
                <a:latin typeface="Arial" charset="0"/>
              </a:rPr>
              <a:t> </a:t>
            </a:r>
            <a:endParaRPr lang="en-US" b="1" dirty="0" smtClean="0">
              <a:latin typeface="Arial" charset="0"/>
              <a:cs typeface="Times New Roman" pitchFamily="18" charset="0"/>
            </a:endParaRPr>
          </a:p>
          <a:p>
            <a:pPr eaLnBrk="1" hangingPunct="1">
              <a:lnSpc>
                <a:spcPct val="90000"/>
              </a:lnSpc>
              <a:spcBef>
                <a:spcPct val="50000"/>
              </a:spcBef>
              <a:defRPr/>
            </a:pPr>
            <a:endParaRPr lang="en-US" b="1" dirty="0" smtClean="0">
              <a:effectLst>
                <a:outerShdw blurRad="38100" dist="38100" dir="2700000" algn="tl">
                  <a:srgbClr val="C0C0C0"/>
                </a:outerShdw>
              </a:effectLst>
              <a:latin typeface="Arial" charset="0"/>
              <a:ea typeface="+mn-ea"/>
              <a:cs typeface="Times New Roman" pitchFamily="18" charset="0"/>
            </a:endParaRPr>
          </a:p>
          <a:p>
            <a:pPr eaLnBrk="1" hangingPunct="1">
              <a:lnSpc>
                <a:spcPct val="90000"/>
              </a:lnSpc>
              <a:defRPr/>
            </a:pPr>
            <a:endParaRPr lang="en-US" dirty="0" smtClean="0">
              <a:ea typeface="+mn-ea"/>
            </a:endParaRPr>
          </a:p>
        </p:txBody>
      </p:sp>
      <p:sp>
        <p:nvSpPr>
          <p:cNvPr id="13324" name="Rectangle 12"/>
          <p:cNvSpPr>
            <a:spLocks noGrp="1" noChangeArrowheads="1"/>
          </p:cNvSpPr>
          <p:nvPr>
            <p:ph type="body" sz="half" idx="2"/>
          </p:nvPr>
        </p:nvSpPr>
        <p:spPr bwMode="auto">
          <a:xfrm>
            <a:off x="4648200" y="2362200"/>
            <a:ext cx="3810000" cy="3733800"/>
          </a:xfrm>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50000"/>
              </a:spcBef>
              <a:defRPr/>
            </a:pPr>
            <a:r>
              <a:rPr lang="en-US" sz="2400" b="1" dirty="0" smtClean="0">
                <a:effectLst>
                  <a:outerShdw blurRad="38100" dist="38100" dir="2700000" algn="tl">
                    <a:srgbClr val="C0C0C0"/>
                  </a:outerShdw>
                </a:effectLst>
                <a:latin typeface="Arial" pitchFamily="34" charset="0"/>
                <a:ea typeface="ＭＳ Ｐゴシック" pitchFamily="34" charset="-128"/>
                <a:cs typeface="Times New Roman" pitchFamily="18" charset="0"/>
              </a:rPr>
              <a:t>Immediate environment factors</a:t>
            </a:r>
            <a:endParaRPr lang="en-US" sz="2400" b="1" dirty="0" smtClean="0">
              <a:latin typeface="Arial" pitchFamily="34" charset="0"/>
              <a:ea typeface="ＭＳ Ｐゴシック" pitchFamily="34" charset="-128"/>
              <a:cs typeface="Times New Roman" pitchFamily="18" charset="0"/>
            </a:endParaRPr>
          </a:p>
          <a:p>
            <a:pPr lvl="1" eaLnBrk="1" hangingPunct="1">
              <a:lnSpc>
                <a:spcPct val="90000"/>
              </a:lnSpc>
              <a:spcBef>
                <a:spcPct val="50000"/>
              </a:spcBef>
              <a:buFontTx/>
              <a:buChar char="•"/>
              <a:defRPr/>
            </a:pPr>
            <a:r>
              <a:rPr lang="en-US" b="1" dirty="0" smtClean="0">
                <a:effectLst>
                  <a:outerShdw blurRad="38100" dist="38100" dir="2700000" algn="tl">
                    <a:srgbClr val="C0C0C0"/>
                  </a:outerShdw>
                </a:effectLst>
                <a:latin typeface="Arial" pitchFamily="34" charset="0"/>
                <a:ea typeface="ＭＳ Ｐゴシック" pitchFamily="34" charset="-128"/>
                <a:cs typeface="Times New Roman" pitchFamily="18" charset="0"/>
              </a:rPr>
              <a:t>Customers</a:t>
            </a:r>
          </a:p>
          <a:p>
            <a:pPr lvl="1" eaLnBrk="1" hangingPunct="1">
              <a:lnSpc>
                <a:spcPct val="90000"/>
              </a:lnSpc>
              <a:spcBef>
                <a:spcPct val="50000"/>
              </a:spcBef>
              <a:buFontTx/>
              <a:buChar char="•"/>
              <a:defRPr/>
            </a:pPr>
            <a:r>
              <a:rPr lang="en-US" b="1" dirty="0" smtClean="0">
                <a:effectLst>
                  <a:outerShdw blurRad="38100" dist="38100" dir="2700000" algn="tl">
                    <a:srgbClr val="C0C0C0"/>
                  </a:outerShdw>
                </a:effectLst>
                <a:latin typeface="Arial" pitchFamily="34" charset="0"/>
                <a:ea typeface="ＭＳ Ｐゴシック" pitchFamily="34" charset="-128"/>
                <a:cs typeface="Times New Roman" pitchFamily="18" charset="0"/>
              </a:rPr>
              <a:t>Suppliers</a:t>
            </a:r>
          </a:p>
          <a:p>
            <a:pPr lvl="1" eaLnBrk="1" hangingPunct="1">
              <a:lnSpc>
                <a:spcPct val="90000"/>
              </a:lnSpc>
              <a:spcBef>
                <a:spcPct val="50000"/>
              </a:spcBef>
              <a:buFontTx/>
              <a:buChar char="•"/>
              <a:defRPr/>
            </a:pPr>
            <a:r>
              <a:rPr lang="en-US" b="1" dirty="0" smtClean="0">
                <a:effectLst>
                  <a:outerShdw blurRad="38100" dist="38100" dir="2700000" algn="tl">
                    <a:srgbClr val="C0C0C0"/>
                  </a:outerShdw>
                </a:effectLst>
                <a:latin typeface="Arial" pitchFamily="34" charset="0"/>
                <a:ea typeface="ＭＳ Ｐゴシック" pitchFamily="34" charset="-128"/>
                <a:cs typeface="Times New Roman" pitchFamily="18" charset="0"/>
              </a:rPr>
              <a:t>Competitors </a:t>
            </a:r>
          </a:p>
          <a:p>
            <a:pPr lvl="1" eaLnBrk="1" hangingPunct="1">
              <a:lnSpc>
                <a:spcPct val="90000"/>
              </a:lnSpc>
              <a:spcBef>
                <a:spcPct val="50000"/>
              </a:spcBef>
              <a:buFontTx/>
              <a:buChar char="•"/>
              <a:defRPr/>
            </a:pPr>
            <a:r>
              <a:rPr lang="en-US" b="1" dirty="0" smtClean="0">
                <a:effectLst>
                  <a:outerShdw blurRad="38100" dist="38100" dir="2700000" algn="tl">
                    <a:srgbClr val="C0C0C0"/>
                  </a:outerShdw>
                </a:effectLst>
                <a:latin typeface="Arial" pitchFamily="34" charset="0"/>
                <a:ea typeface="ＭＳ Ｐゴシック" pitchFamily="34" charset="-128"/>
                <a:cs typeface="Times New Roman" pitchFamily="18" charset="0"/>
              </a:rPr>
              <a:t>Regulations</a:t>
            </a:r>
          </a:p>
          <a:p>
            <a:pPr lvl="1" eaLnBrk="1" hangingPunct="1">
              <a:lnSpc>
                <a:spcPct val="90000"/>
              </a:lnSpc>
              <a:spcBef>
                <a:spcPct val="50000"/>
              </a:spcBef>
              <a:buFontTx/>
              <a:buChar char="•"/>
              <a:defRPr/>
            </a:pPr>
            <a:r>
              <a:rPr lang="en-US" b="1" dirty="0" smtClean="0">
                <a:effectLst>
                  <a:outerShdw blurRad="38100" dist="38100" dir="2700000" algn="tl">
                    <a:srgbClr val="C0C0C0"/>
                  </a:outerShdw>
                </a:effectLst>
                <a:latin typeface="Arial" pitchFamily="34" charset="0"/>
                <a:ea typeface="ＭＳ Ｐゴシック" pitchFamily="34" charset="-128"/>
                <a:cs typeface="Times New Roman" pitchFamily="18" charset="0"/>
              </a:rPr>
              <a:t>Stockholders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4126</TotalTime>
  <Words>2714</Words>
  <Application>Microsoft Office PowerPoint</Application>
  <PresentationFormat>On-screen Show (4:3)</PresentationFormat>
  <Paragraphs>278</Paragraphs>
  <Slides>28</Slides>
  <Notes>27</Notes>
  <HiddenSlides>0</HiddenSlides>
  <MMClips>0</MMClips>
  <ScaleCrop>false</ScaleCrop>
  <HeadingPairs>
    <vt:vector size="6" baseType="variant">
      <vt:variant>
        <vt:lpstr>Theme</vt:lpstr>
      </vt:variant>
      <vt:variant>
        <vt:i4>1</vt:i4>
      </vt:variant>
      <vt:variant>
        <vt:lpstr>Slide Titles</vt:lpstr>
      </vt:variant>
      <vt:variant>
        <vt:i4>28</vt:i4>
      </vt:variant>
      <vt:variant>
        <vt:lpstr>Custom Shows</vt:lpstr>
      </vt:variant>
      <vt:variant>
        <vt:i4>1</vt:i4>
      </vt:variant>
    </vt:vector>
  </HeadingPairs>
  <TitlesOfParts>
    <vt:vector size="30"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Custom Show 1</vt:lpstr>
    </vt:vector>
  </TitlesOfParts>
  <Company>Azimuth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dc:creator>
  <cp:lastModifiedBy>staff1</cp:lastModifiedBy>
  <cp:revision>390</cp:revision>
  <dcterms:created xsi:type="dcterms:W3CDTF">2005-03-05T09:57:46Z</dcterms:created>
  <dcterms:modified xsi:type="dcterms:W3CDTF">2023-04-04T05:51:17Z</dcterms:modified>
</cp:coreProperties>
</file>