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87"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Lst>
  <p:sldSz cx="9144000" cy="6858000" type="screen4x3"/>
  <p:notesSz cx="6858000" cy="9144000"/>
  <p:custShowLst>
    <p:custShow name="Custom Show 1" id="0">
      <p:sldLst>
        <p:sld r:id="rId2"/>
      </p:sldLst>
    </p:custShow>
  </p:custShowLst>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A50021"/>
    <a:srgbClr val="0033CC"/>
    <a:srgbClr val="9F0F10"/>
    <a:srgbClr val="FFB060"/>
    <a:srgbClr val="FF0000"/>
    <a:srgbClr val="FF6600"/>
    <a:srgbClr val="003399"/>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77892" autoAdjust="0"/>
  </p:normalViewPr>
  <p:slideViewPr>
    <p:cSldViewPr>
      <p:cViewPr varScale="1">
        <p:scale>
          <a:sx n="62" d="100"/>
          <a:sy n="62"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92" y="31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50037-2149-4A56-9B54-FCF1F14E74A7}" type="datetimeFigureOut">
              <a:rPr lang="en-US" smtClean="0"/>
              <a:pPr/>
              <a:t>4/18/2023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A3A93-AB81-4E1F-970D-56B2DF17CEF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ＭＳ Ｐゴシック" pitchFamily="34" charset="-128"/>
              </a:defRPr>
            </a:lvl1pPr>
          </a:lstStyle>
          <a:p>
            <a:pPr>
              <a:defRPr/>
            </a:pPr>
            <a:fld id="{1DC8DDD5-0033-43A3-A5CA-5CF4E6ED030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6059C73-5529-4188-9F88-FA3EC0D3033E}" type="slidenum">
              <a:rPr lang="en-US" smtClean="0">
                <a:ea typeface="ＭＳ Ｐゴシック" charset="-128"/>
              </a:rPr>
              <a:pPr/>
              <a:t>1</a:t>
            </a:fld>
            <a:endParaRPr lang="en-US" smtClean="0">
              <a:ea typeface="ＭＳ Ｐゴシック"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ea typeface="ＭＳ Ｐゴシック" charset="-128"/>
              </a:rPr>
              <a:t>There are two video cases and two instructional videos available for this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Some firms pursue multiple strategies although many pursue a single strategy. Apple, for instance, pursues highly differentiated products that it sells at a premium price. It rarely if ever pursues a low cost strategy. General Motors pursues both high-priced differentiated products (GMC Yukons and Cadillac) and low-priced economy cars (Chevy Cruze). Like other global auto companies such as BMW, Mercedes Benz, Ford, Toyota, and others, GM pursues a competitive scope strategy as well by developing </a:t>
            </a:r>
            <a:r>
              <a:rPr lang="en-US" altLang="en-US" smtClean="0">
                <a:latin typeface="Times New Roman" pitchFamily="18" charset="0"/>
                <a:ea typeface="ＭＳ Ｐゴシック" charset="-128"/>
              </a:rPr>
              <a:t>“</a:t>
            </a:r>
            <a:r>
              <a:rPr lang="en-US" smtClean="0">
                <a:latin typeface="Times New Roman" pitchFamily="18" charset="0"/>
                <a:ea typeface="ＭＳ Ｐゴシック" charset="-128"/>
              </a:rPr>
              <a:t>world models</a:t>
            </a:r>
            <a:r>
              <a:rPr lang="en-US" altLang="en-US" smtClean="0">
                <a:latin typeface="Times New Roman" pitchFamily="18" charset="0"/>
                <a:ea typeface="ＭＳ Ｐゴシック" charset="-128"/>
              </a:rPr>
              <a:t>”</a:t>
            </a:r>
            <a:r>
              <a:rPr lang="en-US" smtClean="0">
                <a:latin typeface="Times New Roman" pitchFamily="18" charset="0"/>
                <a:ea typeface="ＭＳ Ｐゴシック" charset="-128"/>
              </a:rPr>
              <a:t> of its cars that sell in many countries, lowering design and production costs.  </a:t>
            </a:r>
          </a:p>
        </p:txBody>
      </p:sp>
      <p:sp>
        <p:nvSpPr>
          <p:cNvPr id="61444" name="Slide Number Placeholder 3"/>
          <p:cNvSpPr>
            <a:spLocks noGrp="1"/>
          </p:cNvSpPr>
          <p:nvPr>
            <p:ph type="sldNum" sz="quarter" idx="5"/>
          </p:nvPr>
        </p:nvSpPr>
        <p:spPr>
          <a:noFill/>
        </p:spPr>
        <p:txBody>
          <a:bodyPr/>
          <a:lstStyle/>
          <a:p>
            <a:fld id="{F66DC762-5958-4D80-854C-8BEA70D42EE8}" type="slidenum">
              <a:rPr lang="en-US" smtClean="0">
                <a:ea typeface="ＭＳ Ｐゴシック" charset="-128"/>
              </a:rPr>
              <a:pPr/>
              <a:t>11</a:t>
            </a:fld>
            <a:endParaRPr lang="en-US" smtClean="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Ask students to help you put together a list of industries that have been greatly impacted by the Internet and the Web. Then for each industry, ask them to describe how the Internet has changed the industry. How has the Internet changed that industry from a consumer perspective? Can students think of some industries that have been destroyed by the Internet? Or greatly changed? Record stores, video stores, and small local bookstores come to mind. </a:t>
            </a:r>
          </a:p>
        </p:txBody>
      </p:sp>
      <p:sp>
        <p:nvSpPr>
          <p:cNvPr id="62468" name="Slide Number Placeholder 3"/>
          <p:cNvSpPr>
            <a:spLocks noGrp="1"/>
          </p:cNvSpPr>
          <p:nvPr>
            <p:ph type="sldNum" sz="quarter" idx="5"/>
          </p:nvPr>
        </p:nvSpPr>
        <p:spPr>
          <a:noFill/>
        </p:spPr>
        <p:txBody>
          <a:bodyPr/>
          <a:lstStyle/>
          <a:p>
            <a:fld id="{E5B70C42-4947-43AB-81A3-101B0C368520}" type="slidenum">
              <a:rPr lang="en-US" smtClean="0">
                <a:ea typeface="ＭＳ Ｐゴシック" charset="-128"/>
              </a:rPr>
              <a:pPr/>
              <a:t>12</a:t>
            </a:fld>
            <a:endParaRPr lang="en-US" smtClean="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Porter</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s industry analysis is not the only competitive strategy model. In the business chain (really a business process model), firms achieve competitive advantages by being more efficient. This does not mean low-priced. The gains from efficiency may be retained by the firm as greater profits, depending on the competitive situation. For instance, Walmart adopts a business value chain model to achieve the lowest prices, but not so low as to report lower profits.  </a:t>
            </a:r>
            <a:endParaRPr lang="en-US" smtClean="0">
              <a:latin typeface="Times New Roman" pitchFamily="18" charset="0"/>
              <a:ea typeface="ＭＳ Ｐゴシック" charset="-128"/>
            </a:endParaRPr>
          </a:p>
        </p:txBody>
      </p:sp>
      <p:sp>
        <p:nvSpPr>
          <p:cNvPr id="63492" name="Slide Number Placeholder 3"/>
          <p:cNvSpPr>
            <a:spLocks noGrp="1"/>
          </p:cNvSpPr>
          <p:nvPr>
            <p:ph type="sldNum" sz="quarter" idx="5"/>
          </p:nvPr>
        </p:nvSpPr>
        <p:spPr>
          <a:noFill/>
        </p:spPr>
        <p:txBody>
          <a:bodyPr/>
          <a:lstStyle/>
          <a:p>
            <a:fld id="{512B60B2-282F-4B15-A5BD-CC29650DE502}" type="slidenum">
              <a:rPr lang="en-US" smtClean="0">
                <a:ea typeface="ＭＳ Ｐゴシック" charset="-128"/>
              </a:rPr>
              <a:pPr/>
              <a:t>13</a:t>
            </a:fld>
            <a:endParaRPr lang="en-US" smtClean="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You can ask a single student to describe the business value chain in a business where they now work, or did work. Then ask the student to talk about how information systems were used in each step of the value chain. </a:t>
            </a:r>
          </a:p>
        </p:txBody>
      </p:sp>
      <p:sp>
        <p:nvSpPr>
          <p:cNvPr id="64516" name="Slide Number Placeholder 3"/>
          <p:cNvSpPr>
            <a:spLocks noGrp="1"/>
          </p:cNvSpPr>
          <p:nvPr>
            <p:ph type="sldNum" sz="quarter" idx="5"/>
          </p:nvPr>
        </p:nvSpPr>
        <p:spPr>
          <a:noFill/>
        </p:spPr>
        <p:txBody>
          <a:bodyPr/>
          <a:lstStyle/>
          <a:p>
            <a:fld id="{87B4B7D9-3CBC-4C56-834C-002ACE6C4B03}" type="slidenum">
              <a:rPr lang="en-US" smtClean="0">
                <a:ea typeface="ＭＳ Ｐゴシック" charset="-128"/>
              </a:rPr>
              <a:pPr/>
              <a:t>14</a:t>
            </a:fld>
            <a:endParaRPr lang="en-US" smtClean="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The phenomenon where several firms cooperate with one another in order to put together for the customer a single product or service goes by many names. At times it has been referred to as the extended firm, the virtual firm, the contract firm, and so on. To a large extent, business firms have always been dependent on their suppliers, logistics partners (trucking and railroads), and distributors including retailers. But in the Internet age, this kind of dependence and coordination takes place much more broadly and continuously. A small Internet company often works with a design firm thousands of miles away, a software firm on a different continent, and sells its products using Google</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s Ad Word program. The customer receives a single product or service which was co-produced by many firms working together closely. </a:t>
            </a:r>
            <a:endParaRPr lang="en-US" smtClean="0">
              <a:latin typeface="Times New Roman" pitchFamily="18" charset="0"/>
              <a:ea typeface="ＭＳ Ｐゴシック" charset="-128"/>
            </a:endParaRPr>
          </a:p>
        </p:txBody>
      </p:sp>
      <p:sp>
        <p:nvSpPr>
          <p:cNvPr id="65540" name="Slide Number Placeholder 3"/>
          <p:cNvSpPr>
            <a:spLocks noGrp="1"/>
          </p:cNvSpPr>
          <p:nvPr>
            <p:ph type="sldNum" sz="quarter" idx="5"/>
          </p:nvPr>
        </p:nvSpPr>
        <p:spPr>
          <a:noFill/>
        </p:spPr>
        <p:txBody>
          <a:bodyPr/>
          <a:lstStyle/>
          <a:p>
            <a:fld id="{8177E3C4-EC96-4EDB-BD98-1D927C61A07E}" type="slidenum">
              <a:rPr lang="en-US" smtClean="0">
                <a:ea typeface="ＭＳ Ｐゴシック" charset="-128"/>
              </a:rPr>
              <a:pPr/>
              <a:t>15</a:t>
            </a:fld>
            <a:endParaRPr lang="en-US" smtClean="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GB" smtClean="0">
              <a:latin typeface="Times New Roman" pitchFamily="18" charset="0"/>
              <a:ea typeface="ＭＳ Ｐゴシック" charset="-128"/>
            </a:endParaRPr>
          </a:p>
        </p:txBody>
      </p:sp>
      <p:sp>
        <p:nvSpPr>
          <p:cNvPr id="66564" name="Slide Number Placeholder 3"/>
          <p:cNvSpPr>
            <a:spLocks noGrp="1"/>
          </p:cNvSpPr>
          <p:nvPr>
            <p:ph type="sldNum" sz="quarter" idx="5"/>
          </p:nvPr>
        </p:nvSpPr>
        <p:spPr>
          <a:noFill/>
        </p:spPr>
        <p:txBody>
          <a:bodyPr/>
          <a:lstStyle/>
          <a:p>
            <a:fld id="{83D4FDCF-6B3A-4CDE-8B7C-71CD6B47FED1}" type="slidenum">
              <a:rPr lang="en-US" smtClean="0">
                <a:ea typeface="ＭＳ Ｐゴシック" charset="-128"/>
              </a:rPr>
              <a:pPr/>
              <a:t>16</a:t>
            </a:fld>
            <a:endParaRPr lang="en-US" smtClean="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Other competitive strategy models don</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t focus on business processes and value chains, but instead focus on the core competency of a firm. Most times we don</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t think about what firms are really good at, but the idea is for the firm to focus on what it really does well, better than anyone else, and to succeed by being the most efficient producer of best quality products and services. At the very least, firms should not be involved in a host of businesses where they are at best mediocre players. The role of IT in these models of competition is usually as a tool for achieving best-in-class products and services. This can include using IT as a collaboration tool, coordinating tool, and knowledge aggregator or store for the firm so that knowledge can be widely shared. </a:t>
            </a:r>
            <a:endParaRPr lang="en-US" smtClean="0">
              <a:latin typeface="Times New Roman" pitchFamily="18" charset="0"/>
              <a:ea typeface="ＭＳ Ｐゴシック" charset="-128"/>
            </a:endParaRPr>
          </a:p>
        </p:txBody>
      </p:sp>
      <p:sp>
        <p:nvSpPr>
          <p:cNvPr id="67588" name="Slide Number Placeholder 3"/>
          <p:cNvSpPr>
            <a:spLocks noGrp="1"/>
          </p:cNvSpPr>
          <p:nvPr>
            <p:ph type="sldNum" sz="quarter" idx="5"/>
          </p:nvPr>
        </p:nvSpPr>
        <p:spPr>
          <a:noFill/>
        </p:spPr>
        <p:txBody>
          <a:bodyPr/>
          <a:lstStyle/>
          <a:p>
            <a:fld id="{E88F09C2-9D94-4B73-B162-ECF26B3DE2D9}" type="slidenum">
              <a:rPr lang="en-US" smtClean="0">
                <a:ea typeface="ＭＳ Ｐゴシック" charset="-128"/>
              </a:rPr>
              <a:pPr/>
              <a:t>17</a:t>
            </a:fld>
            <a:endParaRPr lang="en-US" smtClean="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GB" smtClean="0">
              <a:latin typeface="Times New Roman" pitchFamily="18" charset="0"/>
              <a:ea typeface="ＭＳ Ｐゴシック" charset="-128"/>
            </a:endParaRPr>
          </a:p>
        </p:txBody>
      </p:sp>
      <p:sp>
        <p:nvSpPr>
          <p:cNvPr id="68612" name="Slide Number Placeholder 3"/>
          <p:cNvSpPr>
            <a:spLocks noGrp="1"/>
          </p:cNvSpPr>
          <p:nvPr>
            <p:ph type="sldNum" sz="quarter" idx="5"/>
          </p:nvPr>
        </p:nvSpPr>
        <p:spPr>
          <a:noFill/>
        </p:spPr>
        <p:txBody>
          <a:bodyPr/>
          <a:lstStyle/>
          <a:p>
            <a:fld id="{68F72644-431B-411E-A09A-585A64AA20F9}" type="slidenum">
              <a:rPr lang="en-US" smtClean="0">
                <a:ea typeface="ＭＳ Ｐゴシック" charset="-128"/>
              </a:rPr>
              <a:pPr/>
              <a:t>18</a:t>
            </a:fld>
            <a:endParaRPr lang="en-US" smtClean="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Network competitive strategies focus usually on Internet opportunities and companies. Here the emphasis is on products or services that can </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go viral,</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 that is, take advantage of the fact that there are millions of people online, and if they generate positive messages about your product, in a few hours several million people will know about it. This explains why some services like Twitter, Facebook, and YouTube have grown with truly hockey-stick curves. Another different Internet (network) strategy is to use the Internet to find partners and collaborators who can magnify the power of your smaller firm.  </a:t>
            </a:r>
            <a:endParaRPr lang="en-US" smtClean="0">
              <a:latin typeface="Times New Roman" pitchFamily="18" charset="0"/>
              <a:ea typeface="ＭＳ Ｐゴシック" charset="-128"/>
            </a:endParaRPr>
          </a:p>
        </p:txBody>
      </p:sp>
      <p:sp>
        <p:nvSpPr>
          <p:cNvPr id="69636" name="Slide Number Placeholder 3"/>
          <p:cNvSpPr>
            <a:spLocks noGrp="1"/>
          </p:cNvSpPr>
          <p:nvPr>
            <p:ph type="sldNum" sz="quarter" idx="5"/>
          </p:nvPr>
        </p:nvSpPr>
        <p:spPr>
          <a:noFill/>
        </p:spPr>
        <p:txBody>
          <a:bodyPr/>
          <a:lstStyle/>
          <a:p>
            <a:fld id="{E85B2A24-8D4C-4BCF-8B1D-80B5BB5B765F}" type="slidenum">
              <a:rPr lang="en-US" smtClean="0">
                <a:ea typeface="ＭＳ Ｐゴシック" charset="-128"/>
              </a:rPr>
              <a:pPr/>
              <a:t>19</a:t>
            </a:fld>
            <a:endParaRPr lang="en-US" smtClean="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Most technologies throughout history have been </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disruptive</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 in the sense that their use produces superior products and services at a fraction of the cost. Certainly, automobiles were a disruptive technology a hundred years ago which rather completely eliminated the buggy industry. The Internet is no different in rendering certain industries obsolete and unable to compete. Ask students to make a list with your help on industries that have been disrupted by the Internet. </a:t>
            </a:r>
            <a:endParaRPr lang="en-US" smtClean="0">
              <a:latin typeface="Times New Roman" pitchFamily="18" charset="0"/>
              <a:ea typeface="ＭＳ Ｐゴシック" charset="-128"/>
            </a:endParaRPr>
          </a:p>
        </p:txBody>
      </p:sp>
      <p:sp>
        <p:nvSpPr>
          <p:cNvPr id="70660" name="Slide Number Placeholder 3"/>
          <p:cNvSpPr>
            <a:spLocks noGrp="1"/>
          </p:cNvSpPr>
          <p:nvPr>
            <p:ph type="sldNum" sz="quarter" idx="5"/>
          </p:nvPr>
        </p:nvSpPr>
        <p:spPr>
          <a:noFill/>
        </p:spPr>
        <p:txBody>
          <a:bodyPr/>
          <a:lstStyle/>
          <a:p>
            <a:fld id="{797E9751-A4A4-4A7E-9D95-BCDB5231F6DC}" type="slidenum">
              <a:rPr lang="en-US" smtClean="0">
                <a:ea typeface="ＭＳ Ｐゴシック" charset="-128"/>
              </a:rPr>
              <a:pPr/>
              <a:t>20</a:t>
            </a:fld>
            <a:endParaRPr lang="en-US"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Porter</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s model is the best known model of competitive advantage. Now more than thirty years old, it still provides a nice summary of the strategic situation of firms in a larger business environment. The model focuses on industry structure (or the environment of the firm) as the main determinant of management decisions about corporate strategies. Managers don</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t just make up strategies out of thin air. They look at the competitive situation in their industry, and then consider ways of coping and succeeding in that environment.  </a:t>
            </a:r>
          </a:p>
          <a:p>
            <a:pPr eaLnBrk="1" hangingPunct="1"/>
            <a:endParaRPr lang="en-US" smtClean="0">
              <a:latin typeface="Times New Roman" pitchFamily="18" charset="0"/>
              <a:ea typeface="ＭＳ Ｐゴシック" charset="-128"/>
            </a:endParaRPr>
          </a:p>
        </p:txBody>
      </p:sp>
      <p:sp>
        <p:nvSpPr>
          <p:cNvPr id="51204" name="Slide Number Placeholder 3"/>
          <p:cNvSpPr>
            <a:spLocks noGrp="1"/>
          </p:cNvSpPr>
          <p:nvPr>
            <p:ph type="sldNum" sz="quarter" idx="5"/>
          </p:nvPr>
        </p:nvSpPr>
        <p:spPr>
          <a:noFill/>
        </p:spPr>
        <p:txBody>
          <a:bodyPr/>
          <a:lstStyle/>
          <a:p>
            <a:fld id="{C172AE83-239B-4068-A594-826B76FFCBB4}" type="slidenum">
              <a:rPr lang="en-US" smtClean="0">
                <a:ea typeface="ＭＳ Ｐゴシック" charset="-128"/>
              </a:rPr>
              <a:pPr/>
              <a:t>3</a:t>
            </a:fld>
            <a:endParaRPr lang="en-US" smtClean="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Certainly, one of the more disruptive impacts of the Internet has been to spread jobs out across a world labor market, with industrial jobs moving to the lowest-wage countries. In the past, communication barriers were so severe that it would be impossible to coordinate product and service development in both the United States and China, or India. Today, with instant Internet communications from e-mail, chat, and video cameras, the cost of operating globally has fallen, and even small firms work on a global basis today.  </a:t>
            </a:r>
          </a:p>
        </p:txBody>
      </p:sp>
      <p:sp>
        <p:nvSpPr>
          <p:cNvPr id="71684" name="Slide Number Placeholder 3"/>
          <p:cNvSpPr>
            <a:spLocks noGrp="1"/>
          </p:cNvSpPr>
          <p:nvPr>
            <p:ph type="sldNum" sz="quarter" idx="5"/>
          </p:nvPr>
        </p:nvSpPr>
        <p:spPr>
          <a:noFill/>
        </p:spPr>
        <p:txBody>
          <a:bodyPr/>
          <a:lstStyle/>
          <a:p>
            <a:fld id="{6E1A36D8-8326-4896-8861-3969F5BAA5C9}" type="slidenum">
              <a:rPr lang="en-US" smtClean="0">
                <a:ea typeface="ＭＳ Ｐゴシック" charset="-128"/>
              </a:rPr>
              <a:pPr/>
              <a:t>21</a:t>
            </a:fld>
            <a:endParaRPr lang="en-US" smtClean="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There</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s a lot of ways to set up a global information system. A lot depends on the type of company. Most companies today have large data centers spread around the world to handle their information needs on a regional basis. Some are more centralized than others. Generally, the trend was to allow regions considerable autonomy, but this strategy backfired as firms sought the efficiencies of a single global product, service, and database.  </a:t>
            </a:r>
            <a:endParaRPr lang="en-US" smtClean="0">
              <a:latin typeface="Times New Roman" pitchFamily="18" charset="0"/>
              <a:ea typeface="ＭＳ Ｐゴシック" charset="-128"/>
            </a:endParaRPr>
          </a:p>
        </p:txBody>
      </p:sp>
      <p:sp>
        <p:nvSpPr>
          <p:cNvPr id="73732" name="Slide Number Placeholder 3"/>
          <p:cNvSpPr>
            <a:spLocks noGrp="1"/>
          </p:cNvSpPr>
          <p:nvPr>
            <p:ph type="sldNum" sz="quarter" idx="5"/>
          </p:nvPr>
        </p:nvSpPr>
        <p:spPr>
          <a:noFill/>
        </p:spPr>
        <p:txBody>
          <a:bodyPr/>
          <a:lstStyle/>
          <a:p>
            <a:fld id="{403FA0E8-C9C1-4740-AFBE-70836D1B9290}" type="slidenum">
              <a:rPr lang="en-US" smtClean="0">
                <a:ea typeface="ＭＳ Ｐゴシック" charset="-128"/>
              </a:rPr>
              <a:pPr/>
              <a:t>22</a:t>
            </a:fld>
            <a:endParaRPr lang="en-US" smtClean="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GB" smtClean="0">
              <a:latin typeface="Times New Roman" pitchFamily="18" charset="0"/>
              <a:ea typeface="ＭＳ Ｐゴシック" charset="-128"/>
            </a:endParaRPr>
          </a:p>
        </p:txBody>
      </p:sp>
      <p:sp>
        <p:nvSpPr>
          <p:cNvPr id="74756" name="Slide Number Placeholder 3"/>
          <p:cNvSpPr>
            <a:spLocks noGrp="1"/>
          </p:cNvSpPr>
          <p:nvPr>
            <p:ph type="sldNum" sz="quarter" idx="5"/>
          </p:nvPr>
        </p:nvSpPr>
        <p:spPr>
          <a:noFill/>
        </p:spPr>
        <p:txBody>
          <a:bodyPr/>
          <a:lstStyle/>
          <a:p>
            <a:fld id="{BEFDD7A4-4D7C-4884-A801-A15A0E014F2B}" type="slidenum">
              <a:rPr lang="en-US" smtClean="0">
                <a:ea typeface="ＭＳ Ｐゴシック" charset="-128"/>
              </a:rPr>
              <a:pPr/>
              <a:t>23</a:t>
            </a:fld>
            <a:endParaRPr lang="en-US"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GB" smtClean="0">
              <a:latin typeface="Times New Roman" pitchFamily="18" charset="0"/>
              <a:ea typeface="ＭＳ Ｐゴシック" charset="-128"/>
            </a:endParaRPr>
          </a:p>
        </p:txBody>
      </p:sp>
      <p:sp>
        <p:nvSpPr>
          <p:cNvPr id="75780" name="Slide Number Placeholder 3"/>
          <p:cNvSpPr>
            <a:spLocks noGrp="1"/>
          </p:cNvSpPr>
          <p:nvPr>
            <p:ph type="sldNum" sz="quarter" idx="5"/>
          </p:nvPr>
        </p:nvSpPr>
        <p:spPr>
          <a:noFill/>
        </p:spPr>
        <p:txBody>
          <a:bodyPr/>
          <a:lstStyle/>
          <a:p>
            <a:fld id="{6338D900-3B57-4054-9DFB-B3D501257679}" type="slidenum">
              <a:rPr lang="en-US" smtClean="0">
                <a:ea typeface="ＭＳ Ｐゴシック" charset="-128"/>
              </a:rPr>
              <a:pPr/>
              <a:t>24</a:t>
            </a:fld>
            <a:endParaRPr lang="en-US" smtClean="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Surely, one strategy is to produce the highest quality product or service, and  charge accordingly. Information systems historically have placed a key role in the quality movement by enabling the measurement of quality, and helping managers model and optimize business processes.  </a:t>
            </a:r>
          </a:p>
        </p:txBody>
      </p:sp>
      <p:sp>
        <p:nvSpPr>
          <p:cNvPr id="76804" name="Slide Number Placeholder 3"/>
          <p:cNvSpPr>
            <a:spLocks noGrp="1"/>
          </p:cNvSpPr>
          <p:nvPr>
            <p:ph type="sldNum" sz="quarter" idx="5"/>
          </p:nvPr>
        </p:nvSpPr>
        <p:spPr>
          <a:noFill/>
        </p:spPr>
        <p:txBody>
          <a:bodyPr/>
          <a:lstStyle/>
          <a:p>
            <a:fld id="{64049B87-0316-4F2F-A81F-188840B7C36B}" type="slidenum">
              <a:rPr lang="en-US" smtClean="0">
                <a:ea typeface="ＭＳ Ｐゴシック" charset="-128"/>
              </a:rPr>
              <a:pPr/>
              <a:t>25</a:t>
            </a:fld>
            <a:endParaRPr lang="en-US" smtClean="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This slide lists some of the more common ways IS has played a central role in the quality movement. </a:t>
            </a:r>
          </a:p>
        </p:txBody>
      </p:sp>
      <p:sp>
        <p:nvSpPr>
          <p:cNvPr id="77828" name="Slide Number Placeholder 3"/>
          <p:cNvSpPr>
            <a:spLocks noGrp="1"/>
          </p:cNvSpPr>
          <p:nvPr>
            <p:ph type="sldNum" sz="quarter" idx="5"/>
          </p:nvPr>
        </p:nvSpPr>
        <p:spPr>
          <a:noFill/>
        </p:spPr>
        <p:txBody>
          <a:bodyPr/>
          <a:lstStyle/>
          <a:p>
            <a:fld id="{FCD48CB7-7002-4F7B-8BEB-37659A42048C}" type="slidenum">
              <a:rPr lang="en-US" smtClean="0">
                <a:ea typeface="ＭＳ Ｐゴシック" charset="-128"/>
              </a:rPr>
              <a:pPr/>
              <a:t>26</a:t>
            </a:fld>
            <a:endParaRPr lang="en-US" smtClean="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This slide lists some of the more common ways IS has played a central role in the quality movement. </a:t>
            </a:r>
          </a:p>
        </p:txBody>
      </p:sp>
      <p:sp>
        <p:nvSpPr>
          <p:cNvPr id="77828" name="Slide Number Placeholder 3"/>
          <p:cNvSpPr>
            <a:spLocks noGrp="1"/>
          </p:cNvSpPr>
          <p:nvPr>
            <p:ph type="sldNum" sz="quarter" idx="5"/>
          </p:nvPr>
        </p:nvSpPr>
        <p:spPr>
          <a:noFill/>
        </p:spPr>
        <p:txBody>
          <a:bodyPr/>
          <a:lstStyle/>
          <a:p>
            <a:fld id="{FCD48CB7-7002-4F7B-8BEB-37659A42048C}" type="slidenum">
              <a:rPr lang="en-US" smtClean="0">
                <a:ea typeface="ＭＳ Ｐゴシック" charset="-128"/>
              </a:rPr>
              <a:pPr/>
              <a:t>27</a:t>
            </a:fld>
            <a:endParaRPr lang="en-US"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GB" smtClean="0">
              <a:latin typeface="Times New Roman" pitchFamily="18" charset="0"/>
              <a:ea typeface="ＭＳ Ｐゴシック" charset="-128"/>
            </a:endParaRPr>
          </a:p>
        </p:txBody>
      </p:sp>
      <p:sp>
        <p:nvSpPr>
          <p:cNvPr id="52228" name="Slide Number Placeholder 3"/>
          <p:cNvSpPr>
            <a:spLocks noGrp="1"/>
          </p:cNvSpPr>
          <p:nvPr>
            <p:ph type="sldNum" sz="quarter" idx="5"/>
          </p:nvPr>
        </p:nvSpPr>
        <p:spPr>
          <a:noFill/>
        </p:spPr>
        <p:txBody>
          <a:bodyPr/>
          <a:lstStyle/>
          <a:p>
            <a:fld id="{8242AD4C-A763-4BBE-A444-501F3225DC32}" type="slidenum">
              <a:rPr lang="en-US" smtClean="0">
                <a:ea typeface="ＭＳ Ｐゴシック" charset="-128"/>
              </a:rPr>
              <a:pPr/>
              <a:t>4</a:t>
            </a:fld>
            <a:endParaRPr lang="en-US"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A good way to teach this model is to take a specific industry and ask students to fill in the boxes in the model (starting with the environmental boxes). Any industry can be analyzed: automobiles, PC computers, smartphones, and so on.  </a:t>
            </a:r>
          </a:p>
        </p:txBody>
      </p:sp>
      <p:sp>
        <p:nvSpPr>
          <p:cNvPr id="53252" name="Slide Number Placeholder 3"/>
          <p:cNvSpPr>
            <a:spLocks noGrp="1"/>
          </p:cNvSpPr>
          <p:nvPr>
            <p:ph type="sldNum" sz="quarter" idx="5"/>
          </p:nvPr>
        </p:nvSpPr>
        <p:spPr>
          <a:noFill/>
        </p:spPr>
        <p:txBody>
          <a:bodyPr/>
          <a:lstStyle/>
          <a:p>
            <a:fld id="{83BB2975-E565-493B-B911-303729356FF3}" type="slidenum">
              <a:rPr lang="en-US" smtClean="0">
                <a:ea typeface="ＭＳ Ｐゴシック" charset="-128"/>
              </a:rPr>
              <a:pPr/>
              <a:t>5</a:t>
            </a:fld>
            <a:endParaRPr lang="en-US"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Information systems often play a critical role in defining and achieving strategic objectives of the firm. Sometimes, IS is tangential: Coca Cola for instance is not an intense technology user, and maintains its differentiated product through marketing and branding efforts. Other firms are intensely using IS to achieve competitive advantages, from Walmart to Facebook, Amazon, and Google.  </a:t>
            </a:r>
          </a:p>
          <a:p>
            <a:pPr eaLnBrk="1" hangingPunct="1"/>
            <a:endParaRPr lang="en-US" smtClean="0">
              <a:latin typeface="Times New Roman" pitchFamily="18" charset="0"/>
              <a:ea typeface="ＭＳ Ｐゴシック" charset="-128"/>
            </a:endParaRPr>
          </a:p>
          <a:p>
            <a:pPr eaLnBrk="1" hangingPunct="1"/>
            <a:r>
              <a:rPr lang="en-US" smtClean="0">
                <a:latin typeface="Times New Roman" pitchFamily="18" charset="0"/>
                <a:ea typeface="ＭＳ Ｐゴシック" charset="-128"/>
              </a:rPr>
              <a:t>The first step in using information systems to serve your firm is to make sure the IS objectives are lined up with the business objectives. </a:t>
            </a:r>
          </a:p>
        </p:txBody>
      </p:sp>
      <p:sp>
        <p:nvSpPr>
          <p:cNvPr id="54276" name="Slide Number Placeholder 3"/>
          <p:cNvSpPr>
            <a:spLocks noGrp="1"/>
          </p:cNvSpPr>
          <p:nvPr>
            <p:ph type="sldNum" sz="quarter" idx="5"/>
          </p:nvPr>
        </p:nvSpPr>
        <p:spPr>
          <a:noFill/>
        </p:spPr>
        <p:txBody>
          <a:bodyPr/>
          <a:lstStyle/>
          <a:p>
            <a:fld id="{9270DF25-8984-421D-B31F-5170EAB4914E}" type="slidenum">
              <a:rPr lang="en-US" smtClean="0">
                <a:ea typeface="ＭＳ Ｐゴシック" charset="-128"/>
              </a:rPr>
              <a:pPr/>
              <a:t>6</a:t>
            </a:fld>
            <a:endParaRPr lang="en-US"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In the physical retail industry, including groceries, the keys to success are efficiency in moving product through your pipeline, minimizing inventory and time delays between receipt of the goods, and the customer purchase. </a:t>
            </a:r>
          </a:p>
        </p:txBody>
      </p:sp>
      <p:sp>
        <p:nvSpPr>
          <p:cNvPr id="55300" name="Slide Number Placeholder 3"/>
          <p:cNvSpPr>
            <a:spLocks noGrp="1"/>
          </p:cNvSpPr>
          <p:nvPr>
            <p:ph type="sldNum" sz="quarter" idx="5"/>
          </p:nvPr>
        </p:nvSpPr>
        <p:spPr>
          <a:noFill/>
        </p:spPr>
        <p:txBody>
          <a:bodyPr/>
          <a:lstStyle/>
          <a:p>
            <a:fld id="{35137365-167D-4843-9AD4-C7C194F626AE}" type="slidenum">
              <a:rPr lang="en-US" smtClean="0">
                <a:ea typeface="ＭＳ Ｐゴシック" charset="-128"/>
              </a:rPr>
              <a:pPr/>
              <a:t>7</a:t>
            </a:fld>
            <a:endParaRPr lang="en-US"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Ask students to help you make a list of companies that have really unique products or services. It</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s fun to ask students for local firms on this list. There may be a really unique pizza store, theater, or restaurant in the neighborhood to help illustrate the point about product differentiation as a competitive strategy.  </a:t>
            </a:r>
            <a:endParaRPr lang="en-US" smtClean="0">
              <a:latin typeface="Times New Roman" pitchFamily="18" charset="0"/>
              <a:ea typeface="ＭＳ Ｐゴシック" charset="-128"/>
            </a:endParaRPr>
          </a:p>
        </p:txBody>
      </p:sp>
      <p:sp>
        <p:nvSpPr>
          <p:cNvPr id="57348" name="Slide Number Placeholder 3"/>
          <p:cNvSpPr>
            <a:spLocks noGrp="1"/>
          </p:cNvSpPr>
          <p:nvPr>
            <p:ph type="sldNum" sz="quarter" idx="5"/>
          </p:nvPr>
        </p:nvSpPr>
        <p:spPr>
          <a:noFill/>
        </p:spPr>
        <p:txBody>
          <a:bodyPr/>
          <a:lstStyle/>
          <a:p>
            <a:fld id="{DC0F83AD-1272-4B55-820A-40768A335D28}" type="slidenum">
              <a:rPr lang="en-US" smtClean="0">
                <a:ea typeface="ＭＳ Ｐゴシック" charset="-128"/>
              </a:rPr>
              <a:pPr/>
              <a:t>8</a:t>
            </a:fld>
            <a:endParaRPr lang="en-US"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Ask students for Web stores that appeal to a very small niche market, e.g., people with unique hobbies, special interests, or different political and cultural views.  </a:t>
            </a:r>
          </a:p>
        </p:txBody>
      </p:sp>
      <p:sp>
        <p:nvSpPr>
          <p:cNvPr id="58372" name="Slide Number Placeholder 3"/>
          <p:cNvSpPr>
            <a:spLocks noGrp="1"/>
          </p:cNvSpPr>
          <p:nvPr>
            <p:ph type="sldNum" sz="quarter" idx="5"/>
          </p:nvPr>
        </p:nvSpPr>
        <p:spPr>
          <a:noFill/>
        </p:spPr>
        <p:txBody>
          <a:bodyPr/>
          <a:lstStyle/>
          <a:p>
            <a:fld id="{48B0229C-7142-4F3E-B4DA-A3539064FA8A}" type="slidenum">
              <a:rPr lang="en-US" smtClean="0">
                <a:ea typeface="ＭＳ Ｐゴシック" charset="-128"/>
              </a:rPr>
              <a:pPr/>
              <a:t>9</a:t>
            </a:fld>
            <a:endParaRPr lang="en-US"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r>
              <a:rPr lang="en-US" smtClean="0">
                <a:latin typeface="Times New Roman" pitchFamily="18" charset="0"/>
                <a:ea typeface="ＭＳ Ｐゴシック" charset="-128"/>
              </a:rPr>
              <a:t>Ask students to describe and discuss firms that they believe really </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care about the customer</a:t>
            </a:r>
            <a:r>
              <a:rPr lang="ja-JP" altLang="en-US" smtClean="0">
                <a:latin typeface="Times New Roman" pitchFamily="18" charset="0"/>
                <a:ea typeface="ＭＳ Ｐゴシック" charset="-128"/>
              </a:rPr>
              <a:t>”</a:t>
            </a:r>
            <a:r>
              <a:rPr lang="en-US" altLang="ja-JP" smtClean="0">
                <a:latin typeface="Times New Roman" pitchFamily="18" charset="0"/>
                <a:ea typeface="ＭＳ Ｐゴシック" charset="-128"/>
              </a:rPr>
              <a:t> or offer great customer service. If this proves difficult, ask them to talk about companies with really poor customer service. Everybody knows a really poor customer service organization. In these discussions, ask students how IS could help improve the relationship with the customer. </a:t>
            </a:r>
            <a:endParaRPr lang="en-US" smtClean="0">
              <a:latin typeface="Times New Roman" pitchFamily="18" charset="0"/>
              <a:ea typeface="ＭＳ Ｐゴシック" charset="-128"/>
            </a:endParaRPr>
          </a:p>
        </p:txBody>
      </p:sp>
      <p:sp>
        <p:nvSpPr>
          <p:cNvPr id="59396" name="Slide Number Placeholder 3"/>
          <p:cNvSpPr>
            <a:spLocks noGrp="1"/>
          </p:cNvSpPr>
          <p:nvPr>
            <p:ph type="sldNum" sz="quarter" idx="5"/>
          </p:nvPr>
        </p:nvSpPr>
        <p:spPr>
          <a:noFill/>
        </p:spPr>
        <p:txBody>
          <a:bodyPr/>
          <a:lstStyle/>
          <a:p>
            <a:fld id="{80B0663C-D2E7-49F8-B982-9DC522FEB209}" type="slidenum">
              <a:rPr lang="en-US" smtClean="0">
                <a:ea typeface="ＭＳ Ｐゴシック" charset="-128"/>
              </a:rPr>
              <a:pPr/>
              <a:t>10</a:t>
            </a:fld>
            <a:endParaRPr lang="en-US"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42"/>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p>
            <a:pPr>
              <a:defRPr/>
            </a:pPr>
            <a:endParaRPr lang="en-US">
              <a:ea typeface="ＭＳ Ｐゴシック" pitchFamily="34" charset="-128"/>
            </a:endParaRPr>
          </a:p>
        </p:txBody>
      </p:sp>
      <p:sp>
        <p:nvSpPr>
          <p:cNvPr id="1060" name="Text Box 36"/>
          <p:cNvSpPr txBox="1">
            <a:spLocks noChangeArrowheads="1"/>
          </p:cNvSpPr>
          <p:nvPr/>
        </p:nvSpPr>
        <p:spPr bwMode="auto">
          <a:xfrm>
            <a:off x="0" y="6521450"/>
            <a:ext cx="695325"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defRPr/>
            </a:pPr>
            <a:r>
              <a:rPr lang="en-US" sz="1600" b="1" dirty="0" smtClean="0">
                <a:solidFill>
                  <a:srgbClr val="FFB060"/>
                </a:solidFill>
              </a:rPr>
              <a:t>1.</a:t>
            </a:r>
            <a:fld id="{68A8A7C8-7A3A-4C18-80AD-57B356AA9446}" type="slidenum">
              <a:rPr lang="en-US" sz="1600" b="1" smtClean="0">
                <a:solidFill>
                  <a:srgbClr val="FFB060"/>
                </a:solidFill>
              </a:rPr>
              <a:pPr>
                <a:spcBef>
                  <a:spcPct val="50000"/>
                </a:spcBef>
                <a:defRPr/>
              </a:pPr>
              <a:t>‹#›</a:t>
            </a:fld>
            <a:endParaRPr lang="en-US" sz="1600" b="1" dirty="0" smtClean="0">
              <a:solidFill>
                <a:srgbClr val="FFB060"/>
              </a:solidFill>
            </a:endParaRPr>
          </a:p>
        </p:txBody>
      </p:sp>
      <p:sp>
        <p:nvSpPr>
          <p:cNvPr id="1030" name="Text Box 39"/>
          <p:cNvSpPr txBox="1">
            <a:spLocks noChangeArrowheads="1"/>
          </p:cNvSpPr>
          <p:nvPr/>
        </p:nvSpPr>
        <p:spPr bwMode="auto">
          <a:xfrm>
            <a:off x="1752600" y="990600"/>
            <a:ext cx="6019800" cy="4572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dirty="0" smtClean="0"/>
          </a:p>
        </p:txBody>
      </p:sp>
      <p:sp>
        <p:nvSpPr>
          <p:cNvPr id="2058" name="Rectangle 1034"/>
          <p:cNvSpPr>
            <a:spLocks noChangeArrowheads="1"/>
          </p:cNvSpPr>
          <p:nvPr userDrawn="1"/>
        </p:nvSpPr>
        <p:spPr bwMode="auto">
          <a:xfrm>
            <a:off x="0" y="1238250"/>
            <a:ext cx="9144000" cy="0"/>
          </a:xfrm>
          <a:prstGeom prst="rect">
            <a:avLst/>
          </a:prstGeom>
          <a:noFill/>
          <a:ln w="9525">
            <a:noFill/>
            <a:miter lim="800000"/>
            <a:headEnd/>
            <a:tailEnd/>
          </a:ln>
          <a:effec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143240" y="2071678"/>
            <a:ext cx="5113337" cy="2031325"/>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a:spAutoFit/>
          </a:bodyPr>
          <a:lstStyle/>
          <a:p>
            <a:pPr eaLnBrk="0" hangingPunct="0">
              <a:spcBef>
                <a:spcPct val="50000"/>
              </a:spcBef>
              <a:defRPr/>
            </a:pPr>
            <a:r>
              <a:rPr lang="en-US" sz="3600" b="1" dirty="0" smtClean="0">
                <a:effectLst>
                  <a:outerShdw blurRad="38100" dist="38100" dir="2700000" algn="tl">
                    <a:srgbClr val="C0C0C0"/>
                  </a:outerShdw>
                </a:effectLst>
                <a:ea typeface="+mn-ea"/>
                <a:cs typeface="Times New Roman" pitchFamily="18" charset="0"/>
              </a:rPr>
              <a:t>ITU08117:</a:t>
            </a:r>
          </a:p>
          <a:p>
            <a:pPr eaLnBrk="0" hangingPunct="0">
              <a:spcBef>
                <a:spcPct val="50000"/>
              </a:spcBef>
              <a:defRPr/>
            </a:pPr>
            <a:r>
              <a:rPr lang="en-US" sz="3600" b="1" dirty="0" smtClean="0">
                <a:effectLst>
                  <a:outerShdw blurRad="38100" dist="38100" dir="2700000" algn="tl">
                    <a:srgbClr val="C0C0C0"/>
                  </a:outerShdw>
                </a:effectLst>
                <a:ea typeface="+mn-ea"/>
                <a:cs typeface="Times New Roman" pitchFamily="18" charset="0"/>
              </a:rPr>
              <a:t>Information </a:t>
            </a:r>
            <a:r>
              <a:rPr lang="en-US" sz="3600" b="1" dirty="0">
                <a:effectLst>
                  <a:outerShdw blurRad="38100" dist="38100" dir="2700000" algn="tl">
                    <a:srgbClr val="C0C0C0"/>
                  </a:outerShdw>
                </a:effectLst>
                <a:ea typeface="+mn-ea"/>
                <a:cs typeface="Times New Roman" pitchFamily="18" charset="0"/>
              </a:rPr>
              <a:t>Systems </a:t>
            </a:r>
            <a:r>
              <a:rPr lang="en-US" sz="3600" b="1" dirty="0" smtClean="0">
                <a:effectLst>
                  <a:outerShdw blurRad="38100" dist="38100" dir="2700000" algn="tl">
                    <a:srgbClr val="C0C0C0"/>
                  </a:outerShdw>
                </a:effectLst>
                <a:ea typeface="+mn-ea"/>
                <a:cs typeface="Times New Roman" pitchFamily="18" charset="0"/>
              </a:rPr>
              <a:t>Management</a:t>
            </a:r>
            <a:endParaRPr lang="en-US" sz="3600" b="1" dirty="0">
              <a:effectLst>
                <a:outerShdw blurRad="38100" dist="38100" dir="2700000" algn="tl">
                  <a:srgbClr val="C0C0C0"/>
                </a:outerShdw>
              </a:effectLst>
              <a:ea typeface="+mn-ea"/>
            </a:endParaRPr>
          </a:p>
        </p:txBody>
      </p:sp>
      <p:pic>
        <p:nvPicPr>
          <p:cNvPr id="8" name="Picture 7" descr="FM Logo"/>
          <p:cNvPicPr/>
          <p:nvPr/>
        </p:nvPicPr>
        <p:blipFill>
          <a:blip r:embed="rId3" cstate="print"/>
          <a:srcRect/>
          <a:stretch>
            <a:fillRect/>
          </a:stretch>
        </p:blipFill>
        <p:spPr bwMode="auto">
          <a:xfrm>
            <a:off x="357158" y="214290"/>
            <a:ext cx="1500198" cy="1500198"/>
          </a:xfrm>
          <a:prstGeom prst="rect">
            <a:avLst/>
          </a:prstGeom>
          <a:noFill/>
          <a:ln w="9525">
            <a:noFill/>
            <a:miter lim="800000"/>
            <a:headEnd/>
            <a:tailEnd/>
          </a:ln>
        </p:spPr>
      </p:pic>
      <p:sp>
        <p:nvSpPr>
          <p:cNvPr id="9" name="Text Box 4"/>
          <p:cNvSpPr txBox="1">
            <a:spLocks noChangeArrowheads="1"/>
          </p:cNvSpPr>
          <p:nvPr/>
        </p:nvSpPr>
        <p:spPr bwMode="auto">
          <a:xfrm>
            <a:off x="2285984" y="357166"/>
            <a:ext cx="6643734" cy="523220"/>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algn="ctr" eaLnBrk="0" hangingPunct="0">
              <a:spcBef>
                <a:spcPct val="50000"/>
              </a:spcBef>
              <a:defRPr/>
            </a:pPr>
            <a:r>
              <a:rPr lang="en-US" sz="2800" b="1" dirty="0" smtClean="0">
                <a:solidFill>
                  <a:srgbClr val="0033CC"/>
                </a:solidFill>
                <a:effectLst>
                  <a:outerShdw blurRad="38100" dist="38100" dir="2700000" algn="tl">
                    <a:srgbClr val="C0C0C0"/>
                  </a:outerShdw>
                </a:effectLst>
                <a:ea typeface="+mn-ea"/>
                <a:cs typeface="Times New Roman" pitchFamily="18" charset="0"/>
              </a:rPr>
              <a:t>The Institute of Finance Management</a:t>
            </a:r>
            <a:endParaRPr lang="en-US" sz="2800" b="1" dirty="0">
              <a:solidFill>
                <a:srgbClr val="0033CC"/>
              </a:solidFill>
              <a:effectLst>
                <a:outerShdw blurRad="38100" dist="38100" dir="2700000" algn="tl">
                  <a:srgbClr val="C0C0C0"/>
                </a:outerShdw>
              </a:effectLst>
              <a:ea typeface="+mn-ea"/>
            </a:endParaRPr>
          </a:p>
        </p:txBody>
      </p:sp>
      <p:pic>
        <p:nvPicPr>
          <p:cNvPr id="10" name="Picture 9"/>
          <p:cNvPicPr>
            <a:picLocks noChangeAspect="1" noChangeArrowheads="1"/>
          </p:cNvPicPr>
          <p:nvPr/>
        </p:nvPicPr>
        <p:blipFill>
          <a:blip r:embed="rId4"/>
          <a:srcRect/>
          <a:stretch>
            <a:fillRect/>
          </a:stretch>
        </p:blipFill>
        <p:spPr bwMode="auto">
          <a:xfrm>
            <a:off x="690258" y="2214554"/>
            <a:ext cx="2337519" cy="2000264"/>
          </a:xfrm>
          <a:prstGeom prst="rect">
            <a:avLst/>
          </a:prstGeom>
          <a:noFill/>
          <a:ln w="9525">
            <a:noFill/>
            <a:miter lim="800000"/>
            <a:headEnd/>
            <a:tailEnd/>
          </a:ln>
        </p:spPr>
      </p:pic>
      <p:sp>
        <p:nvSpPr>
          <p:cNvPr id="11" name="Text Box 4"/>
          <p:cNvSpPr txBox="1">
            <a:spLocks noChangeArrowheads="1"/>
          </p:cNvSpPr>
          <p:nvPr/>
        </p:nvSpPr>
        <p:spPr bwMode="auto">
          <a:xfrm>
            <a:off x="6858016" y="4214818"/>
            <a:ext cx="2000264" cy="523220"/>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algn="ctr" eaLnBrk="0" hangingPunct="0">
              <a:spcBef>
                <a:spcPct val="50000"/>
              </a:spcBef>
              <a:defRPr/>
            </a:pPr>
            <a:r>
              <a:rPr lang="en-US" sz="2800" b="1" dirty="0" smtClean="0">
                <a:solidFill>
                  <a:srgbClr val="0033CC"/>
                </a:solidFill>
                <a:effectLst>
                  <a:outerShdw blurRad="38100" dist="38100" dir="2700000" algn="tl">
                    <a:srgbClr val="C0C0C0"/>
                  </a:outerShdw>
                </a:effectLst>
                <a:ea typeface="+mn-ea"/>
                <a:cs typeface="Times New Roman" pitchFamily="18" charset="0"/>
              </a:rPr>
              <a:t>BAIT III</a:t>
            </a:r>
            <a:endParaRPr lang="en-US" sz="2800" b="1" dirty="0">
              <a:solidFill>
                <a:srgbClr val="0033CC"/>
              </a:solidFill>
              <a:effectLst>
                <a:outerShdw blurRad="38100" dist="38100" dir="2700000" algn="tl">
                  <a:srgbClr val="C0C0C0"/>
                </a:outerShdw>
              </a:effectLst>
              <a:ea typeface="+mn-ea"/>
            </a:endParaRPr>
          </a:p>
        </p:txBody>
      </p:sp>
      <p:sp>
        <p:nvSpPr>
          <p:cNvPr id="12" name="Text Box 4"/>
          <p:cNvSpPr txBox="1">
            <a:spLocks noChangeArrowheads="1"/>
          </p:cNvSpPr>
          <p:nvPr/>
        </p:nvSpPr>
        <p:spPr bwMode="auto">
          <a:xfrm>
            <a:off x="0" y="5357826"/>
            <a:ext cx="3643306" cy="1169551"/>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wrap="square">
            <a:spAutoFit/>
          </a:bodyPr>
          <a:lstStyle/>
          <a:p>
            <a:pPr eaLnBrk="0" hangingPunct="0">
              <a:spcBef>
                <a:spcPct val="50000"/>
              </a:spcBef>
              <a:defRPr/>
            </a:pPr>
            <a:r>
              <a:rPr lang="en-US" sz="2800" b="1" dirty="0" err="1" smtClean="0">
                <a:solidFill>
                  <a:srgbClr val="0033CC"/>
                </a:solidFill>
                <a:effectLst>
                  <a:outerShdw blurRad="38100" dist="38100" dir="2700000" algn="tl">
                    <a:srgbClr val="C0C0C0"/>
                  </a:outerShdw>
                </a:effectLst>
                <a:ea typeface="+mn-ea"/>
              </a:rPr>
              <a:t>Mugyabuso</a:t>
            </a:r>
            <a:r>
              <a:rPr lang="en-US" sz="2800" b="1" dirty="0" smtClean="0">
                <a:solidFill>
                  <a:srgbClr val="0033CC"/>
                </a:solidFill>
                <a:effectLst>
                  <a:outerShdw blurRad="38100" dist="38100" dir="2700000" algn="tl">
                    <a:srgbClr val="C0C0C0"/>
                  </a:outerShdw>
                </a:effectLst>
                <a:ea typeface="+mn-ea"/>
              </a:rPr>
              <a:t>, M. L</a:t>
            </a:r>
          </a:p>
          <a:p>
            <a:pPr eaLnBrk="0" hangingPunct="0">
              <a:spcBef>
                <a:spcPct val="50000"/>
              </a:spcBef>
              <a:defRPr/>
            </a:pPr>
            <a:r>
              <a:rPr lang="en-US" sz="2800" b="1" dirty="0" smtClean="0">
                <a:solidFill>
                  <a:srgbClr val="0033CC"/>
                </a:solidFill>
                <a:effectLst>
                  <a:outerShdw blurRad="38100" dist="38100" dir="2700000" algn="tl">
                    <a:srgbClr val="C0C0C0"/>
                  </a:outerShdw>
                </a:effectLst>
                <a:ea typeface="+mn-ea"/>
              </a:rPr>
              <a:t>2022-2023</a:t>
            </a:r>
            <a:endParaRPr lang="en-US" sz="2800" b="1" dirty="0">
              <a:solidFill>
                <a:srgbClr val="0033CC"/>
              </a:solidFill>
              <a:effectLst>
                <a:outerShdw blurRad="38100" dist="38100" dir="2700000" algn="tl">
                  <a:srgbClr val="C0C0C0"/>
                </a:outerShdw>
              </a:effectLst>
              <a:ea typeface="+mn-ea"/>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6387" name="Rectangle 13"/>
          <p:cNvSpPr>
            <a:spLocks noGrp="1" noChangeArrowheads="1"/>
          </p:cNvSpPr>
          <p:nvPr>
            <p:ph type="body" idx="1"/>
          </p:nvPr>
        </p:nvSpPr>
        <p:spPr bwMode="auto">
          <a:xfrm>
            <a:off x="685800" y="2590800"/>
            <a:ext cx="77724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spcAft>
                <a:spcPts val="1200"/>
              </a:spcAft>
            </a:pPr>
            <a:r>
              <a:rPr lang="en-US" sz="2000" b="1" smtClean="0">
                <a:latin typeface="Arial" charset="0"/>
                <a:ea typeface="ＭＳ Ｐゴシック" charset="-128"/>
                <a:cs typeface="Arial" charset="0"/>
              </a:rPr>
              <a:t>Strengthen customer and supplier intimacy</a:t>
            </a:r>
          </a:p>
          <a:p>
            <a:pPr lvl="1">
              <a:spcBef>
                <a:spcPct val="0"/>
              </a:spcBef>
              <a:spcAft>
                <a:spcPts val="1200"/>
              </a:spcAft>
              <a:buFont typeface="Wingdings" pitchFamily="2" charset="2"/>
              <a:buChar char=""/>
            </a:pPr>
            <a:r>
              <a:rPr lang="en-US" sz="2000" smtClean="0">
                <a:latin typeface="Arial" charset="0"/>
                <a:ea typeface="ＭＳ Ｐゴシック" charset="-128"/>
                <a:cs typeface="Arial" charset="0"/>
              </a:rPr>
              <a:t>Strong linkages to customers and suppliers increase switching costs and loyalty</a:t>
            </a:r>
          </a:p>
          <a:p>
            <a:pPr lvl="1">
              <a:spcBef>
                <a:spcPct val="0"/>
              </a:spcBef>
              <a:spcAft>
                <a:spcPts val="1200"/>
              </a:spcAft>
              <a:buFont typeface="Wingdings" pitchFamily="2" charset="2"/>
              <a:buChar char=""/>
            </a:pPr>
            <a:r>
              <a:rPr lang="en-US" sz="2000" b="1" smtClean="0">
                <a:latin typeface="Arial" charset="0"/>
                <a:ea typeface="ＭＳ Ｐゴシック" charset="-128"/>
                <a:cs typeface="Arial" charset="0"/>
              </a:rPr>
              <a:t>Toyota</a:t>
            </a:r>
            <a:r>
              <a:rPr lang="en-US" sz="2000" smtClean="0">
                <a:latin typeface="Arial" charset="0"/>
                <a:ea typeface="ＭＳ Ｐゴシック" charset="-128"/>
                <a:cs typeface="Arial" charset="0"/>
              </a:rPr>
              <a:t>: uses IS to f</a:t>
            </a:r>
            <a:r>
              <a:rPr lang="en-US" sz="1800" smtClean="0">
                <a:latin typeface="Arial" charset="0"/>
                <a:ea typeface="ＭＳ Ｐゴシック" charset="-128"/>
                <a:cs typeface="Arial" charset="0"/>
              </a:rPr>
              <a:t>acilitate direct access from suppliers to production schedules</a:t>
            </a:r>
          </a:p>
          <a:p>
            <a:pPr lvl="2">
              <a:spcBef>
                <a:spcPct val="0"/>
              </a:spcBef>
              <a:spcAft>
                <a:spcPts val="1200"/>
              </a:spcAft>
            </a:pPr>
            <a:r>
              <a:rPr lang="en-US" sz="1800" smtClean="0">
                <a:latin typeface="Arial" charset="0"/>
                <a:ea typeface="ＭＳ Ｐゴシック" charset="-128"/>
                <a:cs typeface="Arial" charset="0"/>
              </a:rPr>
              <a:t>Permits suppliers to decide how and when to ship supplies to plants, allowing more lead time in producing goods. </a:t>
            </a:r>
          </a:p>
          <a:p>
            <a:pPr lvl="1">
              <a:spcBef>
                <a:spcPct val="0"/>
              </a:spcBef>
              <a:spcAft>
                <a:spcPts val="1200"/>
              </a:spcAft>
              <a:buFont typeface="Wingdings" pitchFamily="2" charset="2"/>
              <a:buChar char=""/>
            </a:pPr>
            <a:r>
              <a:rPr lang="en-US" sz="2000" b="1" smtClean="0">
                <a:latin typeface="Arial" charset="0"/>
                <a:ea typeface="ＭＳ Ｐゴシック" charset="-128"/>
                <a:cs typeface="Arial" charset="0"/>
              </a:rPr>
              <a:t>Amazon</a:t>
            </a:r>
            <a:r>
              <a:rPr lang="en-US" sz="2000" smtClean="0">
                <a:latin typeface="Arial" charset="0"/>
                <a:ea typeface="ＭＳ Ｐゴシック" charset="-128"/>
                <a:cs typeface="Arial" charset="0"/>
              </a:rPr>
              <a:t>: keeps track of user preferences for purchases, and recommends titles purchased by others</a:t>
            </a:r>
            <a:endParaRPr lang="en-US" sz="2000" b="1" smtClean="0">
              <a:latin typeface="Arial" charset="0"/>
              <a:ea typeface="ＭＳ Ｐゴシック" charset="-128"/>
              <a:cs typeface="Arial" charset="0"/>
            </a:endParaRPr>
          </a:p>
        </p:txBody>
      </p:sp>
      <p:sp>
        <p:nvSpPr>
          <p:cNvPr id="16388" name="Text Box 17"/>
          <p:cNvSpPr txBox="1">
            <a:spLocks noChangeArrowheads="1"/>
          </p:cNvSpPr>
          <p:nvPr/>
        </p:nvSpPr>
        <p:spPr bwMode="auto">
          <a:xfrm>
            <a:off x="1357290"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8435" name="Rectangle 13"/>
          <p:cNvSpPr>
            <a:spLocks noGrp="1" noChangeArrowheads="1"/>
          </p:cNvSpPr>
          <p:nvPr>
            <p:ph type="body" idx="1"/>
          </p:nvPr>
        </p:nvSpPr>
        <p:spPr bwMode="auto">
          <a:xfrm>
            <a:off x="685800" y="2590800"/>
            <a:ext cx="77724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spcAft>
                <a:spcPts val="1800"/>
              </a:spcAft>
              <a:buNone/>
            </a:pPr>
            <a:endParaRPr lang="en-US" sz="2800" b="1" dirty="0" smtClean="0">
              <a:latin typeface="Arial" charset="0"/>
              <a:ea typeface="ＭＳ Ｐゴシック" charset="-128"/>
              <a:cs typeface="Arial" charset="0"/>
            </a:endParaRPr>
          </a:p>
          <a:p>
            <a:pPr eaLnBrk="1" hangingPunct="1">
              <a:lnSpc>
                <a:spcPct val="90000"/>
              </a:lnSpc>
              <a:spcBef>
                <a:spcPct val="0"/>
              </a:spcBef>
              <a:spcAft>
                <a:spcPts val="1800"/>
              </a:spcAft>
            </a:pPr>
            <a:r>
              <a:rPr lang="en-US" sz="2800" b="1" dirty="0" smtClean="0">
                <a:latin typeface="Arial" charset="0"/>
                <a:ea typeface="ＭＳ Ｐゴシック" charset="-128"/>
                <a:cs typeface="Arial" charset="0"/>
              </a:rPr>
              <a:t>Successfully </a:t>
            </a:r>
            <a:r>
              <a:rPr lang="en-US" sz="2800" b="1" dirty="0" smtClean="0">
                <a:latin typeface="Arial" charset="0"/>
                <a:ea typeface="ＭＳ Ｐゴシック" charset="-128"/>
                <a:cs typeface="Arial" charset="0"/>
              </a:rPr>
              <a:t>using IS to achieve competitive advantage requires precise coordination of technology, organizations, and people</a:t>
            </a:r>
          </a:p>
        </p:txBody>
      </p:sp>
      <p:sp>
        <p:nvSpPr>
          <p:cNvPr id="18436" name="Text Box 17"/>
          <p:cNvSpPr txBox="1">
            <a:spLocks noChangeArrowheads="1"/>
          </p:cNvSpPr>
          <p:nvPr/>
        </p:nvSpPr>
        <p:spPr bwMode="auto">
          <a:xfrm>
            <a:off x="1447800" y="1066800"/>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
        <p:nvSpPr>
          <p:cNvPr id="3077" name="Rectangle 5"/>
          <p:cNvSpPr>
            <a:spLocks noChangeArrowheads="1"/>
          </p:cNvSpPr>
          <p:nvPr/>
        </p:nvSpPr>
        <p:spPr bwMode="auto">
          <a:xfrm>
            <a:off x="1371600" y="200025"/>
            <a:ext cx="77724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sz="2000" b="1" dirty="0">
                <a:effectLst>
                  <a:outerShdw blurRad="38100" dist="38100" dir="2700000" algn="tl">
                    <a:srgbClr val="C0C0C0"/>
                  </a:outerShdw>
                </a:effectLst>
                <a:latin typeface="Arial" pitchFamily="34" charset="0"/>
                <a:ea typeface="ＭＳ Ｐゴシック" pitchFamily="34" charset="-128"/>
              </a:rPr>
              <a:t>Essentials of Management Information Systems</a:t>
            </a:r>
          </a:p>
          <a:p>
            <a:pPr algn="ctr" eaLnBrk="0" hangingPunct="0">
              <a:defRPr/>
            </a:pPr>
            <a:r>
              <a:rPr lang="en-US" sz="1600" b="1" dirty="0">
                <a:effectLst>
                  <a:outerShdw blurRad="38100" dist="38100" dir="2700000" algn="tl">
                    <a:srgbClr val="C0C0C0"/>
                  </a:outerShdw>
                </a:effectLst>
                <a:latin typeface="Arial" pitchFamily="34" charset="0"/>
                <a:ea typeface="ＭＳ Ｐゴシック" pitchFamily="34" charset="-128"/>
              </a:rPr>
              <a:t>Chapter 3 Achieving Competitive Advantage with Information Systems</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762000" y="2209800"/>
            <a:ext cx="8077200" cy="4038600"/>
          </a:xfrm>
          <a:prstGeom prst="rect">
            <a:avLst/>
          </a:prstGeom>
          <a:noFill/>
          <a:ln w="12700">
            <a:noFill/>
            <a:miter lim="800000"/>
            <a:headEnd/>
            <a:tailEnd/>
          </a:ln>
          <a:effectLst/>
        </p:spPr>
        <p:txBody>
          <a:bodyPr lIns="90488" tIns="44450" rIns="90488" bIns="44450"/>
          <a:lstStyle/>
          <a:p>
            <a:pPr marL="342900" indent="-342900">
              <a:lnSpc>
                <a:spcPct val="120000"/>
              </a:lnSpc>
              <a:spcAft>
                <a:spcPts val="600"/>
              </a:spcAft>
              <a:buFontTx/>
              <a:buChar char="•"/>
              <a:defRPr/>
            </a:pPr>
            <a:r>
              <a:rPr lang="en-US" b="1" dirty="0">
                <a:ea typeface="+mn-ea"/>
                <a:cs typeface="Times New Roman" charset="0"/>
              </a:rPr>
              <a:t>Enables new products and services</a:t>
            </a:r>
          </a:p>
          <a:p>
            <a:pPr marL="342900" indent="-342900">
              <a:lnSpc>
                <a:spcPct val="120000"/>
              </a:lnSpc>
              <a:spcAft>
                <a:spcPts val="600"/>
              </a:spcAft>
              <a:buFontTx/>
              <a:buChar char="•"/>
              <a:defRPr/>
            </a:pPr>
            <a:r>
              <a:rPr lang="en-US" b="1" dirty="0">
                <a:ea typeface="+mn-ea"/>
                <a:cs typeface="Times New Roman" charset="0"/>
              </a:rPr>
              <a:t>Encourages substitute products</a:t>
            </a:r>
          </a:p>
          <a:p>
            <a:pPr marL="342900" indent="-342900">
              <a:lnSpc>
                <a:spcPct val="120000"/>
              </a:lnSpc>
              <a:spcAft>
                <a:spcPts val="600"/>
              </a:spcAft>
              <a:buFontTx/>
              <a:buChar char="•"/>
              <a:defRPr/>
            </a:pPr>
            <a:r>
              <a:rPr lang="en-US" b="1" dirty="0">
                <a:ea typeface="+mn-ea"/>
                <a:cs typeface="Times New Roman" charset="0"/>
              </a:rPr>
              <a:t>Lowers barrier to entry</a:t>
            </a:r>
          </a:p>
          <a:p>
            <a:pPr marL="342900" indent="-342900">
              <a:lnSpc>
                <a:spcPct val="120000"/>
              </a:lnSpc>
              <a:spcAft>
                <a:spcPts val="600"/>
              </a:spcAft>
              <a:buFontTx/>
              <a:buChar char="•"/>
              <a:defRPr/>
            </a:pPr>
            <a:r>
              <a:rPr lang="en-US" b="1" dirty="0">
                <a:ea typeface="+mn-ea"/>
                <a:cs typeface="Times New Roman" charset="0"/>
              </a:rPr>
              <a:t>Changes balance of power of customers and suppliers</a:t>
            </a:r>
          </a:p>
          <a:p>
            <a:pPr marL="342900" indent="-342900">
              <a:lnSpc>
                <a:spcPct val="120000"/>
              </a:lnSpc>
              <a:spcAft>
                <a:spcPts val="600"/>
              </a:spcAft>
              <a:buFontTx/>
              <a:buChar char="•"/>
              <a:defRPr/>
            </a:pPr>
            <a:r>
              <a:rPr lang="en-US" b="1" dirty="0">
                <a:ea typeface="+mn-ea"/>
                <a:cs typeface="Times New Roman" charset="0"/>
              </a:rPr>
              <a:t>Transforms some industries</a:t>
            </a:r>
          </a:p>
          <a:p>
            <a:pPr marL="342900" indent="-342900">
              <a:lnSpc>
                <a:spcPct val="120000"/>
              </a:lnSpc>
              <a:spcAft>
                <a:spcPts val="600"/>
              </a:spcAft>
              <a:buFontTx/>
              <a:buChar char="•"/>
              <a:defRPr/>
            </a:pPr>
            <a:r>
              <a:rPr lang="en-US" b="1" dirty="0">
                <a:ea typeface="+mn-ea"/>
                <a:cs typeface="Times New Roman" charset="0"/>
              </a:rPr>
              <a:t>Creates new opportunities for creating new markets, building brands, and large customer bases</a:t>
            </a:r>
            <a:endParaRPr lang="en-US" b="1" dirty="0">
              <a:effectLst>
                <a:outerShdw blurRad="38100" dist="38100" dir="2700000" algn="tl">
                  <a:srgbClr val="C0C0C0"/>
                </a:outerShdw>
              </a:effectLst>
              <a:ea typeface="+mn-ea"/>
              <a:cs typeface="Times New Roman" charset="0"/>
            </a:endParaRPr>
          </a:p>
        </p:txBody>
      </p:sp>
      <p:sp>
        <p:nvSpPr>
          <p:cNvPr id="68612"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Internet</a:t>
            </a:r>
            <a:r>
              <a:rPr lang="ja-JP" altLang="en-US" b="1">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a:t>
            </a:r>
            <a:r>
              <a:rPr lang="en-US" altLang="ja-JP"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 Impact on Competitive Advantage</a:t>
            </a:r>
            <a:endPar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19460" name="Text Box 9"/>
          <p:cNvSpPr txBox="1">
            <a:spLocks noChangeArrowheads="1"/>
          </p:cNvSpPr>
          <p:nvPr/>
        </p:nvSpPr>
        <p:spPr bwMode="auto">
          <a:xfrm>
            <a:off x="1428728" y="642918"/>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ChangeArrowheads="1"/>
          </p:cNvSpPr>
          <p:nvPr/>
        </p:nvSpPr>
        <p:spPr bwMode="auto">
          <a:xfrm>
            <a:off x="762000" y="2057400"/>
            <a:ext cx="8077200" cy="43434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latin typeface="Arial" pitchFamily="34" charset="0"/>
              <a:ea typeface="ＭＳ Ｐゴシック" pitchFamily="34" charset="-128"/>
              <a:cs typeface="Times New Roman" pitchFamily="18" charset="0"/>
            </a:endParaRPr>
          </a:p>
          <a:p>
            <a:pPr marL="342900" indent="-342900">
              <a:buFontTx/>
              <a:buChar char="•"/>
              <a:defRPr/>
            </a:pPr>
            <a:r>
              <a:rPr lang="en-US" b="1" dirty="0">
                <a:latin typeface="Arial" pitchFamily="34" charset="0"/>
                <a:ea typeface="ＭＳ Ｐゴシック" pitchFamily="34" charset="-128"/>
                <a:cs typeface="Times New Roman" pitchFamily="18" charset="0"/>
              </a:rPr>
              <a:t>Highlights specific activities in a business where competitive strategies can best be applied and where information systems are likely to have a strategic impact</a:t>
            </a:r>
            <a:r>
              <a:rPr lang="en-US" b="1" dirty="0">
                <a:effectLst>
                  <a:outerShdw blurRad="38100" dist="38100" dir="2700000" algn="tl">
                    <a:srgbClr val="C0C0C0"/>
                  </a:outerShdw>
                </a:effectLst>
                <a:latin typeface="Arial" pitchFamily="34" charset="0"/>
                <a:ea typeface="ＭＳ Ｐゴシック" pitchFamily="34" charset="-128"/>
                <a:cs typeface="Arial" pitchFamily="34" charset="0"/>
              </a:rPr>
              <a:t> </a:t>
            </a:r>
            <a:endParaRPr lang="en-US" b="1" dirty="0">
              <a:latin typeface="Arial" pitchFamily="34" charset="0"/>
              <a:ea typeface="ＭＳ Ｐゴシック" pitchFamily="34" charset="-128"/>
              <a:cs typeface="Times New Roman" pitchFamily="18" charset="0"/>
            </a:endParaRPr>
          </a:p>
          <a:p>
            <a:pPr marL="742950" lvl="1" indent="-285750">
              <a:spcBef>
                <a:spcPct val="50000"/>
              </a:spcBef>
              <a:buFontTx/>
              <a:buChar char="•"/>
              <a:defRPr/>
            </a:pPr>
            <a:r>
              <a:rPr lang="en-US" sz="2200" b="1" dirty="0">
                <a:latin typeface="Arial" pitchFamily="34" charset="0"/>
                <a:ea typeface="ＭＳ Ｐゴシック" pitchFamily="34" charset="-128"/>
                <a:cs typeface="Times New Roman" pitchFamily="18" charset="0"/>
              </a:rPr>
              <a:t>Primary activities</a:t>
            </a:r>
            <a:r>
              <a:rPr lang="en-US" sz="2200" b="1" dirty="0">
                <a:latin typeface="Arial" pitchFamily="34" charset="0"/>
                <a:ea typeface="ＭＳ Ｐゴシック" pitchFamily="34" charset="-128"/>
              </a:rPr>
              <a:t> </a:t>
            </a:r>
            <a:endParaRPr lang="en-US" sz="2200" b="1" dirty="0">
              <a:latin typeface="Arial" pitchFamily="34" charset="0"/>
              <a:ea typeface="ＭＳ Ｐゴシック" pitchFamily="34" charset="-128"/>
              <a:cs typeface="Times New Roman" pitchFamily="18" charset="0"/>
            </a:endParaRPr>
          </a:p>
          <a:p>
            <a:pPr marL="742950" lvl="1" indent="-285750">
              <a:spcBef>
                <a:spcPct val="50000"/>
              </a:spcBef>
              <a:buFontTx/>
              <a:buChar char="•"/>
              <a:defRPr/>
            </a:pPr>
            <a:r>
              <a:rPr lang="en-US" sz="2200" b="1" dirty="0">
                <a:latin typeface="Arial" pitchFamily="34" charset="0"/>
                <a:ea typeface="ＭＳ Ｐゴシック" pitchFamily="34" charset="-128"/>
                <a:cs typeface="Times New Roman" pitchFamily="18" charset="0"/>
              </a:rPr>
              <a:t>Support activities</a:t>
            </a:r>
          </a:p>
          <a:p>
            <a:pPr marL="742950" lvl="1" indent="-285750">
              <a:spcBef>
                <a:spcPct val="50000"/>
              </a:spcBef>
              <a:buFontTx/>
              <a:buChar char="•"/>
              <a:defRPr/>
            </a:pPr>
            <a:r>
              <a:rPr lang="en-US" sz="2200" b="1" dirty="0">
                <a:latin typeface="Arial" pitchFamily="34" charset="0"/>
                <a:ea typeface="ＭＳ Ｐゴシック" pitchFamily="34" charset="-128"/>
                <a:cs typeface="Times New Roman" pitchFamily="18" charset="0"/>
              </a:rPr>
              <a:t>Benchmarking</a:t>
            </a:r>
          </a:p>
          <a:p>
            <a:pPr marL="742950" lvl="1" indent="-285750">
              <a:spcBef>
                <a:spcPct val="50000"/>
              </a:spcBef>
              <a:buFontTx/>
              <a:buChar char="•"/>
              <a:defRPr/>
            </a:pPr>
            <a:r>
              <a:rPr lang="en-US" sz="2200" b="1" dirty="0">
                <a:latin typeface="Arial" pitchFamily="34" charset="0"/>
                <a:ea typeface="ＭＳ Ｐゴシック" pitchFamily="34" charset="-128"/>
                <a:cs typeface="Times New Roman" pitchFamily="18" charset="0"/>
              </a:rPr>
              <a:t>Best practices</a:t>
            </a:r>
            <a:r>
              <a:rPr lang="en-US" b="1" dirty="0">
                <a:effectLst>
                  <a:outerShdw blurRad="38100" dist="38100" dir="2700000" algn="tl">
                    <a:srgbClr val="C0C0C0"/>
                  </a:outerShdw>
                </a:effectLst>
                <a:latin typeface="Arial" pitchFamily="34" charset="0"/>
                <a:ea typeface="ＭＳ Ｐゴシック" pitchFamily="34" charset="-128"/>
                <a:cs typeface="Times New Roman" pitchFamily="18" charset="0"/>
              </a:rPr>
              <a:t> </a:t>
            </a:r>
          </a:p>
        </p:txBody>
      </p:sp>
      <p:sp>
        <p:nvSpPr>
          <p:cNvPr id="67591" name="Rectangle 7"/>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Business Value Chain Model</a:t>
            </a:r>
          </a:p>
        </p:txBody>
      </p:sp>
      <p:sp>
        <p:nvSpPr>
          <p:cNvPr id="20484" name="Text Box 11"/>
          <p:cNvSpPr txBox="1">
            <a:spLocks noChangeArrowheads="1"/>
          </p:cNvSpPr>
          <p:nvPr/>
        </p:nvSpPr>
        <p:spPr bwMode="auto">
          <a:xfrm>
            <a:off x="1357290" y="500042"/>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428728" y="357166"/>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
        <p:nvSpPr>
          <p:cNvPr id="21507" name="Text Box 4"/>
          <p:cNvSpPr txBox="1">
            <a:spLocks noChangeArrowheads="1"/>
          </p:cNvSpPr>
          <p:nvPr/>
        </p:nvSpPr>
        <p:spPr bwMode="auto">
          <a:xfrm>
            <a:off x="3905250" y="6096000"/>
            <a:ext cx="1276350" cy="366713"/>
          </a:xfrm>
          <a:prstGeom prst="rect">
            <a:avLst/>
          </a:prstGeom>
          <a:noFill/>
          <a:ln w="9525">
            <a:noFill/>
            <a:miter lim="800000"/>
            <a:headEnd/>
            <a:tailEnd/>
          </a:ln>
        </p:spPr>
        <p:txBody>
          <a:bodyPr wrap="none">
            <a:spAutoFit/>
          </a:bodyPr>
          <a:lstStyle/>
          <a:p>
            <a:r>
              <a:rPr lang="en-US" sz="1800" b="1"/>
              <a:t>Figure 3-2</a:t>
            </a:r>
          </a:p>
        </p:txBody>
      </p:sp>
      <p:sp>
        <p:nvSpPr>
          <p:cNvPr id="21508" name="Text Box 5"/>
          <p:cNvSpPr txBox="1">
            <a:spLocks noChangeArrowheads="1"/>
          </p:cNvSpPr>
          <p:nvPr/>
        </p:nvSpPr>
        <p:spPr bwMode="auto">
          <a:xfrm>
            <a:off x="228600" y="2286000"/>
            <a:ext cx="2819400" cy="2563813"/>
          </a:xfrm>
          <a:prstGeom prst="rect">
            <a:avLst/>
          </a:prstGeom>
          <a:noFill/>
          <a:ln w="9525">
            <a:noFill/>
            <a:miter lim="800000"/>
            <a:headEnd/>
            <a:tailEnd/>
          </a:ln>
        </p:spPr>
        <p:txBody>
          <a:bodyPr>
            <a:spAutoFit/>
          </a:bodyPr>
          <a:lstStyle/>
          <a:p>
            <a:pPr>
              <a:spcBef>
                <a:spcPct val="50000"/>
              </a:spcBef>
            </a:pPr>
            <a:r>
              <a:rPr lang="en-US" sz="1800" b="1"/>
              <a:t>This figure provides examples of systems for both primary and support activities of a firm and of its value partners that would add a margin of value to a firm’s</a:t>
            </a:r>
            <a:r>
              <a:rPr lang="en-US" altLang="ja-JP" sz="1800" b="1"/>
              <a:t> products or services.</a:t>
            </a:r>
            <a:endParaRPr lang="en-US" sz="1800"/>
          </a:p>
        </p:txBody>
      </p:sp>
      <p:sp>
        <p:nvSpPr>
          <p:cNvPr id="95238" name="Rectangle 6"/>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Value Chain Model</a:t>
            </a:r>
          </a:p>
        </p:txBody>
      </p:sp>
      <p:pic>
        <p:nvPicPr>
          <p:cNvPr id="21510" name="Picture 8" descr="fig03"/>
          <p:cNvPicPr>
            <a:picLocks noChangeAspect="1" noChangeArrowheads="1"/>
          </p:cNvPicPr>
          <p:nvPr/>
        </p:nvPicPr>
        <p:blipFill>
          <a:blip r:embed="rId3"/>
          <a:srcRect/>
          <a:stretch>
            <a:fillRect/>
          </a:stretch>
        </p:blipFill>
        <p:spPr bwMode="auto">
          <a:xfrm>
            <a:off x="3081338" y="2124075"/>
            <a:ext cx="5529262" cy="43529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2286000"/>
            <a:ext cx="8077200" cy="35433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latin typeface="Arial" pitchFamily="34" charset="0"/>
              <a:ea typeface="ＭＳ Ｐゴシック" pitchFamily="34" charset="-128"/>
              <a:cs typeface="Times New Roman" pitchFamily="18" charset="0"/>
            </a:endParaRPr>
          </a:p>
          <a:p>
            <a:pPr marL="342900" indent="-342900">
              <a:buFontTx/>
              <a:buChar char="•"/>
              <a:defRPr/>
            </a:pPr>
            <a:r>
              <a:rPr lang="en-US" b="1" dirty="0">
                <a:latin typeface="Arial" pitchFamily="34" charset="0"/>
                <a:ea typeface="ＭＳ Ｐゴシック" pitchFamily="34" charset="-128"/>
                <a:cs typeface="Times New Roman" pitchFamily="18" charset="0"/>
              </a:rPr>
              <a:t>A firm</a:t>
            </a:r>
            <a:r>
              <a:rPr lang="ja-JP" altLang="en-US" b="1" dirty="0">
                <a:latin typeface="Arial" pitchFamily="34" charset="0"/>
                <a:ea typeface="ＭＳ Ｐゴシック" pitchFamily="34" charset="-128"/>
                <a:cs typeface="Times New Roman" pitchFamily="18" charset="0"/>
              </a:rPr>
              <a:t>’</a:t>
            </a:r>
            <a:r>
              <a:rPr lang="en-US" altLang="ja-JP" b="1" dirty="0">
                <a:latin typeface="Arial" pitchFamily="34" charset="0"/>
                <a:ea typeface="ＭＳ Ｐゴシック" pitchFamily="34" charset="-128"/>
                <a:cs typeface="Times New Roman" pitchFamily="18" charset="0"/>
              </a:rPr>
              <a:t>s value chain is linked to the value chains of its suppliers, distributors, and customers</a:t>
            </a:r>
          </a:p>
          <a:p>
            <a:pPr marL="342900" indent="-342900">
              <a:spcBef>
                <a:spcPct val="50000"/>
              </a:spcBef>
              <a:buFontTx/>
              <a:buChar char="•"/>
              <a:defRPr/>
            </a:pPr>
            <a:r>
              <a:rPr lang="en-US" b="1" dirty="0">
                <a:latin typeface="Arial" pitchFamily="34" charset="0"/>
                <a:ea typeface="ＭＳ Ｐゴシック" pitchFamily="34" charset="-128"/>
                <a:cs typeface="Times New Roman" pitchFamily="18" charset="0"/>
              </a:rPr>
              <a:t>Value web </a:t>
            </a:r>
          </a:p>
          <a:p>
            <a:pPr marL="800100" lvl="1" indent="-342900">
              <a:spcBef>
                <a:spcPct val="50000"/>
              </a:spcBef>
              <a:buFontTx/>
              <a:buChar char="•"/>
              <a:defRPr/>
            </a:pPr>
            <a:r>
              <a:rPr lang="en-US" b="1" dirty="0">
                <a:latin typeface="Arial" pitchFamily="34" charset="0"/>
                <a:ea typeface="ＭＳ Ｐゴシック" pitchFamily="34" charset="-128"/>
                <a:cs typeface="Times New Roman" pitchFamily="18" charset="0"/>
              </a:rPr>
              <a:t>Collection of independent firms that use information technology to coordinate their value chains to produce a product collectively</a:t>
            </a:r>
          </a:p>
          <a:p>
            <a:pPr marL="800100" lvl="1" indent="-342900">
              <a:spcBef>
                <a:spcPct val="50000"/>
              </a:spcBef>
              <a:buFontTx/>
              <a:buChar char="•"/>
              <a:defRPr/>
            </a:pPr>
            <a:r>
              <a:rPr lang="en-US" b="1" dirty="0">
                <a:latin typeface="Arial" pitchFamily="34" charset="0"/>
                <a:ea typeface="ＭＳ Ｐゴシック" pitchFamily="34" charset="-128"/>
                <a:cs typeface="Times New Roman" pitchFamily="18" charset="0"/>
              </a:rPr>
              <a:t>Value webs are flexible and adapt to changes in supply and demand</a:t>
            </a:r>
            <a:endParaRPr lang="en-US" b="1" dirty="0">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71684"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Extending the Value Chain: The Value Web</a:t>
            </a:r>
          </a:p>
        </p:txBody>
      </p:sp>
      <p:sp>
        <p:nvSpPr>
          <p:cNvPr id="22532" name="Text Box 8"/>
          <p:cNvSpPr txBox="1">
            <a:spLocks noChangeArrowheads="1"/>
          </p:cNvSpPr>
          <p:nvPr/>
        </p:nvSpPr>
        <p:spPr bwMode="auto">
          <a:xfrm>
            <a:off x="1500166" y="357166"/>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28728" y="500042"/>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
        <p:nvSpPr>
          <p:cNvPr id="23555" name="Text Box 4"/>
          <p:cNvSpPr txBox="1">
            <a:spLocks noChangeArrowheads="1"/>
          </p:cNvSpPr>
          <p:nvPr/>
        </p:nvSpPr>
        <p:spPr bwMode="auto">
          <a:xfrm>
            <a:off x="3905250" y="6096000"/>
            <a:ext cx="1276350" cy="366713"/>
          </a:xfrm>
          <a:prstGeom prst="rect">
            <a:avLst/>
          </a:prstGeom>
          <a:noFill/>
          <a:ln w="9525">
            <a:noFill/>
            <a:miter lim="800000"/>
            <a:headEnd/>
            <a:tailEnd/>
          </a:ln>
        </p:spPr>
        <p:txBody>
          <a:bodyPr wrap="none">
            <a:spAutoFit/>
          </a:bodyPr>
          <a:lstStyle/>
          <a:p>
            <a:r>
              <a:rPr lang="en-US" sz="1800" b="1"/>
              <a:t>Figure 3-3</a:t>
            </a:r>
          </a:p>
        </p:txBody>
      </p:sp>
      <p:sp>
        <p:nvSpPr>
          <p:cNvPr id="23556" name="Text Box 5"/>
          <p:cNvSpPr txBox="1">
            <a:spLocks noChangeArrowheads="1"/>
          </p:cNvSpPr>
          <p:nvPr/>
        </p:nvSpPr>
        <p:spPr bwMode="auto">
          <a:xfrm>
            <a:off x="457200" y="2590800"/>
            <a:ext cx="2819400" cy="2563813"/>
          </a:xfrm>
          <a:prstGeom prst="rect">
            <a:avLst/>
          </a:prstGeom>
          <a:noFill/>
          <a:ln w="9525">
            <a:noFill/>
            <a:miter lim="800000"/>
            <a:headEnd/>
            <a:tailEnd/>
          </a:ln>
        </p:spPr>
        <p:txBody>
          <a:bodyPr>
            <a:spAutoFit/>
          </a:bodyPr>
          <a:lstStyle/>
          <a:p>
            <a:pPr>
              <a:spcBef>
                <a:spcPct val="50000"/>
              </a:spcBef>
            </a:pPr>
            <a:r>
              <a:rPr lang="en-US" sz="1800" b="1"/>
              <a:t>The value web is a networked system that can synchronize the value chains of business partners within an industry to respond rapidly to changes in supply and demand.</a:t>
            </a:r>
            <a:endParaRPr lang="en-US" sz="1800"/>
          </a:p>
        </p:txBody>
      </p:sp>
      <p:sp>
        <p:nvSpPr>
          <p:cNvPr id="96262" name="Rectangle 6"/>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Value Web</a:t>
            </a:r>
          </a:p>
        </p:txBody>
      </p:sp>
      <p:pic>
        <p:nvPicPr>
          <p:cNvPr id="23558" name="Picture 8" descr="fig03"/>
          <p:cNvPicPr>
            <a:picLocks noChangeAspect="1" noChangeArrowheads="1"/>
          </p:cNvPicPr>
          <p:nvPr/>
        </p:nvPicPr>
        <p:blipFill>
          <a:blip r:embed="rId3"/>
          <a:srcRect/>
          <a:stretch>
            <a:fillRect/>
          </a:stretch>
        </p:blipFill>
        <p:spPr bwMode="auto">
          <a:xfrm>
            <a:off x="4267200" y="2057400"/>
            <a:ext cx="4038600" cy="4013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762000" y="2362200"/>
            <a:ext cx="7620000" cy="4038600"/>
          </a:xfrm>
          <a:prstGeom prst="rect">
            <a:avLst/>
          </a:prstGeom>
          <a:noFill/>
          <a:ln w="12700">
            <a:noFill/>
            <a:miter lim="800000"/>
            <a:headEnd/>
            <a:tailEnd/>
          </a:ln>
          <a:effectLst/>
        </p:spPr>
        <p:txBody>
          <a:bodyPr lIns="90488" tIns="44450" rIns="90488" bIns="44450"/>
          <a:lstStyle/>
          <a:p>
            <a:pPr marL="342900" indent="-342900">
              <a:lnSpc>
                <a:spcPct val="120000"/>
              </a:lnSpc>
              <a:spcAft>
                <a:spcPts val="1200"/>
              </a:spcAft>
              <a:buFontTx/>
              <a:buChar char="•"/>
              <a:defRPr/>
            </a:pPr>
            <a:r>
              <a:rPr lang="en-US" b="1" dirty="0">
                <a:ea typeface="Times New Roman" pitchFamily="18" charset="0"/>
                <a:cs typeface="Times New Roman" pitchFamily="18" charset="0"/>
              </a:rPr>
              <a:t>Synergies:</a:t>
            </a:r>
          </a:p>
          <a:p>
            <a:pPr marL="800100" lvl="1" indent="-342900">
              <a:lnSpc>
                <a:spcPct val="120000"/>
              </a:lnSpc>
              <a:spcAft>
                <a:spcPts val="1200"/>
              </a:spcAft>
              <a:buFontTx/>
              <a:buChar char="•"/>
              <a:defRPr/>
            </a:pPr>
            <a:r>
              <a:rPr lang="en-US" sz="2000" b="1" dirty="0">
                <a:ea typeface="Times New Roman" pitchFamily="18" charset="0"/>
                <a:cs typeface="Times New Roman" pitchFamily="18" charset="0"/>
              </a:rPr>
              <a:t>When o</a:t>
            </a:r>
            <a:r>
              <a:rPr lang="en-US" sz="2000" b="1" dirty="0">
                <a:ea typeface="+mn-ea"/>
              </a:rPr>
              <a:t>utput of some units can be used as inputs to other units</a:t>
            </a:r>
          </a:p>
          <a:p>
            <a:pPr marL="800100" lvl="1" indent="-342900">
              <a:lnSpc>
                <a:spcPct val="120000"/>
              </a:lnSpc>
              <a:spcAft>
                <a:spcPts val="1200"/>
              </a:spcAft>
              <a:buFontTx/>
              <a:buChar char="•"/>
              <a:defRPr/>
            </a:pPr>
            <a:r>
              <a:rPr lang="en-US" sz="2000" b="1" dirty="0">
                <a:ea typeface="+mn-ea"/>
              </a:rPr>
              <a:t>When two firms can pool markets and expertise (e.g., recent bank mergers)</a:t>
            </a:r>
          </a:p>
          <a:p>
            <a:pPr marL="800100" lvl="1" indent="-342900">
              <a:lnSpc>
                <a:spcPct val="120000"/>
              </a:lnSpc>
              <a:spcAft>
                <a:spcPts val="1200"/>
              </a:spcAft>
              <a:buFontTx/>
              <a:buChar char="•"/>
              <a:defRPr/>
            </a:pPr>
            <a:r>
              <a:rPr lang="en-US" sz="2000" b="1" dirty="0">
                <a:ea typeface="+mn-ea"/>
              </a:rPr>
              <a:t>Lower costs and generate profits</a:t>
            </a:r>
          </a:p>
          <a:p>
            <a:pPr marL="800100" lvl="1" indent="-342900">
              <a:lnSpc>
                <a:spcPct val="120000"/>
              </a:lnSpc>
              <a:spcAft>
                <a:spcPts val="1200"/>
              </a:spcAft>
              <a:buFontTx/>
              <a:buChar char="•"/>
              <a:defRPr/>
            </a:pPr>
            <a:r>
              <a:rPr lang="en-US" sz="2000" b="1" dirty="0">
                <a:ea typeface="+mn-ea"/>
                <a:cs typeface="Arial" charset="0"/>
              </a:rPr>
              <a:t>Enabled by information systems that ties together disparate units so they act as whole</a:t>
            </a:r>
          </a:p>
          <a:p>
            <a:pPr marL="342900" indent="-342900">
              <a:buFontTx/>
              <a:buChar char="•"/>
              <a:defRPr/>
            </a:pPr>
            <a:endParaRPr lang="en-US" b="1" dirty="0">
              <a:effectLst>
                <a:outerShdw blurRad="38100" dist="38100" dir="2700000" algn="tl">
                  <a:srgbClr val="C0C0C0"/>
                </a:outerShdw>
              </a:effectLst>
              <a:ea typeface="Times New Roman" pitchFamily="18" charset="0"/>
              <a:cs typeface="Times New Roman" pitchFamily="18" charset="0"/>
            </a:endParaRPr>
          </a:p>
        </p:txBody>
      </p:sp>
      <p:sp>
        <p:nvSpPr>
          <p:cNvPr id="72708" name="Rectangle 4"/>
          <p:cNvSpPr>
            <a:spLocks noChangeArrowheads="1"/>
          </p:cNvSpPr>
          <p:nvPr/>
        </p:nvSpPr>
        <p:spPr bwMode="auto">
          <a:xfrm>
            <a:off x="762000" y="1600200"/>
            <a:ext cx="76962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Synergies, Core Competencies, and </a:t>
            </a:r>
            <a:b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b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Network-Based Strategies</a:t>
            </a:r>
          </a:p>
        </p:txBody>
      </p:sp>
      <p:sp>
        <p:nvSpPr>
          <p:cNvPr id="24580" name="Text Box 8"/>
          <p:cNvSpPr txBox="1">
            <a:spLocks noChangeArrowheads="1"/>
          </p:cNvSpPr>
          <p:nvPr/>
        </p:nvSpPr>
        <p:spPr bwMode="auto">
          <a:xfrm>
            <a:off x="1357290" y="357166"/>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762000" y="2133600"/>
            <a:ext cx="8077200" cy="4114800"/>
          </a:xfrm>
          <a:prstGeom prst="rect">
            <a:avLst/>
          </a:prstGeom>
          <a:noFill/>
          <a:ln w="12700">
            <a:noFill/>
            <a:miter lim="800000"/>
            <a:headEnd/>
            <a:tailEnd/>
          </a:ln>
        </p:spPr>
        <p:txBody>
          <a:bodyPr lIns="90488" tIns="44450" rIns="90488" bIns="44450"/>
          <a:lstStyle/>
          <a:p>
            <a:pPr marL="342900" indent="-342900">
              <a:lnSpc>
                <a:spcPct val="120000"/>
              </a:lnSpc>
              <a:spcAft>
                <a:spcPts val="600"/>
              </a:spcAft>
              <a:buFontTx/>
              <a:buChar char="•"/>
            </a:pPr>
            <a:r>
              <a:rPr lang="en-US" b="1">
                <a:cs typeface="Arial" charset="0"/>
              </a:rPr>
              <a:t>Core competency: </a:t>
            </a:r>
          </a:p>
          <a:p>
            <a:pPr marL="800100" lvl="1" indent="-342900">
              <a:lnSpc>
                <a:spcPct val="120000"/>
              </a:lnSpc>
              <a:spcAft>
                <a:spcPts val="600"/>
              </a:spcAft>
              <a:buFontTx/>
              <a:buChar char="•"/>
            </a:pPr>
            <a:r>
              <a:rPr lang="en-US" sz="2000" b="1">
                <a:cs typeface="Arial" charset="0"/>
              </a:rPr>
              <a:t>A</a:t>
            </a:r>
            <a:r>
              <a:rPr lang="en-US" sz="2000" b="1"/>
              <a:t>ctivities for which firm is world-class leader</a:t>
            </a:r>
          </a:p>
          <a:p>
            <a:pPr marL="1257300" lvl="2" indent="-342900">
              <a:lnSpc>
                <a:spcPct val="120000"/>
              </a:lnSpc>
              <a:spcAft>
                <a:spcPts val="600"/>
              </a:spcAft>
              <a:buFontTx/>
              <a:buChar char="•"/>
            </a:pPr>
            <a:r>
              <a:rPr lang="en-US" sz="1800" b="1"/>
              <a:t>E.g., world</a:t>
            </a:r>
            <a:r>
              <a:rPr lang="ja-JP" altLang="en-US" sz="1800" b="1"/>
              <a:t>’</a:t>
            </a:r>
            <a:r>
              <a:rPr lang="en-US" altLang="ja-JP" sz="1800" b="1"/>
              <a:t>s best miniature parts designer, best package delivery service</a:t>
            </a:r>
          </a:p>
          <a:p>
            <a:pPr marL="800100" lvl="1" indent="-342900">
              <a:lnSpc>
                <a:spcPct val="120000"/>
              </a:lnSpc>
              <a:spcAft>
                <a:spcPts val="600"/>
              </a:spcAft>
              <a:buFontTx/>
              <a:buChar char="•"/>
            </a:pPr>
            <a:r>
              <a:rPr lang="en-US" sz="2000" b="1"/>
              <a:t>Relies on knowledge that is gained over many years of experience as well as knowledge research</a:t>
            </a:r>
          </a:p>
          <a:p>
            <a:pPr marL="800100" lvl="1" indent="-342900">
              <a:lnSpc>
                <a:spcPct val="120000"/>
              </a:lnSpc>
              <a:spcAft>
                <a:spcPts val="600"/>
              </a:spcAft>
              <a:buFontTx/>
              <a:buChar char="•"/>
            </a:pPr>
            <a:r>
              <a:rPr lang="en-US" sz="2000" b="1"/>
              <a:t>Any information system that encourages the sharing of knowledge across business units enhances competency</a:t>
            </a:r>
          </a:p>
          <a:p>
            <a:pPr marL="1257300" lvl="2" indent="-342900">
              <a:lnSpc>
                <a:spcPct val="120000"/>
              </a:lnSpc>
              <a:spcAft>
                <a:spcPts val="600"/>
              </a:spcAft>
              <a:buFontTx/>
              <a:buChar char="•"/>
            </a:pPr>
            <a:r>
              <a:rPr lang="en-US" sz="1800" b="1"/>
              <a:t>E.g., Procter &amp; Gamble uses intranet to help people working on similar problems share ideas and expertise</a:t>
            </a:r>
          </a:p>
        </p:txBody>
      </p:sp>
      <p:sp>
        <p:nvSpPr>
          <p:cNvPr id="72708" name="Rectangle 4"/>
          <p:cNvSpPr>
            <a:spLocks noChangeArrowheads="1"/>
          </p:cNvSpPr>
          <p:nvPr/>
        </p:nvSpPr>
        <p:spPr bwMode="auto">
          <a:xfrm>
            <a:off x="762000" y="1447800"/>
            <a:ext cx="76962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Synergies, Core Competencies, and </a:t>
            </a:r>
            <a:b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b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Network-Based Strategies</a:t>
            </a:r>
          </a:p>
        </p:txBody>
      </p:sp>
      <p:sp>
        <p:nvSpPr>
          <p:cNvPr id="25604" name="Text Box 8"/>
          <p:cNvSpPr txBox="1">
            <a:spLocks noChangeArrowheads="1"/>
          </p:cNvSpPr>
          <p:nvPr/>
        </p:nvSpPr>
        <p:spPr bwMode="auto">
          <a:xfrm>
            <a:off x="1357290"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762000" y="2362200"/>
            <a:ext cx="7848600" cy="4114800"/>
          </a:xfrm>
          <a:prstGeom prst="rect">
            <a:avLst/>
          </a:prstGeom>
          <a:noFill/>
          <a:ln w="12700">
            <a:noFill/>
            <a:miter lim="800000"/>
            <a:headEnd/>
            <a:tailEnd/>
          </a:ln>
          <a:effectLst/>
        </p:spPr>
        <p:txBody>
          <a:bodyPr lIns="90488" tIns="44450" rIns="90488" bIns="44450"/>
          <a:lstStyle/>
          <a:p>
            <a:pPr marL="342900" indent="-342900">
              <a:lnSpc>
                <a:spcPct val="120000"/>
              </a:lnSpc>
              <a:buFontTx/>
              <a:buChar char="•"/>
              <a:defRPr/>
            </a:pPr>
            <a:r>
              <a:rPr lang="en-US" b="1" dirty="0">
                <a:ea typeface="+mn-ea"/>
                <a:cs typeface="Arial" charset="0"/>
              </a:rPr>
              <a:t>Network-based strategies:</a:t>
            </a:r>
          </a:p>
          <a:p>
            <a:pPr marL="742950" lvl="1" indent="-285750">
              <a:lnSpc>
                <a:spcPct val="120000"/>
              </a:lnSpc>
              <a:buFontTx/>
              <a:buChar char="•"/>
              <a:defRPr/>
            </a:pPr>
            <a:r>
              <a:rPr lang="en-US" sz="2200" b="1" dirty="0">
                <a:ea typeface="+mn-ea"/>
                <a:cs typeface="Arial" charset="0"/>
              </a:rPr>
              <a:t>Network economics:</a:t>
            </a:r>
          </a:p>
          <a:p>
            <a:pPr marL="1200150" lvl="2" indent="-285750">
              <a:lnSpc>
                <a:spcPct val="120000"/>
              </a:lnSpc>
              <a:buFontTx/>
              <a:buChar char="•"/>
              <a:defRPr/>
            </a:pPr>
            <a:r>
              <a:rPr lang="en-US" sz="2000" dirty="0">
                <a:ea typeface="+mn-ea"/>
                <a:cs typeface="Arial" charset="0"/>
              </a:rPr>
              <a:t>M</a:t>
            </a:r>
            <a:r>
              <a:rPr lang="en-US" sz="2000" dirty="0">
                <a:ea typeface="+mn-ea"/>
              </a:rPr>
              <a:t>arginal costs of adding another participant are near zero, whereas marginal gain is much larger</a:t>
            </a:r>
          </a:p>
          <a:p>
            <a:pPr marL="1200150" lvl="2" indent="-285750">
              <a:lnSpc>
                <a:spcPct val="120000"/>
              </a:lnSpc>
              <a:buFontTx/>
              <a:buChar char="•"/>
              <a:defRPr/>
            </a:pPr>
            <a:r>
              <a:rPr lang="en-US" sz="2000" dirty="0">
                <a:ea typeface="+mn-ea"/>
                <a:cs typeface="Arial" charset="0"/>
              </a:rPr>
              <a:t>E.g., larger number of participants in Internet, greater value to all participants</a:t>
            </a:r>
          </a:p>
          <a:p>
            <a:pPr marL="742950" lvl="1" indent="-285750">
              <a:lnSpc>
                <a:spcPct val="120000"/>
              </a:lnSpc>
              <a:buFontTx/>
              <a:buChar char="•"/>
              <a:defRPr/>
            </a:pPr>
            <a:r>
              <a:rPr lang="en-US" sz="2200" b="1" dirty="0">
                <a:ea typeface="+mn-ea"/>
                <a:cs typeface="Arial" charset="0"/>
              </a:rPr>
              <a:t>Virtual company:</a:t>
            </a:r>
          </a:p>
          <a:p>
            <a:pPr marL="1200150" lvl="2" indent="-285750">
              <a:lnSpc>
                <a:spcPct val="120000"/>
              </a:lnSpc>
              <a:buFontTx/>
              <a:buChar char="•"/>
              <a:defRPr/>
            </a:pPr>
            <a:r>
              <a:rPr lang="en-US" sz="2000" dirty="0">
                <a:ea typeface="+mn-ea"/>
                <a:cs typeface="Arial" charset="0"/>
              </a:rPr>
              <a:t>Uses networks to link people, resources, and ally with other companies to create and distribute products without traditional organizational boundaries or physical locations</a:t>
            </a:r>
          </a:p>
          <a:p>
            <a:pPr marL="342900" indent="-342900">
              <a:buFontTx/>
              <a:buChar char="•"/>
              <a:defRPr/>
            </a:pPr>
            <a:endParaRPr lang="en-US" b="1" dirty="0">
              <a:effectLst>
                <a:outerShdw blurRad="38100" dist="38100" dir="2700000" algn="tl">
                  <a:srgbClr val="C0C0C0"/>
                </a:outerShdw>
              </a:effectLst>
              <a:ea typeface="Times New Roman" pitchFamily="18" charset="0"/>
              <a:cs typeface="Times New Roman" pitchFamily="18" charset="0"/>
            </a:endParaRPr>
          </a:p>
        </p:txBody>
      </p:sp>
      <p:sp>
        <p:nvSpPr>
          <p:cNvPr id="72708" name="Rectangle 4"/>
          <p:cNvSpPr>
            <a:spLocks noChangeArrowheads="1"/>
          </p:cNvSpPr>
          <p:nvPr/>
        </p:nvSpPr>
        <p:spPr bwMode="auto">
          <a:xfrm>
            <a:off x="762000" y="1600200"/>
            <a:ext cx="76962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Synergies, Core Competencies, and </a:t>
            </a:r>
            <a:b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b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Network-Based Strategies</a:t>
            </a:r>
          </a:p>
        </p:txBody>
      </p:sp>
      <p:sp>
        <p:nvSpPr>
          <p:cNvPr id="26628" name="Text Box 8"/>
          <p:cNvSpPr txBox="1">
            <a:spLocks noChangeArrowheads="1"/>
          </p:cNvSpPr>
          <p:nvPr/>
        </p:nvSpPr>
        <p:spPr bwMode="auto">
          <a:xfrm>
            <a:off x="1357290"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000232" y="1285860"/>
            <a:ext cx="5076825" cy="3441700"/>
          </a:xfrm>
          <a:prstGeom prst="rect">
            <a:avLst/>
          </a:prstGeom>
          <a:noFill/>
          <a:ln>
            <a:noFill/>
          </a:ln>
          <a:effectLst>
            <a:outerShdw dist="35921" dir="2700000" algn="ctr" rotWithShape="0">
              <a:schemeClr val="bg2"/>
            </a:outerShdw>
          </a:effectLst>
          <a:extLst>
            <a:ext uri="{909E8E84-426E-40DD-AFC4-6F175D3DCCD1}"/>
            <a:ext uri="{91240B29-F687-4F45-9708-019B960494DF}"/>
          </a:extLst>
        </p:spPr>
        <p:txBody>
          <a:bodyPr>
            <a:spAutoFit/>
          </a:bodyPr>
          <a:lstStyle/>
          <a:p>
            <a:pPr algn="ctr" eaLnBrk="0" hangingPunct="0">
              <a:spcBef>
                <a:spcPct val="50000"/>
              </a:spcBef>
              <a:defRPr/>
            </a:pPr>
            <a:r>
              <a:rPr lang="en-US" sz="4400" b="1" dirty="0">
                <a:effectLst>
                  <a:outerShdw blurRad="38100" dist="38100" dir="2700000" algn="tl">
                    <a:srgbClr val="C0C0C0"/>
                  </a:outerShdw>
                </a:effectLst>
                <a:ea typeface="+mn-ea"/>
                <a:cs typeface="Times New Roman" charset="0"/>
              </a:rPr>
              <a:t>Achieving Competitive Advantage with Information Systems</a:t>
            </a:r>
            <a:endParaRPr lang="en-US" sz="4400" b="1" dirty="0">
              <a:effectLst>
                <a:outerShdw blurRad="38100" dist="38100" dir="2700000" algn="tl">
                  <a:srgbClr val="C0C0C0"/>
                </a:outerShdw>
              </a:effectLst>
              <a:ea typeface="+mn-ea"/>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762000" y="2286000"/>
            <a:ext cx="8077200" cy="3886200"/>
          </a:xfrm>
          <a:prstGeom prst="rect">
            <a:avLst/>
          </a:prstGeom>
          <a:noFill/>
          <a:ln w="12700">
            <a:noFill/>
            <a:miter lim="800000"/>
            <a:headEnd/>
            <a:tailEnd/>
          </a:ln>
        </p:spPr>
        <p:txBody>
          <a:bodyPr lIns="90488" tIns="44450" rIns="90488" bIns="44450"/>
          <a:lstStyle/>
          <a:p>
            <a:pPr marL="342900" indent="-342900">
              <a:spcAft>
                <a:spcPts val="1200"/>
              </a:spcAft>
              <a:buFontTx/>
              <a:buChar char="•"/>
            </a:pPr>
            <a:r>
              <a:rPr lang="en-US" b="1"/>
              <a:t>Disruptive technologies: </a:t>
            </a:r>
          </a:p>
          <a:p>
            <a:pPr marL="800100" lvl="1" indent="-342900">
              <a:spcAft>
                <a:spcPts val="1200"/>
              </a:spcAft>
              <a:buFontTx/>
              <a:buChar char="•"/>
            </a:pPr>
            <a:r>
              <a:rPr lang="en-US" sz="2000" b="1"/>
              <a:t>Technologies with disruptive impact on industries and businesses, rendering existing products, services and business models obsolete:</a:t>
            </a:r>
          </a:p>
          <a:p>
            <a:pPr marL="1200150" lvl="2" indent="-285750">
              <a:spcAft>
                <a:spcPts val="1200"/>
              </a:spcAft>
              <a:buFontTx/>
              <a:buChar char="•"/>
            </a:pPr>
            <a:r>
              <a:rPr lang="en-US" sz="1800" b="1">
                <a:cs typeface="Arial" charset="0"/>
              </a:rPr>
              <a:t>Personal computers</a:t>
            </a:r>
          </a:p>
          <a:p>
            <a:pPr marL="1200150" lvl="2" indent="-285750">
              <a:spcAft>
                <a:spcPts val="1200"/>
              </a:spcAft>
              <a:buFontTx/>
              <a:buChar char="•"/>
            </a:pPr>
            <a:r>
              <a:rPr lang="en-US" sz="1800" b="1">
                <a:cs typeface="Arial" charset="0"/>
              </a:rPr>
              <a:t>World Wide Web</a:t>
            </a:r>
          </a:p>
          <a:p>
            <a:pPr marL="1200150" lvl="2" indent="-285750">
              <a:spcAft>
                <a:spcPts val="1200"/>
              </a:spcAft>
              <a:buFontTx/>
              <a:buChar char="•"/>
            </a:pPr>
            <a:r>
              <a:rPr lang="en-US" sz="1800" b="1">
                <a:cs typeface="Arial" charset="0"/>
              </a:rPr>
              <a:t>Internet music services</a:t>
            </a:r>
          </a:p>
          <a:p>
            <a:pPr marL="800100" lvl="1" indent="-342900">
              <a:spcAft>
                <a:spcPts val="1200"/>
              </a:spcAft>
              <a:buFontTx/>
              <a:buChar char="•"/>
            </a:pPr>
            <a:r>
              <a:rPr lang="en-US" sz="2000" b="1">
                <a:cs typeface="Arial" charset="0"/>
              </a:rPr>
              <a:t>First movers versus fast followers</a:t>
            </a:r>
          </a:p>
          <a:p>
            <a:pPr marL="1200150" lvl="2" indent="-285750">
              <a:spcAft>
                <a:spcPts val="1200"/>
              </a:spcAft>
              <a:buFontTx/>
              <a:buChar char="•"/>
            </a:pPr>
            <a:r>
              <a:rPr lang="en-US" sz="1800" b="1">
                <a:cs typeface="Arial" charset="0"/>
              </a:rPr>
              <a:t>First movers of disruptive technologies may fail to see potential, allowing second movers to reap rewards (fast followers)</a:t>
            </a:r>
          </a:p>
        </p:txBody>
      </p:sp>
      <p:sp>
        <p:nvSpPr>
          <p:cNvPr id="98307" name="Rectangle 3"/>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Disruptive Technologies: Riding the Wave</a:t>
            </a:r>
          </a:p>
        </p:txBody>
      </p:sp>
      <p:sp>
        <p:nvSpPr>
          <p:cNvPr id="27652" name="Text Box 6"/>
          <p:cNvSpPr txBox="1">
            <a:spLocks noChangeArrowheads="1"/>
          </p:cNvSpPr>
          <p:nvPr/>
        </p:nvSpPr>
        <p:spPr bwMode="auto">
          <a:xfrm>
            <a:off x="1428728"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533400" y="2209800"/>
            <a:ext cx="8077200" cy="4038600"/>
          </a:xfrm>
          <a:prstGeom prst="rect">
            <a:avLst/>
          </a:prstGeom>
          <a:noFill/>
          <a:ln w="12700">
            <a:noFill/>
            <a:miter lim="800000"/>
            <a:headEnd/>
            <a:tailEnd/>
          </a:ln>
          <a:effectLst/>
        </p:spPr>
        <p:txBody>
          <a:bodyPr lIns="90488" tIns="44450" rIns="90488" bIns="44450"/>
          <a:lstStyle/>
          <a:p>
            <a:pPr marL="342900" indent="-342900">
              <a:spcAft>
                <a:spcPts val="600"/>
              </a:spcAft>
              <a:buFontTx/>
              <a:buChar char="•"/>
              <a:defRPr/>
            </a:pPr>
            <a:r>
              <a:rPr lang="en-US" b="1" dirty="0">
                <a:ea typeface="Times New Roman" pitchFamily="18" charset="0"/>
                <a:cs typeface="Times New Roman" pitchFamily="18" charset="0"/>
              </a:rPr>
              <a:t>Prior to the Internet, competing globally was only an option for huge firms able to afford factories, warehouses, and distribution centers abroad</a:t>
            </a:r>
          </a:p>
          <a:p>
            <a:pPr marL="342900" indent="-342900">
              <a:spcAft>
                <a:spcPts val="600"/>
              </a:spcAft>
              <a:buFontTx/>
              <a:buChar char="•"/>
              <a:defRPr/>
            </a:pPr>
            <a:r>
              <a:rPr lang="en-US" b="1" dirty="0">
                <a:ea typeface="+mn-ea"/>
              </a:rPr>
              <a:t>The Internet drastically reduces costs of operating globally</a:t>
            </a:r>
            <a:endParaRPr lang="en-US" b="1" dirty="0">
              <a:effectLst>
                <a:outerShdw blurRad="38100" dist="38100" dir="2700000" algn="tl">
                  <a:srgbClr val="C0C0C0"/>
                </a:outerShdw>
              </a:effectLst>
              <a:ea typeface="+mn-ea"/>
              <a:cs typeface="Arial" charset="0"/>
            </a:endParaRPr>
          </a:p>
          <a:p>
            <a:pPr marL="342900" indent="-342900">
              <a:spcAft>
                <a:spcPts val="600"/>
              </a:spcAft>
              <a:buFontTx/>
              <a:buChar char="•"/>
              <a:defRPr/>
            </a:pPr>
            <a:r>
              <a:rPr lang="en-US" b="1" dirty="0">
                <a:ea typeface="+mn-ea"/>
              </a:rPr>
              <a:t>Globalization benefits:</a:t>
            </a:r>
          </a:p>
          <a:p>
            <a:pPr marL="800100" lvl="1" indent="-342900">
              <a:spcAft>
                <a:spcPts val="600"/>
              </a:spcAft>
              <a:buFontTx/>
              <a:buChar char="•"/>
              <a:defRPr/>
            </a:pPr>
            <a:r>
              <a:rPr lang="en-US" sz="2000" b="1" dirty="0">
                <a:ea typeface="+mn-ea"/>
              </a:rPr>
              <a:t>Scale economies and resource cost reduction</a:t>
            </a:r>
          </a:p>
          <a:p>
            <a:pPr marL="800100" lvl="1" indent="-342900">
              <a:spcAft>
                <a:spcPts val="600"/>
              </a:spcAft>
              <a:buFontTx/>
              <a:buChar char="•"/>
              <a:defRPr/>
            </a:pPr>
            <a:r>
              <a:rPr lang="en-US" sz="2000" b="1" dirty="0">
                <a:ea typeface="+mn-ea"/>
              </a:rPr>
              <a:t>Higher utilization rates, fixed capital costs, and lower cost per unit of production</a:t>
            </a:r>
          </a:p>
          <a:p>
            <a:pPr marL="800100" lvl="1" indent="-342900">
              <a:lnSpc>
                <a:spcPct val="120000"/>
              </a:lnSpc>
              <a:spcAft>
                <a:spcPts val="600"/>
              </a:spcAft>
              <a:buFontTx/>
              <a:buChar char="•"/>
              <a:defRPr/>
            </a:pPr>
            <a:r>
              <a:rPr lang="en-US" sz="2000" b="1" dirty="0">
                <a:ea typeface="Times New Roman" pitchFamily="18" charset="0"/>
                <a:cs typeface="Times New Roman" pitchFamily="18" charset="0"/>
              </a:rPr>
              <a:t>Speeding time to market</a:t>
            </a:r>
          </a:p>
          <a:p>
            <a:pPr marL="342900" indent="-342900">
              <a:spcBef>
                <a:spcPct val="50000"/>
              </a:spcBef>
              <a:buFontTx/>
              <a:buChar char="•"/>
              <a:defRPr/>
            </a:pPr>
            <a:endParaRPr lang="en-US" b="1" dirty="0">
              <a:effectLst>
                <a:outerShdw blurRad="38100" dist="38100" dir="2700000" algn="tl">
                  <a:srgbClr val="C0C0C0"/>
                </a:outerShdw>
              </a:effectLst>
              <a:ea typeface="+mn-ea"/>
              <a:cs typeface="Arial" charset="0"/>
            </a:endParaRPr>
          </a:p>
        </p:txBody>
      </p:sp>
      <p:sp>
        <p:nvSpPr>
          <p:cNvPr id="93187" name="Rectangle 3"/>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Internet and Globalization</a:t>
            </a:r>
          </a:p>
        </p:txBody>
      </p:sp>
      <p:sp>
        <p:nvSpPr>
          <p:cNvPr id="28676" name="Text Box 4"/>
          <p:cNvSpPr txBox="1">
            <a:spLocks noChangeArrowheads="1"/>
          </p:cNvSpPr>
          <p:nvPr/>
        </p:nvSpPr>
        <p:spPr bwMode="auto">
          <a:xfrm>
            <a:off x="1928794" y="500042"/>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a:t>Competing on a Global Scale</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Global Business and System Strategies</a:t>
            </a:r>
          </a:p>
        </p:txBody>
      </p:sp>
      <p:sp>
        <p:nvSpPr>
          <p:cNvPr id="30723" name="Text Box 10"/>
          <p:cNvSpPr txBox="1">
            <a:spLocks noChangeArrowheads="1"/>
          </p:cNvSpPr>
          <p:nvPr/>
        </p:nvSpPr>
        <p:spPr bwMode="auto">
          <a:xfrm>
            <a:off x="1857356" y="642918"/>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Competing on a Global Scale</a:t>
            </a:r>
          </a:p>
        </p:txBody>
      </p:sp>
      <p:sp>
        <p:nvSpPr>
          <p:cNvPr id="30724" name="Rectangle 12"/>
          <p:cNvSpPr>
            <a:spLocks noChangeArrowheads="1"/>
          </p:cNvSpPr>
          <p:nvPr/>
        </p:nvSpPr>
        <p:spPr bwMode="auto">
          <a:xfrm>
            <a:off x="685800" y="2133600"/>
            <a:ext cx="8077200" cy="43434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sz="2000" b="1"/>
              <a:t>Domestic exporters</a:t>
            </a:r>
          </a:p>
          <a:p>
            <a:pPr marL="800100" lvl="1" indent="-342900">
              <a:spcAft>
                <a:spcPts val="600"/>
              </a:spcAft>
              <a:buFontTx/>
              <a:buChar char="•"/>
            </a:pPr>
            <a:r>
              <a:rPr lang="en-US" sz="1800" b="1"/>
              <a:t>Heavy centralization of corporate activities in home country</a:t>
            </a:r>
          </a:p>
          <a:p>
            <a:pPr marL="342900" indent="-342900">
              <a:spcAft>
                <a:spcPts val="600"/>
              </a:spcAft>
              <a:buFontTx/>
              <a:buChar char="•"/>
            </a:pPr>
            <a:r>
              <a:rPr lang="en-US" sz="2000" b="1"/>
              <a:t>Multinationals</a:t>
            </a:r>
          </a:p>
          <a:p>
            <a:pPr marL="800100" lvl="1" indent="-342900">
              <a:spcAft>
                <a:spcPts val="600"/>
              </a:spcAft>
              <a:buFontTx/>
              <a:buChar char="•"/>
            </a:pPr>
            <a:r>
              <a:rPr lang="en-US" sz="1800" b="1"/>
              <a:t>Concentrates financial management at central home base while decentralizing production, sales, and marketing to other countries</a:t>
            </a:r>
          </a:p>
          <a:p>
            <a:pPr marL="342900" indent="-342900">
              <a:spcAft>
                <a:spcPts val="600"/>
              </a:spcAft>
              <a:buFontTx/>
              <a:buChar char="•"/>
            </a:pPr>
            <a:r>
              <a:rPr lang="en-US" sz="2000" b="1"/>
              <a:t>Franchisers</a:t>
            </a:r>
          </a:p>
          <a:p>
            <a:pPr marL="800100" lvl="1" indent="-342900">
              <a:spcAft>
                <a:spcPts val="600"/>
              </a:spcAft>
              <a:buFontTx/>
              <a:buChar char="•"/>
            </a:pPr>
            <a:r>
              <a:rPr lang="en-US" sz="1800" b="1"/>
              <a:t>Product created, designed, financed, and initially produced in home country but rely on foreign units for further production, marketing, and human resources</a:t>
            </a:r>
          </a:p>
          <a:p>
            <a:pPr marL="342900" indent="-342900">
              <a:spcAft>
                <a:spcPts val="600"/>
              </a:spcAft>
              <a:buFontTx/>
              <a:buChar char="•"/>
            </a:pPr>
            <a:r>
              <a:rPr lang="en-US" sz="2000" b="1"/>
              <a:t>Transnationals</a:t>
            </a:r>
          </a:p>
          <a:p>
            <a:pPr marL="800100" lvl="1" indent="-342900">
              <a:spcAft>
                <a:spcPts val="600"/>
              </a:spcAft>
              <a:buFontTx/>
              <a:buChar char="•"/>
            </a:pPr>
            <a:r>
              <a:rPr lang="en-US" sz="1800" b="1"/>
              <a:t>Regional (not national) headquarters and perhaps world headquarters; optimizing resources as needed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Global System Configurations</a:t>
            </a:r>
          </a:p>
        </p:txBody>
      </p:sp>
      <p:sp>
        <p:nvSpPr>
          <p:cNvPr id="31747" name="Text Box 10"/>
          <p:cNvSpPr txBox="1">
            <a:spLocks noChangeArrowheads="1"/>
          </p:cNvSpPr>
          <p:nvPr/>
        </p:nvSpPr>
        <p:spPr bwMode="auto">
          <a:xfrm>
            <a:off x="1857356" y="714356"/>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Competing on a Global Scale</a:t>
            </a:r>
          </a:p>
        </p:txBody>
      </p:sp>
      <p:sp>
        <p:nvSpPr>
          <p:cNvPr id="31748" name="Rectangle 12"/>
          <p:cNvSpPr>
            <a:spLocks noChangeArrowheads="1"/>
          </p:cNvSpPr>
          <p:nvPr/>
        </p:nvSpPr>
        <p:spPr bwMode="auto">
          <a:xfrm>
            <a:off x="685800" y="2209800"/>
            <a:ext cx="8077200" cy="43434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b="1"/>
              <a:t>Centralized systems:</a:t>
            </a:r>
          </a:p>
          <a:p>
            <a:pPr marL="800100" lvl="1" indent="-342900">
              <a:spcAft>
                <a:spcPts val="600"/>
              </a:spcAft>
              <a:buFontTx/>
              <a:buChar char="•"/>
            </a:pPr>
            <a:r>
              <a:rPr lang="en-US" sz="2000"/>
              <a:t>All development and operation at domestic home base</a:t>
            </a:r>
          </a:p>
          <a:p>
            <a:pPr marL="342900" indent="-342900">
              <a:spcAft>
                <a:spcPts val="600"/>
              </a:spcAft>
              <a:buFontTx/>
              <a:buChar char="•"/>
            </a:pPr>
            <a:r>
              <a:rPr lang="en-US" b="1"/>
              <a:t>Duplicated systems:</a:t>
            </a:r>
          </a:p>
          <a:p>
            <a:pPr marL="800100" lvl="1" indent="-342900">
              <a:spcAft>
                <a:spcPts val="600"/>
              </a:spcAft>
              <a:buFontTx/>
              <a:buChar char="•"/>
            </a:pPr>
            <a:r>
              <a:rPr lang="en-US" sz="1800"/>
              <a:t>D</a:t>
            </a:r>
            <a:r>
              <a:rPr lang="en-US" sz="2000"/>
              <a:t>evelopment at home base but operations managed by autonomous units in foreign locations</a:t>
            </a:r>
            <a:endParaRPr lang="en-US" sz="4800" b="1"/>
          </a:p>
          <a:p>
            <a:pPr marL="342900" indent="-342900">
              <a:spcAft>
                <a:spcPts val="600"/>
              </a:spcAft>
              <a:buFontTx/>
              <a:buChar char="•"/>
            </a:pPr>
            <a:r>
              <a:rPr lang="en-US" b="1"/>
              <a:t>Decentralized systems:</a:t>
            </a:r>
          </a:p>
          <a:p>
            <a:pPr marL="800100" lvl="1" indent="-342900">
              <a:spcAft>
                <a:spcPts val="600"/>
              </a:spcAft>
              <a:buFontTx/>
              <a:buChar char="•"/>
            </a:pPr>
            <a:r>
              <a:rPr lang="en-US" sz="2000"/>
              <a:t>Each foreign unit designs own solutions and systems</a:t>
            </a:r>
          </a:p>
          <a:p>
            <a:pPr marL="342900" indent="-342900">
              <a:spcAft>
                <a:spcPts val="600"/>
              </a:spcAft>
              <a:buFontTx/>
              <a:buChar char="•"/>
            </a:pPr>
            <a:r>
              <a:rPr lang="en-US" b="1"/>
              <a:t>Networked systems:</a:t>
            </a:r>
          </a:p>
          <a:p>
            <a:pPr marL="800100" lvl="1" indent="-342900">
              <a:spcAft>
                <a:spcPts val="600"/>
              </a:spcAft>
              <a:buFontTx/>
              <a:buChar char="•"/>
            </a:pPr>
            <a:r>
              <a:rPr lang="en-US" sz="2000"/>
              <a:t>Development and operations occur in integrated and coordinated fashion across all units</a:t>
            </a:r>
          </a:p>
          <a:p>
            <a:pPr marL="342900" indent="-342900">
              <a:spcAft>
                <a:spcPts val="600"/>
              </a:spcAft>
              <a:buFontTx/>
              <a:buChar char="•"/>
            </a:pPr>
            <a:endParaRPr lang="en-US" sz="2000" b="1"/>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Global Business Organization Systems Configurations</a:t>
            </a:r>
          </a:p>
        </p:txBody>
      </p:sp>
      <p:sp>
        <p:nvSpPr>
          <p:cNvPr id="32771" name="Text Box 10"/>
          <p:cNvSpPr txBox="1">
            <a:spLocks noChangeArrowheads="1"/>
          </p:cNvSpPr>
          <p:nvPr/>
        </p:nvSpPr>
        <p:spPr bwMode="auto">
          <a:xfrm>
            <a:off x="1857356" y="428604"/>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Competing on a Global Scale</a:t>
            </a:r>
          </a:p>
        </p:txBody>
      </p:sp>
      <p:sp>
        <p:nvSpPr>
          <p:cNvPr id="73743" name="Rectangle 15"/>
          <p:cNvSpPr>
            <a:spLocks noChangeArrowheads="1"/>
          </p:cNvSpPr>
          <p:nvPr/>
        </p:nvSpPr>
        <p:spPr bwMode="auto">
          <a:xfrm>
            <a:off x="685800" y="4800600"/>
            <a:ext cx="8153400" cy="1600200"/>
          </a:xfrm>
          <a:prstGeom prst="rect">
            <a:avLst/>
          </a:prstGeom>
          <a:noFill/>
          <a:ln w="12700">
            <a:noFill/>
            <a:miter lim="800000"/>
            <a:headEnd/>
            <a:tailEnd/>
          </a:ln>
          <a:effectLst/>
        </p:spPr>
        <p:txBody>
          <a:bodyPr lIns="90488" tIns="44450" rIns="90488" bIns="44450"/>
          <a:lstStyle/>
          <a:p>
            <a:pPr marL="342900" indent="-342900">
              <a:buFontTx/>
              <a:buChar char="•"/>
              <a:defRPr/>
            </a:pPr>
            <a:endParaRPr lang="en-US" b="1" dirty="0">
              <a:effectLst>
                <a:outerShdw blurRad="38100" dist="38100" dir="2700000" algn="tl">
                  <a:srgbClr val="C0C0C0"/>
                </a:outerShdw>
              </a:effectLst>
              <a:ea typeface="+mn-ea"/>
              <a:cs typeface="Arial" charset="0"/>
            </a:endParaRPr>
          </a:p>
        </p:txBody>
      </p:sp>
      <p:sp>
        <p:nvSpPr>
          <p:cNvPr id="32773" name="Text Box 4"/>
          <p:cNvSpPr txBox="1">
            <a:spLocks noChangeArrowheads="1"/>
          </p:cNvSpPr>
          <p:nvPr/>
        </p:nvSpPr>
        <p:spPr bwMode="auto">
          <a:xfrm>
            <a:off x="3905250" y="6096000"/>
            <a:ext cx="1276350" cy="366713"/>
          </a:xfrm>
          <a:prstGeom prst="rect">
            <a:avLst/>
          </a:prstGeom>
          <a:noFill/>
          <a:ln w="9525">
            <a:noFill/>
            <a:miter lim="800000"/>
            <a:headEnd/>
            <a:tailEnd/>
          </a:ln>
        </p:spPr>
        <p:txBody>
          <a:bodyPr wrap="none">
            <a:spAutoFit/>
          </a:bodyPr>
          <a:lstStyle/>
          <a:p>
            <a:r>
              <a:rPr lang="en-US" sz="1800" b="1"/>
              <a:t>Figure 3-5</a:t>
            </a:r>
          </a:p>
        </p:txBody>
      </p:sp>
      <p:sp>
        <p:nvSpPr>
          <p:cNvPr id="32774" name="Text Box 5"/>
          <p:cNvSpPr txBox="1">
            <a:spLocks noChangeArrowheads="1"/>
          </p:cNvSpPr>
          <p:nvPr/>
        </p:nvSpPr>
        <p:spPr bwMode="auto">
          <a:xfrm>
            <a:off x="304800" y="5334000"/>
            <a:ext cx="8153400" cy="942975"/>
          </a:xfrm>
          <a:prstGeom prst="rect">
            <a:avLst/>
          </a:prstGeom>
          <a:noFill/>
          <a:ln w="9525">
            <a:noFill/>
            <a:miter lim="800000"/>
            <a:headEnd/>
            <a:tailEnd/>
          </a:ln>
        </p:spPr>
        <p:txBody>
          <a:bodyPr>
            <a:spAutoFit/>
          </a:bodyPr>
          <a:lstStyle/>
          <a:p>
            <a:r>
              <a:rPr lang="en-US" sz="1400" b="1"/>
              <a:t>The large Xs show the dominant patterns, and the small Xs show the emerging patterns. For instance, domestic exporters rely predominantly on centralized systems, but there is continual pressure and some development of decentralized systems in local marketing regions.</a:t>
            </a:r>
          </a:p>
        </p:txBody>
      </p:sp>
      <p:pic>
        <p:nvPicPr>
          <p:cNvPr id="32775" name="Picture 2"/>
          <p:cNvPicPr>
            <a:picLocks noChangeAspect="1" noChangeArrowheads="1"/>
          </p:cNvPicPr>
          <p:nvPr/>
        </p:nvPicPr>
        <p:blipFill>
          <a:blip r:embed="rId3"/>
          <a:srcRect/>
          <a:stretch>
            <a:fillRect/>
          </a:stretch>
        </p:blipFill>
        <p:spPr bwMode="auto">
          <a:xfrm>
            <a:off x="228600" y="2438400"/>
            <a:ext cx="8629650" cy="2743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609600" y="1600200"/>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What Is Quality?</a:t>
            </a:r>
          </a:p>
        </p:txBody>
      </p:sp>
      <p:sp>
        <p:nvSpPr>
          <p:cNvPr id="33795" name="Text Box 8"/>
          <p:cNvSpPr txBox="1">
            <a:spLocks noChangeArrowheads="1"/>
          </p:cNvSpPr>
          <p:nvPr/>
        </p:nvSpPr>
        <p:spPr bwMode="auto">
          <a:xfrm>
            <a:off x="2143108" y="357166"/>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a:t>Competing on Quality and Design</a:t>
            </a:r>
          </a:p>
        </p:txBody>
      </p:sp>
      <p:sp>
        <p:nvSpPr>
          <p:cNvPr id="33796" name="Rectangle 10"/>
          <p:cNvSpPr>
            <a:spLocks noChangeArrowheads="1"/>
          </p:cNvSpPr>
          <p:nvPr/>
        </p:nvSpPr>
        <p:spPr bwMode="auto">
          <a:xfrm>
            <a:off x="762000" y="1981200"/>
            <a:ext cx="8077200" cy="42672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b="1"/>
              <a:t>Producer perspective: </a:t>
            </a:r>
          </a:p>
          <a:p>
            <a:pPr marL="800100" lvl="1" indent="-342900">
              <a:spcAft>
                <a:spcPts val="600"/>
              </a:spcAft>
              <a:buFontTx/>
              <a:buChar char="•"/>
            </a:pPr>
            <a:r>
              <a:rPr lang="en-US" sz="2000"/>
              <a:t>Conformance to specifications and absence of variation from specs</a:t>
            </a:r>
          </a:p>
          <a:p>
            <a:pPr marL="342900" indent="-342900">
              <a:lnSpc>
                <a:spcPct val="110000"/>
              </a:lnSpc>
              <a:spcAft>
                <a:spcPts val="600"/>
              </a:spcAft>
              <a:buFontTx/>
              <a:buChar char="•"/>
            </a:pPr>
            <a:r>
              <a:rPr lang="en-US" b="1"/>
              <a:t>Customer perspective: </a:t>
            </a:r>
          </a:p>
          <a:p>
            <a:pPr marL="800100" lvl="1" indent="-342900">
              <a:lnSpc>
                <a:spcPct val="110000"/>
              </a:lnSpc>
              <a:spcAft>
                <a:spcPts val="600"/>
              </a:spcAft>
              <a:buFontTx/>
              <a:buChar char="•"/>
            </a:pPr>
            <a:r>
              <a:rPr lang="en-US" sz="2000"/>
              <a:t>Physical quality (reliability), quality of service, psychological quality</a:t>
            </a:r>
          </a:p>
          <a:p>
            <a:pPr marL="342900" indent="-342900">
              <a:spcAft>
                <a:spcPts val="600"/>
              </a:spcAft>
              <a:buFontTx/>
              <a:buChar char="•"/>
            </a:pPr>
            <a:r>
              <a:rPr lang="en-US" b="1"/>
              <a:t>Total quality management (TQM): </a:t>
            </a:r>
          </a:p>
          <a:p>
            <a:pPr marL="800100" lvl="1" indent="-342900">
              <a:spcAft>
                <a:spcPts val="600"/>
              </a:spcAft>
              <a:buFontTx/>
              <a:buChar char="•"/>
            </a:pPr>
            <a:r>
              <a:rPr lang="en-US" sz="2000"/>
              <a:t>Quality control is end in itself</a:t>
            </a:r>
          </a:p>
          <a:p>
            <a:pPr marL="800100" lvl="1" indent="-342900">
              <a:spcAft>
                <a:spcPts val="600"/>
              </a:spcAft>
              <a:buFontTx/>
              <a:buChar char="•"/>
            </a:pPr>
            <a:r>
              <a:rPr lang="en-US" sz="2000"/>
              <a:t>All people, functions responsible for quality</a:t>
            </a:r>
          </a:p>
          <a:p>
            <a:pPr marL="342900" indent="-342900">
              <a:spcAft>
                <a:spcPts val="600"/>
              </a:spcAft>
              <a:buFontTx/>
              <a:buChar char="•"/>
            </a:pPr>
            <a:r>
              <a:rPr lang="en-US" b="1"/>
              <a:t>Six sigma:</a:t>
            </a:r>
          </a:p>
          <a:p>
            <a:pPr marL="800100" lvl="1" indent="-342900">
              <a:spcAft>
                <a:spcPts val="600"/>
              </a:spcAft>
              <a:buFontTx/>
              <a:buChar char="•"/>
            </a:pPr>
            <a:r>
              <a:rPr lang="en-US" sz="2000"/>
              <a:t>Measure of quality: 3.4 defects/million opportunities</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457200" y="2057400"/>
            <a:ext cx="8001000" cy="3810000"/>
          </a:xfrm>
          <a:prstGeom prst="rect">
            <a:avLst/>
          </a:prstGeom>
          <a:noFill/>
          <a:ln w="12700">
            <a:noFill/>
            <a:miter lim="800000"/>
            <a:headEnd/>
            <a:tailEnd/>
          </a:ln>
          <a:effectLst/>
        </p:spPr>
        <p:txBody>
          <a:bodyPr lIns="90488" tIns="44450" rIns="90488" bIns="44450"/>
          <a:lstStyle/>
          <a:p>
            <a:pPr marL="342900" indent="-342900">
              <a:spcBef>
                <a:spcPct val="5000"/>
              </a:spcBef>
              <a:defRPr/>
            </a:pPr>
            <a:endParaRPr lang="en-US" b="1" dirty="0">
              <a:effectLst>
                <a:outerShdw blurRad="38100" dist="38100" dir="2700000" algn="tl">
                  <a:srgbClr val="C0C0C0"/>
                </a:outerShdw>
              </a:effectLst>
              <a:ea typeface="Times New Roman" pitchFamily="18" charset="0"/>
              <a:cs typeface="Times New Roman" pitchFamily="18" charset="0"/>
            </a:endParaRPr>
          </a:p>
          <a:p>
            <a:pPr marL="342900" indent="-342900">
              <a:lnSpc>
                <a:spcPct val="80000"/>
              </a:lnSpc>
              <a:spcBef>
                <a:spcPct val="25000"/>
              </a:spcBef>
              <a:spcAft>
                <a:spcPct val="25000"/>
              </a:spcAft>
              <a:buFontTx/>
              <a:buChar char="•"/>
              <a:defRPr/>
            </a:pPr>
            <a:r>
              <a:rPr lang="en-US" b="1" dirty="0">
                <a:ea typeface="Times New Roman" pitchFamily="18" charset="0"/>
                <a:cs typeface="Times New Roman" pitchFamily="18" charset="0"/>
              </a:rPr>
              <a:t>Reduce cycle time and simplify production process</a:t>
            </a:r>
            <a:endParaRPr lang="en-US" b="1" dirty="0">
              <a:ea typeface="+mn-ea"/>
            </a:endParaRPr>
          </a:p>
          <a:p>
            <a:pPr marL="342900" indent="-342900">
              <a:lnSpc>
                <a:spcPct val="90000"/>
              </a:lnSpc>
              <a:spcBef>
                <a:spcPct val="25000"/>
              </a:spcBef>
              <a:spcAft>
                <a:spcPct val="25000"/>
              </a:spcAft>
              <a:buFontTx/>
              <a:buChar char="•"/>
              <a:defRPr/>
            </a:pPr>
            <a:r>
              <a:rPr lang="en-US" b="1" dirty="0">
                <a:ea typeface="Times New Roman" pitchFamily="18" charset="0"/>
                <a:cs typeface="Times New Roman" pitchFamily="18" charset="0"/>
              </a:rPr>
              <a:t>Benchmarking</a:t>
            </a:r>
          </a:p>
          <a:p>
            <a:pPr marL="342900" indent="-342900">
              <a:lnSpc>
                <a:spcPct val="90000"/>
              </a:lnSpc>
              <a:spcBef>
                <a:spcPct val="25000"/>
              </a:spcBef>
              <a:spcAft>
                <a:spcPct val="25000"/>
              </a:spcAft>
              <a:buFontTx/>
              <a:buChar char="•"/>
              <a:defRPr/>
            </a:pPr>
            <a:r>
              <a:rPr lang="en-US" b="1" dirty="0">
                <a:ea typeface="Times New Roman" pitchFamily="18" charset="0"/>
                <a:cs typeface="Times New Roman" pitchFamily="18" charset="0"/>
              </a:rPr>
              <a:t>Use customer demands to improve products and services</a:t>
            </a:r>
          </a:p>
          <a:p>
            <a:pPr marL="342900" indent="-342900">
              <a:lnSpc>
                <a:spcPct val="90000"/>
              </a:lnSpc>
              <a:spcBef>
                <a:spcPct val="25000"/>
              </a:spcBef>
              <a:spcAft>
                <a:spcPct val="25000"/>
              </a:spcAft>
              <a:buFontTx/>
              <a:buChar char="•"/>
              <a:defRPr/>
            </a:pPr>
            <a:r>
              <a:rPr lang="en-US" b="1" dirty="0">
                <a:ea typeface="Times New Roman" pitchFamily="18" charset="0"/>
                <a:cs typeface="Times New Roman" pitchFamily="18" charset="0"/>
              </a:rPr>
              <a:t>Improve design quality and precision</a:t>
            </a:r>
          </a:p>
          <a:p>
            <a:pPr marL="800100" lvl="1" indent="-342900">
              <a:lnSpc>
                <a:spcPct val="90000"/>
              </a:lnSpc>
              <a:spcBef>
                <a:spcPct val="25000"/>
              </a:spcBef>
              <a:spcAft>
                <a:spcPct val="25000"/>
              </a:spcAft>
              <a:buFontTx/>
              <a:buChar char="•"/>
              <a:defRPr/>
            </a:pPr>
            <a:r>
              <a:rPr lang="en-US" sz="2000" dirty="0">
                <a:ea typeface="Times New Roman" pitchFamily="18" charset="0"/>
                <a:cs typeface="Times New Roman" pitchFamily="18" charset="0"/>
              </a:rPr>
              <a:t>Computer-aided design (CAD) systems</a:t>
            </a:r>
          </a:p>
          <a:p>
            <a:pPr marL="342900" indent="-342900">
              <a:lnSpc>
                <a:spcPct val="90000"/>
              </a:lnSpc>
              <a:spcBef>
                <a:spcPct val="25000"/>
              </a:spcBef>
              <a:spcAft>
                <a:spcPct val="25000"/>
              </a:spcAft>
              <a:buFontTx/>
              <a:buChar char="•"/>
              <a:defRPr/>
            </a:pPr>
            <a:r>
              <a:rPr lang="en-US" b="1" dirty="0">
                <a:ea typeface="Times New Roman" pitchFamily="18" charset="0"/>
                <a:cs typeface="Times New Roman" pitchFamily="18" charset="0"/>
              </a:rPr>
              <a:t>Improve production precision and tighten production tolerances</a:t>
            </a:r>
          </a:p>
          <a:p>
            <a:pPr marL="342900" indent="-342900">
              <a:lnSpc>
                <a:spcPct val="80000"/>
              </a:lnSpc>
              <a:spcBef>
                <a:spcPct val="50000"/>
              </a:spcBef>
              <a:spcAft>
                <a:spcPct val="25000"/>
              </a:spcAft>
              <a:defRPr/>
            </a:pPr>
            <a:endParaRPr lang="en-US" b="1" dirty="0">
              <a:ea typeface="Times New Roman" pitchFamily="18" charset="0"/>
              <a:cs typeface="Times New Roman" pitchFamily="18" charset="0"/>
            </a:endParaRPr>
          </a:p>
        </p:txBody>
      </p:sp>
      <p:sp>
        <p:nvSpPr>
          <p:cNvPr id="75780" name="Rectangle 4"/>
          <p:cNvSpPr>
            <a:spLocks noChangeArrowheads="1"/>
          </p:cNvSpPr>
          <p:nvPr/>
        </p:nvSpPr>
        <p:spPr bwMode="auto">
          <a:xfrm>
            <a:off x="609600" y="162718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How Information Systems Improve Quality</a:t>
            </a:r>
          </a:p>
        </p:txBody>
      </p:sp>
      <p:sp>
        <p:nvSpPr>
          <p:cNvPr id="34820" name="Text Box 8"/>
          <p:cNvSpPr txBox="1">
            <a:spLocks noChangeArrowheads="1"/>
          </p:cNvSpPr>
          <p:nvPr/>
        </p:nvSpPr>
        <p:spPr bwMode="auto">
          <a:xfrm>
            <a:off x="2000232" y="428604"/>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a:t>Competing on Quality and Design</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500034" y="3214686"/>
            <a:ext cx="8153400" cy="646331"/>
          </a:xfrm>
          <a:prstGeom prst="rect">
            <a:avLst/>
          </a:prstGeom>
          <a:noFill/>
          <a:ln w="9525">
            <a:noFill/>
            <a:miter lim="800000"/>
            <a:headEnd/>
            <a:tailEnd/>
          </a:ln>
          <a:effectLst/>
        </p:spPr>
        <p:txBody>
          <a:bodyPr>
            <a:spAutoFit/>
          </a:bodyPr>
          <a:lstStyle/>
          <a:p>
            <a:pPr algn="ctr">
              <a:defRPr/>
            </a:pPr>
            <a:r>
              <a:rPr lang="en-US" sz="3600" b="1" dirty="0" smtClean="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NEXT</a:t>
            </a:r>
            <a:endParaRPr lang="en-US" sz="3600"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762000" y="2209800"/>
            <a:ext cx="8077200" cy="42672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b="1"/>
              <a:t>One way to understand competitive advantage</a:t>
            </a:r>
          </a:p>
          <a:p>
            <a:pPr marL="342900" indent="-342900">
              <a:spcAft>
                <a:spcPts val="600"/>
              </a:spcAft>
              <a:buFontTx/>
              <a:buChar char="•"/>
            </a:pPr>
            <a:r>
              <a:rPr lang="en-US" b="1"/>
              <a:t>Five competitive forces shape fate of firm</a:t>
            </a:r>
          </a:p>
          <a:p>
            <a:pPr marL="914400" lvl="1" indent="-457200">
              <a:spcAft>
                <a:spcPts val="600"/>
              </a:spcAft>
              <a:buFont typeface="Times New Roman" pitchFamily="18" charset="0"/>
              <a:buAutoNum type="arabicPeriod"/>
            </a:pPr>
            <a:r>
              <a:rPr lang="en-US" b="1"/>
              <a:t>Traditional competitors</a:t>
            </a:r>
            <a:endParaRPr lang="en-US" b="1">
              <a:cs typeface="Arial" charset="0"/>
            </a:endParaRPr>
          </a:p>
          <a:p>
            <a:pPr marL="1371600" lvl="2" indent="-457200">
              <a:spcAft>
                <a:spcPts val="600"/>
              </a:spcAft>
              <a:buFont typeface="Arial" charset="0"/>
              <a:buChar char="•"/>
            </a:pPr>
            <a:r>
              <a:rPr lang="en-US" sz="2000">
                <a:cs typeface="Arial" charset="0"/>
              </a:rPr>
              <a:t>Competitors in market space continuously devise new products, new efficiencies, switching costs</a:t>
            </a:r>
            <a:endParaRPr lang="en-US" sz="2000"/>
          </a:p>
          <a:p>
            <a:pPr marL="914400" lvl="1" indent="-457200">
              <a:spcAft>
                <a:spcPts val="600"/>
              </a:spcAft>
              <a:buFont typeface="Times New Roman" pitchFamily="18" charset="0"/>
              <a:buAutoNum type="arabicPeriod"/>
            </a:pPr>
            <a:r>
              <a:rPr lang="en-US" b="1"/>
              <a:t>New market entrants</a:t>
            </a:r>
          </a:p>
          <a:p>
            <a:pPr marL="1371600" lvl="2" indent="-457200">
              <a:spcAft>
                <a:spcPts val="600"/>
              </a:spcAft>
              <a:buFont typeface="Arial" charset="0"/>
              <a:buChar char="•"/>
            </a:pPr>
            <a:r>
              <a:rPr lang="en-US" sz="2000"/>
              <a:t>Some industries have low barriers to entry:</a:t>
            </a:r>
          </a:p>
          <a:p>
            <a:pPr marL="1828800" lvl="3" indent="-457200">
              <a:spcAft>
                <a:spcPts val="600"/>
              </a:spcAft>
              <a:buFont typeface="Arial" charset="0"/>
              <a:buChar char="•"/>
            </a:pPr>
            <a:r>
              <a:rPr lang="en-US" sz="2000"/>
              <a:t>E.g., food industry versus microchip industry</a:t>
            </a:r>
          </a:p>
          <a:p>
            <a:pPr marL="1371600" lvl="2" indent="-457200">
              <a:spcAft>
                <a:spcPts val="600"/>
              </a:spcAft>
              <a:buFont typeface="Arial" charset="0"/>
              <a:buChar char="•"/>
            </a:pPr>
            <a:r>
              <a:rPr lang="en-US" sz="2000"/>
              <a:t>Newer companies may have advantages:</a:t>
            </a:r>
          </a:p>
          <a:p>
            <a:pPr marL="1828800" lvl="3" indent="-457200">
              <a:spcAft>
                <a:spcPts val="600"/>
              </a:spcAft>
              <a:buFont typeface="Arial" charset="0"/>
              <a:buChar char="•"/>
            </a:pPr>
            <a:r>
              <a:rPr lang="en-US" sz="2000"/>
              <a:t>Newer equipment, younger workforce, and so on.</a:t>
            </a:r>
          </a:p>
        </p:txBody>
      </p:sp>
      <p:sp>
        <p:nvSpPr>
          <p:cNvPr id="11269" name="Rectangle 5"/>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Porter</a:t>
            </a:r>
            <a:r>
              <a:rPr lang="ja-JP" altLang="en-US" b="1">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a:t>
            </a:r>
            <a:r>
              <a:rPr lang="en-US" altLang="ja-JP"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 Competitive Forces Model</a:t>
            </a:r>
            <a:endPar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8196" name="Text Box 9"/>
          <p:cNvSpPr txBox="1">
            <a:spLocks noChangeArrowheads="1"/>
          </p:cNvSpPr>
          <p:nvPr/>
        </p:nvSpPr>
        <p:spPr bwMode="auto">
          <a:xfrm>
            <a:off x="1285852" y="214290"/>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381000" y="2209800"/>
            <a:ext cx="8458200" cy="4267200"/>
          </a:xfrm>
          <a:prstGeom prst="rect">
            <a:avLst/>
          </a:prstGeom>
          <a:noFill/>
          <a:ln w="12700">
            <a:noFill/>
            <a:miter lim="800000"/>
            <a:headEnd/>
            <a:tailEnd/>
          </a:ln>
        </p:spPr>
        <p:txBody>
          <a:bodyPr lIns="90488" tIns="44450" rIns="90488" bIns="44450"/>
          <a:lstStyle/>
          <a:p>
            <a:pPr marL="914400" lvl="1" indent="-457200">
              <a:spcAft>
                <a:spcPts val="1000"/>
              </a:spcAft>
              <a:buFont typeface="Times New Roman" pitchFamily="18" charset="0"/>
              <a:buAutoNum type="arabicPeriod" startAt="3"/>
            </a:pPr>
            <a:r>
              <a:rPr lang="en-US" b="1"/>
              <a:t>Substitute products and services</a:t>
            </a:r>
          </a:p>
          <a:p>
            <a:pPr marL="1371600" lvl="2" indent="-457200">
              <a:spcAft>
                <a:spcPts val="1000"/>
              </a:spcAft>
              <a:buFont typeface="Arial" charset="0"/>
              <a:buChar char="•"/>
            </a:pPr>
            <a:r>
              <a:rPr lang="en-US" sz="2000"/>
              <a:t>Substitutes customers can purchase if your prices too high</a:t>
            </a:r>
          </a:p>
          <a:p>
            <a:pPr marL="1371600" lvl="2" indent="-457200">
              <a:spcAft>
                <a:spcPts val="1000"/>
              </a:spcAft>
              <a:buFont typeface="Arial" charset="0"/>
              <a:buChar char="•"/>
            </a:pPr>
            <a:r>
              <a:rPr lang="en-US" sz="2000"/>
              <a:t>E.g., Internet music service versus CDs.</a:t>
            </a:r>
          </a:p>
          <a:p>
            <a:pPr marL="914400" lvl="1" indent="-457200">
              <a:spcAft>
                <a:spcPts val="1000"/>
              </a:spcAft>
              <a:buFont typeface="Times New Roman" pitchFamily="18" charset="0"/>
              <a:buAutoNum type="arabicPeriod" startAt="3"/>
            </a:pPr>
            <a:r>
              <a:rPr lang="en-US" b="1"/>
              <a:t>Customers</a:t>
            </a:r>
          </a:p>
          <a:p>
            <a:pPr marL="1371600" lvl="2" indent="-457200">
              <a:spcAft>
                <a:spcPts val="1000"/>
              </a:spcAft>
              <a:buFont typeface="Arial" charset="0"/>
              <a:buChar char="•"/>
            </a:pPr>
            <a:r>
              <a:rPr lang="en-US" sz="2000"/>
              <a:t>Can customers easily switch to competitor</a:t>
            </a:r>
            <a:r>
              <a:rPr lang="ja-JP" altLang="en-US" sz="2000"/>
              <a:t>’</a:t>
            </a:r>
            <a:r>
              <a:rPr lang="en-US" altLang="ja-JP" sz="2000"/>
              <a:t>s products?</a:t>
            </a:r>
          </a:p>
          <a:p>
            <a:pPr marL="1371600" lvl="2" indent="-457200">
              <a:spcAft>
                <a:spcPts val="1000"/>
              </a:spcAft>
              <a:buFont typeface="Arial" charset="0"/>
              <a:buChar char="•"/>
            </a:pPr>
            <a:r>
              <a:rPr lang="en-US" sz="2000"/>
              <a:t>Can customers force firm and competitors to compete on price alone (transparent marketplace)?</a:t>
            </a:r>
          </a:p>
          <a:p>
            <a:pPr marL="914400" lvl="1" indent="-457200">
              <a:spcAft>
                <a:spcPts val="1000"/>
              </a:spcAft>
              <a:buFont typeface="Times New Roman" pitchFamily="18" charset="0"/>
              <a:buAutoNum type="arabicPeriod" startAt="3"/>
            </a:pPr>
            <a:r>
              <a:rPr lang="en-US" b="1"/>
              <a:t>Suppliers</a:t>
            </a:r>
          </a:p>
          <a:p>
            <a:pPr marL="1371600" lvl="2" indent="-457200">
              <a:spcAft>
                <a:spcPts val="1000"/>
              </a:spcAft>
              <a:buFont typeface="Arial" charset="0"/>
              <a:buChar char="•"/>
            </a:pPr>
            <a:r>
              <a:rPr lang="en-US" sz="2000"/>
              <a:t>The more suppliers a firm has, the greater control it can exercise over suppliers.</a:t>
            </a:r>
          </a:p>
        </p:txBody>
      </p:sp>
      <p:sp>
        <p:nvSpPr>
          <p:cNvPr id="11269" name="Rectangle 5"/>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Porter</a:t>
            </a:r>
            <a:r>
              <a:rPr lang="ja-JP" altLang="en-US" b="1">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a:t>
            </a:r>
            <a:r>
              <a:rPr lang="en-US" altLang="ja-JP"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 Competitive Forces Model</a:t>
            </a:r>
            <a:endPar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9220" name="Text Box 9"/>
          <p:cNvSpPr txBox="1">
            <a:spLocks noChangeArrowheads="1"/>
          </p:cNvSpPr>
          <p:nvPr/>
        </p:nvSpPr>
        <p:spPr bwMode="auto">
          <a:xfrm>
            <a:off x="1500166" y="285728"/>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905250" y="6096000"/>
            <a:ext cx="1276350" cy="366713"/>
          </a:xfrm>
          <a:prstGeom prst="rect">
            <a:avLst/>
          </a:prstGeom>
          <a:noFill/>
          <a:ln w="9525">
            <a:noFill/>
            <a:miter lim="800000"/>
            <a:headEnd/>
            <a:tailEnd/>
          </a:ln>
        </p:spPr>
        <p:txBody>
          <a:bodyPr wrap="none">
            <a:spAutoFit/>
          </a:bodyPr>
          <a:lstStyle/>
          <a:p>
            <a:r>
              <a:rPr lang="en-US" sz="1800" b="1"/>
              <a:t>Figure 3-1</a:t>
            </a:r>
          </a:p>
        </p:txBody>
      </p:sp>
      <p:sp>
        <p:nvSpPr>
          <p:cNvPr id="10243" name="Text Box 3"/>
          <p:cNvSpPr txBox="1">
            <a:spLocks noChangeArrowheads="1"/>
          </p:cNvSpPr>
          <p:nvPr/>
        </p:nvSpPr>
        <p:spPr bwMode="auto">
          <a:xfrm>
            <a:off x="152400" y="2076450"/>
            <a:ext cx="2209800" cy="4248150"/>
          </a:xfrm>
          <a:prstGeom prst="rect">
            <a:avLst/>
          </a:prstGeom>
          <a:noFill/>
          <a:ln w="9525">
            <a:noFill/>
            <a:miter lim="800000"/>
            <a:headEnd/>
            <a:tailEnd/>
          </a:ln>
        </p:spPr>
        <p:txBody>
          <a:bodyPr>
            <a:spAutoFit/>
          </a:bodyPr>
          <a:lstStyle/>
          <a:p>
            <a:pPr>
              <a:spcBef>
                <a:spcPct val="50000"/>
              </a:spcBef>
            </a:pPr>
            <a:r>
              <a:rPr lang="en-US" sz="1600" b="1"/>
              <a:t>In Porter</a:t>
            </a:r>
            <a:r>
              <a:rPr lang="ja-JP" altLang="en-US" sz="1600" b="1"/>
              <a:t>’</a:t>
            </a:r>
            <a:r>
              <a:rPr lang="en-US" altLang="ja-JP" sz="1600" b="1"/>
              <a:t>s competitive forces model, the strategic position of the firm and its strategies are determined not only by competition with its traditional direct competitors but also by four forces in the industry’s environment: new market entrants, substitute products, customers, and suppliers.</a:t>
            </a:r>
            <a:endParaRPr lang="en-US" sz="1600"/>
          </a:p>
        </p:txBody>
      </p:sp>
      <p:sp>
        <p:nvSpPr>
          <p:cNvPr id="92164" name="Rectangle 4"/>
          <p:cNvSpPr>
            <a:spLocks noChangeArrowheads="1"/>
          </p:cNvSpPr>
          <p:nvPr/>
        </p:nvSpPr>
        <p:spPr bwMode="auto">
          <a:xfrm>
            <a:off x="685800" y="1612900"/>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Porter</a:t>
            </a:r>
            <a:r>
              <a:rPr lang="ja-JP" altLang="en-US" b="1">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a:t>
            </a:r>
            <a:r>
              <a:rPr lang="en-US" altLang="ja-JP"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s Competitive Forces Model</a:t>
            </a:r>
            <a:endPar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endParaRPr>
          </a:p>
        </p:txBody>
      </p:sp>
      <p:sp>
        <p:nvSpPr>
          <p:cNvPr id="10245" name="Text Box 7"/>
          <p:cNvSpPr txBox="1">
            <a:spLocks noChangeArrowheads="1"/>
          </p:cNvSpPr>
          <p:nvPr/>
        </p:nvSpPr>
        <p:spPr bwMode="auto">
          <a:xfrm>
            <a:off x="1428728" y="214290"/>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pic>
        <p:nvPicPr>
          <p:cNvPr id="10246" name="Picture 10" descr="fig03"/>
          <p:cNvPicPr>
            <a:picLocks noChangeAspect="1" noChangeArrowheads="1"/>
          </p:cNvPicPr>
          <p:nvPr/>
        </p:nvPicPr>
        <p:blipFill>
          <a:blip r:embed="rId3"/>
          <a:srcRect/>
          <a:stretch>
            <a:fillRect/>
          </a:stretch>
        </p:blipFill>
        <p:spPr bwMode="auto">
          <a:xfrm>
            <a:off x="2438400" y="2332038"/>
            <a:ext cx="6629400" cy="29257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00200"/>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1267" name="Rectangle 13"/>
          <p:cNvSpPr>
            <a:spLocks noGrp="1" noChangeArrowheads="1"/>
          </p:cNvSpPr>
          <p:nvPr>
            <p:ph type="body" idx="1"/>
          </p:nvPr>
        </p:nvSpPr>
        <p:spPr bwMode="auto">
          <a:xfrm>
            <a:off x="685800" y="2438400"/>
            <a:ext cx="77724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50000"/>
              </a:spcBef>
            </a:pPr>
            <a:r>
              <a:rPr lang="en-US" sz="2400" b="1" smtClean="0">
                <a:latin typeface="Arial" charset="0"/>
                <a:ea typeface="ＭＳ Ｐゴシック" charset="-128"/>
              </a:rPr>
              <a:t>Basic strategy: Align IT with business objectives </a:t>
            </a:r>
          </a:p>
          <a:p>
            <a:pPr lvl="1" eaLnBrk="1" hangingPunct="1">
              <a:spcBef>
                <a:spcPct val="50000"/>
              </a:spcBef>
              <a:buFont typeface="Wingdings" pitchFamily="2" charset="2"/>
              <a:buChar char=""/>
            </a:pPr>
            <a:r>
              <a:rPr lang="en-US" sz="2000" b="1" smtClean="0">
                <a:latin typeface="Arial" charset="0"/>
                <a:ea typeface="ＭＳ Ｐゴシック" charset="-128"/>
              </a:rPr>
              <a:t>75 percent of businesses fail to align their IT with their business objectives, leading to lower profitability</a:t>
            </a:r>
          </a:p>
          <a:p>
            <a:pPr lvl="1" eaLnBrk="1" hangingPunct="1">
              <a:spcBef>
                <a:spcPct val="50000"/>
              </a:spcBef>
              <a:buFont typeface="Wingdings" pitchFamily="2" charset="2"/>
              <a:buChar char=""/>
            </a:pPr>
            <a:r>
              <a:rPr lang="en-US" sz="2000" b="1" smtClean="0">
                <a:latin typeface="Arial" charset="0"/>
                <a:ea typeface="ＭＳ Ｐゴシック" charset="-128"/>
              </a:rPr>
              <a:t>To align IT:</a:t>
            </a:r>
          </a:p>
          <a:p>
            <a:pPr lvl="2" eaLnBrk="1" hangingPunct="1">
              <a:spcBef>
                <a:spcPct val="50000"/>
              </a:spcBef>
            </a:pPr>
            <a:r>
              <a:rPr lang="en-US" sz="1800" b="1" smtClean="0">
                <a:latin typeface="Arial" charset="0"/>
                <a:ea typeface="ＭＳ Ｐゴシック" charset="-128"/>
              </a:rPr>
              <a:t>Identify business goals and strategies</a:t>
            </a:r>
          </a:p>
          <a:p>
            <a:pPr lvl="2" eaLnBrk="1" hangingPunct="1">
              <a:spcBef>
                <a:spcPct val="50000"/>
              </a:spcBef>
            </a:pPr>
            <a:r>
              <a:rPr lang="en-US" sz="1800" b="1" smtClean="0">
                <a:latin typeface="Arial" charset="0"/>
                <a:ea typeface="ＭＳ Ｐゴシック" charset="-128"/>
              </a:rPr>
              <a:t>Break strategic goals into concrete activities and processes</a:t>
            </a:r>
          </a:p>
          <a:p>
            <a:pPr lvl="2" eaLnBrk="1" hangingPunct="1">
              <a:spcBef>
                <a:spcPct val="50000"/>
              </a:spcBef>
            </a:pPr>
            <a:r>
              <a:rPr lang="en-US" sz="1800" b="1" smtClean="0">
                <a:latin typeface="Arial" charset="0"/>
                <a:ea typeface="ＭＳ Ｐゴシック" charset="-128"/>
              </a:rPr>
              <a:t>Identify metrics for measuring progress</a:t>
            </a:r>
          </a:p>
          <a:p>
            <a:pPr lvl="2" eaLnBrk="1" hangingPunct="1">
              <a:spcBef>
                <a:spcPct val="50000"/>
              </a:spcBef>
            </a:pPr>
            <a:r>
              <a:rPr lang="en-US" sz="1800" b="1" smtClean="0">
                <a:latin typeface="Arial" charset="0"/>
                <a:ea typeface="ＭＳ Ｐゴシック" charset="-128"/>
              </a:rPr>
              <a:t>Determine how IT can help achieve business goals</a:t>
            </a:r>
          </a:p>
          <a:p>
            <a:pPr lvl="2" eaLnBrk="1" hangingPunct="1">
              <a:spcBef>
                <a:spcPct val="50000"/>
              </a:spcBef>
            </a:pPr>
            <a:r>
              <a:rPr lang="en-US" sz="1800" b="1" smtClean="0">
                <a:latin typeface="Arial" charset="0"/>
                <a:ea typeface="ＭＳ Ｐゴシック" charset="-128"/>
              </a:rPr>
              <a:t>Measure actual performance</a:t>
            </a:r>
          </a:p>
        </p:txBody>
      </p:sp>
      <p:sp>
        <p:nvSpPr>
          <p:cNvPr id="11268" name="Text Box 17"/>
          <p:cNvSpPr txBox="1">
            <a:spLocks noChangeArrowheads="1"/>
          </p:cNvSpPr>
          <p:nvPr/>
        </p:nvSpPr>
        <p:spPr bwMode="auto">
          <a:xfrm>
            <a:off x="1428728"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2291" name="Rectangle 13"/>
          <p:cNvSpPr>
            <a:spLocks noGrp="1" noChangeArrowheads="1"/>
          </p:cNvSpPr>
          <p:nvPr>
            <p:ph type="body" idx="1"/>
          </p:nvPr>
        </p:nvSpPr>
        <p:spPr bwMode="auto">
          <a:xfrm>
            <a:off x="685800" y="2590800"/>
            <a:ext cx="77724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spcAft>
                <a:spcPts val="1800"/>
              </a:spcAft>
            </a:pPr>
            <a:r>
              <a:rPr lang="en-US" sz="2400" b="1" dirty="0" smtClean="0">
                <a:latin typeface="Arial" charset="0"/>
                <a:ea typeface="ＭＳ Ｐゴシック" charset="-128"/>
                <a:cs typeface="Arial" charset="0"/>
              </a:rPr>
              <a:t>Low-cost leadership</a:t>
            </a:r>
          </a:p>
          <a:p>
            <a:pPr lvl="1" eaLnBrk="1" hangingPunct="1">
              <a:spcBef>
                <a:spcPct val="0"/>
              </a:spcBef>
              <a:spcAft>
                <a:spcPts val="1800"/>
              </a:spcAft>
              <a:buFont typeface="Wingdings" pitchFamily="2" charset="2"/>
              <a:buChar char=""/>
            </a:pPr>
            <a:r>
              <a:rPr lang="en-US" sz="2000" dirty="0" smtClean="0">
                <a:latin typeface="Arial" charset="0"/>
                <a:ea typeface="ＭＳ Ｐゴシック" charset="-128"/>
                <a:cs typeface="Arial" charset="0"/>
              </a:rPr>
              <a:t>Use information systems to achieve the lowest operational costs and the lowest prices</a:t>
            </a:r>
          </a:p>
          <a:p>
            <a:pPr lvl="1" eaLnBrk="1" hangingPunct="1">
              <a:spcBef>
                <a:spcPct val="0"/>
              </a:spcBef>
              <a:spcAft>
                <a:spcPts val="1800"/>
              </a:spcAft>
              <a:buFont typeface="Wingdings" pitchFamily="2" charset="2"/>
              <a:buChar char=""/>
            </a:pPr>
            <a:r>
              <a:rPr lang="en-US" sz="2000" b="1" dirty="0" smtClean="0">
                <a:latin typeface="Arial" charset="0"/>
                <a:ea typeface="ＭＳ Ｐゴシック" charset="-128"/>
                <a:cs typeface="Arial" charset="0"/>
              </a:rPr>
              <a:t>E.g., </a:t>
            </a:r>
            <a:r>
              <a:rPr lang="en-US" sz="2000" b="1" dirty="0" err="1" smtClean="0">
                <a:latin typeface="Arial" charset="0"/>
                <a:ea typeface="ＭＳ Ｐゴシック" charset="-128"/>
                <a:cs typeface="Arial" charset="0"/>
              </a:rPr>
              <a:t>Sarafu</a:t>
            </a:r>
            <a:endParaRPr lang="en-US" sz="2000" b="1" dirty="0" smtClean="0">
              <a:latin typeface="Arial" charset="0"/>
              <a:ea typeface="ＭＳ Ｐゴシック" charset="-128"/>
              <a:cs typeface="Arial" charset="0"/>
            </a:endParaRPr>
          </a:p>
          <a:p>
            <a:pPr lvl="2" eaLnBrk="1" hangingPunct="1">
              <a:spcBef>
                <a:spcPct val="0"/>
              </a:spcBef>
              <a:spcAft>
                <a:spcPts val="1800"/>
              </a:spcAft>
            </a:pPr>
            <a:r>
              <a:rPr lang="en-US" sz="2000" dirty="0" smtClean="0">
                <a:latin typeface="Arial" charset="0"/>
                <a:ea typeface="ＭＳ Ｐゴシック" charset="-128"/>
                <a:cs typeface="Arial" charset="0"/>
              </a:rPr>
              <a:t>Inventory replenishment system </a:t>
            </a:r>
            <a:r>
              <a:rPr lang="en-US" sz="2000" dirty="0" smtClean="0">
                <a:latin typeface="Arial" charset="0"/>
                <a:ea typeface="ＭＳ Ｐゴシック" charset="-128"/>
                <a:cs typeface="Arial" charset="0"/>
              </a:rPr>
              <a:t>receives </a:t>
            </a:r>
            <a:r>
              <a:rPr lang="en-US" sz="2000" dirty="0" smtClean="0">
                <a:latin typeface="Arial" charset="0"/>
                <a:ea typeface="ＭＳ Ｐゴシック" charset="-128"/>
                <a:cs typeface="Arial" charset="0"/>
              </a:rPr>
              <a:t>orders </a:t>
            </a:r>
            <a:r>
              <a:rPr lang="en-US" sz="2000" dirty="0" smtClean="0">
                <a:latin typeface="Arial" charset="0"/>
                <a:ea typeface="ＭＳ Ｐゴシック" charset="-128"/>
                <a:cs typeface="Arial" charset="0"/>
              </a:rPr>
              <a:t>from retailers and mid-distributors.</a:t>
            </a:r>
            <a:endParaRPr lang="en-US" sz="2000" dirty="0" smtClean="0">
              <a:latin typeface="Arial" charset="0"/>
              <a:ea typeface="ＭＳ Ｐゴシック" charset="-128"/>
              <a:cs typeface="Arial" charset="0"/>
            </a:endParaRPr>
          </a:p>
          <a:p>
            <a:pPr lvl="2" eaLnBrk="1" hangingPunct="1">
              <a:spcBef>
                <a:spcPct val="0"/>
              </a:spcBef>
              <a:spcAft>
                <a:spcPts val="1800"/>
              </a:spcAft>
            </a:pPr>
            <a:r>
              <a:rPr lang="en-US" sz="2000" dirty="0" smtClean="0">
                <a:latin typeface="Arial" charset="0"/>
                <a:ea typeface="ＭＳ Ｐゴシック" charset="-128"/>
                <a:cs typeface="Arial" charset="0"/>
              </a:rPr>
              <a:t>Minimizes inventory at warehouses, operating costs</a:t>
            </a:r>
          </a:p>
          <a:p>
            <a:pPr lvl="2" eaLnBrk="1" hangingPunct="1">
              <a:spcBef>
                <a:spcPct val="0"/>
              </a:spcBef>
              <a:spcAft>
                <a:spcPts val="1800"/>
              </a:spcAft>
            </a:pPr>
            <a:r>
              <a:rPr lang="en-US" sz="2000" dirty="0" smtClean="0">
                <a:latin typeface="Arial" charset="0"/>
                <a:ea typeface="ＭＳ Ｐゴシック" charset="-128"/>
                <a:cs typeface="Arial" charset="0"/>
              </a:rPr>
              <a:t>Efficient customer response system</a:t>
            </a:r>
          </a:p>
        </p:txBody>
      </p:sp>
      <p:sp>
        <p:nvSpPr>
          <p:cNvPr id="2" name="Text Box 17"/>
          <p:cNvSpPr txBox="1">
            <a:spLocks noChangeArrowheads="1"/>
          </p:cNvSpPr>
          <p:nvPr/>
        </p:nvSpPr>
        <p:spPr bwMode="auto">
          <a:xfrm>
            <a:off x="1357290" y="500042"/>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4339" name="Rectangle 13"/>
          <p:cNvSpPr>
            <a:spLocks noGrp="1" noChangeArrowheads="1"/>
          </p:cNvSpPr>
          <p:nvPr>
            <p:ph type="body" idx="1"/>
          </p:nvPr>
        </p:nvSpPr>
        <p:spPr bwMode="auto">
          <a:xfrm>
            <a:off x="685800" y="2590800"/>
            <a:ext cx="77724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spcAft>
                <a:spcPts val="1400"/>
              </a:spcAft>
            </a:pPr>
            <a:r>
              <a:rPr lang="en-US" sz="2400" b="1" smtClean="0">
                <a:latin typeface="Arial" charset="0"/>
                <a:ea typeface="ＭＳ Ｐゴシック" charset="-128"/>
              </a:rPr>
              <a:t>Product differentiation</a:t>
            </a:r>
          </a:p>
          <a:p>
            <a:pPr lvl="1" eaLnBrk="1" hangingPunct="1">
              <a:spcBef>
                <a:spcPct val="0"/>
              </a:spcBef>
              <a:spcAft>
                <a:spcPts val="1400"/>
              </a:spcAft>
              <a:buFont typeface="Wingdings" pitchFamily="2" charset="2"/>
              <a:buChar char=""/>
            </a:pPr>
            <a:r>
              <a:rPr lang="en-US" sz="2000" smtClean="0">
                <a:latin typeface="Arial" charset="0"/>
                <a:ea typeface="ＭＳ Ｐゴシック" charset="-128"/>
                <a:cs typeface="Arial" charset="0"/>
              </a:rPr>
              <a:t>Use information systems to enable new products and services, or greatly change the customer convenience in using your existing products and services</a:t>
            </a:r>
          </a:p>
          <a:p>
            <a:pPr lvl="1" eaLnBrk="1" hangingPunct="1">
              <a:spcBef>
                <a:spcPct val="0"/>
              </a:spcBef>
              <a:spcAft>
                <a:spcPts val="1400"/>
              </a:spcAft>
              <a:buFont typeface="Wingdings" pitchFamily="2" charset="2"/>
              <a:buChar char=""/>
            </a:pPr>
            <a:r>
              <a:rPr lang="en-US" sz="2000" smtClean="0">
                <a:latin typeface="Arial" charset="0"/>
                <a:ea typeface="ＭＳ Ｐゴシック" charset="-128"/>
                <a:cs typeface="Arial" charset="0"/>
              </a:rPr>
              <a:t>E.g., Google</a:t>
            </a:r>
            <a:r>
              <a:rPr lang="ja-JP" altLang="en-US" sz="2000" smtClean="0">
                <a:latin typeface="Arial" charset="0"/>
                <a:ea typeface="ＭＳ Ｐゴシック" charset="-128"/>
                <a:cs typeface="Arial" charset="0"/>
              </a:rPr>
              <a:t>’</a:t>
            </a:r>
            <a:r>
              <a:rPr lang="en-US" altLang="ja-JP" sz="2000" smtClean="0">
                <a:latin typeface="Arial" charset="0"/>
                <a:ea typeface="ＭＳ Ｐゴシック" charset="-128"/>
                <a:cs typeface="Arial" charset="0"/>
              </a:rPr>
              <a:t>s continuous innovations, Apple</a:t>
            </a:r>
            <a:r>
              <a:rPr lang="ja-JP" altLang="en-US" sz="2000" smtClean="0">
                <a:latin typeface="Arial" charset="0"/>
                <a:ea typeface="ＭＳ Ｐゴシック" charset="-128"/>
                <a:cs typeface="Arial" charset="0"/>
              </a:rPr>
              <a:t>’</a:t>
            </a:r>
            <a:r>
              <a:rPr lang="en-US" altLang="ja-JP" sz="2000" smtClean="0">
                <a:latin typeface="Arial" charset="0"/>
                <a:ea typeface="ＭＳ Ｐゴシック" charset="-128"/>
                <a:cs typeface="Arial" charset="0"/>
              </a:rPr>
              <a:t>s iPhone</a:t>
            </a:r>
          </a:p>
          <a:p>
            <a:pPr lvl="1" eaLnBrk="1" hangingPunct="1">
              <a:spcBef>
                <a:spcPct val="0"/>
              </a:spcBef>
              <a:spcAft>
                <a:spcPts val="1400"/>
              </a:spcAft>
              <a:buFont typeface="Wingdings" pitchFamily="2" charset="2"/>
              <a:buChar char=""/>
            </a:pPr>
            <a:r>
              <a:rPr lang="en-US" sz="2000" smtClean="0">
                <a:latin typeface="Arial" charset="0"/>
                <a:ea typeface="ＭＳ Ｐゴシック" charset="-128"/>
                <a:cs typeface="Arial" charset="0"/>
              </a:rPr>
              <a:t>Use information systems to customize, personalize products to fit specifications of individual consumers</a:t>
            </a:r>
          </a:p>
          <a:p>
            <a:pPr lvl="2" eaLnBrk="1" hangingPunct="1">
              <a:spcBef>
                <a:spcPct val="0"/>
              </a:spcBef>
              <a:spcAft>
                <a:spcPts val="1400"/>
              </a:spcAft>
            </a:pPr>
            <a:r>
              <a:rPr lang="en-US" sz="1800" smtClean="0">
                <a:latin typeface="Arial" charset="0"/>
                <a:ea typeface="ＭＳ Ｐゴシック" charset="-128"/>
                <a:cs typeface="Arial" charset="0"/>
              </a:rPr>
              <a:t>E.g.,  Nike</a:t>
            </a:r>
            <a:r>
              <a:rPr lang="ja-JP" altLang="en-US" sz="1800" smtClean="0">
                <a:latin typeface="Arial" charset="0"/>
                <a:ea typeface="ＭＳ Ｐゴシック" charset="-128"/>
                <a:cs typeface="Arial" charset="0"/>
              </a:rPr>
              <a:t>’</a:t>
            </a:r>
            <a:r>
              <a:rPr lang="en-US" altLang="ja-JP" sz="1800" smtClean="0">
                <a:latin typeface="Arial" charset="0"/>
                <a:ea typeface="ＭＳ Ｐゴシック" charset="-128"/>
                <a:cs typeface="Arial" charset="0"/>
              </a:rPr>
              <a:t>s iD program for customized sneakers</a:t>
            </a:r>
            <a:endParaRPr lang="en-US" sz="1800" smtClean="0">
              <a:latin typeface="Arial" charset="0"/>
              <a:ea typeface="ＭＳ Ｐゴシック" charset="-128"/>
              <a:cs typeface="Arial" charset="0"/>
            </a:endParaRPr>
          </a:p>
        </p:txBody>
      </p:sp>
      <p:sp>
        <p:nvSpPr>
          <p:cNvPr id="14340" name="Text Box 17"/>
          <p:cNvSpPr txBox="1">
            <a:spLocks noChangeArrowheads="1"/>
          </p:cNvSpPr>
          <p:nvPr/>
        </p:nvSpPr>
        <p:spPr bwMode="auto">
          <a:xfrm>
            <a:off x="1428728" y="357166"/>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762000" y="1627188"/>
            <a:ext cx="7467600" cy="822325"/>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 Strategies for Dealing with Competitive Forces</a:t>
            </a:r>
          </a:p>
        </p:txBody>
      </p:sp>
      <p:sp>
        <p:nvSpPr>
          <p:cNvPr id="15363" name="Rectangle 13"/>
          <p:cNvSpPr>
            <a:spLocks noGrp="1" noChangeArrowheads="1"/>
          </p:cNvSpPr>
          <p:nvPr>
            <p:ph type="body" idx="1"/>
          </p:nvPr>
        </p:nvSpPr>
        <p:spPr bwMode="auto">
          <a:xfrm>
            <a:off x="685800" y="2590800"/>
            <a:ext cx="7467600" cy="3733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spcAft>
                <a:spcPts val="1200"/>
              </a:spcAft>
            </a:pPr>
            <a:r>
              <a:rPr lang="en-US" sz="2400" b="1" smtClean="0">
                <a:latin typeface="Arial" charset="0"/>
                <a:ea typeface="ＭＳ Ｐゴシック" charset="-128"/>
              </a:rPr>
              <a:t>Focus on market niche</a:t>
            </a:r>
          </a:p>
          <a:p>
            <a:pPr lvl="1">
              <a:spcBef>
                <a:spcPct val="0"/>
              </a:spcBef>
              <a:spcAft>
                <a:spcPts val="1200"/>
              </a:spcAft>
              <a:buFont typeface="Wingdings" pitchFamily="2" charset="2"/>
              <a:buChar char=""/>
            </a:pPr>
            <a:r>
              <a:rPr lang="en-US" sz="2000" smtClean="0">
                <a:latin typeface="Arial" charset="0"/>
                <a:ea typeface="ＭＳ Ｐゴシック" charset="-128"/>
                <a:cs typeface="Arial" charset="0"/>
              </a:rPr>
              <a:t>Use information systems to enable specific market focus, and serve narrow target market better than competitors</a:t>
            </a:r>
          </a:p>
          <a:p>
            <a:pPr lvl="2">
              <a:spcBef>
                <a:spcPct val="0"/>
              </a:spcBef>
              <a:spcAft>
                <a:spcPts val="1200"/>
              </a:spcAft>
            </a:pPr>
            <a:r>
              <a:rPr lang="en-US" sz="1800" b="1" smtClean="0">
                <a:latin typeface="Arial" charset="0"/>
                <a:ea typeface="ＭＳ Ｐゴシック" charset="-128"/>
                <a:cs typeface="Arial" charset="0"/>
              </a:rPr>
              <a:t>Analyzes customer buying habits, preferences</a:t>
            </a:r>
          </a:p>
          <a:p>
            <a:pPr lvl="2">
              <a:spcBef>
                <a:spcPct val="0"/>
              </a:spcBef>
              <a:spcAft>
                <a:spcPts val="1200"/>
              </a:spcAft>
            </a:pPr>
            <a:r>
              <a:rPr lang="en-US" sz="1800" b="1" smtClean="0">
                <a:latin typeface="Arial" charset="0"/>
                <a:ea typeface="ＭＳ Ｐゴシック" charset="-128"/>
                <a:cs typeface="Arial" charset="0"/>
              </a:rPr>
              <a:t>Advertising pitches to smaller and smaller target markets</a:t>
            </a:r>
          </a:p>
          <a:p>
            <a:pPr lvl="1">
              <a:spcBef>
                <a:spcPct val="0"/>
              </a:spcBef>
              <a:spcAft>
                <a:spcPts val="1200"/>
              </a:spcAft>
              <a:buFont typeface="Wingdings" pitchFamily="2" charset="2"/>
              <a:buChar char=""/>
            </a:pPr>
            <a:r>
              <a:rPr lang="en-US" sz="2000" smtClean="0">
                <a:latin typeface="Arial" charset="0"/>
                <a:ea typeface="ＭＳ Ｐゴシック" charset="-128"/>
                <a:cs typeface="Arial" charset="0"/>
              </a:rPr>
              <a:t>E.g., Hilton Hotel’</a:t>
            </a:r>
            <a:r>
              <a:rPr lang="en-US" altLang="ja-JP" sz="2000" smtClean="0">
                <a:latin typeface="Arial" charset="0"/>
                <a:ea typeface="ＭＳ Ｐゴシック" charset="-128"/>
                <a:cs typeface="Arial" charset="0"/>
              </a:rPr>
              <a:t>s OnQ System</a:t>
            </a:r>
          </a:p>
          <a:p>
            <a:pPr lvl="2">
              <a:spcBef>
                <a:spcPct val="0"/>
              </a:spcBef>
              <a:spcAft>
                <a:spcPts val="1200"/>
              </a:spcAft>
            </a:pPr>
            <a:r>
              <a:rPr lang="en-US" sz="1800" b="1" smtClean="0">
                <a:latin typeface="Arial" charset="0"/>
                <a:ea typeface="ＭＳ Ｐゴシック" charset="-128"/>
                <a:cs typeface="Arial" charset="0"/>
              </a:rPr>
              <a:t>Analyzes data collected on guests to determine preferences and guest</a:t>
            </a:r>
            <a:r>
              <a:rPr lang="ja-JP" altLang="en-US" sz="1800" b="1" smtClean="0">
                <a:latin typeface="Arial" charset="0"/>
                <a:ea typeface="ＭＳ Ｐゴシック" charset="-128"/>
                <a:cs typeface="Arial" charset="0"/>
              </a:rPr>
              <a:t>’</a:t>
            </a:r>
            <a:r>
              <a:rPr lang="en-US" altLang="ja-JP" sz="1800" b="1" smtClean="0">
                <a:latin typeface="Arial" charset="0"/>
                <a:ea typeface="ＭＳ Ｐゴシック" charset="-128"/>
                <a:cs typeface="Arial" charset="0"/>
              </a:rPr>
              <a:t>s profitability</a:t>
            </a:r>
            <a:endParaRPr lang="en-US" sz="1800" b="1" smtClean="0">
              <a:latin typeface="Arial" charset="0"/>
              <a:ea typeface="ＭＳ Ｐゴシック" charset="-128"/>
              <a:cs typeface="Arial" charset="0"/>
            </a:endParaRPr>
          </a:p>
        </p:txBody>
      </p:sp>
      <p:sp>
        <p:nvSpPr>
          <p:cNvPr id="15364" name="Text Box 17"/>
          <p:cNvSpPr txBox="1">
            <a:spLocks noChangeArrowheads="1"/>
          </p:cNvSpPr>
          <p:nvPr/>
        </p:nvSpPr>
        <p:spPr bwMode="auto">
          <a:xfrm>
            <a:off x="1500166"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Using Information Systems to Achieve Competitive Advantage</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4155</TotalTime>
  <Words>3117</Words>
  <Application>Microsoft Office PowerPoint</Application>
  <PresentationFormat>On-screen Show (4:3)</PresentationFormat>
  <Paragraphs>243</Paragraphs>
  <Slides>27</Slides>
  <Notes>26</Notes>
  <HiddenSlides>0</HiddenSlides>
  <MMClips>0</MMClips>
  <ScaleCrop>false</ScaleCrop>
  <HeadingPairs>
    <vt:vector size="6" baseType="variant">
      <vt:variant>
        <vt:lpstr>Theme</vt:lpstr>
      </vt:variant>
      <vt:variant>
        <vt:i4>1</vt:i4>
      </vt:variant>
      <vt:variant>
        <vt:lpstr>Slide Titles</vt:lpstr>
      </vt:variant>
      <vt:variant>
        <vt:i4>27</vt:i4>
      </vt:variant>
      <vt:variant>
        <vt:lpstr>Custom Shows</vt:lpstr>
      </vt:variant>
      <vt:variant>
        <vt:i4>1</vt:i4>
      </vt:variant>
    </vt:vector>
  </HeadingPairs>
  <TitlesOfParts>
    <vt:vector size="29"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Custom Show 1</vt:lpstr>
    </vt:vector>
  </TitlesOfParts>
  <Company>Azimuth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dc:creator>
  <cp:lastModifiedBy>staff1</cp:lastModifiedBy>
  <cp:revision>391</cp:revision>
  <dcterms:created xsi:type="dcterms:W3CDTF">2005-03-05T09:57:46Z</dcterms:created>
  <dcterms:modified xsi:type="dcterms:W3CDTF">2023-04-18T05:36:08Z</dcterms:modified>
</cp:coreProperties>
</file>