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87" r:id="rId3"/>
    <p:sldId id="453" r:id="rId4"/>
    <p:sldId id="439" r:id="rId5"/>
    <p:sldId id="454" r:id="rId6"/>
    <p:sldId id="456" r:id="rId7"/>
    <p:sldId id="472" r:id="rId8"/>
    <p:sldId id="473" r:id="rId9"/>
    <p:sldId id="455" r:id="rId10"/>
    <p:sldId id="457" r:id="rId11"/>
    <p:sldId id="458" r:id="rId12"/>
    <p:sldId id="459" r:id="rId13"/>
    <p:sldId id="460" r:id="rId14"/>
    <p:sldId id="463" r:id="rId15"/>
    <p:sldId id="461" r:id="rId16"/>
    <p:sldId id="462" r:id="rId17"/>
    <p:sldId id="464" r:id="rId18"/>
    <p:sldId id="466" r:id="rId19"/>
    <p:sldId id="467" r:id="rId20"/>
    <p:sldId id="465" r:id="rId21"/>
    <p:sldId id="468" r:id="rId22"/>
    <p:sldId id="469" r:id="rId23"/>
    <p:sldId id="470" r:id="rId24"/>
    <p:sldId id="471" r:id="rId25"/>
    <p:sldId id="452" r:id="rId26"/>
  </p:sldIdLst>
  <p:sldSz cx="9144000" cy="6858000" type="screen4x3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33CC"/>
    <a:srgbClr val="9F0F10"/>
    <a:srgbClr val="FFB060"/>
    <a:srgbClr val="FF0000"/>
    <a:srgbClr val="FF6600"/>
    <a:srgbClr val="0033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7892" autoAdjust="0"/>
  </p:normalViewPr>
  <p:slideViewPr>
    <p:cSldViewPr>
      <p:cViewPr varScale="1">
        <p:scale>
          <a:sx n="88" d="100"/>
          <a:sy n="88" d="100"/>
        </p:scale>
        <p:origin x="22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92" y="3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50037-2149-4A56-9B54-FCF1F14E74A7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A3A93-AB81-4E1F-970D-56B2DF17CE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DC8DDD5-0033-43A3-A5CA-5CF4E6ED03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9C73-5529-4188-9F88-FA3EC0D3033E}" type="slidenum">
              <a:rPr lang="en-US" smtClean="0">
                <a:ea typeface="ＭＳ Ｐゴシック" charset="-128"/>
              </a:rPr>
              <a:pPr/>
              <a:t>1</a:t>
            </a:fld>
            <a:endParaRPr lang="en-US">
              <a:ea typeface="ＭＳ Ｐゴシック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There are two video cases and two instructional videos available for this chapter.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charset="-128"/>
              </a:rPr>
              <a:t>You can ask a single student to describe the business value chain in a business where they now work, or did work. Then ask the student to talk about how information systems were used in each step of the value chain. 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B4B7D9-3CBC-4C56-834C-002ACE6C4B03}" type="slidenum">
              <a:rPr lang="en-US" smtClean="0">
                <a:ea typeface="ＭＳ Ｐゴシック" charset="-128"/>
              </a:rPr>
              <a:pPr/>
              <a:t>4</a:t>
            </a:fld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charset="-128"/>
              </a:rPr>
              <a:t>This slide lists some of the more common ways IS has played a central role in the quality movement. 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48CB7-7002-4F7B-8BEB-37659A42048C}" type="slidenum">
              <a:rPr lang="en-US" smtClean="0">
                <a:ea typeface="ＭＳ Ｐゴシック" charset="-128"/>
              </a:rPr>
              <a:pPr/>
              <a:t>25</a:t>
            </a:fld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F0F1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0" y="6521450"/>
            <a:ext cx="6953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FFB060"/>
                </a:solidFill>
              </a:rPr>
              <a:t>1.</a:t>
            </a:r>
            <a:fld id="{68A8A7C8-7A3A-4C18-80AD-57B356AA9446}" type="slidenum">
              <a:rPr lang="en-US" sz="1600" b="1" smtClean="0">
                <a:solidFill>
                  <a:srgbClr val="FFB060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600" b="1" dirty="0">
              <a:solidFill>
                <a:srgbClr val="FFB060"/>
              </a:solidFill>
            </a:endParaRPr>
          </a:p>
        </p:txBody>
      </p:sp>
      <p:sp>
        <p:nvSpPr>
          <p:cNvPr id="1030" name="Text Box 39"/>
          <p:cNvSpPr txBox="1">
            <a:spLocks noChangeArrowheads="1"/>
          </p:cNvSpPr>
          <p:nvPr/>
        </p:nvSpPr>
        <p:spPr bwMode="auto">
          <a:xfrm>
            <a:off x="1752600" y="990600"/>
            <a:ext cx="6019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dirty="0"/>
          </a:p>
        </p:txBody>
      </p:sp>
      <p:sp>
        <p:nvSpPr>
          <p:cNvPr id="2058" name="Rectangle 1034"/>
          <p:cNvSpPr>
            <a:spLocks noChangeArrowheads="1"/>
          </p:cNvSpPr>
          <p:nvPr userDrawn="1"/>
        </p:nvSpPr>
        <p:spPr bwMode="auto">
          <a:xfrm>
            <a:off x="0" y="1238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resources/swot-analysis" TargetMode="External"/><Relationship Id="rId2" Type="http://schemas.openxmlformats.org/officeDocument/2006/relationships/hyperlink" Target="https://asana.com/resources/root-cause-analysis-temp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ana.com/resources/gap-analysi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43240" y="2071678"/>
            <a:ext cx="5113337" cy="20313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itchFamily="18" charset="0"/>
              </a:rPr>
              <a:t>ITU08117: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itchFamily="18" charset="0"/>
              </a:rPr>
              <a:t>Information Systems Management</a:t>
            </a:r>
            <a:endParaRPr 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pic>
        <p:nvPicPr>
          <p:cNvPr id="8" name="Picture 7" descr="F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14290"/>
            <a:ext cx="150019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85984" y="357166"/>
            <a:ext cx="6643734" cy="5232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itchFamily="18" charset="0"/>
              </a:rPr>
              <a:t>The Institute of Finance Management</a:t>
            </a:r>
            <a:endParaRPr lang="en-US" sz="28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0258" y="2214554"/>
            <a:ext cx="233751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58016" y="4214818"/>
            <a:ext cx="2000264" cy="5232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itchFamily="18" charset="0"/>
              </a:rPr>
              <a:t>BAIT III</a:t>
            </a:r>
            <a:endParaRPr lang="en-US" sz="28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5357826"/>
            <a:ext cx="3643306" cy="116955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800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Mugyabuso</a:t>
            </a:r>
            <a:r>
              <a:rPr 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, M. L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2023-2024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33E4-1AC5-4097-A2B9-9765F644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business process analysis</a:t>
            </a:r>
            <a:br>
              <a:rPr lang="en-US" dirty="0"/>
            </a:b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8193-FBA7-4990-AF4A-00903F02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gaps</a:t>
            </a:r>
          </a:p>
          <a:p>
            <a:r>
              <a:rPr lang="en-US" dirty="0"/>
              <a:t>Outline all available resources</a:t>
            </a:r>
          </a:p>
          <a:p>
            <a:r>
              <a:rPr lang="en-US" dirty="0"/>
              <a:t>Create new processes that align with the current culture and climate</a:t>
            </a:r>
          </a:p>
          <a:p>
            <a:r>
              <a:rPr lang="en-US" dirty="0"/>
              <a:t>Reduce redundancies, inefficiencies, and bottlenecks</a:t>
            </a:r>
          </a:p>
          <a:p>
            <a:r>
              <a:rPr lang="en-US" dirty="0"/>
              <a:t>Improve employee adoption</a:t>
            </a:r>
          </a:p>
          <a:p>
            <a:r>
              <a:rPr lang="en-US" dirty="0"/>
              <a:t>Create a better process flow </a:t>
            </a:r>
          </a:p>
        </p:txBody>
      </p:sp>
    </p:spTree>
    <p:extLst>
      <p:ext uri="{BB962C8B-B14F-4D97-AF65-F5344CB8AC3E}">
        <p14:creationId xmlns:p14="http://schemas.microsoft.com/office/powerpoint/2010/main" val="318855960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F80E-5BA6-4A3C-A5A6-0A6B9A4A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25" y="160336"/>
            <a:ext cx="8229600" cy="154047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When to undertake business process analysis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4D92-33BB-4FCF-976F-E8C1579B9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60" y="2420888"/>
            <a:ext cx="8229600" cy="3484984"/>
          </a:xfrm>
        </p:spPr>
        <p:txBody>
          <a:bodyPr/>
          <a:lstStyle/>
          <a:p>
            <a:r>
              <a:rPr lang="en-US" sz="2800" dirty="0"/>
              <a:t>Every organization should routinely evaluate its processes to identify opportunities for improvement.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Technological changes and innovations by competitors can result in processes that are obsolete and place an organization at a significant competitive disadvantage. 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4225374988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5A95-5347-4BF1-B34A-FBCC07CF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When to undertake business process analysis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8B6F-0429-4694-92A6-4DBA4647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/>
              <a:t>Organizations should perform a business process analysis </a:t>
            </a:r>
            <a:r>
              <a:rPr lang="en-US" sz="2800" i="1" dirty="0"/>
              <a:t>prior to</a:t>
            </a:r>
            <a:r>
              <a:rPr lang="en-US" sz="2800" dirty="0"/>
              <a:t> introducing any new technology like automation into their processes.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Evidence of bottlenecks in existing processes are also a sign that a business process analysis is necessary. 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These include issues like frequent delays, customer complaints, stakeholder confusion and/or reduced productivity.</a:t>
            </a:r>
          </a:p>
          <a:p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117388903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5D79-37D8-4E6B-A8C3-FE6FE21C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Performing business process analysis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8D8EC-6282-4620-AAD3-5FC7395A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Business process analysis consists of 6-steps: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define your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process to be analyzed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out the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the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potential for business process improvement</a:t>
            </a:r>
          </a:p>
        </p:txBody>
      </p:sp>
    </p:spTree>
    <p:extLst>
      <p:ext uri="{BB962C8B-B14F-4D97-AF65-F5344CB8AC3E}">
        <p14:creationId xmlns:p14="http://schemas.microsoft.com/office/powerpoint/2010/main" val="251972868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3CB1-2500-4156-92D2-50302161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Performing business process analysis</a:t>
            </a:r>
            <a:endParaRPr lang="x-non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198D-91C4-4580-AC07-474D476F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Identify and define goals</a:t>
            </a:r>
          </a:p>
          <a:p>
            <a:pPr marL="0" indent="0">
              <a:buNone/>
            </a:pPr>
            <a:r>
              <a:rPr lang="en-US" dirty="0"/>
              <a:t>identify what you hope to achieve by conducting an analysis. Effective goals generally follow the SMART acronym. </a:t>
            </a:r>
          </a:p>
          <a:p>
            <a:r>
              <a:rPr lang="en-US" b="1" dirty="0"/>
              <a:t>Identify and define the process</a:t>
            </a:r>
          </a:p>
          <a:p>
            <a:pPr marL="0" indent="0">
              <a:buNone/>
            </a:pPr>
            <a:r>
              <a:rPr lang="en-US" dirty="0"/>
              <a:t>A good place to start is with smaller business-critical processes, or aspects of your organization that are underperforming. 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6764814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5A20-BF5A-4755-A28B-873D2AD2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Performing business process analysis</a:t>
            </a:r>
            <a:endParaRPr lang="x-non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7D9D-F9ED-4034-A893-83604E74A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en-US" b="1" dirty="0"/>
              <a:t>Collect information</a:t>
            </a:r>
          </a:p>
          <a:p>
            <a:pPr marL="0" indent="0">
              <a:buNone/>
            </a:pPr>
            <a:r>
              <a:rPr lang="en-US" dirty="0"/>
              <a:t>Involve process stakeholders, they will have the most information and be able to identify issues and bottlenecks.  </a:t>
            </a:r>
          </a:p>
          <a:p>
            <a:r>
              <a:rPr lang="en-US" b="1" dirty="0"/>
              <a:t>Map it out</a:t>
            </a:r>
          </a:p>
          <a:p>
            <a:pPr marL="0" indent="0">
              <a:buNone/>
            </a:pPr>
            <a:r>
              <a:rPr lang="en-US" dirty="0"/>
              <a:t>Business process mapping is a planning and management tool that visually depicts all aspects of a process. sketching out a flowchart on a piece of paper. 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20452321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96FA-429A-40A2-9D93-2FC0ACF2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Performing business process analysis</a:t>
            </a:r>
            <a:endParaRPr lang="x-non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9580-3E78-47CC-8A00-BB642C92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Analyze the process</a:t>
            </a:r>
          </a:p>
          <a:p>
            <a:pPr marL="0" indent="0">
              <a:buNone/>
            </a:pPr>
            <a:r>
              <a:rPr lang="en-US" sz="2800" dirty="0"/>
              <a:t>Analyze the process </a:t>
            </a:r>
            <a:r>
              <a:rPr lang="en-US" sz="2800" b="1" dirty="0"/>
              <a:t>AS-IS</a:t>
            </a:r>
            <a:r>
              <a:rPr lang="en-US" sz="2800" dirty="0"/>
              <a:t> currently exists to identify inefficiencies and potential areas of improvement. Focus on: Key components.</a:t>
            </a:r>
          </a:p>
          <a:p>
            <a:r>
              <a:rPr lang="en-US" sz="2800" dirty="0"/>
              <a:t>like customer interactions, activities that add high value, and places where information is exchanged.</a:t>
            </a:r>
          </a:p>
          <a:p>
            <a:r>
              <a:rPr lang="en-US" sz="2800" dirty="0"/>
              <a:t>Bottlenecks and/or other reasons for delays</a:t>
            </a:r>
          </a:p>
          <a:p>
            <a:r>
              <a:rPr lang="en-US" sz="2800" dirty="0"/>
              <a:t>Inefficient or wasteful components</a:t>
            </a:r>
          </a:p>
          <a:p>
            <a:pPr marL="0" indent="0">
              <a:buNone/>
            </a:pPr>
            <a:endParaRPr lang="en-US" sz="2800" dirty="0"/>
          </a:p>
          <a:p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788830436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2DDD-8BA2-44F7-8964-CC49EE37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Performing business process analysis</a:t>
            </a:r>
            <a:endParaRPr lang="x-non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9DFB-7C26-4997-B07C-050A40AC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Identify the potential for business process improvement</a:t>
            </a:r>
          </a:p>
          <a:p>
            <a:r>
              <a:rPr lang="en-US" sz="2800" dirty="0"/>
              <a:t>Return to the goals that you defined at the outset. Any improvements to your processes should further those goals. </a:t>
            </a:r>
          </a:p>
          <a:p>
            <a:r>
              <a:rPr lang="en-US" sz="2800" dirty="0"/>
              <a:t>Discuss your findings and recommendations with stakeholders. </a:t>
            </a:r>
          </a:p>
          <a:p>
            <a:r>
              <a:rPr lang="en-US" sz="2800" dirty="0"/>
              <a:t>Get their feedback. </a:t>
            </a:r>
          </a:p>
          <a:p>
            <a:r>
              <a:rPr lang="en-US" sz="2800" dirty="0"/>
              <a:t>Brainstorm and explore all possible solutions. </a:t>
            </a:r>
          </a:p>
          <a:p>
            <a:r>
              <a:rPr lang="en-US" sz="2800" dirty="0"/>
              <a:t>Design the </a:t>
            </a:r>
            <a:r>
              <a:rPr lang="en-US" sz="2800" b="1" dirty="0"/>
              <a:t>TO-BE </a:t>
            </a:r>
            <a:r>
              <a:rPr lang="en-US" sz="2800" dirty="0"/>
              <a:t>process.</a:t>
            </a:r>
          </a:p>
          <a:p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941414817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C68C-BB71-4B71-9455-CA90A26C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</a:rPr>
              <a:t>How do you perform BPA</a:t>
            </a:r>
            <a:endParaRPr lang="x-none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B7F7-5CED-4AD5-8B04-37685BD0E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95" y="966738"/>
            <a:ext cx="8229600" cy="548659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here are some common methods:</a:t>
            </a:r>
          </a:p>
          <a:p>
            <a:r>
              <a:rPr lang="en-US" sz="2800" b="1" dirty="0">
                <a:hlinkClick r:id="rId2"/>
              </a:rPr>
              <a:t>Root cause analysis</a:t>
            </a:r>
            <a:r>
              <a:rPr lang="en-US" sz="2800" b="1" dirty="0"/>
              <a:t>: </a:t>
            </a:r>
            <a:r>
              <a:rPr lang="en-US" sz="2800" dirty="0"/>
              <a:t>Use this analysis to identify the foundation of your processes and ensure it connects back to your company’s larger goals.</a:t>
            </a:r>
          </a:p>
          <a:p>
            <a:r>
              <a:rPr lang="en-US" sz="2800" b="1" dirty="0">
                <a:hlinkClick r:id="rId3"/>
              </a:rPr>
              <a:t>SWOT analysis</a:t>
            </a:r>
            <a:r>
              <a:rPr lang="en-US" sz="2800" b="1" dirty="0"/>
              <a:t>:</a:t>
            </a:r>
            <a:r>
              <a:rPr lang="en-US" sz="2800" dirty="0"/>
              <a:t> SWOT is an acronym that stands for strengths, weaknesses, opportunities, and threats. This can be a helpful analysis because it gives you insight into how your processes are succeeding and where they can improve.</a:t>
            </a:r>
          </a:p>
          <a:p>
            <a:r>
              <a:rPr lang="en-US" sz="2800" b="1" dirty="0">
                <a:hlinkClick r:id="rId4"/>
              </a:rPr>
              <a:t>Gap analysis</a:t>
            </a:r>
            <a:r>
              <a:rPr lang="en-US" sz="2800" b="1" dirty="0"/>
              <a:t>:</a:t>
            </a:r>
            <a:r>
              <a:rPr lang="en-US" sz="2800" dirty="0"/>
              <a:t> Gap analyses show you what’s missing in your processes when compared to your larger company goals.</a:t>
            </a:r>
          </a:p>
          <a:p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880942952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2EF7-371F-42CA-8917-6D0D4216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Tools to Use for BPA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CFD2-4CE9-468B-9546-E8DBBC00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07129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Analysts use software to design and map procedures to analyze business process gaps.</a:t>
            </a:r>
          </a:p>
          <a:p>
            <a:pPr>
              <a:spcAft>
                <a:spcPts val="1200"/>
              </a:spcAft>
            </a:pPr>
            <a:r>
              <a:rPr lang="en-US" dirty="0"/>
              <a:t>The following are some common business process analysis tools (software tools)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800" b="1" dirty="0"/>
              <a:t>1. </a:t>
            </a:r>
            <a:r>
              <a:rPr lang="en-US" sz="2800" b="1" dirty="0" err="1"/>
              <a:t>Heflo</a:t>
            </a:r>
            <a:r>
              <a:rPr lang="en-US" sz="2800" b="1" dirty="0"/>
              <a:t>; 2. </a:t>
            </a:r>
            <a:r>
              <a:rPr lang="en-US" sz="2800" b="1" dirty="0" err="1"/>
              <a:t>Kissflow</a:t>
            </a:r>
            <a:r>
              <a:rPr lang="en-US" sz="2800" b="1" dirty="0"/>
              <a:t>; 3. Appian; 4. </a:t>
            </a:r>
            <a:r>
              <a:rPr lang="en-US" sz="2800" b="1" dirty="0" err="1"/>
              <a:t>Signavio</a:t>
            </a:r>
            <a:r>
              <a:rPr lang="en-US" sz="2800" b="1" dirty="0"/>
              <a:t>;            5. HOPEX Platform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All these they perform like PROJECT MANAGEMENT SOFTWARE that ensures keeping track of all activities and actors of the activities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361446831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7704" y="1959745"/>
            <a:ext cx="5076825" cy="14465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charset="0"/>
              </a:rPr>
              <a:t>Business Process Analysis</a:t>
            </a:r>
            <a:endParaRPr lang="en-US" sz="4400" b="1" dirty="0"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A680-5E97-4102-8383-025910ED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6"/>
            <a:ext cx="8229600" cy="132444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Role of information systems in business process analysis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836F-B21C-4784-97FB-5D29A65A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an information system is to transform data into information in order to generate knowledge that can be used for decision-making. </a:t>
            </a:r>
          </a:p>
          <a:p>
            <a:r>
              <a:rPr lang="en-US" dirty="0"/>
              <a:t>In order for information to add value to a business and the decision maker it must possess characteristics to ensure quality.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76718156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DC87-C79B-46C4-ADC4-798F8448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The roles of IS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338B-BA57-4CA5-9005-5CCD6032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Categorized into three</a:t>
            </a:r>
          </a:p>
          <a:p>
            <a:pPr lvl="1"/>
            <a:r>
              <a:rPr lang="en-US" dirty="0"/>
              <a:t>Defining what the system can do for business</a:t>
            </a:r>
          </a:p>
          <a:p>
            <a:pPr lvl="1"/>
            <a:r>
              <a:rPr lang="en-US" dirty="0"/>
              <a:t>IS capabilities, and</a:t>
            </a:r>
          </a:p>
          <a:p>
            <a:pPr lvl="1"/>
            <a:r>
              <a:rPr lang="en-US" dirty="0"/>
              <a:t>Importance of IS in business processes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31066416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DC87-C79B-46C4-ADC4-798F8448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70" y="160337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The roles of IS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400" b="1" dirty="0"/>
              <a:t>Defining what the system can do for business</a:t>
            </a:r>
            <a:endParaRPr lang="x-none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338B-BA57-4CA5-9005-5CCD6032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71" y="1844824"/>
            <a:ext cx="8229600" cy="4525963"/>
          </a:xfrm>
        </p:spPr>
        <p:txBody>
          <a:bodyPr/>
          <a:lstStyle/>
          <a:p>
            <a:r>
              <a:rPr lang="en-US" sz="2800" b="1" dirty="0"/>
              <a:t>Store and analyze information:</a:t>
            </a:r>
            <a:r>
              <a:rPr lang="en-US" sz="2800" dirty="0"/>
              <a:t> Sophisticated and comprehensive databases, sometimes cloud-based, are used to store and analyze information pertaining to business functions. future issues.</a:t>
            </a:r>
          </a:p>
          <a:p>
            <a:r>
              <a:rPr lang="en-US" sz="2800" b="1" dirty="0"/>
              <a:t>Assist with making decisions:</a:t>
            </a:r>
            <a:r>
              <a:rPr lang="en-US" sz="2800" dirty="0"/>
              <a:t> Information systems can compare in-house analyses to external sources.</a:t>
            </a:r>
          </a:p>
          <a:p>
            <a:r>
              <a:rPr lang="en-US" sz="2800" b="1" dirty="0"/>
              <a:t>Assist with business processes:</a:t>
            </a:r>
            <a:r>
              <a:rPr lang="en-US" sz="2800" dirty="0"/>
              <a:t> Information systems are used to develop value-added systems for business functions. </a:t>
            </a:r>
          </a:p>
        </p:txBody>
      </p:sp>
    </p:spTree>
    <p:extLst>
      <p:ext uri="{BB962C8B-B14F-4D97-AF65-F5344CB8AC3E}">
        <p14:creationId xmlns:p14="http://schemas.microsoft.com/office/powerpoint/2010/main" val="1045771598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DC87-C79B-46C4-ADC4-798F8448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The roles of IS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800" b="1" dirty="0"/>
              <a:t>IS capabilities</a:t>
            </a:r>
            <a:endParaRPr lang="x-none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338B-BA57-4CA5-9005-5CCD6032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09120"/>
          </a:xfrm>
        </p:spPr>
        <p:txBody>
          <a:bodyPr/>
          <a:lstStyle/>
          <a:p>
            <a:r>
              <a:rPr lang="en-US" sz="2800" b="1" dirty="0"/>
              <a:t>Information access:</a:t>
            </a:r>
            <a:r>
              <a:rPr lang="en-US" sz="2800" dirty="0"/>
              <a:t> easy access to all business data</a:t>
            </a:r>
          </a:p>
          <a:p>
            <a:r>
              <a:rPr lang="en-US" sz="2800" b="1" dirty="0"/>
              <a:t>Data collection:</a:t>
            </a:r>
            <a:r>
              <a:rPr lang="en-US" sz="2800" dirty="0"/>
              <a:t> Pool all internal and external data together and house them in data warehouses.</a:t>
            </a:r>
          </a:p>
          <a:p>
            <a:r>
              <a:rPr lang="en-US" sz="2800" b="1" dirty="0"/>
              <a:t>Collaboration:</a:t>
            </a:r>
            <a:r>
              <a:rPr lang="en-US" sz="2800" dirty="0"/>
              <a:t> allow departments and distributed teams to collaborate on decisions.</a:t>
            </a:r>
          </a:p>
          <a:p>
            <a:r>
              <a:rPr lang="en-US" sz="2800" b="1" dirty="0"/>
              <a:t>Interpretation:</a:t>
            </a:r>
            <a:r>
              <a:rPr lang="en-US" sz="2800" dirty="0"/>
              <a:t> IS can help managers understand the potential implications of that decision.</a:t>
            </a:r>
          </a:p>
          <a:p>
            <a:r>
              <a:rPr lang="en-US" sz="2800" b="1" dirty="0"/>
              <a:t>Presentation:</a:t>
            </a:r>
            <a:r>
              <a:rPr lang="en-US" sz="2800" dirty="0"/>
              <a:t> having tools designed to create easy-to-understand reports for review by higher-level managers.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736407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DC87-C79B-46C4-ADC4-798F8448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The roles of IS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800" b="1" dirty="0"/>
              <a:t>Importance of IS in business processes</a:t>
            </a:r>
            <a:endParaRPr lang="x-none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338B-BA57-4CA5-9005-5CCD6032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15" y="2235697"/>
            <a:ext cx="8229600" cy="355699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b="1" dirty="0"/>
              <a:t>1. Store and Analyze Information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b="1" dirty="0"/>
              <a:t>2. Simplify Business Processes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b="1" dirty="0"/>
              <a:t>3. Facilitate Decision-Making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b="1" dirty="0"/>
              <a:t>4. Access to Full Data Control </a:t>
            </a:r>
          </a:p>
        </p:txBody>
      </p:sp>
    </p:spTree>
    <p:extLst>
      <p:ext uri="{BB962C8B-B14F-4D97-AF65-F5344CB8AC3E}">
        <p14:creationId xmlns:p14="http://schemas.microsoft.com/office/powerpoint/2010/main" val="581207961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95300" y="2276872"/>
            <a:ext cx="8153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9F0F1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NEXT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108A5A-5D4D-474D-828E-4E07232B9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293096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9F0F1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Information System (IS) strategy and IS strategic tools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2276-153B-454D-A460-5C792880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Issues to Discuss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86E3-5672-4332-B32E-D1318D14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6" y="2132856"/>
            <a:ext cx="8229600" cy="3701008"/>
          </a:xfrm>
        </p:spPr>
        <p:txBody>
          <a:bodyPr/>
          <a:lstStyle/>
          <a:p>
            <a:r>
              <a:rPr lang="en-US" dirty="0"/>
              <a:t>What is a business process analysis</a:t>
            </a:r>
          </a:p>
          <a:p>
            <a:r>
              <a:rPr lang="en-US" dirty="0"/>
              <a:t>Why business process analysis</a:t>
            </a:r>
          </a:p>
          <a:p>
            <a:r>
              <a:rPr lang="en-US" dirty="0"/>
              <a:t>When to undertake business process analysis</a:t>
            </a:r>
          </a:p>
          <a:p>
            <a:r>
              <a:rPr lang="en-US" dirty="0"/>
              <a:t>Performing business process analysis</a:t>
            </a:r>
          </a:p>
          <a:p>
            <a:r>
              <a:rPr lang="en-US" dirty="0"/>
              <a:t>The role of information systems in business process analysis</a:t>
            </a:r>
          </a:p>
        </p:txBody>
      </p:sp>
    </p:spTree>
    <p:extLst>
      <p:ext uri="{BB962C8B-B14F-4D97-AF65-F5344CB8AC3E}">
        <p14:creationId xmlns:p14="http://schemas.microsoft.com/office/powerpoint/2010/main" val="3046313223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428728" y="357166"/>
            <a:ext cx="6629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/>
              <a:t>Viewing Business Processes from Value Chain Model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905250" y="60960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Figure 3-2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657225" y="761811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9F0F1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The Value Chain Model</a:t>
            </a:r>
          </a:p>
        </p:txBody>
      </p:sp>
      <p:pic>
        <p:nvPicPr>
          <p:cNvPr id="21510" name="Picture 8" descr="fig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" y="1287106"/>
            <a:ext cx="7896225" cy="51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687A-9E12-4C0B-962E-695B81E1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</a:rPr>
              <a:t>What is a business process analysis?</a:t>
            </a:r>
            <a:br>
              <a:rPr lang="en-US" dirty="0"/>
            </a:b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5511-FC43-41C0-BDA5-DACC0039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64" y="1988840"/>
            <a:ext cx="8363272" cy="3960440"/>
          </a:xfrm>
        </p:spPr>
        <p:txBody>
          <a:bodyPr/>
          <a:lstStyle/>
          <a:p>
            <a:r>
              <a:rPr lang="en-US" dirty="0"/>
              <a:t>Business process analysis is an activity in business process management (BPM)</a:t>
            </a:r>
          </a:p>
          <a:p>
            <a:r>
              <a:rPr lang="en-US" dirty="0"/>
              <a:t>A business process analysis is a method used to understand a process and improve its efficiency. </a:t>
            </a:r>
          </a:p>
          <a:p>
            <a:r>
              <a:rPr lang="en-US" dirty="0"/>
              <a:t>It looks at the steps and parties involved in a specific process and the information involved.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22371151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687A-9E12-4C0B-962E-695B81E1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</a:rPr>
              <a:t>What is a business process analysis?</a:t>
            </a:r>
            <a:br>
              <a:rPr lang="en-US" dirty="0"/>
            </a:b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5511-FC43-41C0-BDA5-DACC0039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60" y="1916832"/>
            <a:ext cx="8363272" cy="3888432"/>
          </a:xfrm>
        </p:spPr>
        <p:txBody>
          <a:bodyPr/>
          <a:lstStyle/>
          <a:p>
            <a:r>
              <a:rPr lang="en-US" dirty="0"/>
              <a:t>Business process analysis, is a method designed to help organizations review their processes. </a:t>
            </a:r>
          </a:p>
          <a:p>
            <a:r>
              <a:rPr lang="en-US" dirty="0"/>
              <a:t>Processes are repeatable groups of tasks or steps in a workflow that produce a certain result. </a:t>
            </a:r>
          </a:p>
          <a:p>
            <a:r>
              <a:rPr lang="en-US" dirty="0"/>
              <a:t>For example, the decision-making processes used in planning sessions. 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4610106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 Admission Proc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015" y="457200"/>
            <a:ext cx="8340695" cy="603408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mariamihijamschool.com/wp-content/uploads/2018/12/admissions-flowchart.jpg"/>
          <p:cNvPicPr>
            <a:picLocks noChangeAspect="1" noChangeArrowheads="1"/>
          </p:cNvPicPr>
          <p:nvPr/>
        </p:nvPicPr>
        <p:blipFill>
          <a:blip r:embed="rId2"/>
          <a:srcRect t="7059"/>
          <a:stretch>
            <a:fillRect/>
          </a:stretch>
        </p:blipFill>
        <p:spPr bwMode="auto">
          <a:xfrm>
            <a:off x="576145" y="0"/>
            <a:ext cx="7729655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4B98-840A-4FD8-B54E-0BFFD809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business process analysis</a:t>
            </a:r>
            <a:br>
              <a:rPr lang="en-US" dirty="0"/>
            </a:b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53119-2585-4692-8A6F-774F0402C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2"/>
          <a:stretch/>
        </p:blipFill>
        <p:spPr>
          <a:xfrm>
            <a:off x="733997" y="1556792"/>
            <a:ext cx="7952803" cy="4603650"/>
          </a:xfrm>
        </p:spPr>
      </p:pic>
    </p:spTree>
    <p:extLst>
      <p:ext uri="{BB962C8B-B14F-4D97-AF65-F5344CB8AC3E}">
        <p14:creationId xmlns:p14="http://schemas.microsoft.com/office/powerpoint/2010/main" val="158824508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efault Design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1102</Words>
  <Application>Microsoft Office PowerPoint</Application>
  <PresentationFormat>On-screen Show (4:3)</PresentationFormat>
  <Paragraphs>112</Paragraphs>
  <Slides>25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ＭＳ Ｐゴシック</vt:lpstr>
      <vt:lpstr>Arial</vt:lpstr>
      <vt:lpstr>Times New Roman</vt:lpstr>
      <vt:lpstr>Default Design</vt:lpstr>
      <vt:lpstr>PowerPoint Presentation</vt:lpstr>
      <vt:lpstr>PowerPoint Presentation</vt:lpstr>
      <vt:lpstr>Important Issues to Discuss</vt:lpstr>
      <vt:lpstr>PowerPoint Presentation</vt:lpstr>
      <vt:lpstr>What is a business process analysis? </vt:lpstr>
      <vt:lpstr>What is a business process analysis? </vt:lpstr>
      <vt:lpstr>PowerPoint Presentation</vt:lpstr>
      <vt:lpstr>PowerPoint Presentation</vt:lpstr>
      <vt:lpstr>Why business process analysis </vt:lpstr>
      <vt:lpstr>Why business process analysis </vt:lpstr>
      <vt:lpstr>When to undertake business process analysis</vt:lpstr>
      <vt:lpstr>When to undertake business process analysis</vt:lpstr>
      <vt:lpstr>Performing business process analysis</vt:lpstr>
      <vt:lpstr>Performing business process analysis</vt:lpstr>
      <vt:lpstr>Performing business process analysis</vt:lpstr>
      <vt:lpstr>Performing business process analysis</vt:lpstr>
      <vt:lpstr>Performing business process analysis</vt:lpstr>
      <vt:lpstr>How do you perform BPA</vt:lpstr>
      <vt:lpstr>Tools to Use for BPA</vt:lpstr>
      <vt:lpstr>The Role of information systems in business process analysis</vt:lpstr>
      <vt:lpstr>The roles of IS</vt:lpstr>
      <vt:lpstr>The roles of IS Defining what the system can do for business</vt:lpstr>
      <vt:lpstr>The roles of IS IS capabilities</vt:lpstr>
      <vt:lpstr>The roles of IS Importance of IS in business processes</vt:lpstr>
      <vt:lpstr>PowerPoint Presentation</vt:lpstr>
      <vt:lpstr>Custom Show 1</vt:lpstr>
    </vt:vector>
  </TitlesOfParts>
  <Company>Azimuth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</dc:creator>
  <cp:lastModifiedBy>Staff</cp:lastModifiedBy>
  <cp:revision>411</cp:revision>
  <dcterms:created xsi:type="dcterms:W3CDTF">2005-03-05T09:57:46Z</dcterms:created>
  <dcterms:modified xsi:type="dcterms:W3CDTF">2024-04-22T05:26:05Z</dcterms:modified>
</cp:coreProperties>
</file>