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745" r:id="rId2"/>
    <p:sldMasterId id="2147483733" r:id="rId3"/>
    <p:sldMasterId id="2147483721" r:id="rId4"/>
    <p:sldMasterId id="2147483709" r:id="rId5"/>
    <p:sldMasterId id="2147483697" r:id="rId6"/>
    <p:sldMasterId id="2147483685" r:id="rId7"/>
    <p:sldMasterId id="2147483673" r:id="rId8"/>
  </p:sldMasterIdLst>
  <p:notesMasterIdLst>
    <p:notesMasterId r:id="rId35"/>
  </p:notesMasterIdLst>
  <p:handoutMasterIdLst>
    <p:handoutMasterId r:id="rId36"/>
  </p:handoutMasterIdLst>
  <p:sldIdLst>
    <p:sldId id="256" r:id="rId9"/>
    <p:sldId id="387" r:id="rId10"/>
    <p:sldId id="259" r:id="rId11"/>
    <p:sldId id="274" r:id="rId12"/>
    <p:sldId id="309" r:id="rId13"/>
    <p:sldId id="310" r:id="rId14"/>
    <p:sldId id="311" r:id="rId15"/>
    <p:sldId id="312" r:id="rId16"/>
    <p:sldId id="389" r:id="rId17"/>
    <p:sldId id="392" r:id="rId18"/>
    <p:sldId id="396" r:id="rId19"/>
    <p:sldId id="393" r:id="rId20"/>
    <p:sldId id="394" r:id="rId21"/>
    <p:sldId id="395" r:id="rId22"/>
    <p:sldId id="397" r:id="rId23"/>
    <p:sldId id="399" r:id="rId24"/>
    <p:sldId id="400" r:id="rId25"/>
    <p:sldId id="398" r:id="rId26"/>
    <p:sldId id="316" r:id="rId27"/>
    <p:sldId id="403" r:id="rId28"/>
    <p:sldId id="401" r:id="rId29"/>
    <p:sldId id="402" r:id="rId30"/>
    <p:sldId id="313" r:id="rId31"/>
    <p:sldId id="314" r:id="rId32"/>
    <p:sldId id="315" r:id="rId33"/>
    <p:sldId id="404" r:id="rId34"/>
  </p:sldIdLst>
  <p:sldSz cx="9144000" cy="6858000" type="screen4x3"/>
  <p:notesSz cx="9296400" cy="68818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8">
          <p15:clr>
            <a:srgbClr val="A4A3A4"/>
          </p15:clr>
        </p15:guide>
        <p15:guide id="2" pos="29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 McLaughlin" initials="JM" lastIdx="4" clrIdx="0"/>
  <p:cmAuthor id="1" name="Andi" initials="A" lastIdx="1" clrIdx="1"/>
  <p:cmAuthor id="2" name="Linda" initials="L"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83" autoAdjust="0"/>
  </p:normalViewPr>
  <p:slideViewPr>
    <p:cSldViewPr>
      <p:cViewPr varScale="1">
        <p:scale>
          <a:sx n="113" d="100"/>
          <a:sy n="113" d="100"/>
        </p:scale>
        <p:origin x="1422" y="11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484" y="-84"/>
      </p:cViewPr>
      <p:guideLst>
        <p:guide orient="horz" pos="2168"/>
        <p:guide pos="29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4028159" cy="34362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0" hangingPunct="0">
              <a:defRPr kumimoji="1" sz="1200">
                <a:latin typeface="Tahoma" pitchFamily="34" charset="0"/>
                <a:cs typeface="+mn-cs"/>
              </a:defRPr>
            </a:lvl1pPr>
          </a:lstStyle>
          <a:p>
            <a:pPr>
              <a:defRPr/>
            </a:pPr>
            <a:endParaRPr lang="en-US"/>
          </a:p>
        </p:txBody>
      </p:sp>
      <p:sp>
        <p:nvSpPr>
          <p:cNvPr id="19459" name="Rectangle 3"/>
          <p:cNvSpPr>
            <a:spLocks noGrp="1" noChangeArrowheads="1"/>
          </p:cNvSpPr>
          <p:nvPr>
            <p:ph type="dt" sz="quarter" idx="1"/>
          </p:nvPr>
        </p:nvSpPr>
        <p:spPr bwMode="auto">
          <a:xfrm>
            <a:off x="5266134" y="0"/>
            <a:ext cx="4028159" cy="34362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0" hangingPunct="0">
              <a:defRPr kumimoji="1" sz="1200">
                <a:latin typeface="Tahoma" pitchFamily="34" charset="0"/>
                <a:cs typeface="+mn-cs"/>
              </a:defRPr>
            </a:lvl1pPr>
          </a:lstStyle>
          <a:p>
            <a:pPr>
              <a:defRPr/>
            </a:pPr>
            <a:endParaRPr lang="en-US"/>
          </a:p>
        </p:txBody>
      </p:sp>
      <p:sp>
        <p:nvSpPr>
          <p:cNvPr id="19460" name="Rectangle 4"/>
          <p:cNvSpPr>
            <a:spLocks noGrp="1" noChangeArrowheads="1"/>
          </p:cNvSpPr>
          <p:nvPr>
            <p:ph type="ftr" sz="quarter" idx="2"/>
          </p:nvPr>
        </p:nvSpPr>
        <p:spPr bwMode="auto">
          <a:xfrm>
            <a:off x="1" y="6537017"/>
            <a:ext cx="4028159" cy="34362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0" hangingPunct="0">
              <a:defRPr kumimoji="1" sz="1200">
                <a:latin typeface="Tahoma" pitchFamily="34" charset="0"/>
                <a:cs typeface="+mn-cs"/>
              </a:defRPr>
            </a:lvl1pPr>
          </a:lstStyle>
          <a:p>
            <a:pPr>
              <a:defRPr/>
            </a:pPr>
            <a:endParaRPr lang="en-US"/>
          </a:p>
        </p:txBody>
      </p:sp>
      <p:sp>
        <p:nvSpPr>
          <p:cNvPr id="19461" name="Rectangle 5"/>
          <p:cNvSpPr>
            <a:spLocks noGrp="1" noChangeArrowheads="1"/>
          </p:cNvSpPr>
          <p:nvPr>
            <p:ph type="sldNum" sz="quarter" idx="3"/>
          </p:nvPr>
        </p:nvSpPr>
        <p:spPr bwMode="auto">
          <a:xfrm>
            <a:off x="5266134" y="6537017"/>
            <a:ext cx="4028159" cy="34362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0" hangingPunct="0">
              <a:defRPr kumimoji="1" sz="1200">
                <a:latin typeface="Tahoma" pitchFamily="34" charset="0"/>
                <a:cs typeface="+mn-cs"/>
              </a:defRPr>
            </a:lvl1pPr>
          </a:lstStyle>
          <a:p>
            <a:pPr>
              <a:defRPr/>
            </a:pPr>
            <a:fld id="{3B456121-521D-4DBF-A17A-DFBA40B8754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0"/>
            <a:ext cx="4028159" cy="343620"/>
          </a:xfrm>
          <a:prstGeom prst="rect">
            <a:avLst/>
          </a:prstGeom>
          <a:noFill/>
          <a:ln w="9525">
            <a:noFill/>
            <a:miter lim="800000"/>
            <a:headEnd/>
            <a:tailEnd/>
          </a:ln>
          <a:effectLst/>
        </p:spPr>
        <p:txBody>
          <a:bodyPr vert="horz" wrap="square" lIns="19381" tIns="0" rIns="19381" bIns="0" numCol="1" anchor="t" anchorCtr="0" compatLnSpc="1">
            <a:prstTxWarp prst="textNoShape">
              <a:avLst/>
            </a:prstTxWarp>
          </a:bodyPr>
          <a:lstStyle>
            <a:lvl1pPr defTabSz="930275" eaLnBrk="0" hangingPunct="0">
              <a:defRPr kumimoji="1" sz="1000" i="1">
                <a:latin typeface="Tahoma" pitchFamily="34" charset="0"/>
                <a:cs typeface="+mn-cs"/>
              </a:defRPr>
            </a:lvl1pPr>
          </a:lstStyle>
          <a:p>
            <a:pPr>
              <a:defRPr/>
            </a:pPr>
            <a:r>
              <a:rPr lang="en-US"/>
              <a:t>*</a:t>
            </a:r>
            <a:endParaRPr lang="en-US" sz="1200"/>
          </a:p>
        </p:txBody>
      </p:sp>
      <p:sp>
        <p:nvSpPr>
          <p:cNvPr id="2051" name="Rectangle 3"/>
          <p:cNvSpPr>
            <a:spLocks noGrp="1" noChangeArrowheads="1"/>
          </p:cNvSpPr>
          <p:nvPr>
            <p:ph type="dt" idx="1"/>
          </p:nvPr>
        </p:nvSpPr>
        <p:spPr bwMode="auto">
          <a:xfrm>
            <a:off x="5268243" y="0"/>
            <a:ext cx="4028159" cy="343620"/>
          </a:xfrm>
          <a:prstGeom prst="rect">
            <a:avLst/>
          </a:prstGeom>
          <a:noFill/>
          <a:ln w="9525">
            <a:noFill/>
            <a:miter lim="800000"/>
            <a:headEnd/>
            <a:tailEnd/>
          </a:ln>
          <a:effectLst/>
        </p:spPr>
        <p:txBody>
          <a:bodyPr vert="horz" wrap="square" lIns="19381" tIns="0" rIns="19381" bIns="0" numCol="1" anchor="t" anchorCtr="0" compatLnSpc="1">
            <a:prstTxWarp prst="textNoShape">
              <a:avLst/>
            </a:prstTxWarp>
          </a:bodyPr>
          <a:lstStyle>
            <a:lvl1pPr algn="r" defTabSz="930275" eaLnBrk="0" hangingPunct="0">
              <a:defRPr kumimoji="1" sz="1000" i="1">
                <a:latin typeface="Tahoma" pitchFamily="34" charset="0"/>
                <a:cs typeface="+mn-cs"/>
              </a:defRPr>
            </a:lvl1pPr>
          </a:lstStyle>
          <a:p>
            <a:pPr>
              <a:defRPr/>
            </a:pPr>
            <a:r>
              <a:rPr lang="en-US"/>
              <a:t>07/16/96</a:t>
            </a:r>
            <a:endParaRPr lang="en-US" sz="1200"/>
          </a:p>
        </p:txBody>
      </p:sp>
      <p:sp>
        <p:nvSpPr>
          <p:cNvPr id="96260" name="Rectangle 4"/>
          <p:cNvSpPr>
            <a:spLocks noGrp="1" noRot="1" noChangeAspect="1" noChangeArrowheads="1"/>
          </p:cNvSpPr>
          <p:nvPr>
            <p:ph type="sldImg" idx="2"/>
          </p:nvPr>
        </p:nvSpPr>
        <p:spPr bwMode="auto">
          <a:xfrm>
            <a:off x="2928938" y="517525"/>
            <a:ext cx="3438525" cy="2579688"/>
          </a:xfrm>
          <a:prstGeom prst="rect">
            <a:avLst/>
          </a:prstGeom>
          <a:noFill/>
          <a:ln w="12700" cap="sq">
            <a:solidFill>
              <a:schemeClr val="tx1"/>
            </a:solidFill>
            <a:miter lim="800000"/>
            <a:headEnd/>
            <a:tailEnd/>
          </a:ln>
        </p:spPr>
      </p:sp>
      <p:sp>
        <p:nvSpPr>
          <p:cNvPr id="2053" name="Rectangle 5"/>
          <p:cNvSpPr>
            <a:spLocks noGrp="1" noChangeArrowheads="1"/>
          </p:cNvSpPr>
          <p:nvPr>
            <p:ph type="body" sz="quarter" idx="3"/>
          </p:nvPr>
        </p:nvSpPr>
        <p:spPr bwMode="auto">
          <a:xfrm>
            <a:off x="1237975" y="3269097"/>
            <a:ext cx="6820454" cy="3096110"/>
          </a:xfrm>
          <a:prstGeom prst="rect">
            <a:avLst/>
          </a:prstGeom>
          <a:noFill/>
          <a:ln w="9525">
            <a:noFill/>
            <a:miter lim="800000"/>
            <a:headEnd/>
            <a:tailEnd/>
          </a:ln>
          <a:effectLst/>
        </p:spPr>
        <p:txBody>
          <a:bodyPr vert="horz" wrap="square" lIns="93675" tIns="46838" rIns="93675" bIns="468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1" y="6538193"/>
            <a:ext cx="4028159" cy="343620"/>
          </a:xfrm>
          <a:prstGeom prst="rect">
            <a:avLst/>
          </a:prstGeom>
          <a:noFill/>
          <a:ln w="9525">
            <a:noFill/>
            <a:miter lim="800000"/>
            <a:headEnd/>
            <a:tailEnd/>
          </a:ln>
          <a:effectLst/>
        </p:spPr>
        <p:txBody>
          <a:bodyPr vert="horz" wrap="square" lIns="19381" tIns="0" rIns="19381" bIns="0" numCol="1" anchor="b" anchorCtr="0" compatLnSpc="1">
            <a:prstTxWarp prst="textNoShape">
              <a:avLst/>
            </a:prstTxWarp>
          </a:bodyPr>
          <a:lstStyle>
            <a:lvl1pPr defTabSz="930275" eaLnBrk="0" hangingPunct="0">
              <a:defRPr kumimoji="1" sz="1000" i="1">
                <a:latin typeface="Tahoma" pitchFamily="34" charset="0"/>
                <a:cs typeface="+mn-cs"/>
              </a:defRPr>
            </a:lvl1pPr>
          </a:lstStyle>
          <a:p>
            <a:pPr>
              <a:defRPr/>
            </a:pPr>
            <a:r>
              <a:rPr lang="en-US"/>
              <a:t>*</a:t>
            </a:r>
            <a:endParaRPr lang="en-US" sz="1200"/>
          </a:p>
        </p:txBody>
      </p:sp>
      <p:sp>
        <p:nvSpPr>
          <p:cNvPr id="2055" name="Rectangle 7"/>
          <p:cNvSpPr>
            <a:spLocks noGrp="1" noChangeArrowheads="1"/>
          </p:cNvSpPr>
          <p:nvPr>
            <p:ph type="sldNum" sz="quarter" idx="5"/>
          </p:nvPr>
        </p:nvSpPr>
        <p:spPr bwMode="auto">
          <a:xfrm>
            <a:off x="5268243" y="6538193"/>
            <a:ext cx="4028159" cy="343620"/>
          </a:xfrm>
          <a:prstGeom prst="rect">
            <a:avLst/>
          </a:prstGeom>
          <a:noFill/>
          <a:ln w="9525">
            <a:noFill/>
            <a:miter lim="800000"/>
            <a:headEnd/>
            <a:tailEnd/>
          </a:ln>
          <a:effectLst/>
        </p:spPr>
        <p:txBody>
          <a:bodyPr vert="horz" wrap="square" lIns="19381" tIns="0" rIns="19381" bIns="0" numCol="1" anchor="b" anchorCtr="0" compatLnSpc="1">
            <a:prstTxWarp prst="textNoShape">
              <a:avLst/>
            </a:prstTxWarp>
          </a:bodyPr>
          <a:lstStyle>
            <a:lvl1pPr algn="r" defTabSz="930275" eaLnBrk="0" hangingPunct="0">
              <a:defRPr kumimoji="1" sz="1000" i="1">
                <a:latin typeface="Tahoma" pitchFamily="34" charset="0"/>
                <a:cs typeface="+mn-cs"/>
              </a:defRPr>
            </a:lvl1pPr>
          </a:lstStyle>
          <a:p>
            <a:pPr>
              <a:defRPr/>
            </a:pPr>
            <a:r>
              <a:rPr lang="en-US"/>
              <a:t>##</a:t>
            </a:r>
            <a:endParaRPr lang="en-US" sz="1200"/>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6059C73-5529-4188-9F88-FA3EC0D3033E}" type="slidenum">
              <a:rPr lang="en-US" smtClean="0">
                <a:ea typeface="ＭＳ Ｐゴシック" charset="-128"/>
              </a:rPr>
              <a:pPr/>
              <a:t>1</a:t>
            </a:fld>
            <a:endParaRPr lang="en-US">
              <a:ea typeface="ＭＳ Ｐゴシック"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ea typeface="ＭＳ Ｐゴシック" charset="-128"/>
              </a:rPr>
              <a:t>There are two video cases and two instructional videos available for this chapter.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eaLnBrk="0" hangingPunct="0">
                  <a:defRPr/>
                </a:pPr>
                <a:endParaRPr lang="en-US">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0" hangingPunct="0">
                  <a:defRPr/>
                </a:pPr>
                <a:endParaRPr lang="en-US">
                  <a:cs typeface="+mn-cs"/>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eaLnBrk="0" hangingPunct="0">
                  <a:defRPr/>
                </a:pPr>
                <a:endParaRPr lang="en-US">
                  <a:cs typeface="+mn-cs"/>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eaLnBrk="0" hangingPunct="0">
                  <a:defRPr/>
                </a:pPr>
                <a:endParaRPr lang="en-US">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eaLnBrk="0" hangingPunct="0">
                <a:defRPr/>
              </a:pPr>
              <a:endParaRPr lang="en-US">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eaLnBrk="0" hangingPunct="0">
                <a:defRPr/>
              </a:pPr>
              <a:endParaRPr lang="en-US">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0" hangingPunct="0">
                <a:defRPr/>
              </a:pPr>
              <a:endParaRPr lang="en-US">
                <a:cs typeface="+mn-cs"/>
              </a:endParaRPr>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6"/>
          <p:cNvSpPr>
            <a:spLocks noGrp="1" noChangeArrowheads="1"/>
          </p:cNvSpPr>
          <p:nvPr>
            <p:ph type="sldNum" sz="quarter" idx="10"/>
          </p:nvPr>
        </p:nvSpPr>
        <p:spPr>
          <a:xfrm>
            <a:off x="6858000" y="6248400"/>
            <a:ext cx="1905000" cy="457200"/>
          </a:xfrm>
        </p:spPr>
        <p:txBody>
          <a:bodyPr/>
          <a:lstStyle>
            <a:lvl1pPr>
              <a:defRPr sz="1200" baseline="0">
                <a:solidFill>
                  <a:schemeClr val="bg2"/>
                </a:solidFill>
              </a:defRPr>
            </a:lvl1pPr>
          </a:lstStyle>
          <a:p>
            <a:pPr>
              <a:defRPr/>
            </a:pPr>
            <a:fld id="{4C467257-E832-4478-B490-5B033862A145}" type="slidenum">
              <a:rPr lang="en-US"/>
              <a:pPr>
                <a:defRPr/>
              </a:pPr>
              <a:t>‹#›</a:t>
            </a:fld>
            <a:endParaRPr lang="en-US" dirty="0"/>
          </a:p>
        </p:txBody>
      </p:sp>
      <p:sp>
        <p:nvSpPr>
          <p:cNvPr id="16" name="Rectangle 12"/>
          <p:cNvSpPr>
            <a:spLocks noGrp="1" noChangeArrowheads="1"/>
          </p:cNvSpPr>
          <p:nvPr>
            <p:ph type="ftr" sz="quarter" idx="3"/>
          </p:nvPr>
        </p:nvSpPr>
        <p:spPr bwMode="auto">
          <a:xfrm>
            <a:off x="1219200" y="6243638"/>
            <a:ext cx="5334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aseline="0">
                <a:latin typeface="+mn-lt"/>
                <a:cs typeface="+mn-cs"/>
              </a:defRPr>
            </a:lvl1pPr>
          </a:lstStyle>
          <a:p>
            <a:pPr>
              <a:defRPr/>
            </a:pPr>
            <a:r>
              <a:rPr lang="en-US" dirty="0"/>
              <a:t>GST 07106: ICT APPLICATIONS</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45981F6-CD9D-4A5F-87A1-23E8182A1546}"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81842CD-21BC-4C2A-95AF-5CE4146A59DE}"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8AB0CEE5-3A49-4214-B874-EF36E97B8FC1}"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B6400637-52D4-40F5-A1D6-D4AA439157DD}"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6F99B832-F223-4534-B9CF-6D6391C73940}"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CAC6F71B-1864-4987-9D2F-AB735607B5B8}"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7FFD8EC-1BC4-4ED8-A379-10F2B1CDEE50}"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2C20840-A167-4FBD-900D-5FB0E058522D}"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29589F8-CD95-4ADF-939C-BF4D038E8308}"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5E199CC-17B6-41D1-AB9E-83F17E451228}"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dirty="0"/>
              <a:t>GST 07106: ICT APPLICATIONS</a:t>
            </a:r>
          </a:p>
        </p:txBody>
      </p:sp>
      <p:sp>
        <p:nvSpPr>
          <p:cNvPr id="5" name="Rectangle 13"/>
          <p:cNvSpPr>
            <a:spLocks noGrp="1" noChangeArrowheads="1"/>
          </p:cNvSpPr>
          <p:nvPr>
            <p:ph type="sldNum" sz="quarter" idx="11"/>
          </p:nvPr>
        </p:nvSpPr>
        <p:spPr>
          <a:ln/>
        </p:spPr>
        <p:txBody>
          <a:bodyPr/>
          <a:lstStyle>
            <a:lvl1pPr>
              <a:defRPr/>
            </a:lvl1pPr>
          </a:lstStyle>
          <a:p>
            <a:pPr>
              <a:defRPr/>
            </a:pPr>
            <a:fld id="{AFD46CFA-0020-435E-ADF2-713E51DF1700}"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87E1F01-2358-4955-B506-2D27167A4925}"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3EBC6E2-7798-43CD-8D58-74AFA50A74EE}"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E5F5150-DFBA-43BE-9E94-292A22173D03}"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56DA41F8-B3A0-4A2D-BEA6-762845536611}" type="slidenum">
              <a:rPr lang="en-US"/>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49E5CA5-1621-4547-AA7E-99049CD2BEC4}" type="slidenum">
              <a:rPr lang="en-US"/>
              <a:pPr>
                <a:defRPr/>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91C2B7B4-4D27-456A-A5E2-D8513A1FC304}" type="slidenum">
              <a:rPr lang="en-US"/>
              <a:pPr>
                <a:defRPr/>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248D4B2B-D9F8-453F-815E-044B9FB115A3}" type="slidenum">
              <a:rPr lang="en-US"/>
              <a:pPr>
                <a:defRPr/>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51820F77-DC59-4538-993A-DF7E94671496}" type="slidenum">
              <a:rPr lang="en-US"/>
              <a:pPr>
                <a:defRPr/>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A88C7B97-9EC4-4AED-A991-1CBD8CB0D7DD}" type="slidenum">
              <a:rPr lang="en-US"/>
              <a:pPr>
                <a:defRPr/>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F5CC8E6-1326-4E9C-85F5-272F358F02D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Footer Placeholder 4"/>
          <p:cNvSpPr>
            <a:spLocks noGrp="1"/>
          </p:cNvSpPr>
          <p:nvPr>
            <p:ph type="ftr" sz="quarter" idx="10"/>
          </p:nvPr>
        </p:nvSpPr>
        <p:spPr>
          <a:xfrm>
            <a:off x="685800" y="6243638"/>
            <a:ext cx="5867400" cy="457200"/>
          </a:xfrm>
        </p:spPr>
        <p:txBody>
          <a:bodyPr/>
          <a:lstStyle>
            <a:lvl1pPr>
              <a:defRPr/>
            </a:lvl1pPr>
          </a:lstStyle>
          <a:p>
            <a:pPr>
              <a:defRPr/>
            </a:pPr>
            <a:r>
              <a:rPr lang="en-US"/>
              <a:t>Copyright © 2010 Pearson Education, Inc. Publishing as Prentice Hall</a:t>
            </a:r>
            <a:endParaRPr lang="en-US" dirty="0"/>
          </a:p>
        </p:txBody>
      </p:sp>
      <p:sp>
        <p:nvSpPr>
          <p:cNvPr id="5" name="Slide Number Placeholder 5"/>
          <p:cNvSpPr>
            <a:spLocks noGrp="1"/>
          </p:cNvSpPr>
          <p:nvPr>
            <p:ph type="sldNum" sz="quarter" idx="11"/>
          </p:nvPr>
        </p:nvSpPr>
        <p:spPr/>
        <p:txBody>
          <a:bodyPr/>
          <a:lstStyle>
            <a:lvl1pPr>
              <a:defRPr/>
            </a:lvl1pPr>
          </a:lstStyle>
          <a:p>
            <a:pPr>
              <a:defRPr/>
            </a:pPr>
            <a:fld id="{11625734-4DC8-41BB-B315-E2E1BFA14A2D}" type="slidenum">
              <a:rPr lang="en-US"/>
              <a:pPr>
                <a:defRPr/>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72291F7-127A-48BB-802F-6D50CF8ECD47}" type="slidenum">
              <a:rPr lang="en-US"/>
              <a:pPr>
                <a:defRPr/>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CAB8545-8D23-4D54-B011-67E32F1E1420}" type="slidenum">
              <a:rPr lang="en-US"/>
              <a:pPr>
                <a:defRPr/>
              </a:pPr>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6B82AA1-0253-4438-9861-251ED4083826}" type="slidenum">
              <a:rPr lang="en-US"/>
              <a:pPr>
                <a:defRPr/>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BBF8180-5B3A-44E4-AC78-36FAA4A00A68}" type="slidenum">
              <a:rPr lang="en-US"/>
              <a:pPr>
                <a:defRPr/>
              </a:pPr>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125DCF8-8D0D-49E4-B2ED-8E9947EA663D}" type="slidenum">
              <a:rPr lang="en-US"/>
              <a:pPr>
                <a:defRPr/>
              </a:pPr>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83220FED-C52D-49BF-B6C6-157E15E277E6}" type="slidenum">
              <a:rPr lang="en-US"/>
              <a:pPr>
                <a:defRPr/>
              </a:pPr>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35BB8DCA-FD74-45CE-8496-08FBBCD46989}" type="slidenum">
              <a:rPr lang="en-US"/>
              <a:pPr>
                <a:defRPr/>
              </a:pPr>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FC857F35-0660-4231-853E-48D2DC3A688D}" type="slidenum">
              <a:rPr lang="en-US"/>
              <a:pPr>
                <a:defRPr/>
              </a:pPr>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4EB683C-4BE2-4B52-8196-77DF81B90406}" type="slidenum">
              <a:rPr lang="en-US"/>
              <a:pPr>
                <a:defRPr/>
              </a:pPr>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46A5F13-35BB-4CE0-ADBF-D3C3F063FD88}"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Copyright © 2010 Pearson Education, Inc. Publishing as Prentice Hall</a:t>
            </a:r>
          </a:p>
        </p:txBody>
      </p:sp>
      <p:sp>
        <p:nvSpPr>
          <p:cNvPr id="6" name="Rectangle 13"/>
          <p:cNvSpPr>
            <a:spLocks noGrp="1" noChangeArrowheads="1"/>
          </p:cNvSpPr>
          <p:nvPr>
            <p:ph type="sldNum" sz="quarter" idx="11"/>
          </p:nvPr>
        </p:nvSpPr>
        <p:spPr>
          <a:ln/>
        </p:spPr>
        <p:txBody>
          <a:bodyPr/>
          <a:lstStyle>
            <a:lvl1pPr>
              <a:defRPr/>
            </a:lvl1pPr>
          </a:lstStyle>
          <a:p>
            <a:pPr>
              <a:defRPr/>
            </a:pPr>
            <a:fld id="{ADECFD27-E205-4F2F-9A8F-1FE9A8E016E3}" type="slidenum">
              <a:rPr lang="en-US"/>
              <a:pPr>
                <a:defRPr/>
              </a:pPr>
              <a:t>‹#›</a:t>
            </a:fld>
            <a:endParaRPr 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9EE3529-66AE-4BE4-8B82-39A71105C62B}" type="slidenum">
              <a:rPr lang="en-US"/>
              <a:pPr>
                <a:defRPr/>
              </a:pPr>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9FA4603-38AD-4F26-92B2-99CC6DE91E94}" type="slidenum">
              <a:rPr lang="en-US"/>
              <a:pPr>
                <a:defRPr/>
              </a:pPr>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140BFA7-DF07-4067-AF0E-B0D52E380E49}" type="slidenum">
              <a:rPr lang="en-US"/>
              <a:pPr>
                <a:defRPr/>
              </a:pPr>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F8DBE8E-6151-403D-820C-BEC024E2E9DB}" type="slidenum">
              <a:rPr lang="en-US"/>
              <a:pPr>
                <a:defRPr/>
              </a:pPr>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ADE2408-C500-46D9-BDC9-099592430CF7}" type="slidenum">
              <a:rPr lang="en-US"/>
              <a:pPr>
                <a:defRPr/>
              </a:pPr>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7266D4F2-361E-47F4-8633-9958BB33D9F6}" type="slidenum">
              <a:rPr lang="en-US"/>
              <a:pPr>
                <a:defRPr/>
              </a:pPr>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9674A9E-A401-4826-8BFD-0F6E144B9826}" type="slidenum">
              <a:rPr lang="en-US"/>
              <a:pPr>
                <a:defRPr/>
              </a:pPr>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94C969D3-9EC5-4D8F-8147-B578AFBB39FD}" type="slidenum">
              <a:rPr lang="en-US"/>
              <a:pPr>
                <a:defRPr/>
              </a:pPr>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154A76A1-01C4-4253-9BF5-A2616A09AFDA}" type="slidenum">
              <a:rPr lang="en-US"/>
              <a:pPr>
                <a:defRPr/>
              </a:pPr>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8430EB67-EF41-4D0D-9BED-E4E8493CF0DC}"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Copyright © 2010 Pearson Education, Inc. Publishing as Prentice Hall</a:t>
            </a:r>
          </a:p>
        </p:txBody>
      </p:sp>
      <p:sp>
        <p:nvSpPr>
          <p:cNvPr id="4" name="Rectangle 13"/>
          <p:cNvSpPr>
            <a:spLocks noGrp="1" noChangeArrowheads="1"/>
          </p:cNvSpPr>
          <p:nvPr>
            <p:ph type="sldNum" sz="quarter" idx="11"/>
          </p:nvPr>
        </p:nvSpPr>
        <p:spPr>
          <a:ln/>
        </p:spPr>
        <p:txBody>
          <a:bodyPr/>
          <a:lstStyle>
            <a:lvl1pPr>
              <a:defRPr/>
            </a:lvl1pPr>
          </a:lstStyle>
          <a:p>
            <a:pPr>
              <a:defRPr/>
            </a:pPr>
            <a:fld id="{C08AE460-6C33-432D-98AF-D0A31A72975B}" type="slidenum">
              <a:rPr lang="en-US"/>
              <a:pPr>
                <a:defRPr/>
              </a:pPr>
              <a:t>‹#›</a:t>
            </a:fld>
            <a:endParaRPr lang="en-US" dirty="0"/>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E1540E7-9A83-4CB2-87F6-F021C2D4E308}" type="slidenum">
              <a:rPr lang="en-US"/>
              <a:pPr>
                <a:defRPr/>
              </a:pPr>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13DCC85-E28A-4136-80B6-A03BE8624610}" type="slidenum">
              <a:rPr lang="en-US"/>
              <a:pPr>
                <a:defRPr/>
              </a:pPr>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155D103-C265-4B83-AB4C-EEB1DF0F95DD}" type="slidenum">
              <a:rPr lang="en-US"/>
              <a:pPr>
                <a:defRPr/>
              </a:pPr>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DDA7DAE-1CC3-4688-9C4B-0B02206FD35B}" type="slidenum">
              <a:rPr lang="en-US"/>
              <a:pPr>
                <a:defRPr/>
              </a:pPr>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C1913C3-1FF2-42BB-8251-1647D70EA79B}" type="slidenum">
              <a:rPr lang="en-US"/>
              <a:pPr>
                <a:defRPr/>
              </a:pPr>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4AEA883-DF87-4022-9C6A-266E032F48AC}" type="slidenum">
              <a:rPr lang="en-US"/>
              <a:pPr>
                <a:defRPr/>
              </a:pPr>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7360A7E-5229-40C9-8693-D7426273D345}" type="slidenum">
              <a:rPr lang="en-US"/>
              <a:pPr>
                <a:defRPr/>
              </a:pPr>
              <a:t>‹#›</a:t>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446603BA-CE8D-4BA8-BA35-735A664D71F9}" type="slidenum">
              <a:rPr lang="en-US"/>
              <a:pPr>
                <a:defRPr/>
              </a:pPr>
              <a:t>‹#›</a:t>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2813C20E-77C3-42BB-8B96-3E9DB14CC8E2}" type="slidenum">
              <a:rPr lang="en-US"/>
              <a:pPr>
                <a:defRPr/>
              </a:pPr>
              <a:t>‹#›</a:t>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9071683B-5E92-4771-98A4-0957D8237343}"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Copyright © 2010 Pearson Education, Inc. Publishing as Prentice Hall</a:t>
            </a:r>
          </a:p>
        </p:txBody>
      </p:sp>
      <p:sp>
        <p:nvSpPr>
          <p:cNvPr id="6" name="Rectangle 13"/>
          <p:cNvSpPr>
            <a:spLocks noGrp="1" noChangeArrowheads="1"/>
          </p:cNvSpPr>
          <p:nvPr>
            <p:ph type="sldNum" sz="quarter" idx="11"/>
          </p:nvPr>
        </p:nvSpPr>
        <p:spPr>
          <a:ln/>
        </p:spPr>
        <p:txBody>
          <a:bodyPr/>
          <a:lstStyle>
            <a:lvl1pPr>
              <a:defRPr/>
            </a:lvl1pPr>
          </a:lstStyle>
          <a:p>
            <a:pPr>
              <a:defRPr/>
            </a:pPr>
            <a:fld id="{35184BC9-E88D-4E64-AE5A-8E8E8897FE73}" type="slidenum">
              <a:rPr lang="en-US"/>
              <a:pPr>
                <a:defRPr/>
              </a:pPr>
              <a:t>‹#›</a:t>
            </a:fld>
            <a:endParaRPr lang="en-US" dirty="0"/>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9CB30CE-09E0-4522-9FE3-54AEF0A67231}" type="slidenum">
              <a:rPr lang="en-US"/>
              <a:pPr>
                <a:defRPr/>
              </a:pPr>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46B7DBD-949D-45B8-8796-536BE154992D}" type="slidenum">
              <a:rPr lang="en-US"/>
              <a:pPr>
                <a:defRPr/>
              </a:pPr>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197BBBF-1601-4009-96D3-4561EAEC2E79}" type="slidenum">
              <a:rPr lang="en-US"/>
              <a:pPr>
                <a:defRPr/>
              </a:pPr>
              <a:t>‹#›</a:t>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CC6067C-3E8E-4D66-B87E-345BD5EDB41D}" type="slidenum">
              <a:rPr lang="en-US"/>
              <a:pPr>
                <a:defRPr/>
              </a:pPr>
              <a:t>‹#›</a:t>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980E7EE-7DFB-4E2D-887F-73054042FC34}" type="slidenum">
              <a:rPr lang="en-US"/>
              <a:pPr>
                <a:defRPr/>
              </a:pPr>
              <a:t>‹#›</a:t>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909F0A8-4A37-48A0-A7E3-F35A1C6CC2A6}" type="slidenum">
              <a:rPr lang="en-US"/>
              <a:pPr>
                <a:defRPr/>
              </a:pPr>
              <a:t>‹#›</a:t>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ECF357D-EBE8-4DD9-9020-D3B88CF4581A}" type="slidenum">
              <a:rPr lang="en-US"/>
              <a:pPr>
                <a:defRPr/>
              </a:pPr>
              <a:t>‹#›</a:t>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EA918CB-DAA5-401A-BD2B-32F02A70CA6F}" type="slidenum">
              <a:rPr lang="en-US"/>
              <a:pPr>
                <a:defRPr/>
              </a:pPr>
              <a:t>‹#›</a:t>
            </a:fld>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CBD3EBF7-57A8-4562-8074-05FC84579D8B}" type="slidenum">
              <a:rPr lang="en-US"/>
              <a:pPr>
                <a:defRPr/>
              </a:pPr>
              <a:t>‹#›</a:t>
            </a:fld>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09C779B8-4BC7-45B8-B452-2235B56C088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Copyright © 2010 Pearson Education, Inc. Publishing as Prentice Hall</a:t>
            </a:r>
          </a:p>
        </p:txBody>
      </p:sp>
      <p:sp>
        <p:nvSpPr>
          <p:cNvPr id="6" name="Rectangle 13"/>
          <p:cNvSpPr>
            <a:spLocks noGrp="1" noChangeArrowheads="1"/>
          </p:cNvSpPr>
          <p:nvPr>
            <p:ph type="sldNum" sz="quarter" idx="11"/>
          </p:nvPr>
        </p:nvSpPr>
        <p:spPr>
          <a:ln/>
        </p:spPr>
        <p:txBody>
          <a:bodyPr/>
          <a:lstStyle>
            <a:lvl1pPr>
              <a:defRPr/>
            </a:lvl1pPr>
          </a:lstStyle>
          <a:p>
            <a:pPr>
              <a:defRPr/>
            </a:pPr>
            <a:fld id="{0D3CC13B-E2EF-47BB-B3FF-09D7E675F32E}" type="slidenum">
              <a:rPr lang="en-US"/>
              <a:pPr>
                <a:defRPr/>
              </a:pPr>
              <a:t>‹#›</a:t>
            </a:fld>
            <a:endParaRPr lang="en-US" dirty="0"/>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F65C23E7-6E4C-4407-9495-1076819F1D1F}" type="slidenum">
              <a:rPr lang="en-US"/>
              <a:pPr>
                <a:defRPr/>
              </a:pPr>
              <a:t>‹#›</a:t>
            </a:fld>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8D2AAE6-8C46-4635-ABBF-91AD9D45495B}" type="slidenum">
              <a:rPr lang="en-US"/>
              <a:pPr>
                <a:defRPr/>
              </a:pPr>
              <a:t>‹#›</a:t>
            </a:fld>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8C0A559A-75E4-4F76-8FE0-D09A740328B3}" type="slidenum">
              <a:rPr lang="en-US"/>
              <a:pPr>
                <a:defRPr/>
              </a:pPr>
              <a:t>‹#›</a:t>
            </a:fld>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5A363C8-DF8E-4EF2-86EC-2C924460BD27}" type="slidenum">
              <a:rPr lang="en-US"/>
              <a:pPr>
                <a:defRPr/>
              </a:pPr>
              <a:t>‹#›</a:t>
            </a:fld>
            <a:endParaRPr 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E839710-E884-41E7-A772-E626858EC09C}" type="slidenum">
              <a:rPr lang="en-US"/>
              <a:pPr>
                <a:defRPr/>
              </a:pPr>
              <a:t>‹#›</a:t>
            </a:fld>
            <a:endParaRPr 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3CA463C-682A-462A-B338-61CEE47BDE81}" type="slidenum">
              <a:rPr lang="en-US"/>
              <a:pPr>
                <a:defRPr/>
              </a:pPr>
              <a:t>‹#›</a:t>
            </a:fld>
            <a:endParaRPr 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E4336D9-F5AB-45BC-AA5B-6879DCBFA5A1}" type="slidenum">
              <a:rPr lang="en-US"/>
              <a:pPr>
                <a:defRPr/>
              </a:pPr>
              <a:t>‹#›</a:t>
            </a:fld>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3ACEDB9-BCD9-4AE9-917C-9CD97C27A496}" type="slidenum">
              <a:rPr lang="en-US"/>
              <a:pPr>
                <a:defRPr/>
              </a:pPr>
              <a:t>‹#›</a:t>
            </a:fld>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2801C6E-D96F-48FC-98C3-E1AC70052946}" type="slidenum">
              <a:rPr lang="en-US"/>
              <a:pPr>
                <a:defRPr/>
              </a:pPr>
              <a:t>‹#›</a:t>
            </a:fld>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78C8041A-B71D-416F-AA72-F1D69EFCF308}"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939596"/>
      </p:ext>
    </p:extLst>
  </p:cSld>
  <p:clrMapOvr>
    <a:masterClrMapping/>
  </p:clrMapOvr>
  <p:transition>
    <p:fade thruBlk="1"/>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1D7F9641-8088-4FBB-80E6-56D7C3839C33}" type="slidenum">
              <a:rPr lang="en-US"/>
              <a:pPr>
                <a:defRPr/>
              </a:pPr>
              <a:t>‹#›</a:t>
            </a:fld>
            <a:endParaRPr lang="en-US"/>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A1884029-ABDC-4C75-804A-5D4AF2508C09}" type="slidenum">
              <a:rPr lang="en-US"/>
              <a:pPr>
                <a:defRPr/>
              </a:pPr>
              <a:t>‹#›</a:t>
            </a:fld>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7CAC5E94-978D-4F02-B8F2-97989D43BDD4}" type="slidenum">
              <a:rPr lang="en-US"/>
              <a:pPr>
                <a:defRPr/>
              </a:pPr>
              <a:t>‹#›</a:t>
            </a:fld>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4A1150C-345F-499B-9970-5765A35EAC04}" type="slidenum">
              <a:rPr lang="en-US"/>
              <a:pPr>
                <a:defRPr/>
              </a:pPr>
              <a:t>‹#›</a:t>
            </a:fld>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152FD9D-802D-42ED-90AE-87D1BDEF9C82}" type="slidenum">
              <a:rPr lang="en-US"/>
              <a:pPr>
                <a:defRPr/>
              </a:pPr>
              <a:t>‹#›</a:t>
            </a:fld>
            <a:endParaRPr lang="en-US"/>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A02DE13-222E-4AE8-A1BB-1CAA55C28E67}"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5672B18-CA00-47B9-A2B3-937E3591BDA2}"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5.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7.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4" charset="0"/>
              <a:cs typeface="+mn-cs"/>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cs typeface="+mn-cs"/>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4" charset="0"/>
              <a:cs typeface="+mn-cs"/>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cs typeface="+mn-cs"/>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cs typeface="+mn-cs"/>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cs typeface="+mn-cs"/>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cs typeface="+mn-cs"/>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4828" name="Rectangle 12"/>
          <p:cNvSpPr>
            <a:spLocks noGrp="1" noChangeArrowheads="1"/>
          </p:cNvSpPr>
          <p:nvPr>
            <p:ph type="ftr" sz="quarter" idx="3"/>
          </p:nvPr>
        </p:nvSpPr>
        <p:spPr bwMode="auto">
          <a:xfrm>
            <a:off x="1219200" y="6243638"/>
            <a:ext cx="5334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aseline="0">
                <a:latin typeface="+mn-lt"/>
                <a:cs typeface="+mn-cs"/>
              </a:defRPr>
            </a:lvl1pPr>
          </a:lstStyle>
          <a:p>
            <a:pPr>
              <a:defRPr/>
            </a:pPr>
            <a:r>
              <a:rPr lang="en-US" dirty="0"/>
              <a:t>GST 07106: ICT APPLICATIONS</a:t>
            </a:r>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atin typeface="+mn-lt"/>
                <a:cs typeface="+mn-cs"/>
              </a:defRPr>
            </a:lvl1pPr>
          </a:lstStyle>
          <a:p>
            <a:pPr>
              <a:defRPr/>
            </a:pPr>
            <a:fld id="{F6C63492-723D-4E8B-AF7B-8520966CC4B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1" r:id="rId1"/>
    <p:sldLayoutId id="2147483753" r:id="rId2"/>
    <p:sldLayoutId id="2147483832" r:id="rId3"/>
    <p:sldLayoutId id="2147483752" r:id="rId4"/>
    <p:sldLayoutId id="2147483751" r:id="rId5"/>
    <p:sldLayoutId id="2147483750" r:id="rId6"/>
    <p:sldLayoutId id="2147483749" r:id="rId7"/>
    <p:sldLayoutId id="2147483833" r:id="rId8"/>
  </p:sldLayoutIdLst>
  <p:transition/>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rgbClr val="00004D"/>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4D"/>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00004D"/>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4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Copyright © 2010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BC2AE529-F438-4BCD-8C30-F4B4DA3443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4" r:id="rId1"/>
    <p:sldLayoutId id="2147483763" r:id="rId2"/>
    <p:sldLayoutId id="2147483762" r:id="rId3"/>
    <p:sldLayoutId id="2147483761" r:id="rId4"/>
    <p:sldLayoutId id="2147483760" r:id="rId5"/>
    <p:sldLayoutId id="2147483759" r:id="rId6"/>
    <p:sldLayoutId id="2147483758" r:id="rId7"/>
    <p:sldLayoutId id="2147483757" r:id="rId8"/>
    <p:sldLayoutId id="2147483756" r:id="rId9"/>
    <p:sldLayoutId id="2147483755" r:id="rId10"/>
    <p:sldLayoutId id="2147483754" r:id="rId11"/>
  </p:sldLayoutIdLst>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53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253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Copyright © 2010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0BDF16DF-55C7-405E-B630-101528E3D10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4" r:id="rId2"/>
    <p:sldLayoutId id="2147483773" r:id="rId3"/>
    <p:sldLayoutId id="2147483772" r:id="rId4"/>
    <p:sldLayoutId id="2147483771" r:id="rId5"/>
    <p:sldLayoutId id="2147483770" r:id="rId6"/>
    <p:sldLayoutId id="2147483769" r:id="rId7"/>
    <p:sldLayoutId id="2147483768" r:id="rId8"/>
    <p:sldLayoutId id="2147483767" r:id="rId9"/>
    <p:sldLayoutId id="2147483766" r:id="rId10"/>
    <p:sldLayoutId id="2147483765" r:id="rId11"/>
  </p:sldLayoutIdLst>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81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481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Copyright © 2010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E3D1E967-BE6C-4613-B5D5-7F48702C2F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710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710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Copyright © 2010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6FC7868D-58DA-4536-B00F-2A3965CB12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93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939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Copyright © 2010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4CFC36D7-9866-447F-9534-382343A8BC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68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68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Copyright © 2010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E36728FA-F189-4232-822B-572A04F1278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39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Copyright © 2010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2098B8F3-AEA4-42AA-90E7-84C2CB2A4B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aterstons.com/white-papers/the-intelligent-business-and-business-intellien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143240" y="2071678"/>
            <a:ext cx="5113337" cy="2031325"/>
          </a:xfrm>
          <a:prstGeom prst="rect">
            <a:avLst/>
          </a:prstGeom>
          <a:noFill/>
          <a:ln>
            <a:noFill/>
          </a:ln>
          <a:effectLst>
            <a:outerShdw dist="35921" dir="2700000" algn="ctr" rotWithShape="0">
              <a:schemeClr val="bg2"/>
            </a:outerShdw>
          </a:effectLst>
          <a:extLst/>
        </p:spPr>
        <p:txBody>
          <a:bodyPr>
            <a:spAutoFit/>
          </a:bodyPr>
          <a:lstStyle/>
          <a:p>
            <a:pPr eaLnBrk="0" hangingPunct="0">
              <a:spcBef>
                <a:spcPct val="50000"/>
              </a:spcBef>
              <a:defRPr/>
            </a:pPr>
            <a:r>
              <a:rPr lang="en-US" sz="3600" b="1" dirty="0">
                <a:effectLst>
                  <a:outerShdw blurRad="38100" dist="38100" dir="2700000" algn="tl">
                    <a:srgbClr val="C0C0C0"/>
                  </a:outerShdw>
                </a:effectLst>
                <a:ea typeface="+mn-ea"/>
                <a:cs typeface="Times New Roman" pitchFamily="18" charset="0"/>
              </a:rPr>
              <a:t>ITU08117:</a:t>
            </a:r>
          </a:p>
          <a:p>
            <a:pPr eaLnBrk="0" hangingPunct="0">
              <a:spcBef>
                <a:spcPct val="50000"/>
              </a:spcBef>
              <a:defRPr/>
            </a:pPr>
            <a:r>
              <a:rPr lang="en-US" sz="3600" b="1" dirty="0">
                <a:effectLst>
                  <a:outerShdw blurRad="38100" dist="38100" dir="2700000" algn="tl">
                    <a:srgbClr val="C0C0C0"/>
                  </a:outerShdw>
                </a:effectLst>
                <a:ea typeface="+mn-ea"/>
                <a:cs typeface="Times New Roman" pitchFamily="18" charset="0"/>
              </a:rPr>
              <a:t>Information Systems Management</a:t>
            </a:r>
            <a:endParaRPr lang="en-US" sz="3600" b="1" dirty="0">
              <a:effectLst>
                <a:outerShdw blurRad="38100" dist="38100" dir="2700000" algn="tl">
                  <a:srgbClr val="C0C0C0"/>
                </a:outerShdw>
              </a:effectLst>
              <a:ea typeface="+mn-ea"/>
            </a:endParaRPr>
          </a:p>
        </p:txBody>
      </p:sp>
      <p:pic>
        <p:nvPicPr>
          <p:cNvPr id="8" name="Picture 7" descr="FM Logo"/>
          <p:cNvPicPr/>
          <p:nvPr/>
        </p:nvPicPr>
        <p:blipFill>
          <a:blip r:embed="rId3" cstate="print"/>
          <a:srcRect/>
          <a:stretch>
            <a:fillRect/>
          </a:stretch>
        </p:blipFill>
        <p:spPr bwMode="auto">
          <a:xfrm>
            <a:off x="357158" y="214290"/>
            <a:ext cx="1500198" cy="1500198"/>
          </a:xfrm>
          <a:prstGeom prst="rect">
            <a:avLst/>
          </a:prstGeom>
          <a:noFill/>
          <a:ln w="9525">
            <a:noFill/>
            <a:miter lim="800000"/>
            <a:headEnd/>
            <a:tailEnd/>
          </a:ln>
        </p:spPr>
      </p:pic>
      <p:sp>
        <p:nvSpPr>
          <p:cNvPr id="9" name="Text Box 4"/>
          <p:cNvSpPr txBox="1">
            <a:spLocks noChangeArrowheads="1"/>
          </p:cNvSpPr>
          <p:nvPr/>
        </p:nvSpPr>
        <p:spPr bwMode="auto">
          <a:xfrm>
            <a:off x="2285984" y="357166"/>
            <a:ext cx="6643734" cy="523220"/>
          </a:xfrm>
          <a:prstGeom prst="rect">
            <a:avLst/>
          </a:prstGeom>
          <a:noFill/>
          <a:ln>
            <a:noFill/>
          </a:ln>
          <a:effectLst>
            <a:outerShdw dist="35921" dir="2700000" algn="ctr" rotWithShape="0">
              <a:schemeClr val="bg2"/>
            </a:outerShdw>
          </a:effectLst>
          <a:extLst/>
        </p:spPr>
        <p:txBody>
          <a:bodyPr wrap="square">
            <a:spAutoFit/>
          </a:bodyPr>
          <a:lstStyle/>
          <a:p>
            <a:pPr algn="ctr" eaLnBrk="0" hangingPunct="0">
              <a:spcBef>
                <a:spcPct val="50000"/>
              </a:spcBef>
              <a:defRPr/>
            </a:pPr>
            <a:r>
              <a:rPr lang="en-US" sz="2800" b="1" dirty="0">
                <a:solidFill>
                  <a:srgbClr val="0033CC"/>
                </a:solidFill>
                <a:effectLst>
                  <a:outerShdw blurRad="38100" dist="38100" dir="2700000" algn="tl">
                    <a:srgbClr val="C0C0C0"/>
                  </a:outerShdw>
                </a:effectLst>
                <a:ea typeface="+mn-ea"/>
                <a:cs typeface="Times New Roman" pitchFamily="18" charset="0"/>
              </a:rPr>
              <a:t>The Institute of Finance Management</a:t>
            </a:r>
            <a:endParaRPr lang="en-US" sz="2800" b="1" dirty="0">
              <a:solidFill>
                <a:srgbClr val="0033CC"/>
              </a:solidFill>
              <a:effectLst>
                <a:outerShdw blurRad="38100" dist="38100" dir="2700000" algn="tl">
                  <a:srgbClr val="C0C0C0"/>
                </a:outerShdw>
              </a:effectLst>
              <a:ea typeface="+mn-ea"/>
            </a:endParaRPr>
          </a:p>
        </p:txBody>
      </p:sp>
      <p:pic>
        <p:nvPicPr>
          <p:cNvPr id="10" name="Picture 9"/>
          <p:cNvPicPr>
            <a:picLocks noChangeAspect="1" noChangeArrowheads="1"/>
          </p:cNvPicPr>
          <p:nvPr/>
        </p:nvPicPr>
        <p:blipFill>
          <a:blip r:embed="rId4"/>
          <a:srcRect/>
          <a:stretch>
            <a:fillRect/>
          </a:stretch>
        </p:blipFill>
        <p:spPr bwMode="auto">
          <a:xfrm>
            <a:off x="690258" y="2214554"/>
            <a:ext cx="2337519" cy="2000264"/>
          </a:xfrm>
          <a:prstGeom prst="rect">
            <a:avLst/>
          </a:prstGeom>
          <a:noFill/>
          <a:ln w="9525">
            <a:noFill/>
            <a:miter lim="800000"/>
            <a:headEnd/>
            <a:tailEnd/>
          </a:ln>
        </p:spPr>
      </p:pic>
      <p:sp>
        <p:nvSpPr>
          <p:cNvPr id="11" name="Text Box 4"/>
          <p:cNvSpPr txBox="1">
            <a:spLocks noChangeArrowheads="1"/>
          </p:cNvSpPr>
          <p:nvPr/>
        </p:nvSpPr>
        <p:spPr bwMode="auto">
          <a:xfrm>
            <a:off x="6858016" y="4214818"/>
            <a:ext cx="2000264" cy="523220"/>
          </a:xfrm>
          <a:prstGeom prst="rect">
            <a:avLst/>
          </a:prstGeom>
          <a:noFill/>
          <a:ln>
            <a:noFill/>
          </a:ln>
          <a:effectLst>
            <a:outerShdw dist="35921" dir="2700000" algn="ctr" rotWithShape="0">
              <a:schemeClr val="bg2"/>
            </a:outerShdw>
          </a:effectLst>
          <a:extLst/>
        </p:spPr>
        <p:txBody>
          <a:bodyPr wrap="square">
            <a:spAutoFit/>
          </a:bodyPr>
          <a:lstStyle/>
          <a:p>
            <a:pPr algn="ctr" eaLnBrk="0" hangingPunct="0">
              <a:spcBef>
                <a:spcPct val="50000"/>
              </a:spcBef>
              <a:defRPr/>
            </a:pPr>
            <a:r>
              <a:rPr lang="en-US" sz="2800" b="1" dirty="0">
                <a:solidFill>
                  <a:srgbClr val="0033CC"/>
                </a:solidFill>
                <a:effectLst>
                  <a:outerShdw blurRad="38100" dist="38100" dir="2700000" algn="tl">
                    <a:srgbClr val="C0C0C0"/>
                  </a:outerShdw>
                </a:effectLst>
                <a:ea typeface="+mn-ea"/>
                <a:cs typeface="Times New Roman" pitchFamily="18" charset="0"/>
              </a:rPr>
              <a:t>BAIT III</a:t>
            </a:r>
            <a:endParaRPr lang="en-US" sz="2800" b="1" dirty="0">
              <a:solidFill>
                <a:srgbClr val="0033CC"/>
              </a:solidFill>
              <a:effectLst>
                <a:outerShdw blurRad="38100" dist="38100" dir="2700000" algn="tl">
                  <a:srgbClr val="C0C0C0"/>
                </a:outerShdw>
              </a:effectLst>
              <a:ea typeface="+mn-ea"/>
            </a:endParaRPr>
          </a:p>
        </p:txBody>
      </p:sp>
      <p:sp>
        <p:nvSpPr>
          <p:cNvPr id="12" name="Text Box 4"/>
          <p:cNvSpPr txBox="1">
            <a:spLocks noChangeArrowheads="1"/>
          </p:cNvSpPr>
          <p:nvPr/>
        </p:nvSpPr>
        <p:spPr bwMode="auto">
          <a:xfrm>
            <a:off x="0" y="5357826"/>
            <a:ext cx="3643306" cy="1169551"/>
          </a:xfrm>
          <a:prstGeom prst="rect">
            <a:avLst/>
          </a:prstGeom>
          <a:noFill/>
          <a:ln>
            <a:noFill/>
          </a:ln>
          <a:effectLst>
            <a:outerShdw dist="35921" dir="2700000" algn="ctr" rotWithShape="0">
              <a:schemeClr val="bg2"/>
            </a:outerShdw>
          </a:effectLst>
          <a:extLst/>
        </p:spPr>
        <p:txBody>
          <a:bodyPr wrap="square">
            <a:spAutoFit/>
          </a:bodyPr>
          <a:lstStyle/>
          <a:p>
            <a:pPr eaLnBrk="0" hangingPunct="0">
              <a:spcBef>
                <a:spcPct val="50000"/>
              </a:spcBef>
              <a:defRPr/>
            </a:pPr>
            <a:r>
              <a:rPr lang="en-US" sz="2800" b="1" dirty="0" err="1">
                <a:solidFill>
                  <a:srgbClr val="0033CC"/>
                </a:solidFill>
                <a:effectLst>
                  <a:outerShdw blurRad="38100" dist="38100" dir="2700000" algn="tl">
                    <a:srgbClr val="C0C0C0"/>
                  </a:outerShdw>
                </a:effectLst>
                <a:ea typeface="+mn-ea"/>
              </a:rPr>
              <a:t>Mugyabuso</a:t>
            </a:r>
            <a:r>
              <a:rPr lang="en-US" sz="2800" b="1" dirty="0">
                <a:solidFill>
                  <a:srgbClr val="0033CC"/>
                </a:solidFill>
                <a:effectLst>
                  <a:outerShdw blurRad="38100" dist="38100" dir="2700000" algn="tl">
                    <a:srgbClr val="C0C0C0"/>
                  </a:outerShdw>
                </a:effectLst>
                <a:ea typeface="+mn-ea"/>
              </a:rPr>
              <a:t>, M. L</a:t>
            </a:r>
          </a:p>
          <a:p>
            <a:pPr eaLnBrk="0" hangingPunct="0">
              <a:spcBef>
                <a:spcPct val="50000"/>
              </a:spcBef>
              <a:defRPr/>
            </a:pPr>
            <a:r>
              <a:rPr lang="en-US" sz="2800" b="1" dirty="0">
                <a:solidFill>
                  <a:srgbClr val="0033CC"/>
                </a:solidFill>
                <a:effectLst>
                  <a:outerShdw blurRad="38100" dist="38100" dir="2700000" algn="tl">
                    <a:srgbClr val="C0C0C0"/>
                  </a:outerShdw>
                </a:effectLst>
                <a:ea typeface="+mn-ea"/>
              </a:rPr>
              <a:t>2023-2024</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304800"/>
            <a:ext cx="7793037" cy="1157287"/>
          </a:xfrm>
        </p:spPr>
        <p:txBody>
          <a:bodyPr/>
          <a:lstStyle/>
          <a:p>
            <a:r>
              <a:rPr lang="en-US" sz="3200" b="1" dirty="0"/>
              <a:t>Step 1: </a:t>
            </a:r>
            <a:r>
              <a:rPr lang="en-US" sz="3200" dirty="0"/>
              <a:t>Understand what the business is trying to achieve. ... </a:t>
            </a:r>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914400" y="1828800"/>
            <a:ext cx="7869237" cy="4414838"/>
          </a:xfrm>
        </p:spPr>
        <p:txBody>
          <a:bodyPr/>
          <a:lstStyle/>
          <a:p>
            <a:r>
              <a:rPr lang="en-US" sz="2800" dirty="0"/>
              <a:t>Understand the business strategy and key drivers for the organization. </a:t>
            </a:r>
          </a:p>
          <a:p>
            <a:r>
              <a:rPr lang="en-US" sz="2800" dirty="0"/>
              <a:t>Define/understand the internal processes and people-related issues to correctly align them within the overall strategy. </a:t>
            </a:r>
          </a:p>
          <a:p>
            <a:r>
              <a:rPr lang="en-US" sz="2800" dirty="0"/>
              <a:t>Establish the context for the Information System needs, and provides the understanding for why certain information is required. </a:t>
            </a:r>
          </a:p>
          <a:p>
            <a:endParaRPr lang="en-TZ" sz="28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10</a:t>
            </a:fld>
            <a:endParaRPr lang="en-US" dirty="0"/>
          </a:p>
        </p:txBody>
      </p:sp>
    </p:spTree>
    <p:extLst>
      <p:ext uri="{BB962C8B-B14F-4D97-AF65-F5344CB8AC3E}">
        <p14:creationId xmlns:p14="http://schemas.microsoft.com/office/powerpoint/2010/main" val="18990401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157162"/>
            <a:ext cx="7793037" cy="1157287"/>
          </a:xfrm>
        </p:spPr>
        <p:txBody>
          <a:bodyPr/>
          <a:lstStyle/>
          <a:p>
            <a:r>
              <a:rPr lang="en-US" sz="3200" b="1" dirty="0"/>
              <a:t>Step 2: </a:t>
            </a:r>
            <a:r>
              <a:rPr lang="en-US" sz="3200" dirty="0"/>
              <a:t>Understand what the information needs of the business are. ... </a:t>
            </a:r>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914400" y="1828800"/>
            <a:ext cx="7869237" cy="4414838"/>
          </a:xfrm>
        </p:spPr>
        <p:txBody>
          <a:bodyPr/>
          <a:lstStyle/>
          <a:p>
            <a:r>
              <a:rPr lang="en-US" sz="2800" dirty="0"/>
              <a:t>Identifying and understanding the main functional areas of the business and the major business processes that are needed for the business to operate. </a:t>
            </a:r>
          </a:p>
          <a:p>
            <a:r>
              <a:rPr lang="en-US" sz="2800" dirty="0"/>
              <a:t>Identify key stakeholders who have a vested interest in the information and enable further detailed discussions as to what the information is used for. </a:t>
            </a:r>
          </a:p>
          <a:p>
            <a:pPr marL="0" indent="0">
              <a:buNone/>
            </a:pPr>
            <a:endParaRPr lang="en-TZ" sz="28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11</a:t>
            </a:fld>
            <a:endParaRPr lang="en-US" dirty="0"/>
          </a:p>
        </p:txBody>
      </p:sp>
    </p:spTree>
    <p:extLst>
      <p:ext uri="{BB962C8B-B14F-4D97-AF65-F5344CB8AC3E}">
        <p14:creationId xmlns:p14="http://schemas.microsoft.com/office/powerpoint/2010/main" val="17400109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157162"/>
            <a:ext cx="7793037" cy="1157287"/>
          </a:xfrm>
        </p:spPr>
        <p:txBody>
          <a:bodyPr/>
          <a:lstStyle/>
          <a:p>
            <a:r>
              <a:rPr lang="en-US" sz="4000" b="1" dirty="0"/>
              <a:t>Step 3: </a:t>
            </a:r>
            <a:r>
              <a:rPr lang="en-US" sz="4000" dirty="0"/>
              <a:t>Assess the status quo. ... </a:t>
            </a:r>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685800" y="1828800"/>
            <a:ext cx="8261350" cy="4414838"/>
          </a:xfrm>
        </p:spPr>
        <p:txBody>
          <a:bodyPr/>
          <a:lstStyle/>
          <a:p>
            <a:r>
              <a:rPr lang="en-US" sz="2800" dirty="0"/>
              <a:t>Understand where you are now. </a:t>
            </a:r>
          </a:p>
          <a:p>
            <a:r>
              <a:rPr lang="en-US" sz="2800" dirty="0"/>
              <a:t>Understand what’s currently in place both from a systems perspective and a data perspective. </a:t>
            </a:r>
          </a:p>
          <a:p>
            <a:r>
              <a:rPr lang="en-US" sz="2800" dirty="0"/>
              <a:t>the key functions that are performed within the systems; and how the data is used. </a:t>
            </a:r>
          </a:p>
          <a:p>
            <a:r>
              <a:rPr lang="en-US" sz="2800" dirty="0"/>
              <a:t>Produce a systems map and a data map that shows the current picture, highlighting data/information gaps, duplication, inefficiencies, and potential areas for inaccuracies.  </a:t>
            </a:r>
            <a:endParaRPr lang="en-TZ" sz="28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12</a:t>
            </a:fld>
            <a:endParaRPr lang="en-US" dirty="0"/>
          </a:p>
        </p:txBody>
      </p:sp>
    </p:spTree>
    <p:extLst>
      <p:ext uri="{BB962C8B-B14F-4D97-AF65-F5344CB8AC3E}">
        <p14:creationId xmlns:p14="http://schemas.microsoft.com/office/powerpoint/2010/main" val="23312287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157162"/>
            <a:ext cx="7793037" cy="1157287"/>
          </a:xfrm>
        </p:spPr>
        <p:txBody>
          <a:bodyPr/>
          <a:lstStyle/>
          <a:p>
            <a:r>
              <a:rPr lang="en-US" sz="3600" b="1" dirty="0"/>
              <a:t>Step 4: </a:t>
            </a:r>
            <a:r>
              <a:rPr lang="en-US" sz="3600" dirty="0"/>
              <a:t>Review and consolidate. ... </a:t>
            </a:r>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914400" y="1828800"/>
            <a:ext cx="7869237" cy="4414838"/>
          </a:xfrm>
        </p:spPr>
        <p:txBody>
          <a:bodyPr/>
          <a:lstStyle/>
          <a:p>
            <a:r>
              <a:rPr lang="en-US" sz="2800" dirty="0"/>
              <a:t>Taking the current picture, understanding the overlaps, the gaps and the current and future information needs of the business.</a:t>
            </a:r>
          </a:p>
          <a:p>
            <a:r>
              <a:rPr lang="en-US" sz="2800" dirty="0"/>
              <a:t>Identify areas to consolidate, change and improve. </a:t>
            </a:r>
          </a:p>
          <a:p>
            <a:r>
              <a:rPr lang="en-US" sz="2800" dirty="0"/>
              <a:t>This involves identifying areas where: </a:t>
            </a:r>
          </a:p>
          <a:p>
            <a:pPr lvl="1"/>
            <a:r>
              <a:rPr lang="en-US" sz="2400" i="1" dirty="0">
                <a:solidFill>
                  <a:srgbClr val="FF0000"/>
                </a:solidFill>
              </a:rPr>
              <a:t>Data is duplicated, Data is missing, Data is inconsistent, Systems are not performing, Manual processes are in place, Location of integration points with third parties </a:t>
            </a:r>
          </a:p>
          <a:p>
            <a:endParaRPr lang="en-TZ" sz="28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13</a:t>
            </a:fld>
            <a:endParaRPr lang="en-US" dirty="0"/>
          </a:p>
        </p:txBody>
      </p:sp>
    </p:spTree>
    <p:extLst>
      <p:ext uri="{BB962C8B-B14F-4D97-AF65-F5344CB8AC3E}">
        <p14:creationId xmlns:p14="http://schemas.microsoft.com/office/powerpoint/2010/main" val="5388277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157162"/>
            <a:ext cx="7793037" cy="1157287"/>
          </a:xfrm>
        </p:spPr>
        <p:txBody>
          <a:bodyPr/>
          <a:lstStyle/>
          <a:p>
            <a:r>
              <a:rPr lang="en-US" sz="3600" b="1" dirty="0"/>
              <a:t>Step 5: </a:t>
            </a:r>
            <a:r>
              <a:rPr lang="en-US" sz="3600" dirty="0"/>
              <a:t>Define an enterprise architecture.</a:t>
            </a:r>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914400" y="1371600"/>
            <a:ext cx="7869237" cy="5181600"/>
          </a:xfrm>
        </p:spPr>
        <p:txBody>
          <a:bodyPr/>
          <a:lstStyle/>
          <a:p>
            <a:r>
              <a:rPr lang="en-US" sz="2400" dirty="0"/>
              <a:t>The final step is bringing all that information together to define an overall conceptual enterprise architecture which identifies the core systems categorized by function. </a:t>
            </a:r>
          </a:p>
          <a:p>
            <a:r>
              <a:rPr lang="en-US" sz="2400" dirty="0"/>
              <a:t>The mechanisms by which users will access the data and analytics in the systems. </a:t>
            </a:r>
          </a:p>
          <a:p>
            <a:r>
              <a:rPr lang="en-US" sz="2400" dirty="0"/>
              <a:t>Workflows to map the business processes. </a:t>
            </a:r>
          </a:p>
          <a:p>
            <a:r>
              <a:rPr lang="en-US" sz="2400" dirty="0"/>
              <a:t>Data orchestration to maintain data integrity and greater</a:t>
            </a:r>
            <a:r>
              <a:rPr lang="en-US" sz="2400" dirty="0">
                <a:hlinkClick r:id="rId2"/>
              </a:rPr>
              <a:t> </a:t>
            </a:r>
            <a:r>
              <a:rPr lang="en-US" sz="2400" dirty="0"/>
              <a:t>business intelligence suites to provide management information and operational reporting. </a:t>
            </a:r>
          </a:p>
          <a:p>
            <a:r>
              <a:rPr lang="en-US" sz="2400" dirty="0"/>
              <a:t>Ultimate aim is to provide a conceptual future vision for an information systems structure to support the requirements of the organization. </a:t>
            </a:r>
          </a:p>
          <a:p>
            <a:pPr marL="0" indent="0">
              <a:buNone/>
            </a:pPr>
            <a:endParaRPr lang="en-TZ" sz="24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14</a:t>
            </a:fld>
            <a:endParaRPr lang="en-US" dirty="0"/>
          </a:p>
        </p:txBody>
      </p:sp>
    </p:spTree>
    <p:extLst>
      <p:ext uri="{BB962C8B-B14F-4D97-AF65-F5344CB8AC3E}">
        <p14:creationId xmlns:p14="http://schemas.microsoft.com/office/powerpoint/2010/main" val="12361678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538162"/>
            <a:ext cx="7793037" cy="833438"/>
          </a:xfrm>
        </p:spPr>
        <p:txBody>
          <a:bodyPr/>
          <a:lstStyle/>
          <a:p>
            <a:r>
              <a:rPr lang="en-US" sz="3600" b="1" dirty="0"/>
              <a:t>Strategic Planning Tools</a:t>
            </a:r>
            <a:endParaRPr lang="en-US" sz="3600" dirty="0"/>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466165" y="1828800"/>
            <a:ext cx="8489950" cy="3429000"/>
          </a:xfrm>
        </p:spPr>
        <p:txBody>
          <a:bodyPr/>
          <a:lstStyle/>
          <a:p>
            <a:pPr marL="0" indent="0">
              <a:buNone/>
            </a:pPr>
            <a:r>
              <a:rPr lang="en-US" sz="2800" b="1" dirty="0">
                <a:solidFill>
                  <a:srgbClr val="FF0000"/>
                </a:solidFill>
              </a:rPr>
              <a:t>SWOT Analysis</a:t>
            </a:r>
          </a:p>
          <a:p>
            <a:r>
              <a:rPr lang="en" sz="2600" dirty="0"/>
              <a:t>is </a:t>
            </a:r>
            <a:r>
              <a:rPr lang="en" sz="2600" b="1" dirty="0"/>
              <a:t>a framework for identifying and analyzing an organization's strengths, weaknesses, opportunities, and threats</a:t>
            </a:r>
            <a:r>
              <a:rPr lang="en" sz="2600" dirty="0"/>
              <a:t>.  </a:t>
            </a:r>
          </a:p>
          <a:p>
            <a:r>
              <a:rPr lang="en" sz="2600" dirty="0"/>
              <a:t>The primary goal of SWOT analysis is to increase awareness of the factors that go into making a business decision or establishing a business strategy.</a:t>
            </a:r>
            <a:endParaRPr lang="en-US" sz="2600" dirty="0"/>
          </a:p>
          <a:p>
            <a:endParaRPr lang="en-US" sz="2800" dirty="0"/>
          </a:p>
          <a:p>
            <a:endParaRPr lang="en-US" sz="2800" dirty="0"/>
          </a:p>
          <a:p>
            <a:pPr marL="990600" lvl="1" indent="-533400">
              <a:buFontTx/>
              <a:buNone/>
            </a:pPr>
            <a:endParaRPr lang="en-US" altLang="en-TZ" b="1" dirty="0"/>
          </a:p>
          <a:p>
            <a:endParaRPr lang="en-TZ" sz="28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15</a:t>
            </a:fld>
            <a:endParaRPr lang="en-US" dirty="0"/>
          </a:p>
        </p:txBody>
      </p:sp>
      <p:pic>
        <p:nvPicPr>
          <p:cNvPr id="4" name="Picture 3">
            <a:extLst>
              <a:ext uri="{FF2B5EF4-FFF2-40B4-BE49-F238E27FC236}">
                <a16:creationId xmlns:a16="http://schemas.microsoft.com/office/drawing/2014/main" id="{32A25DB1-D028-4DB8-9A7E-3CF3E5CF8390}"/>
              </a:ext>
            </a:extLst>
          </p:cNvPr>
          <p:cNvPicPr>
            <a:picLocks noChangeAspect="1"/>
          </p:cNvPicPr>
          <p:nvPr/>
        </p:nvPicPr>
        <p:blipFill rotWithShape="1">
          <a:blip r:embed="rId2"/>
          <a:srcRect l="11267" t="58647" r="46973" b="30470"/>
          <a:stretch/>
        </p:blipFill>
        <p:spPr>
          <a:xfrm>
            <a:off x="666750" y="5329238"/>
            <a:ext cx="7810500" cy="1143000"/>
          </a:xfrm>
          <a:prstGeom prst="rect">
            <a:avLst/>
          </a:prstGeom>
        </p:spPr>
      </p:pic>
    </p:spTree>
    <p:extLst>
      <p:ext uri="{BB962C8B-B14F-4D97-AF65-F5344CB8AC3E}">
        <p14:creationId xmlns:p14="http://schemas.microsoft.com/office/powerpoint/2010/main" val="21625941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2D14B5-DE66-4DC6-9440-021580054856}"/>
              </a:ext>
            </a:extLst>
          </p:cNvPr>
          <p:cNvSpPr>
            <a:spLocks noGrp="1"/>
          </p:cNvSpPr>
          <p:nvPr>
            <p:ph type="sldNum" sz="quarter" idx="11"/>
          </p:nvPr>
        </p:nvSpPr>
        <p:spPr/>
        <p:txBody>
          <a:bodyPr/>
          <a:lstStyle/>
          <a:p>
            <a:pPr>
              <a:defRPr/>
            </a:pPr>
            <a:fld id="{AFD46CFA-0020-435E-ADF2-713E51DF1700}" type="slidenum">
              <a:rPr lang="en-US" smtClean="0"/>
              <a:pPr>
                <a:defRPr/>
              </a:pPr>
              <a:t>16</a:t>
            </a:fld>
            <a:endParaRPr lang="en-US" dirty="0"/>
          </a:p>
        </p:txBody>
      </p:sp>
      <p:pic>
        <p:nvPicPr>
          <p:cNvPr id="6" name="Content Placeholder 5">
            <a:extLst>
              <a:ext uri="{FF2B5EF4-FFF2-40B4-BE49-F238E27FC236}">
                <a16:creationId xmlns:a16="http://schemas.microsoft.com/office/drawing/2014/main" id="{14D27F88-A511-4981-AD45-C0F24EC81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546" y="380930"/>
            <a:ext cx="7924892" cy="5943669"/>
          </a:xfrm>
          <a:prstGeom prst="rect">
            <a:avLst/>
          </a:prstGeom>
        </p:spPr>
      </p:pic>
    </p:spTree>
    <p:extLst>
      <p:ext uri="{BB962C8B-B14F-4D97-AF65-F5344CB8AC3E}">
        <p14:creationId xmlns:p14="http://schemas.microsoft.com/office/powerpoint/2010/main" val="20719513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E30BF9-508F-4F18-A7F9-3B7F14F20A94}"/>
              </a:ext>
            </a:extLst>
          </p:cNvPr>
          <p:cNvSpPr>
            <a:spLocks noGrp="1"/>
          </p:cNvSpPr>
          <p:nvPr>
            <p:ph type="sldNum" sz="quarter" idx="11"/>
          </p:nvPr>
        </p:nvSpPr>
        <p:spPr/>
        <p:txBody>
          <a:bodyPr/>
          <a:lstStyle/>
          <a:p>
            <a:pPr>
              <a:defRPr/>
            </a:pPr>
            <a:fld id="{AFD46CFA-0020-435E-ADF2-713E51DF1700}" type="slidenum">
              <a:rPr lang="en-US" smtClean="0"/>
              <a:pPr>
                <a:defRPr/>
              </a:pPr>
              <a:t>17</a:t>
            </a:fld>
            <a:endParaRPr lang="en-US" dirty="0"/>
          </a:p>
        </p:txBody>
      </p:sp>
      <p:pic>
        <p:nvPicPr>
          <p:cNvPr id="8" name="Picture 7">
            <a:extLst>
              <a:ext uri="{FF2B5EF4-FFF2-40B4-BE49-F238E27FC236}">
                <a16:creationId xmlns:a16="http://schemas.microsoft.com/office/drawing/2014/main" id="{F63C4D74-536A-4A4C-A234-40605DD18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685800"/>
            <a:ext cx="7141464" cy="5410200"/>
          </a:xfrm>
          <a:prstGeom prst="rect">
            <a:avLst/>
          </a:prstGeom>
        </p:spPr>
      </p:pic>
    </p:spTree>
    <p:extLst>
      <p:ext uri="{BB962C8B-B14F-4D97-AF65-F5344CB8AC3E}">
        <p14:creationId xmlns:p14="http://schemas.microsoft.com/office/powerpoint/2010/main" val="35096100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538162"/>
            <a:ext cx="7793037" cy="833438"/>
          </a:xfrm>
        </p:spPr>
        <p:txBody>
          <a:bodyPr/>
          <a:lstStyle/>
          <a:p>
            <a:r>
              <a:rPr lang="en-US" sz="3600" b="1" dirty="0"/>
              <a:t>Strategic Planning Tools</a:t>
            </a:r>
            <a:endParaRPr lang="en-US" sz="3600" dirty="0"/>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750888" y="1828800"/>
            <a:ext cx="8032750" cy="4414838"/>
          </a:xfrm>
        </p:spPr>
        <p:txBody>
          <a:bodyPr/>
          <a:lstStyle/>
          <a:p>
            <a:pPr marL="990600" lvl="1" indent="-533400">
              <a:buFontTx/>
              <a:buNone/>
            </a:pPr>
            <a:r>
              <a:rPr lang="en-US" altLang="en-TZ" b="1" dirty="0"/>
              <a:t>scenario planning</a:t>
            </a:r>
          </a:p>
          <a:p>
            <a:pPr marL="990600" lvl="1" indent="-533400">
              <a:buFontTx/>
              <a:buNone/>
            </a:pPr>
            <a:r>
              <a:rPr lang="en-US" altLang="en-TZ" dirty="0"/>
              <a:t>	</a:t>
            </a:r>
            <a:r>
              <a:rPr lang="en-US" altLang="en-TZ" sz="2600" dirty="0"/>
              <a:t>A strategic planning methodology that generates plausible alternative futures to help decision-makers identify actions that can be taken today to ensure success in the future</a:t>
            </a:r>
          </a:p>
          <a:p>
            <a:endParaRPr lang="en-TZ" sz="28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18</a:t>
            </a:fld>
            <a:endParaRPr lang="en-US" dirty="0"/>
          </a:p>
        </p:txBody>
      </p:sp>
    </p:spTree>
    <p:extLst>
      <p:ext uri="{BB962C8B-B14F-4D97-AF65-F5344CB8AC3E}">
        <p14:creationId xmlns:p14="http://schemas.microsoft.com/office/powerpoint/2010/main" val="18572357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DEFINITION OF STRATEGY </a:t>
            </a:r>
            <a:endParaRPr lang="en-US" dirty="0"/>
          </a:p>
        </p:txBody>
      </p:sp>
      <p:sp>
        <p:nvSpPr>
          <p:cNvPr id="3" name="Content Placeholder 2"/>
          <p:cNvSpPr>
            <a:spLocks noGrp="1"/>
          </p:cNvSpPr>
          <p:nvPr>
            <p:ph idx="1"/>
          </p:nvPr>
        </p:nvSpPr>
        <p:spPr>
          <a:xfrm>
            <a:off x="1182688" y="2017713"/>
            <a:ext cx="6818312" cy="4114800"/>
          </a:xfrm>
        </p:spPr>
        <p:txBody>
          <a:bodyPr/>
          <a:lstStyle/>
          <a:p>
            <a:pPr algn="just"/>
            <a:r>
              <a:rPr lang="en-GB" sz="2800" dirty="0">
                <a:latin typeface="Cambria Math" panose="02040503050406030204" pitchFamily="18" charset="0"/>
                <a:ea typeface="Cambria Math" panose="02040503050406030204" pitchFamily="18" charset="0"/>
              </a:rPr>
              <a:t>Strategy is the </a:t>
            </a:r>
            <a:r>
              <a:rPr lang="en-GB" sz="2800" i="1" u="sng" dirty="0">
                <a:solidFill>
                  <a:schemeClr val="accent1"/>
                </a:solidFill>
                <a:latin typeface="Cambria Math" panose="02040503050406030204" pitchFamily="18" charset="0"/>
                <a:ea typeface="Cambria Math" panose="02040503050406030204" pitchFamily="18" charset="0"/>
              </a:rPr>
              <a:t>direction</a:t>
            </a:r>
            <a:r>
              <a:rPr lang="en-GB" sz="2800" i="1" dirty="0">
                <a:latin typeface="Cambria Math" panose="02040503050406030204" pitchFamily="18" charset="0"/>
                <a:ea typeface="Cambria Math" panose="02040503050406030204" pitchFamily="18" charset="0"/>
              </a:rPr>
              <a:t> </a:t>
            </a:r>
            <a:r>
              <a:rPr lang="en-GB" sz="2800" dirty="0">
                <a:latin typeface="Cambria Math" panose="02040503050406030204" pitchFamily="18" charset="0"/>
                <a:ea typeface="Cambria Math" panose="02040503050406030204" pitchFamily="18" charset="0"/>
              </a:rPr>
              <a:t>and </a:t>
            </a:r>
            <a:r>
              <a:rPr lang="en-GB" sz="2800" i="1" u="sng" dirty="0">
                <a:solidFill>
                  <a:schemeClr val="accent1"/>
                </a:solidFill>
                <a:latin typeface="Cambria Math" panose="02040503050406030204" pitchFamily="18" charset="0"/>
                <a:ea typeface="Cambria Math" panose="02040503050406030204" pitchFamily="18" charset="0"/>
              </a:rPr>
              <a:t>scope</a:t>
            </a:r>
            <a:r>
              <a:rPr lang="en-GB" sz="2800" i="1" dirty="0">
                <a:latin typeface="Cambria Math" panose="02040503050406030204" pitchFamily="18" charset="0"/>
                <a:ea typeface="Cambria Math" panose="02040503050406030204" pitchFamily="18" charset="0"/>
              </a:rPr>
              <a:t> </a:t>
            </a:r>
            <a:r>
              <a:rPr lang="en-GB" sz="2800" dirty="0">
                <a:latin typeface="Cambria Math" panose="02040503050406030204" pitchFamily="18" charset="0"/>
                <a:ea typeface="Cambria Math" panose="02040503050406030204" pitchFamily="18" charset="0"/>
              </a:rPr>
              <a:t>of an organization over the </a:t>
            </a:r>
            <a:r>
              <a:rPr lang="en-GB" sz="2800" i="1" u="sng" dirty="0">
                <a:solidFill>
                  <a:schemeClr val="accent1"/>
                </a:solidFill>
                <a:latin typeface="Cambria Math" panose="02040503050406030204" pitchFamily="18" charset="0"/>
                <a:ea typeface="Cambria Math" panose="02040503050406030204" pitchFamily="18" charset="0"/>
              </a:rPr>
              <a:t>long term</a:t>
            </a:r>
            <a:r>
              <a:rPr lang="en-GB" sz="2800" i="1" dirty="0">
                <a:latin typeface="Cambria Math" panose="02040503050406030204" pitchFamily="18" charset="0"/>
                <a:ea typeface="Cambria Math" panose="02040503050406030204" pitchFamily="18" charset="0"/>
              </a:rPr>
              <a:t> </a:t>
            </a:r>
            <a:r>
              <a:rPr lang="en-GB" sz="2800" dirty="0">
                <a:latin typeface="Cambria Math" panose="02040503050406030204" pitchFamily="18" charset="0"/>
                <a:ea typeface="Cambria Math" panose="02040503050406030204" pitchFamily="18" charset="0"/>
              </a:rPr>
              <a:t>which achieves an </a:t>
            </a:r>
            <a:r>
              <a:rPr lang="en-GB" sz="2800" i="1" dirty="0">
                <a:latin typeface="Cambria Math" panose="02040503050406030204" pitchFamily="18" charset="0"/>
                <a:ea typeface="Cambria Math" panose="02040503050406030204" pitchFamily="18" charset="0"/>
              </a:rPr>
              <a:t>advantage </a:t>
            </a:r>
            <a:r>
              <a:rPr lang="en-GB" sz="2800" dirty="0">
                <a:latin typeface="Cambria Math" panose="02040503050406030204" pitchFamily="18" charset="0"/>
                <a:ea typeface="Cambria Math" panose="02040503050406030204" pitchFamily="18" charset="0"/>
              </a:rPr>
              <a:t>for the organization through its configuration of </a:t>
            </a:r>
            <a:r>
              <a:rPr lang="en-GB" sz="2800" i="1" u="sng" dirty="0">
                <a:solidFill>
                  <a:schemeClr val="accent1"/>
                </a:solidFill>
                <a:latin typeface="Cambria Math" panose="02040503050406030204" pitchFamily="18" charset="0"/>
                <a:ea typeface="Cambria Math" panose="02040503050406030204" pitchFamily="18" charset="0"/>
              </a:rPr>
              <a:t>resources</a:t>
            </a:r>
            <a:r>
              <a:rPr lang="en-GB" sz="2800" dirty="0">
                <a:latin typeface="Cambria Math" panose="02040503050406030204" pitchFamily="18" charset="0"/>
                <a:ea typeface="Cambria Math" panose="02040503050406030204" pitchFamily="18" charset="0"/>
              </a:rPr>
              <a:t> within a </a:t>
            </a:r>
            <a:r>
              <a:rPr lang="en-GB" sz="2800" i="1" dirty="0">
                <a:latin typeface="Cambria Math" panose="02040503050406030204" pitchFamily="18" charset="0"/>
                <a:ea typeface="Cambria Math" panose="02040503050406030204" pitchFamily="18" charset="0"/>
              </a:rPr>
              <a:t>changing </a:t>
            </a:r>
            <a:r>
              <a:rPr lang="en-GB" sz="2800" i="1" u="sng" dirty="0">
                <a:solidFill>
                  <a:schemeClr val="accent1"/>
                </a:solidFill>
                <a:latin typeface="Cambria Math" panose="02040503050406030204" pitchFamily="18" charset="0"/>
                <a:ea typeface="Cambria Math" panose="02040503050406030204" pitchFamily="18" charset="0"/>
              </a:rPr>
              <a:t>environment </a:t>
            </a:r>
            <a:r>
              <a:rPr lang="en-GB" sz="2800" dirty="0">
                <a:latin typeface="Cambria Math" panose="02040503050406030204" pitchFamily="18" charset="0"/>
                <a:ea typeface="Cambria Math" panose="02040503050406030204" pitchFamily="18" charset="0"/>
              </a:rPr>
              <a:t>to meet the </a:t>
            </a:r>
            <a:r>
              <a:rPr lang="en-GB" sz="2800" i="1" dirty="0">
                <a:latin typeface="Cambria Math" panose="02040503050406030204" pitchFamily="18" charset="0"/>
                <a:ea typeface="Cambria Math" panose="02040503050406030204" pitchFamily="18" charset="0"/>
              </a:rPr>
              <a:t>needs of </a:t>
            </a:r>
            <a:r>
              <a:rPr lang="en-GB" sz="2800" i="1" u="sng" dirty="0">
                <a:solidFill>
                  <a:schemeClr val="accent1"/>
                </a:solidFill>
                <a:latin typeface="Cambria Math" panose="02040503050406030204" pitchFamily="18" charset="0"/>
                <a:ea typeface="Cambria Math" panose="02040503050406030204" pitchFamily="18" charset="0"/>
              </a:rPr>
              <a:t>markets</a:t>
            </a:r>
            <a:r>
              <a:rPr lang="en-GB" sz="2800" i="1" dirty="0">
                <a:latin typeface="Cambria Math" panose="02040503050406030204" pitchFamily="18" charset="0"/>
                <a:ea typeface="Cambria Math" panose="02040503050406030204" pitchFamily="18" charset="0"/>
              </a:rPr>
              <a:t> </a:t>
            </a:r>
            <a:r>
              <a:rPr lang="en-GB" sz="2800" dirty="0">
                <a:latin typeface="Cambria Math" panose="02040503050406030204" pitchFamily="18" charset="0"/>
                <a:ea typeface="Cambria Math" panose="02040503050406030204" pitchFamily="18" charset="0"/>
              </a:rPr>
              <a:t>and to </a:t>
            </a:r>
            <a:r>
              <a:rPr lang="en-GB" sz="2800" dirty="0" err="1">
                <a:latin typeface="Cambria Math" panose="02040503050406030204" pitchFamily="18" charset="0"/>
                <a:ea typeface="Cambria Math" panose="02040503050406030204" pitchFamily="18" charset="0"/>
              </a:rPr>
              <a:t>fulfill</a:t>
            </a:r>
            <a:r>
              <a:rPr lang="en-GB" sz="2800" dirty="0">
                <a:latin typeface="Cambria Math" panose="02040503050406030204" pitchFamily="18" charset="0"/>
                <a:ea typeface="Cambria Math" panose="02040503050406030204" pitchFamily="18" charset="0"/>
              </a:rPr>
              <a:t> </a:t>
            </a:r>
            <a:r>
              <a:rPr lang="en-GB" sz="2800" i="1" u="sng" dirty="0">
                <a:solidFill>
                  <a:schemeClr val="accent1"/>
                </a:solidFill>
                <a:latin typeface="Cambria Math" panose="02040503050406030204" pitchFamily="18" charset="0"/>
                <a:ea typeface="Cambria Math" panose="02040503050406030204" pitchFamily="18" charset="0"/>
              </a:rPr>
              <a:t>stakeholder </a:t>
            </a:r>
            <a:r>
              <a:rPr lang="en-GB" sz="2800" dirty="0">
                <a:latin typeface="Cambria Math" panose="02040503050406030204" pitchFamily="18" charset="0"/>
                <a:ea typeface="Cambria Math" panose="02040503050406030204" pitchFamily="18" charset="0"/>
              </a:rPr>
              <a:t>expectations.</a:t>
            </a:r>
            <a:endParaRPr lang="en-US" sz="2800" dirty="0">
              <a:latin typeface="Cambria Math" panose="02040503050406030204" pitchFamily="18" charset="0"/>
              <a:ea typeface="Cambria Math" panose="02040503050406030204" pitchFamily="18" charset="0"/>
            </a:endParaRPr>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033587" y="2276872"/>
            <a:ext cx="5076825" cy="769441"/>
          </a:xfrm>
          <a:prstGeom prst="rect">
            <a:avLst/>
          </a:prstGeom>
          <a:noFill/>
          <a:ln>
            <a:noFill/>
          </a:ln>
          <a:effectLst>
            <a:outerShdw dist="35921" dir="2700000" algn="ctr" rotWithShape="0">
              <a:schemeClr val="bg2"/>
            </a:outerShdw>
          </a:effectLst>
          <a:extLst/>
        </p:spPr>
        <p:txBody>
          <a:bodyPr>
            <a:spAutoFit/>
          </a:bodyPr>
          <a:lstStyle/>
          <a:p>
            <a:pPr algn="ctr" eaLnBrk="0" hangingPunct="0">
              <a:spcBef>
                <a:spcPct val="50000"/>
              </a:spcBef>
              <a:defRPr/>
            </a:pPr>
            <a:r>
              <a:rPr lang="en-US" sz="4400" b="1" dirty="0">
                <a:effectLst>
                  <a:outerShdw blurRad="38100" dist="38100" dir="2700000" algn="tl">
                    <a:srgbClr val="C0C0C0"/>
                  </a:outerShdw>
                </a:effectLst>
                <a:ea typeface="+mn-ea"/>
                <a:cs typeface="Times New Roman" charset="0"/>
              </a:rPr>
              <a:t>IS Strategy</a:t>
            </a:r>
            <a:endParaRPr lang="en-US" sz="4400" b="1" dirty="0">
              <a:effectLst>
                <a:outerShdw blurRad="38100" dist="38100" dir="2700000" algn="tl">
                  <a:srgbClr val="C0C0C0"/>
                </a:outerShdw>
              </a:effectLst>
              <a:ea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86847-13F9-4BD3-BD8C-E3F4760815D4}"/>
              </a:ext>
            </a:extLst>
          </p:cNvPr>
          <p:cNvSpPr>
            <a:spLocks noGrp="1"/>
          </p:cNvSpPr>
          <p:nvPr>
            <p:ph idx="1"/>
          </p:nvPr>
        </p:nvSpPr>
        <p:spPr>
          <a:xfrm>
            <a:off x="1676400" y="3437965"/>
            <a:ext cx="6019800" cy="725487"/>
          </a:xfrm>
        </p:spPr>
        <p:txBody>
          <a:bodyPr/>
          <a:lstStyle/>
          <a:p>
            <a:r>
              <a:rPr lang="en-US" sz="3600" b="1" dirty="0">
                <a:solidFill>
                  <a:srgbClr val="FF0000"/>
                </a:solidFill>
              </a:rPr>
              <a:t>ADDITIONAL INFOR….</a:t>
            </a:r>
            <a:endParaRPr lang="en-TZ" sz="3600" b="1" dirty="0">
              <a:solidFill>
                <a:srgbClr val="FF0000"/>
              </a:solidFill>
            </a:endParaRPr>
          </a:p>
        </p:txBody>
      </p:sp>
      <p:sp>
        <p:nvSpPr>
          <p:cNvPr id="5" name="Slide Number Placeholder 4">
            <a:extLst>
              <a:ext uri="{FF2B5EF4-FFF2-40B4-BE49-F238E27FC236}">
                <a16:creationId xmlns:a16="http://schemas.microsoft.com/office/drawing/2014/main" id="{9A132A4F-C21D-4CE1-A9C7-C11B257CDCE2}"/>
              </a:ext>
            </a:extLst>
          </p:cNvPr>
          <p:cNvSpPr>
            <a:spLocks noGrp="1"/>
          </p:cNvSpPr>
          <p:nvPr>
            <p:ph type="sldNum" sz="quarter" idx="11"/>
          </p:nvPr>
        </p:nvSpPr>
        <p:spPr/>
        <p:txBody>
          <a:bodyPr/>
          <a:lstStyle/>
          <a:p>
            <a:pPr>
              <a:defRPr/>
            </a:pPr>
            <a:fld id="{AFD46CFA-0020-435E-ADF2-713E51DF1700}" type="slidenum">
              <a:rPr lang="en-US" smtClean="0"/>
              <a:pPr>
                <a:defRPr/>
              </a:pPr>
              <a:t>20</a:t>
            </a:fld>
            <a:endParaRPr lang="en-US" dirty="0"/>
          </a:p>
        </p:txBody>
      </p:sp>
    </p:spTree>
    <p:extLst>
      <p:ext uri="{BB962C8B-B14F-4D97-AF65-F5344CB8AC3E}">
        <p14:creationId xmlns:p14="http://schemas.microsoft.com/office/powerpoint/2010/main" val="299340294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61B661-56F3-449A-A32D-2C2D64157F18}"/>
              </a:ext>
            </a:extLst>
          </p:cNvPr>
          <p:cNvSpPr>
            <a:spLocks noGrp="1"/>
          </p:cNvSpPr>
          <p:nvPr>
            <p:ph type="sldNum" sz="quarter" idx="11"/>
          </p:nvPr>
        </p:nvSpPr>
        <p:spPr/>
        <p:txBody>
          <a:bodyPr/>
          <a:lstStyle/>
          <a:p>
            <a:pPr>
              <a:defRPr/>
            </a:pPr>
            <a:fld id="{AFD46CFA-0020-435E-ADF2-713E51DF1700}" type="slidenum">
              <a:rPr lang="en-US" smtClean="0"/>
              <a:pPr>
                <a:defRPr/>
              </a:pPr>
              <a:t>21</a:t>
            </a:fld>
            <a:endParaRPr lang="en-US" dirty="0"/>
          </a:p>
        </p:txBody>
      </p:sp>
      <p:pic>
        <p:nvPicPr>
          <p:cNvPr id="6" name="Picture 5">
            <a:extLst>
              <a:ext uri="{FF2B5EF4-FFF2-40B4-BE49-F238E27FC236}">
                <a16:creationId xmlns:a16="http://schemas.microsoft.com/office/drawing/2014/main" id="{7B6A6501-CC9D-416A-9B52-2660BE2ED011}"/>
              </a:ext>
            </a:extLst>
          </p:cNvPr>
          <p:cNvPicPr>
            <a:picLocks noChangeAspect="1"/>
          </p:cNvPicPr>
          <p:nvPr/>
        </p:nvPicPr>
        <p:blipFill rotWithShape="1">
          <a:blip r:embed="rId2"/>
          <a:srcRect l="24167" t="24815" r="28333" b="11481"/>
          <a:stretch/>
        </p:blipFill>
        <p:spPr>
          <a:xfrm>
            <a:off x="533400" y="304800"/>
            <a:ext cx="7676707" cy="5791200"/>
          </a:xfrm>
          <a:prstGeom prst="rect">
            <a:avLst/>
          </a:prstGeom>
        </p:spPr>
      </p:pic>
    </p:spTree>
    <p:extLst>
      <p:ext uri="{BB962C8B-B14F-4D97-AF65-F5344CB8AC3E}">
        <p14:creationId xmlns:p14="http://schemas.microsoft.com/office/powerpoint/2010/main" val="15601269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61B661-56F3-449A-A32D-2C2D64157F18}"/>
              </a:ext>
            </a:extLst>
          </p:cNvPr>
          <p:cNvSpPr>
            <a:spLocks noGrp="1"/>
          </p:cNvSpPr>
          <p:nvPr>
            <p:ph type="sldNum" sz="quarter" idx="11"/>
          </p:nvPr>
        </p:nvSpPr>
        <p:spPr/>
        <p:txBody>
          <a:bodyPr/>
          <a:lstStyle/>
          <a:p>
            <a:pPr>
              <a:defRPr/>
            </a:pPr>
            <a:fld id="{AFD46CFA-0020-435E-ADF2-713E51DF1700}" type="slidenum">
              <a:rPr lang="en-US" smtClean="0"/>
              <a:pPr>
                <a:defRPr/>
              </a:pPr>
              <a:t>22</a:t>
            </a:fld>
            <a:endParaRPr lang="en-US" dirty="0"/>
          </a:p>
        </p:txBody>
      </p:sp>
      <p:pic>
        <p:nvPicPr>
          <p:cNvPr id="2" name="Picture 1">
            <a:extLst>
              <a:ext uri="{FF2B5EF4-FFF2-40B4-BE49-F238E27FC236}">
                <a16:creationId xmlns:a16="http://schemas.microsoft.com/office/drawing/2014/main" id="{74CD1D99-B979-431B-A0B8-4AB84B668BFE}"/>
              </a:ext>
            </a:extLst>
          </p:cNvPr>
          <p:cNvPicPr>
            <a:picLocks noChangeAspect="1"/>
          </p:cNvPicPr>
          <p:nvPr/>
        </p:nvPicPr>
        <p:blipFill rotWithShape="1">
          <a:blip r:embed="rId2"/>
          <a:srcRect l="24166" t="38148" r="27501" b="21852"/>
          <a:stretch/>
        </p:blipFill>
        <p:spPr>
          <a:xfrm>
            <a:off x="92179" y="1447800"/>
            <a:ext cx="9002889" cy="4191000"/>
          </a:xfrm>
          <a:prstGeom prst="rect">
            <a:avLst/>
          </a:prstGeom>
        </p:spPr>
      </p:pic>
    </p:spTree>
    <p:extLst>
      <p:ext uri="{BB962C8B-B14F-4D97-AF65-F5344CB8AC3E}">
        <p14:creationId xmlns:p14="http://schemas.microsoft.com/office/powerpoint/2010/main" val="35906390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 level IT Strategy</a:t>
            </a:r>
            <a:endParaRPr lang="en-US" dirty="0"/>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23</a:t>
            </a:fld>
            <a:endParaRPr lang="en-US" dirty="0"/>
          </a:p>
        </p:txBody>
      </p:sp>
      <p:grpSp>
        <p:nvGrpSpPr>
          <p:cNvPr id="6" name="Group 5"/>
          <p:cNvGrpSpPr/>
          <p:nvPr/>
        </p:nvGrpSpPr>
        <p:grpSpPr>
          <a:xfrm>
            <a:off x="762000" y="1828800"/>
            <a:ext cx="8153400" cy="4433888"/>
            <a:chOff x="595313" y="1530350"/>
            <a:chExt cx="7996237" cy="4732338"/>
          </a:xfrm>
        </p:grpSpPr>
        <p:sp>
          <p:nvSpPr>
            <p:cNvPr id="7" name="Rectangle 3"/>
            <p:cNvSpPr>
              <a:spLocks noChangeArrowheads="1"/>
            </p:cNvSpPr>
            <p:nvPr/>
          </p:nvSpPr>
          <p:spPr bwMode="auto">
            <a:xfrm>
              <a:off x="1301750" y="1911350"/>
              <a:ext cx="3111500" cy="1054100"/>
            </a:xfrm>
            <a:prstGeom prst="rect">
              <a:avLst/>
            </a:prstGeom>
            <a:noFill/>
            <a:ln w="12700">
              <a:solidFill>
                <a:schemeClr val="tx1"/>
              </a:solidFill>
              <a:miter lim="800000"/>
              <a:headEnd/>
              <a:tailEnd/>
            </a:ln>
            <a:effectLst/>
          </p:spPr>
          <p:txBody>
            <a:bodyPr wrap="none" lIns="90488" tIns="44450" rIns="90488" bIns="44450" anchor="ctr"/>
            <a:lstStyle/>
            <a:p>
              <a:pPr>
                <a:buFontTx/>
                <a:buChar char="•"/>
              </a:pPr>
              <a:r>
                <a:rPr lang="en-GB"/>
                <a:t> Division/SBU/function based</a:t>
              </a:r>
            </a:p>
            <a:p>
              <a:pPr>
                <a:buFontTx/>
                <a:buChar char="•"/>
              </a:pPr>
              <a:r>
                <a:rPr lang="en-GB"/>
                <a:t> Demand oriented</a:t>
              </a:r>
            </a:p>
            <a:p>
              <a:pPr>
                <a:buFontTx/>
                <a:buChar char="•"/>
              </a:pPr>
              <a:r>
                <a:rPr lang="en-GB"/>
                <a:t> Business focused</a:t>
              </a:r>
            </a:p>
          </p:txBody>
        </p:sp>
        <p:sp>
          <p:nvSpPr>
            <p:cNvPr id="8" name="Rectangle 4"/>
            <p:cNvSpPr>
              <a:spLocks noChangeArrowheads="1"/>
            </p:cNvSpPr>
            <p:nvPr/>
          </p:nvSpPr>
          <p:spPr bwMode="auto">
            <a:xfrm>
              <a:off x="1301750" y="1530350"/>
              <a:ext cx="3111500" cy="368300"/>
            </a:xfrm>
            <a:prstGeom prst="rect">
              <a:avLst/>
            </a:prstGeom>
            <a:noFill/>
            <a:ln w="12700">
              <a:solidFill>
                <a:schemeClr val="tx1"/>
              </a:solidFill>
              <a:miter lim="800000"/>
              <a:headEnd/>
              <a:tailEnd/>
            </a:ln>
            <a:effectLst/>
          </p:spPr>
          <p:txBody>
            <a:bodyPr wrap="none" lIns="90488" tIns="44450" rIns="90488" bIns="44450" anchor="ctr"/>
            <a:lstStyle/>
            <a:p>
              <a:pPr algn="ctr"/>
              <a:r>
                <a:rPr lang="en-GB"/>
                <a:t>IS Strategy</a:t>
              </a:r>
            </a:p>
          </p:txBody>
        </p:sp>
        <p:sp>
          <p:nvSpPr>
            <p:cNvPr id="9" name="Rectangle 5"/>
            <p:cNvSpPr>
              <a:spLocks noChangeArrowheads="1"/>
            </p:cNvSpPr>
            <p:nvPr/>
          </p:nvSpPr>
          <p:spPr bwMode="auto">
            <a:xfrm>
              <a:off x="4806950" y="3435350"/>
              <a:ext cx="2501900" cy="1054100"/>
            </a:xfrm>
            <a:prstGeom prst="rect">
              <a:avLst/>
            </a:prstGeom>
            <a:noFill/>
            <a:ln w="12700">
              <a:solidFill>
                <a:schemeClr val="tx1"/>
              </a:solidFill>
              <a:miter lim="800000"/>
              <a:headEnd/>
              <a:tailEnd/>
            </a:ln>
            <a:effectLst/>
          </p:spPr>
          <p:txBody>
            <a:bodyPr wrap="none" lIns="90488" tIns="44450" rIns="90488" bIns="44450" anchor="ctr"/>
            <a:lstStyle/>
            <a:p>
              <a:pPr>
                <a:buFontTx/>
                <a:buChar char="•"/>
              </a:pPr>
              <a:r>
                <a:rPr lang="en-GB"/>
                <a:t> Organisation based</a:t>
              </a:r>
            </a:p>
            <a:p>
              <a:pPr>
                <a:buFontTx/>
                <a:buChar char="•"/>
              </a:pPr>
              <a:r>
                <a:rPr lang="en-GB"/>
                <a:t> Relationships oriented</a:t>
              </a:r>
            </a:p>
            <a:p>
              <a:pPr>
                <a:buFontTx/>
                <a:buChar char="•"/>
              </a:pPr>
              <a:r>
                <a:rPr lang="en-GB"/>
                <a:t> Management focused</a:t>
              </a:r>
            </a:p>
          </p:txBody>
        </p:sp>
        <p:sp>
          <p:nvSpPr>
            <p:cNvPr id="10" name="Rectangle 6"/>
            <p:cNvSpPr>
              <a:spLocks noChangeArrowheads="1"/>
            </p:cNvSpPr>
            <p:nvPr/>
          </p:nvSpPr>
          <p:spPr bwMode="auto">
            <a:xfrm>
              <a:off x="4806950" y="3054350"/>
              <a:ext cx="2501900" cy="368300"/>
            </a:xfrm>
            <a:prstGeom prst="rect">
              <a:avLst/>
            </a:prstGeom>
            <a:noFill/>
            <a:ln w="12700">
              <a:solidFill>
                <a:schemeClr val="tx1"/>
              </a:solidFill>
              <a:miter lim="800000"/>
              <a:headEnd/>
              <a:tailEnd/>
            </a:ln>
            <a:effectLst/>
          </p:spPr>
          <p:txBody>
            <a:bodyPr wrap="none" lIns="90488" tIns="44450" rIns="90488" bIns="44450" anchor="ctr"/>
            <a:lstStyle/>
            <a:p>
              <a:pPr algn="ctr"/>
              <a:r>
                <a:rPr lang="en-GB" dirty="0"/>
                <a:t>IM Strategy</a:t>
              </a:r>
            </a:p>
          </p:txBody>
        </p:sp>
        <p:sp>
          <p:nvSpPr>
            <p:cNvPr id="11" name="Rectangle 7"/>
            <p:cNvSpPr>
              <a:spLocks noChangeArrowheads="1"/>
            </p:cNvSpPr>
            <p:nvPr/>
          </p:nvSpPr>
          <p:spPr bwMode="auto">
            <a:xfrm>
              <a:off x="1301750" y="4883150"/>
              <a:ext cx="3111500" cy="1054100"/>
            </a:xfrm>
            <a:prstGeom prst="rect">
              <a:avLst/>
            </a:prstGeom>
            <a:noFill/>
            <a:ln w="12700">
              <a:solidFill>
                <a:schemeClr val="tx1"/>
              </a:solidFill>
              <a:miter lim="800000"/>
              <a:headEnd/>
              <a:tailEnd/>
            </a:ln>
            <a:effectLst/>
          </p:spPr>
          <p:txBody>
            <a:bodyPr wrap="none" lIns="90488" tIns="44450" rIns="90488" bIns="44450" anchor="ctr"/>
            <a:lstStyle/>
            <a:p>
              <a:pPr>
                <a:buFontTx/>
                <a:buChar char="•"/>
              </a:pPr>
              <a:r>
                <a:rPr lang="en-GB" sz="1600"/>
                <a:t> </a:t>
              </a:r>
              <a:r>
                <a:rPr lang="en-GB"/>
                <a:t>Activity based</a:t>
              </a:r>
            </a:p>
            <a:p>
              <a:pPr>
                <a:buFontTx/>
                <a:buChar char="•"/>
              </a:pPr>
              <a:r>
                <a:rPr lang="en-GB"/>
                <a:t> Supply oriented</a:t>
              </a:r>
            </a:p>
            <a:p>
              <a:pPr>
                <a:buFontTx/>
                <a:buChar char="•"/>
              </a:pPr>
              <a:r>
                <a:rPr lang="en-GB"/>
                <a:t> Technology focused</a:t>
              </a:r>
            </a:p>
          </p:txBody>
        </p:sp>
        <p:sp>
          <p:nvSpPr>
            <p:cNvPr id="12" name="Rectangle 8"/>
            <p:cNvSpPr>
              <a:spLocks noChangeArrowheads="1"/>
            </p:cNvSpPr>
            <p:nvPr/>
          </p:nvSpPr>
          <p:spPr bwMode="auto">
            <a:xfrm>
              <a:off x="1301750" y="4502150"/>
              <a:ext cx="3111500" cy="368300"/>
            </a:xfrm>
            <a:prstGeom prst="rect">
              <a:avLst/>
            </a:prstGeom>
            <a:noFill/>
            <a:ln w="12700">
              <a:solidFill>
                <a:schemeClr val="tx1"/>
              </a:solidFill>
              <a:miter lim="800000"/>
              <a:headEnd/>
              <a:tailEnd/>
            </a:ln>
            <a:effectLst/>
          </p:spPr>
          <p:txBody>
            <a:bodyPr wrap="none" lIns="90488" tIns="44450" rIns="90488" bIns="44450" anchor="ctr"/>
            <a:lstStyle/>
            <a:p>
              <a:pPr algn="ctr"/>
              <a:r>
                <a:rPr lang="en-GB"/>
                <a:t>IT Strategy</a:t>
              </a:r>
            </a:p>
          </p:txBody>
        </p:sp>
        <p:sp>
          <p:nvSpPr>
            <p:cNvPr id="13" name="Rectangle 9"/>
            <p:cNvSpPr>
              <a:spLocks noChangeArrowheads="1"/>
            </p:cNvSpPr>
            <p:nvPr/>
          </p:nvSpPr>
          <p:spPr bwMode="auto">
            <a:xfrm>
              <a:off x="595313" y="2057400"/>
              <a:ext cx="768350" cy="333375"/>
            </a:xfrm>
            <a:prstGeom prst="rect">
              <a:avLst/>
            </a:prstGeom>
            <a:noFill/>
            <a:ln w="12700">
              <a:noFill/>
              <a:miter lim="800000"/>
              <a:headEnd/>
              <a:tailEnd/>
            </a:ln>
            <a:effectLst/>
          </p:spPr>
          <p:txBody>
            <a:bodyPr lIns="90488" tIns="44450" rIns="90488" bIns="44450">
              <a:spAutoFit/>
            </a:bodyPr>
            <a:lstStyle/>
            <a:p>
              <a:r>
                <a:rPr lang="en-GB" sz="1600" i="1" dirty="0"/>
                <a:t>What?</a:t>
              </a:r>
            </a:p>
          </p:txBody>
        </p:sp>
        <p:sp>
          <p:nvSpPr>
            <p:cNvPr id="14" name="Rectangle 10"/>
            <p:cNvSpPr>
              <a:spLocks noChangeArrowheads="1"/>
            </p:cNvSpPr>
            <p:nvPr/>
          </p:nvSpPr>
          <p:spPr bwMode="auto">
            <a:xfrm>
              <a:off x="671513" y="5029200"/>
              <a:ext cx="700087" cy="333375"/>
            </a:xfrm>
            <a:prstGeom prst="rect">
              <a:avLst/>
            </a:prstGeom>
            <a:noFill/>
            <a:ln w="12700">
              <a:noFill/>
              <a:miter lim="800000"/>
              <a:headEnd/>
              <a:tailEnd/>
            </a:ln>
            <a:effectLst/>
          </p:spPr>
          <p:txBody>
            <a:bodyPr lIns="90488" tIns="44450" rIns="90488" bIns="44450">
              <a:spAutoFit/>
            </a:bodyPr>
            <a:lstStyle/>
            <a:p>
              <a:r>
                <a:rPr lang="en-GB" sz="1600" i="1"/>
                <a:t>How?</a:t>
              </a:r>
            </a:p>
          </p:txBody>
        </p:sp>
        <p:sp>
          <p:nvSpPr>
            <p:cNvPr id="15" name="Rectangle 11"/>
            <p:cNvSpPr>
              <a:spLocks noChangeArrowheads="1"/>
            </p:cNvSpPr>
            <p:nvPr/>
          </p:nvSpPr>
          <p:spPr bwMode="auto">
            <a:xfrm>
              <a:off x="3567113" y="3581400"/>
              <a:ext cx="1243012" cy="333375"/>
            </a:xfrm>
            <a:prstGeom prst="rect">
              <a:avLst/>
            </a:prstGeom>
            <a:noFill/>
            <a:ln w="12700">
              <a:noFill/>
              <a:miter lim="800000"/>
              <a:headEnd/>
              <a:tailEnd/>
            </a:ln>
            <a:effectLst/>
          </p:spPr>
          <p:txBody>
            <a:bodyPr lIns="90488" tIns="44450" rIns="90488" bIns="44450">
              <a:spAutoFit/>
            </a:bodyPr>
            <a:lstStyle/>
            <a:p>
              <a:r>
                <a:rPr lang="en-GB" sz="1600" i="1" dirty="0"/>
                <a:t>Wherefore?</a:t>
              </a:r>
            </a:p>
          </p:txBody>
        </p:sp>
        <p:sp>
          <p:nvSpPr>
            <p:cNvPr id="16" name="Line 12"/>
            <p:cNvSpPr>
              <a:spLocks noChangeShapeType="1"/>
            </p:cNvSpPr>
            <p:nvPr/>
          </p:nvSpPr>
          <p:spPr bwMode="auto">
            <a:xfrm>
              <a:off x="1905000" y="3060700"/>
              <a:ext cx="0" cy="134620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7" name="Rectangle 13"/>
            <p:cNvSpPr>
              <a:spLocks noChangeArrowheads="1"/>
            </p:cNvSpPr>
            <p:nvPr/>
          </p:nvSpPr>
          <p:spPr bwMode="auto">
            <a:xfrm>
              <a:off x="7224713" y="3581400"/>
              <a:ext cx="1366837" cy="333375"/>
            </a:xfrm>
            <a:prstGeom prst="rect">
              <a:avLst/>
            </a:prstGeom>
            <a:noFill/>
            <a:ln w="12700">
              <a:noFill/>
              <a:miter lim="800000"/>
              <a:headEnd/>
              <a:tailEnd/>
            </a:ln>
            <a:effectLst/>
          </p:spPr>
          <p:txBody>
            <a:bodyPr wrap="none" lIns="90488" tIns="44450" rIns="90488" bIns="44450">
              <a:spAutoFit/>
            </a:bodyPr>
            <a:lstStyle/>
            <a:p>
              <a:r>
                <a:rPr lang="en-GB" sz="1600" i="1"/>
                <a:t>Management</a:t>
              </a:r>
            </a:p>
          </p:txBody>
        </p:sp>
        <p:sp>
          <p:nvSpPr>
            <p:cNvPr id="18" name="Rectangle 14"/>
            <p:cNvSpPr>
              <a:spLocks noChangeArrowheads="1"/>
            </p:cNvSpPr>
            <p:nvPr/>
          </p:nvSpPr>
          <p:spPr bwMode="auto">
            <a:xfrm rot="60000">
              <a:off x="4405313" y="1905000"/>
              <a:ext cx="1276350" cy="333375"/>
            </a:xfrm>
            <a:prstGeom prst="rect">
              <a:avLst/>
            </a:prstGeom>
            <a:noFill/>
            <a:ln w="12700">
              <a:noFill/>
              <a:miter lim="800000"/>
              <a:headEnd/>
              <a:tailEnd/>
            </a:ln>
            <a:effectLst/>
          </p:spPr>
          <p:txBody>
            <a:bodyPr lIns="90488" tIns="44450" rIns="90488" bIns="44450">
              <a:spAutoFit/>
            </a:bodyPr>
            <a:lstStyle/>
            <a:p>
              <a:r>
                <a:rPr lang="en-GB" sz="1600" i="1"/>
                <a:t>Applications</a:t>
              </a:r>
            </a:p>
          </p:txBody>
        </p:sp>
        <p:sp>
          <p:nvSpPr>
            <p:cNvPr id="19" name="Rectangle 15"/>
            <p:cNvSpPr>
              <a:spLocks noChangeArrowheads="1"/>
            </p:cNvSpPr>
            <p:nvPr/>
          </p:nvSpPr>
          <p:spPr bwMode="auto">
            <a:xfrm>
              <a:off x="4405313" y="5334000"/>
              <a:ext cx="914400" cy="333375"/>
            </a:xfrm>
            <a:prstGeom prst="rect">
              <a:avLst/>
            </a:prstGeom>
            <a:noFill/>
            <a:ln w="12700">
              <a:noFill/>
              <a:miter lim="800000"/>
              <a:headEnd/>
              <a:tailEnd/>
            </a:ln>
            <a:effectLst/>
          </p:spPr>
          <p:txBody>
            <a:bodyPr lIns="90488" tIns="44450" rIns="90488" bIns="44450">
              <a:spAutoFit/>
            </a:bodyPr>
            <a:lstStyle/>
            <a:p>
              <a:r>
                <a:rPr lang="en-GB" sz="1600" i="1"/>
                <a:t>Delivery</a:t>
              </a:r>
            </a:p>
          </p:txBody>
        </p:sp>
        <p:sp>
          <p:nvSpPr>
            <p:cNvPr id="20" name="Line 16"/>
            <p:cNvSpPr>
              <a:spLocks noChangeShapeType="1"/>
            </p:cNvSpPr>
            <p:nvPr/>
          </p:nvSpPr>
          <p:spPr bwMode="auto">
            <a:xfrm>
              <a:off x="4584700" y="2374900"/>
              <a:ext cx="1270000" cy="58420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21" name="Line 17"/>
            <p:cNvSpPr>
              <a:spLocks noChangeShapeType="1"/>
            </p:cNvSpPr>
            <p:nvPr/>
          </p:nvSpPr>
          <p:spPr bwMode="auto">
            <a:xfrm flipV="1">
              <a:off x="4584700" y="4559300"/>
              <a:ext cx="1193800" cy="63500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22" name="Rectangle 18"/>
            <p:cNvSpPr>
              <a:spLocks noChangeArrowheads="1"/>
            </p:cNvSpPr>
            <p:nvPr/>
          </p:nvSpPr>
          <p:spPr bwMode="auto">
            <a:xfrm>
              <a:off x="1281113" y="5991225"/>
              <a:ext cx="1019175" cy="271463"/>
            </a:xfrm>
            <a:prstGeom prst="rect">
              <a:avLst/>
            </a:prstGeom>
            <a:noFill/>
            <a:ln w="12700">
              <a:noFill/>
              <a:miter lim="800000"/>
              <a:headEnd/>
              <a:tailEnd/>
            </a:ln>
            <a:effectLst/>
          </p:spPr>
          <p:txBody>
            <a:bodyPr lIns="90488" tIns="44450" rIns="90488" bIns="44450">
              <a:spAutoFit/>
            </a:bodyPr>
            <a:lstStyle/>
            <a:p>
              <a:r>
                <a:rPr lang="en-GB" sz="1200"/>
                <a:t>Source: Earl</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9" y="214313"/>
            <a:ext cx="7459662" cy="776287"/>
          </a:xfrm>
        </p:spPr>
        <p:txBody>
          <a:bodyPr/>
          <a:lstStyle/>
          <a:p>
            <a:r>
              <a:rPr lang="en-GB" sz="1800" b="1" dirty="0"/>
              <a:t> A summary model of the elements of strategic management</a:t>
            </a:r>
            <a:br>
              <a:rPr lang="en-GB" sz="1800" b="1" dirty="0"/>
            </a:br>
            <a:endParaRPr lang="en-US" sz="1800" dirty="0"/>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24</a:t>
            </a:fld>
            <a:endParaRPr lang="en-US" dirty="0"/>
          </a:p>
        </p:txBody>
      </p:sp>
      <p:grpSp>
        <p:nvGrpSpPr>
          <p:cNvPr id="6" name="Group 5"/>
          <p:cNvGrpSpPr/>
          <p:nvPr/>
        </p:nvGrpSpPr>
        <p:grpSpPr>
          <a:xfrm>
            <a:off x="990600" y="1143000"/>
            <a:ext cx="7291388" cy="5184775"/>
            <a:chOff x="923925" y="628650"/>
            <a:chExt cx="7291388" cy="5184775"/>
          </a:xfrm>
        </p:grpSpPr>
        <p:sp>
          <p:nvSpPr>
            <p:cNvPr id="7" name="Oval 2"/>
            <p:cNvSpPr>
              <a:spLocks noChangeArrowheads="1"/>
            </p:cNvSpPr>
            <p:nvPr/>
          </p:nvSpPr>
          <p:spPr bwMode="auto">
            <a:xfrm>
              <a:off x="2670175" y="3584575"/>
              <a:ext cx="973138" cy="969963"/>
            </a:xfrm>
            <a:prstGeom prst="ellipse">
              <a:avLst/>
            </a:prstGeom>
            <a:solidFill>
              <a:srgbClr val="9EB3FF"/>
            </a:solidFill>
            <a:ln w="12700">
              <a:solidFill>
                <a:srgbClr val="001A6B"/>
              </a:solidFill>
              <a:round/>
              <a:headEnd/>
              <a:tailEnd/>
            </a:ln>
            <a:effectLst/>
          </p:spPr>
          <p:txBody>
            <a:bodyPr wrap="none" anchor="ctr"/>
            <a:lstStyle/>
            <a:p>
              <a:endParaRPr lang="en-US"/>
            </a:p>
          </p:txBody>
        </p:sp>
        <p:sp>
          <p:nvSpPr>
            <p:cNvPr id="8" name="Oval 3"/>
            <p:cNvSpPr>
              <a:spLocks noChangeArrowheads="1"/>
            </p:cNvSpPr>
            <p:nvPr/>
          </p:nvSpPr>
          <p:spPr bwMode="auto">
            <a:xfrm>
              <a:off x="4076700" y="1990725"/>
              <a:ext cx="971550" cy="969963"/>
            </a:xfrm>
            <a:prstGeom prst="ellipse">
              <a:avLst/>
            </a:prstGeom>
            <a:solidFill>
              <a:srgbClr val="9EB3FF"/>
            </a:solidFill>
            <a:ln w="12700">
              <a:solidFill>
                <a:srgbClr val="001A6B"/>
              </a:solidFill>
              <a:round/>
              <a:headEnd/>
              <a:tailEnd/>
            </a:ln>
            <a:effectLst/>
          </p:spPr>
          <p:txBody>
            <a:bodyPr wrap="none" anchor="ctr"/>
            <a:lstStyle/>
            <a:p>
              <a:endParaRPr lang="en-US"/>
            </a:p>
          </p:txBody>
        </p:sp>
        <p:sp>
          <p:nvSpPr>
            <p:cNvPr id="9" name="Rectangle 4"/>
            <p:cNvSpPr>
              <a:spLocks noChangeArrowheads="1"/>
            </p:cNvSpPr>
            <p:nvPr/>
          </p:nvSpPr>
          <p:spPr bwMode="auto">
            <a:xfrm>
              <a:off x="3600450" y="2292350"/>
              <a:ext cx="1900238" cy="393700"/>
            </a:xfrm>
            <a:prstGeom prst="rect">
              <a:avLst/>
            </a:prstGeom>
            <a:noFill/>
            <a:ln w="12700">
              <a:noFill/>
              <a:miter lim="800000"/>
              <a:headEnd/>
              <a:tailEnd/>
            </a:ln>
            <a:effectLst/>
          </p:spPr>
          <p:txBody>
            <a:bodyPr lIns="90488" tIns="44450" rIns="90488" bIns="44450">
              <a:spAutoFit/>
            </a:bodyPr>
            <a:lstStyle/>
            <a:p>
              <a:pPr algn="ctr"/>
              <a:r>
                <a:rPr lang="en-GB" sz="1000" b="1"/>
                <a:t>Strategic</a:t>
              </a:r>
            </a:p>
            <a:p>
              <a:pPr algn="ctr"/>
              <a:r>
                <a:rPr lang="en-GB" sz="1000" b="1"/>
                <a:t>analysis</a:t>
              </a:r>
            </a:p>
          </p:txBody>
        </p:sp>
        <p:sp>
          <p:nvSpPr>
            <p:cNvPr id="10" name="Rectangle 5"/>
            <p:cNvSpPr>
              <a:spLocks noChangeArrowheads="1"/>
            </p:cNvSpPr>
            <p:nvPr/>
          </p:nvSpPr>
          <p:spPr bwMode="auto">
            <a:xfrm>
              <a:off x="2219325" y="3870325"/>
              <a:ext cx="1871663" cy="393700"/>
            </a:xfrm>
            <a:prstGeom prst="rect">
              <a:avLst/>
            </a:prstGeom>
            <a:noFill/>
            <a:ln w="12700">
              <a:noFill/>
              <a:miter lim="800000"/>
              <a:headEnd/>
              <a:tailEnd/>
            </a:ln>
            <a:effectLst/>
          </p:spPr>
          <p:txBody>
            <a:bodyPr lIns="90488" tIns="44450" rIns="90488" bIns="44450">
              <a:spAutoFit/>
            </a:bodyPr>
            <a:lstStyle/>
            <a:p>
              <a:pPr algn="ctr"/>
              <a:r>
                <a:rPr lang="en-GB" sz="1000" b="1"/>
                <a:t>Strategic</a:t>
              </a:r>
            </a:p>
            <a:p>
              <a:pPr algn="ctr"/>
              <a:r>
                <a:rPr lang="en-GB" sz="1000" b="1"/>
                <a:t>choice</a:t>
              </a:r>
            </a:p>
          </p:txBody>
        </p:sp>
        <p:sp>
          <p:nvSpPr>
            <p:cNvPr id="11" name="Line 6"/>
            <p:cNvSpPr>
              <a:spLocks noChangeShapeType="1"/>
            </p:cNvSpPr>
            <p:nvPr/>
          </p:nvSpPr>
          <p:spPr bwMode="auto">
            <a:xfrm>
              <a:off x="3643313" y="4052888"/>
              <a:ext cx="1871662" cy="0"/>
            </a:xfrm>
            <a:prstGeom prst="line">
              <a:avLst/>
            </a:prstGeom>
            <a:noFill/>
            <a:ln w="12700">
              <a:solidFill>
                <a:srgbClr val="001A6B"/>
              </a:solidFill>
              <a:round/>
              <a:headEnd type="triangle" w="med" len="med"/>
              <a:tailEnd type="triangle" w="med" len="med"/>
            </a:ln>
            <a:effectLst/>
          </p:spPr>
          <p:txBody>
            <a:bodyPr/>
            <a:lstStyle/>
            <a:p>
              <a:endParaRPr lang="en-US"/>
            </a:p>
          </p:txBody>
        </p:sp>
        <p:sp>
          <p:nvSpPr>
            <p:cNvPr id="12" name="Oval 7"/>
            <p:cNvSpPr>
              <a:spLocks noChangeArrowheads="1"/>
            </p:cNvSpPr>
            <p:nvPr/>
          </p:nvSpPr>
          <p:spPr bwMode="auto">
            <a:xfrm>
              <a:off x="5522913" y="3584575"/>
              <a:ext cx="971550" cy="969963"/>
            </a:xfrm>
            <a:prstGeom prst="ellipse">
              <a:avLst/>
            </a:prstGeom>
            <a:solidFill>
              <a:srgbClr val="9EB3FF"/>
            </a:solidFill>
            <a:ln w="12700">
              <a:solidFill>
                <a:srgbClr val="001A6B"/>
              </a:solidFill>
              <a:round/>
              <a:headEnd/>
              <a:tailEnd/>
            </a:ln>
            <a:effectLst/>
          </p:spPr>
          <p:txBody>
            <a:bodyPr wrap="none" anchor="ctr"/>
            <a:lstStyle/>
            <a:p>
              <a:endParaRPr lang="en-US"/>
            </a:p>
          </p:txBody>
        </p:sp>
        <p:sp>
          <p:nvSpPr>
            <p:cNvPr id="13" name="Rectangle 8"/>
            <p:cNvSpPr>
              <a:spLocks noChangeArrowheads="1"/>
            </p:cNvSpPr>
            <p:nvPr/>
          </p:nvSpPr>
          <p:spPr bwMode="auto">
            <a:xfrm>
              <a:off x="5451475" y="3870325"/>
              <a:ext cx="1117600" cy="393700"/>
            </a:xfrm>
            <a:prstGeom prst="rect">
              <a:avLst/>
            </a:prstGeom>
            <a:noFill/>
            <a:ln w="12700">
              <a:noFill/>
              <a:miter lim="800000"/>
              <a:headEnd/>
              <a:tailEnd/>
            </a:ln>
            <a:effectLst/>
          </p:spPr>
          <p:txBody>
            <a:bodyPr wrap="none" lIns="90488" tIns="44450" rIns="90488" bIns="44450">
              <a:spAutoFit/>
            </a:bodyPr>
            <a:lstStyle/>
            <a:p>
              <a:pPr algn="ctr"/>
              <a:r>
                <a:rPr lang="en-GB" sz="1000" b="1"/>
                <a:t>Strategy</a:t>
              </a:r>
            </a:p>
            <a:p>
              <a:pPr algn="ctr"/>
              <a:r>
                <a:rPr lang="en-GB" sz="1000" b="1"/>
                <a:t>implementation</a:t>
              </a:r>
            </a:p>
          </p:txBody>
        </p:sp>
        <p:sp>
          <p:nvSpPr>
            <p:cNvPr id="14" name="Line 9"/>
            <p:cNvSpPr>
              <a:spLocks noChangeShapeType="1"/>
            </p:cNvSpPr>
            <p:nvPr/>
          </p:nvSpPr>
          <p:spPr bwMode="auto">
            <a:xfrm flipV="1">
              <a:off x="3476625" y="2838450"/>
              <a:ext cx="757238" cy="866775"/>
            </a:xfrm>
            <a:prstGeom prst="line">
              <a:avLst/>
            </a:prstGeom>
            <a:noFill/>
            <a:ln w="12700">
              <a:solidFill>
                <a:srgbClr val="001A6B"/>
              </a:solidFill>
              <a:round/>
              <a:headEnd type="triangle" w="med" len="med"/>
              <a:tailEnd type="triangle" w="med" len="med"/>
            </a:ln>
            <a:effectLst/>
          </p:spPr>
          <p:txBody>
            <a:bodyPr/>
            <a:lstStyle/>
            <a:p>
              <a:endParaRPr lang="en-US"/>
            </a:p>
          </p:txBody>
        </p:sp>
        <p:sp>
          <p:nvSpPr>
            <p:cNvPr id="15" name="Line 10"/>
            <p:cNvSpPr>
              <a:spLocks noChangeShapeType="1"/>
            </p:cNvSpPr>
            <p:nvPr/>
          </p:nvSpPr>
          <p:spPr bwMode="auto">
            <a:xfrm flipH="1" flipV="1">
              <a:off x="4881563" y="2843213"/>
              <a:ext cx="790575" cy="866775"/>
            </a:xfrm>
            <a:prstGeom prst="line">
              <a:avLst/>
            </a:prstGeom>
            <a:noFill/>
            <a:ln w="12700">
              <a:solidFill>
                <a:srgbClr val="001A6B"/>
              </a:solidFill>
              <a:round/>
              <a:headEnd type="triangle" w="med" len="med"/>
              <a:tailEnd type="triangle" w="med" len="med"/>
            </a:ln>
            <a:effectLst/>
          </p:spPr>
          <p:txBody>
            <a:bodyPr/>
            <a:lstStyle/>
            <a:p>
              <a:endParaRPr lang="en-US"/>
            </a:p>
          </p:txBody>
        </p:sp>
        <p:sp>
          <p:nvSpPr>
            <p:cNvPr id="16" name="Rectangle 14"/>
            <p:cNvSpPr>
              <a:spLocks noChangeArrowheads="1"/>
            </p:cNvSpPr>
            <p:nvPr/>
          </p:nvSpPr>
          <p:spPr bwMode="auto">
            <a:xfrm>
              <a:off x="4033838" y="833438"/>
              <a:ext cx="1152525" cy="3937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GB" sz="1000"/>
                <a:t>Expectations and purposes</a:t>
              </a:r>
            </a:p>
          </p:txBody>
        </p:sp>
        <p:sp>
          <p:nvSpPr>
            <p:cNvPr id="17" name="Oval 15"/>
            <p:cNvSpPr>
              <a:spLocks noChangeArrowheads="1"/>
            </p:cNvSpPr>
            <p:nvPr/>
          </p:nvSpPr>
          <p:spPr bwMode="auto">
            <a:xfrm>
              <a:off x="4095750" y="628650"/>
              <a:ext cx="971550" cy="969963"/>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18" name="Rectangle 16"/>
            <p:cNvSpPr>
              <a:spLocks noChangeArrowheads="1"/>
            </p:cNvSpPr>
            <p:nvPr/>
          </p:nvSpPr>
          <p:spPr bwMode="auto">
            <a:xfrm>
              <a:off x="3619500" y="930275"/>
              <a:ext cx="1900238" cy="393700"/>
            </a:xfrm>
            <a:prstGeom prst="rect">
              <a:avLst/>
            </a:prstGeom>
            <a:noFill/>
            <a:ln w="12700">
              <a:noFill/>
              <a:miter lim="800000"/>
              <a:headEnd/>
              <a:tailEnd/>
            </a:ln>
            <a:effectLst/>
          </p:spPr>
          <p:txBody>
            <a:bodyPr lIns="90488" tIns="44450" rIns="90488" bIns="44450">
              <a:spAutoFit/>
            </a:bodyPr>
            <a:lstStyle/>
            <a:p>
              <a:pPr algn="ctr"/>
              <a:r>
                <a:rPr lang="en-GB" sz="1000" dirty="0"/>
                <a:t>Expectations</a:t>
              </a:r>
            </a:p>
            <a:p>
              <a:pPr algn="ctr"/>
              <a:r>
                <a:rPr lang="en-GB" sz="1000" dirty="0"/>
                <a:t>and purposes</a:t>
              </a:r>
            </a:p>
          </p:txBody>
        </p:sp>
        <p:sp>
          <p:nvSpPr>
            <p:cNvPr id="19" name="Oval 17"/>
            <p:cNvSpPr>
              <a:spLocks noChangeArrowheads="1"/>
            </p:cNvSpPr>
            <p:nvPr/>
          </p:nvSpPr>
          <p:spPr bwMode="auto">
            <a:xfrm>
              <a:off x="6791325" y="3008313"/>
              <a:ext cx="971550" cy="969962"/>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20" name="Rectangle 18"/>
            <p:cNvSpPr>
              <a:spLocks noChangeArrowheads="1"/>
            </p:cNvSpPr>
            <p:nvPr/>
          </p:nvSpPr>
          <p:spPr bwMode="auto">
            <a:xfrm>
              <a:off x="6315075" y="3240088"/>
              <a:ext cx="1900238" cy="546100"/>
            </a:xfrm>
            <a:prstGeom prst="rect">
              <a:avLst/>
            </a:prstGeom>
            <a:noFill/>
            <a:ln w="12700">
              <a:noFill/>
              <a:miter lim="800000"/>
              <a:headEnd/>
              <a:tailEnd/>
            </a:ln>
            <a:effectLst/>
          </p:spPr>
          <p:txBody>
            <a:bodyPr lIns="90488" tIns="44450" rIns="90488" bIns="44450">
              <a:spAutoFit/>
            </a:bodyPr>
            <a:lstStyle/>
            <a:p>
              <a:pPr algn="ctr"/>
              <a:r>
                <a:rPr lang="en-GB" sz="1000"/>
                <a:t>Organisation</a:t>
              </a:r>
            </a:p>
            <a:p>
              <a:pPr algn="ctr"/>
              <a:r>
                <a:rPr lang="en-GB" sz="1000"/>
                <a:t>structure and</a:t>
              </a:r>
            </a:p>
            <a:p>
              <a:pPr algn="ctr"/>
              <a:r>
                <a:rPr lang="en-GB" sz="1000"/>
                <a:t>design</a:t>
              </a:r>
            </a:p>
          </p:txBody>
        </p:sp>
        <p:sp>
          <p:nvSpPr>
            <p:cNvPr id="21" name="Oval 19"/>
            <p:cNvSpPr>
              <a:spLocks noChangeArrowheads="1"/>
            </p:cNvSpPr>
            <p:nvPr/>
          </p:nvSpPr>
          <p:spPr bwMode="auto">
            <a:xfrm>
              <a:off x="4967288" y="4843463"/>
              <a:ext cx="971550" cy="969962"/>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22" name="Rectangle 20"/>
            <p:cNvSpPr>
              <a:spLocks noChangeArrowheads="1"/>
            </p:cNvSpPr>
            <p:nvPr/>
          </p:nvSpPr>
          <p:spPr bwMode="auto">
            <a:xfrm>
              <a:off x="4491038" y="5068888"/>
              <a:ext cx="1900237" cy="546100"/>
            </a:xfrm>
            <a:prstGeom prst="rect">
              <a:avLst/>
            </a:prstGeom>
            <a:noFill/>
            <a:ln w="12700">
              <a:noFill/>
              <a:miter lim="800000"/>
              <a:headEnd/>
              <a:tailEnd/>
            </a:ln>
            <a:effectLst/>
          </p:spPr>
          <p:txBody>
            <a:bodyPr lIns="90488" tIns="44450" rIns="90488" bIns="44450">
              <a:spAutoFit/>
            </a:bodyPr>
            <a:lstStyle/>
            <a:p>
              <a:pPr algn="ctr"/>
              <a:r>
                <a:rPr lang="en-GB" sz="1000"/>
                <a:t>Managing</a:t>
              </a:r>
            </a:p>
            <a:p>
              <a:pPr algn="ctr"/>
              <a:r>
                <a:rPr lang="en-GB" sz="1000"/>
                <a:t>strategic</a:t>
              </a:r>
            </a:p>
            <a:p>
              <a:pPr algn="ctr"/>
              <a:r>
                <a:rPr lang="en-GB" sz="1000"/>
                <a:t>change</a:t>
              </a:r>
            </a:p>
          </p:txBody>
        </p:sp>
        <p:sp>
          <p:nvSpPr>
            <p:cNvPr id="23" name="Oval 21"/>
            <p:cNvSpPr>
              <a:spLocks noChangeArrowheads="1"/>
            </p:cNvSpPr>
            <p:nvPr/>
          </p:nvSpPr>
          <p:spPr bwMode="auto">
            <a:xfrm>
              <a:off x="6502400" y="4529138"/>
              <a:ext cx="971550" cy="969962"/>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24" name="Rectangle 22"/>
            <p:cNvSpPr>
              <a:spLocks noChangeArrowheads="1"/>
            </p:cNvSpPr>
            <p:nvPr/>
          </p:nvSpPr>
          <p:spPr bwMode="auto">
            <a:xfrm>
              <a:off x="6026150" y="4754563"/>
              <a:ext cx="1900238" cy="546100"/>
            </a:xfrm>
            <a:prstGeom prst="rect">
              <a:avLst/>
            </a:prstGeom>
            <a:noFill/>
            <a:ln w="12700">
              <a:noFill/>
              <a:miter lim="800000"/>
              <a:headEnd/>
              <a:tailEnd/>
            </a:ln>
            <a:effectLst/>
          </p:spPr>
          <p:txBody>
            <a:bodyPr lIns="90488" tIns="44450" rIns="90488" bIns="44450">
              <a:spAutoFit/>
            </a:bodyPr>
            <a:lstStyle/>
            <a:p>
              <a:pPr algn="ctr"/>
              <a:r>
                <a:rPr lang="en-GB" sz="1000"/>
                <a:t>Resource</a:t>
              </a:r>
            </a:p>
            <a:p>
              <a:pPr algn="ctr"/>
              <a:r>
                <a:rPr lang="en-GB" sz="1000"/>
                <a:t>allocation and</a:t>
              </a:r>
            </a:p>
            <a:p>
              <a:pPr algn="ctr"/>
              <a:r>
                <a:rPr lang="en-GB" sz="1000"/>
                <a:t>control</a:t>
              </a:r>
            </a:p>
          </p:txBody>
        </p:sp>
        <p:sp>
          <p:nvSpPr>
            <p:cNvPr id="25" name="Oval 23"/>
            <p:cNvSpPr>
              <a:spLocks noChangeArrowheads="1"/>
            </p:cNvSpPr>
            <p:nvPr/>
          </p:nvSpPr>
          <p:spPr bwMode="auto">
            <a:xfrm>
              <a:off x="1704975" y="4572000"/>
              <a:ext cx="971550" cy="969963"/>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26" name="Rectangle 24"/>
            <p:cNvSpPr>
              <a:spLocks noChangeArrowheads="1"/>
            </p:cNvSpPr>
            <p:nvPr/>
          </p:nvSpPr>
          <p:spPr bwMode="auto">
            <a:xfrm>
              <a:off x="1228725" y="4873625"/>
              <a:ext cx="1900238" cy="393700"/>
            </a:xfrm>
            <a:prstGeom prst="rect">
              <a:avLst/>
            </a:prstGeom>
            <a:noFill/>
            <a:ln w="12700">
              <a:noFill/>
              <a:miter lim="800000"/>
              <a:headEnd/>
              <a:tailEnd/>
            </a:ln>
            <a:effectLst/>
          </p:spPr>
          <p:txBody>
            <a:bodyPr lIns="90488" tIns="44450" rIns="90488" bIns="44450">
              <a:spAutoFit/>
            </a:bodyPr>
            <a:lstStyle/>
            <a:p>
              <a:pPr algn="ctr"/>
              <a:r>
                <a:rPr lang="en-GB" sz="1000"/>
                <a:t>Strategic</a:t>
              </a:r>
            </a:p>
            <a:p>
              <a:pPr algn="ctr"/>
              <a:r>
                <a:rPr lang="en-GB" sz="1000"/>
                <a:t>options</a:t>
              </a:r>
            </a:p>
          </p:txBody>
        </p:sp>
        <p:sp>
          <p:nvSpPr>
            <p:cNvPr id="27" name="Oval 25"/>
            <p:cNvSpPr>
              <a:spLocks noChangeArrowheads="1"/>
            </p:cNvSpPr>
            <p:nvPr/>
          </p:nvSpPr>
          <p:spPr bwMode="auto">
            <a:xfrm>
              <a:off x="1400175" y="2951163"/>
              <a:ext cx="971550" cy="969962"/>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28" name="Rectangle 26"/>
            <p:cNvSpPr>
              <a:spLocks noChangeArrowheads="1"/>
            </p:cNvSpPr>
            <p:nvPr/>
          </p:nvSpPr>
          <p:spPr bwMode="auto">
            <a:xfrm>
              <a:off x="923925" y="3154363"/>
              <a:ext cx="1900238" cy="546100"/>
            </a:xfrm>
            <a:prstGeom prst="rect">
              <a:avLst/>
            </a:prstGeom>
            <a:noFill/>
            <a:ln w="12700">
              <a:noFill/>
              <a:miter lim="800000"/>
              <a:headEnd/>
              <a:tailEnd/>
            </a:ln>
            <a:effectLst/>
          </p:spPr>
          <p:txBody>
            <a:bodyPr lIns="90488" tIns="44450" rIns="90488" bIns="44450">
              <a:spAutoFit/>
            </a:bodyPr>
            <a:lstStyle/>
            <a:p>
              <a:pPr algn="ctr"/>
              <a:r>
                <a:rPr lang="en-GB" sz="1000"/>
                <a:t>Bases</a:t>
              </a:r>
            </a:p>
            <a:p>
              <a:pPr algn="ctr"/>
              <a:r>
                <a:rPr lang="en-GB" sz="1000"/>
                <a:t>of strategic</a:t>
              </a:r>
            </a:p>
            <a:p>
              <a:pPr algn="ctr"/>
              <a:r>
                <a:rPr lang="en-GB" sz="1000"/>
                <a:t>choice</a:t>
              </a:r>
            </a:p>
          </p:txBody>
        </p:sp>
        <p:sp>
          <p:nvSpPr>
            <p:cNvPr id="29" name="Oval 27"/>
            <p:cNvSpPr>
              <a:spLocks noChangeArrowheads="1"/>
            </p:cNvSpPr>
            <p:nvPr/>
          </p:nvSpPr>
          <p:spPr bwMode="auto">
            <a:xfrm>
              <a:off x="3224213" y="4829175"/>
              <a:ext cx="971550" cy="969963"/>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30" name="Rectangle 28"/>
            <p:cNvSpPr>
              <a:spLocks noChangeArrowheads="1"/>
            </p:cNvSpPr>
            <p:nvPr/>
          </p:nvSpPr>
          <p:spPr bwMode="auto">
            <a:xfrm>
              <a:off x="2747963" y="5054600"/>
              <a:ext cx="1900237" cy="546100"/>
            </a:xfrm>
            <a:prstGeom prst="rect">
              <a:avLst/>
            </a:prstGeom>
            <a:noFill/>
            <a:ln w="12700">
              <a:noFill/>
              <a:miter lim="800000"/>
              <a:headEnd/>
              <a:tailEnd/>
            </a:ln>
            <a:effectLst/>
          </p:spPr>
          <p:txBody>
            <a:bodyPr lIns="90488" tIns="44450" rIns="90488" bIns="44450">
              <a:spAutoFit/>
            </a:bodyPr>
            <a:lstStyle/>
            <a:p>
              <a:pPr algn="ctr"/>
              <a:r>
                <a:rPr lang="en-GB" sz="1000" dirty="0"/>
                <a:t>Strategy</a:t>
              </a:r>
            </a:p>
            <a:p>
              <a:pPr algn="ctr"/>
              <a:r>
                <a:rPr lang="en-GB" sz="1000" dirty="0"/>
                <a:t>evaluation and</a:t>
              </a:r>
            </a:p>
            <a:p>
              <a:pPr algn="ctr"/>
              <a:r>
                <a:rPr lang="en-GB" sz="1000" dirty="0"/>
                <a:t>selection</a:t>
              </a:r>
            </a:p>
          </p:txBody>
        </p:sp>
        <p:sp>
          <p:nvSpPr>
            <p:cNvPr id="31" name="Oval 29"/>
            <p:cNvSpPr>
              <a:spLocks noChangeArrowheads="1"/>
            </p:cNvSpPr>
            <p:nvPr/>
          </p:nvSpPr>
          <p:spPr bwMode="auto">
            <a:xfrm>
              <a:off x="5362575" y="1508125"/>
              <a:ext cx="971550" cy="969963"/>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32" name="Rectangle 30"/>
            <p:cNvSpPr>
              <a:spLocks noChangeArrowheads="1"/>
            </p:cNvSpPr>
            <p:nvPr/>
          </p:nvSpPr>
          <p:spPr bwMode="auto">
            <a:xfrm>
              <a:off x="4886325" y="1725613"/>
              <a:ext cx="1900238" cy="546100"/>
            </a:xfrm>
            <a:prstGeom prst="rect">
              <a:avLst/>
            </a:prstGeom>
            <a:noFill/>
            <a:ln w="12700">
              <a:noFill/>
              <a:miter lim="800000"/>
              <a:headEnd/>
              <a:tailEnd/>
            </a:ln>
            <a:effectLst/>
          </p:spPr>
          <p:txBody>
            <a:bodyPr lIns="90488" tIns="44450" rIns="90488" bIns="44450">
              <a:spAutoFit/>
            </a:bodyPr>
            <a:lstStyle/>
            <a:p>
              <a:pPr algn="ctr"/>
              <a:r>
                <a:rPr lang="en-GB" sz="1000"/>
                <a:t>Resources,</a:t>
              </a:r>
            </a:p>
            <a:p>
              <a:pPr algn="ctr"/>
              <a:r>
                <a:rPr lang="en-GB" sz="1000"/>
                <a:t>competences</a:t>
              </a:r>
            </a:p>
            <a:p>
              <a:pPr algn="ctr"/>
              <a:r>
                <a:rPr lang="en-GB" sz="1000"/>
                <a:t>and capability</a:t>
              </a:r>
            </a:p>
          </p:txBody>
        </p:sp>
        <p:sp>
          <p:nvSpPr>
            <p:cNvPr id="33" name="Oval 31"/>
            <p:cNvSpPr>
              <a:spLocks noChangeArrowheads="1"/>
            </p:cNvSpPr>
            <p:nvPr/>
          </p:nvSpPr>
          <p:spPr bwMode="auto">
            <a:xfrm>
              <a:off x="2786063" y="1508125"/>
              <a:ext cx="971550" cy="969963"/>
            </a:xfrm>
            <a:prstGeom prst="ellipse">
              <a:avLst/>
            </a:prstGeom>
            <a:solidFill>
              <a:srgbClr val="E5EBFF"/>
            </a:solidFill>
            <a:ln w="12700">
              <a:solidFill>
                <a:srgbClr val="001A6B"/>
              </a:solidFill>
              <a:round/>
              <a:headEnd/>
              <a:tailEnd/>
            </a:ln>
            <a:effectLst/>
          </p:spPr>
          <p:txBody>
            <a:bodyPr wrap="none" anchor="ctr"/>
            <a:lstStyle/>
            <a:p>
              <a:endParaRPr lang="en-US"/>
            </a:p>
          </p:txBody>
        </p:sp>
        <p:sp>
          <p:nvSpPr>
            <p:cNvPr id="34" name="Rectangle 32"/>
            <p:cNvSpPr>
              <a:spLocks noChangeArrowheads="1"/>
            </p:cNvSpPr>
            <p:nvPr/>
          </p:nvSpPr>
          <p:spPr bwMode="auto">
            <a:xfrm>
              <a:off x="2309813" y="1809750"/>
              <a:ext cx="1900237" cy="393700"/>
            </a:xfrm>
            <a:prstGeom prst="rect">
              <a:avLst/>
            </a:prstGeom>
            <a:noFill/>
            <a:ln w="12700">
              <a:noFill/>
              <a:miter lim="800000"/>
              <a:headEnd/>
              <a:tailEnd/>
            </a:ln>
            <a:effectLst/>
          </p:spPr>
          <p:txBody>
            <a:bodyPr lIns="90488" tIns="44450" rIns="90488" bIns="44450">
              <a:spAutoFit/>
            </a:bodyPr>
            <a:lstStyle/>
            <a:p>
              <a:pPr algn="ctr"/>
              <a:r>
                <a:rPr lang="en-GB" sz="1000"/>
                <a:t>The</a:t>
              </a:r>
            </a:p>
            <a:p>
              <a:pPr algn="ctr"/>
              <a:r>
                <a:rPr lang="en-GB" sz="1000"/>
                <a:t>environment</a:t>
              </a:r>
            </a:p>
          </p:txBody>
        </p:sp>
        <p:sp>
          <p:nvSpPr>
            <p:cNvPr id="35" name="Line 33"/>
            <p:cNvSpPr>
              <a:spLocks noChangeShapeType="1"/>
            </p:cNvSpPr>
            <p:nvPr/>
          </p:nvSpPr>
          <p:spPr bwMode="auto">
            <a:xfrm>
              <a:off x="4583113" y="1600200"/>
              <a:ext cx="0" cy="390525"/>
            </a:xfrm>
            <a:prstGeom prst="line">
              <a:avLst/>
            </a:prstGeom>
            <a:noFill/>
            <a:ln w="12700">
              <a:solidFill>
                <a:srgbClr val="001A6B"/>
              </a:solidFill>
              <a:round/>
              <a:headEnd/>
              <a:tailEnd/>
            </a:ln>
            <a:effectLst/>
          </p:spPr>
          <p:txBody>
            <a:bodyPr/>
            <a:lstStyle/>
            <a:p>
              <a:endParaRPr lang="en-US"/>
            </a:p>
          </p:txBody>
        </p:sp>
        <p:sp>
          <p:nvSpPr>
            <p:cNvPr id="36" name="Line 34"/>
            <p:cNvSpPr>
              <a:spLocks noChangeShapeType="1"/>
            </p:cNvSpPr>
            <p:nvPr/>
          </p:nvSpPr>
          <p:spPr bwMode="auto">
            <a:xfrm>
              <a:off x="3724275" y="2171700"/>
              <a:ext cx="381000" cy="142875"/>
            </a:xfrm>
            <a:prstGeom prst="line">
              <a:avLst/>
            </a:prstGeom>
            <a:noFill/>
            <a:ln w="12700">
              <a:solidFill>
                <a:srgbClr val="001A6B"/>
              </a:solidFill>
              <a:round/>
              <a:headEnd/>
              <a:tailEnd/>
            </a:ln>
            <a:effectLst/>
          </p:spPr>
          <p:txBody>
            <a:bodyPr/>
            <a:lstStyle/>
            <a:p>
              <a:endParaRPr lang="en-US"/>
            </a:p>
          </p:txBody>
        </p:sp>
        <p:sp>
          <p:nvSpPr>
            <p:cNvPr id="37" name="Line 35"/>
            <p:cNvSpPr>
              <a:spLocks noChangeShapeType="1"/>
            </p:cNvSpPr>
            <p:nvPr/>
          </p:nvSpPr>
          <p:spPr bwMode="auto">
            <a:xfrm flipV="1">
              <a:off x="5019675" y="2176463"/>
              <a:ext cx="371475" cy="142875"/>
            </a:xfrm>
            <a:prstGeom prst="line">
              <a:avLst/>
            </a:prstGeom>
            <a:noFill/>
            <a:ln w="12700">
              <a:solidFill>
                <a:srgbClr val="001A6B"/>
              </a:solidFill>
              <a:round/>
              <a:headEnd/>
              <a:tailEnd/>
            </a:ln>
            <a:effectLst/>
          </p:spPr>
          <p:txBody>
            <a:bodyPr/>
            <a:lstStyle/>
            <a:p>
              <a:endParaRPr lang="en-US"/>
            </a:p>
          </p:txBody>
        </p:sp>
        <p:sp>
          <p:nvSpPr>
            <p:cNvPr id="38" name="Line 36"/>
            <p:cNvSpPr>
              <a:spLocks noChangeShapeType="1"/>
            </p:cNvSpPr>
            <p:nvPr/>
          </p:nvSpPr>
          <p:spPr bwMode="auto">
            <a:xfrm flipV="1">
              <a:off x="6453188" y="3695700"/>
              <a:ext cx="385762" cy="176213"/>
            </a:xfrm>
            <a:prstGeom prst="line">
              <a:avLst/>
            </a:prstGeom>
            <a:noFill/>
            <a:ln w="12700">
              <a:solidFill>
                <a:srgbClr val="001A6B"/>
              </a:solidFill>
              <a:round/>
              <a:headEnd/>
              <a:tailEnd/>
            </a:ln>
            <a:effectLst/>
          </p:spPr>
          <p:txBody>
            <a:bodyPr/>
            <a:lstStyle/>
            <a:p>
              <a:endParaRPr lang="en-US"/>
            </a:p>
          </p:txBody>
        </p:sp>
        <p:sp>
          <p:nvSpPr>
            <p:cNvPr id="39" name="Line 37"/>
            <p:cNvSpPr>
              <a:spLocks noChangeShapeType="1"/>
            </p:cNvSpPr>
            <p:nvPr/>
          </p:nvSpPr>
          <p:spPr bwMode="auto">
            <a:xfrm>
              <a:off x="6348413" y="4414838"/>
              <a:ext cx="285750" cy="271462"/>
            </a:xfrm>
            <a:prstGeom prst="line">
              <a:avLst/>
            </a:prstGeom>
            <a:noFill/>
            <a:ln w="12700">
              <a:solidFill>
                <a:srgbClr val="001A6B"/>
              </a:solidFill>
              <a:round/>
              <a:headEnd/>
              <a:tailEnd/>
            </a:ln>
            <a:effectLst/>
          </p:spPr>
          <p:txBody>
            <a:bodyPr/>
            <a:lstStyle/>
            <a:p>
              <a:endParaRPr lang="en-US"/>
            </a:p>
          </p:txBody>
        </p:sp>
        <p:sp>
          <p:nvSpPr>
            <p:cNvPr id="40" name="Line 38"/>
            <p:cNvSpPr>
              <a:spLocks noChangeShapeType="1"/>
            </p:cNvSpPr>
            <p:nvPr/>
          </p:nvSpPr>
          <p:spPr bwMode="auto">
            <a:xfrm flipH="1">
              <a:off x="5648325" y="4519613"/>
              <a:ext cx="157163" cy="366712"/>
            </a:xfrm>
            <a:prstGeom prst="line">
              <a:avLst/>
            </a:prstGeom>
            <a:noFill/>
            <a:ln w="12700">
              <a:solidFill>
                <a:srgbClr val="001A6B"/>
              </a:solidFill>
              <a:round/>
              <a:headEnd/>
              <a:tailEnd/>
            </a:ln>
            <a:effectLst/>
          </p:spPr>
          <p:txBody>
            <a:bodyPr/>
            <a:lstStyle/>
            <a:p>
              <a:endParaRPr lang="en-US"/>
            </a:p>
          </p:txBody>
        </p:sp>
        <p:sp>
          <p:nvSpPr>
            <p:cNvPr id="41" name="Line 39"/>
            <p:cNvSpPr>
              <a:spLocks noChangeShapeType="1"/>
            </p:cNvSpPr>
            <p:nvPr/>
          </p:nvSpPr>
          <p:spPr bwMode="auto">
            <a:xfrm>
              <a:off x="3348038" y="4524375"/>
              <a:ext cx="161925" cy="347663"/>
            </a:xfrm>
            <a:prstGeom prst="line">
              <a:avLst/>
            </a:prstGeom>
            <a:noFill/>
            <a:ln w="12700">
              <a:solidFill>
                <a:srgbClr val="001A6B"/>
              </a:solidFill>
              <a:round/>
              <a:headEnd/>
              <a:tailEnd/>
            </a:ln>
            <a:effectLst/>
          </p:spPr>
          <p:txBody>
            <a:bodyPr/>
            <a:lstStyle/>
            <a:p>
              <a:endParaRPr lang="en-US"/>
            </a:p>
          </p:txBody>
        </p:sp>
        <p:sp>
          <p:nvSpPr>
            <p:cNvPr id="42" name="Line 40"/>
            <p:cNvSpPr>
              <a:spLocks noChangeShapeType="1"/>
            </p:cNvSpPr>
            <p:nvPr/>
          </p:nvSpPr>
          <p:spPr bwMode="auto">
            <a:xfrm flipH="1">
              <a:off x="2524125" y="4419600"/>
              <a:ext cx="285750" cy="290513"/>
            </a:xfrm>
            <a:prstGeom prst="line">
              <a:avLst/>
            </a:prstGeom>
            <a:noFill/>
            <a:ln w="12700">
              <a:solidFill>
                <a:srgbClr val="001A6B"/>
              </a:solidFill>
              <a:round/>
              <a:headEnd/>
              <a:tailEnd/>
            </a:ln>
            <a:effectLst/>
          </p:spPr>
          <p:txBody>
            <a:bodyPr/>
            <a:lstStyle/>
            <a:p>
              <a:endParaRPr lang="en-US"/>
            </a:p>
          </p:txBody>
        </p:sp>
        <p:sp>
          <p:nvSpPr>
            <p:cNvPr id="43" name="Line 41"/>
            <p:cNvSpPr>
              <a:spLocks noChangeShapeType="1"/>
            </p:cNvSpPr>
            <p:nvPr/>
          </p:nvSpPr>
          <p:spPr bwMode="auto">
            <a:xfrm flipH="1" flipV="1">
              <a:off x="2319338" y="3657600"/>
              <a:ext cx="395287" cy="195263"/>
            </a:xfrm>
            <a:prstGeom prst="line">
              <a:avLst/>
            </a:prstGeom>
            <a:noFill/>
            <a:ln w="12700">
              <a:solidFill>
                <a:srgbClr val="001A6B"/>
              </a:solidFill>
              <a:round/>
              <a:headEnd/>
              <a:tailEnd/>
            </a:ln>
            <a:effectLst/>
          </p:spPr>
          <p:txBody>
            <a:bodyPr/>
            <a:lstStyle/>
            <a:p>
              <a:endParaRPr 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Multiple Methodology</a:t>
            </a:r>
            <a:endParaRPr lang="en-US" dirty="0"/>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25</a:t>
            </a:fld>
            <a:endParaRPr lang="en-US" dirty="0"/>
          </a:p>
        </p:txBody>
      </p:sp>
      <p:grpSp>
        <p:nvGrpSpPr>
          <p:cNvPr id="6" name="Group 5"/>
          <p:cNvGrpSpPr/>
          <p:nvPr/>
        </p:nvGrpSpPr>
        <p:grpSpPr>
          <a:xfrm>
            <a:off x="609600" y="1981200"/>
            <a:ext cx="7866063" cy="4260850"/>
            <a:chOff x="539750" y="1676400"/>
            <a:chExt cx="7866063" cy="4260850"/>
          </a:xfrm>
        </p:grpSpPr>
        <p:sp>
          <p:nvSpPr>
            <p:cNvPr id="7" name="Rectangle 1027"/>
            <p:cNvSpPr>
              <a:spLocks noChangeArrowheads="1"/>
            </p:cNvSpPr>
            <p:nvPr/>
          </p:nvSpPr>
          <p:spPr bwMode="auto">
            <a:xfrm>
              <a:off x="571500" y="2178050"/>
              <a:ext cx="1924050" cy="892175"/>
            </a:xfrm>
            <a:prstGeom prst="rect">
              <a:avLst/>
            </a:prstGeom>
            <a:noFill/>
            <a:ln w="12700">
              <a:solidFill>
                <a:schemeClr val="tx1"/>
              </a:solidFill>
              <a:miter lim="800000"/>
              <a:headEnd/>
              <a:tailEnd/>
            </a:ln>
            <a:effectLst/>
          </p:spPr>
          <p:txBody>
            <a:bodyPr wrap="none" lIns="90488" tIns="44450" rIns="90488" bIns="44450" anchor="ctr"/>
            <a:lstStyle/>
            <a:p>
              <a:pPr algn="ctr"/>
              <a:r>
                <a:rPr lang="en-GB"/>
                <a:t>Business plans</a:t>
              </a:r>
            </a:p>
            <a:p>
              <a:pPr algn="ctr"/>
              <a:r>
                <a:rPr lang="en-GB"/>
                <a:t>and goals</a:t>
              </a:r>
            </a:p>
          </p:txBody>
        </p:sp>
        <p:sp>
          <p:nvSpPr>
            <p:cNvPr id="8" name="Rectangle 1028"/>
            <p:cNvSpPr>
              <a:spLocks noChangeArrowheads="1"/>
            </p:cNvSpPr>
            <p:nvPr/>
          </p:nvSpPr>
          <p:spPr bwMode="auto">
            <a:xfrm>
              <a:off x="3305175" y="2203450"/>
              <a:ext cx="1924050" cy="892175"/>
            </a:xfrm>
            <a:prstGeom prst="rect">
              <a:avLst/>
            </a:prstGeom>
            <a:noFill/>
            <a:ln w="12700">
              <a:solidFill>
                <a:schemeClr val="tx1"/>
              </a:solidFill>
              <a:miter lim="800000"/>
              <a:headEnd/>
              <a:tailEnd/>
            </a:ln>
            <a:effectLst/>
          </p:spPr>
          <p:txBody>
            <a:bodyPr wrap="none" lIns="90488" tIns="44450" rIns="90488" bIns="44450" anchor="ctr"/>
            <a:lstStyle/>
            <a:p>
              <a:pPr algn="ctr"/>
              <a:r>
                <a:rPr lang="en-GB"/>
                <a:t>Current systems</a:t>
              </a:r>
            </a:p>
          </p:txBody>
        </p:sp>
        <p:sp>
          <p:nvSpPr>
            <p:cNvPr id="9" name="Rectangle 1029"/>
            <p:cNvSpPr>
              <a:spLocks noChangeArrowheads="1"/>
            </p:cNvSpPr>
            <p:nvPr/>
          </p:nvSpPr>
          <p:spPr bwMode="auto">
            <a:xfrm>
              <a:off x="6022975" y="2181225"/>
              <a:ext cx="1924050" cy="892175"/>
            </a:xfrm>
            <a:prstGeom prst="rect">
              <a:avLst/>
            </a:prstGeom>
            <a:noFill/>
            <a:ln w="12700">
              <a:solidFill>
                <a:schemeClr val="tx1"/>
              </a:solidFill>
              <a:miter lim="800000"/>
              <a:headEnd/>
              <a:tailEnd/>
            </a:ln>
            <a:effectLst/>
          </p:spPr>
          <p:txBody>
            <a:bodyPr wrap="none" lIns="90488" tIns="44450" rIns="90488" bIns="44450" anchor="ctr"/>
            <a:lstStyle/>
            <a:p>
              <a:pPr algn="ctr"/>
              <a:r>
                <a:rPr lang="en-GB"/>
                <a:t>IT opportunities</a:t>
              </a:r>
            </a:p>
          </p:txBody>
        </p:sp>
        <p:sp>
          <p:nvSpPr>
            <p:cNvPr id="10" name="Rectangle 1030"/>
            <p:cNvSpPr>
              <a:spLocks noChangeArrowheads="1"/>
            </p:cNvSpPr>
            <p:nvPr/>
          </p:nvSpPr>
          <p:spPr bwMode="auto">
            <a:xfrm>
              <a:off x="539750" y="5416550"/>
              <a:ext cx="7378700" cy="520700"/>
            </a:xfrm>
            <a:prstGeom prst="rect">
              <a:avLst/>
            </a:prstGeom>
            <a:noFill/>
            <a:ln w="12700">
              <a:solidFill>
                <a:schemeClr val="tx1"/>
              </a:solidFill>
              <a:miter lim="800000"/>
              <a:headEnd/>
              <a:tailEnd/>
            </a:ln>
            <a:effectLst/>
          </p:spPr>
          <p:txBody>
            <a:bodyPr wrap="none" lIns="90488" tIns="44450" rIns="90488" bIns="44450" anchor="ctr"/>
            <a:lstStyle/>
            <a:p>
              <a:pPr algn="ctr"/>
              <a:r>
                <a:rPr lang="en-GB"/>
                <a:t>Application strategic plan</a:t>
              </a:r>
            </a:p>
          </p:txBody>
        </p:sp>
        <p:sp>
          <p:nvSpPr>
            <p:cNvPr id="11" name="Line 1032"/>
            <p:cNvSpPr>
              <a:spLocks noChangeShapeType="1"/>
            </p:cNvSpPr>
            <p:nvPr/>
          </p:nvSpPr>
          <p:spPr bwMode="auto">
            <a:xfrm>
              <a:off x="1524000" y="3136900"/>
              <a:ext cx="0" cy="22606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 name="Line 1033"/>
            <p:cNvSpPr>
              <a:spLocks noChangeShapeType="1"/>
            </p:cNvSpPr>
            <p:nvPr/>
          </p:nvSpPr>
          <p:spPr bwMode="auto">
            <a:xfrm>
              <a:off x="4267200" y="3136900"/>
              <a:ext cx="0" cy="22606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 name="Line 1034"/>
            <p:cNvSpPr>
              <a:spLocks noChangeShapeType="1"/>
            </p:cNvSpPr>
            <p:nvPr/>
          </p:nvSpPr>
          <p:spPr bwMode="auto">
            <a:xfrm>
              <a:off x="7010400" y="3136900"/>
              <a:ext cx="0" cy="22606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4" name="Line 1035"/>
            <p:cNvSpPr>
              <a:spLocks noChangeShapeType="1"/>
            </p:cNvSpPr>
            <p:nvPr/>
          </p:nvSpPr>
          <p:spPr bwMode="auto">
            <a:xfrm>
              <a:off x="1536700" y="1676400"/>
              <a:ext cx="5461000" cy="0"/>
            </a:xfrm>
            <a:prstGeom prst="line">
              <a:avLst/>
            </a:prstGeom>
            <a:noFill/>
            <a:ln w="25400">
              <a:solidFill>
                <a:schemeClr val="tx1"/>
              </a:solidFill>
              <a:prstDash val="lgDash"/>
              <a:round/>
              <a:headEnd/>
              <a:tailEnd/>
            </a:ln>
            <a:effectLst/>
          </p:spPr>
          <p:txBody>
            <a:bodyPr wrap="none" anchor="ctr"/>
            <a:lstStyle/>
            <a:p>
              <a:endParaRPr lang="en-US"/>
            </a:p>
          </p:txBody>
        </p:sp>
        <p:sp>
          <p:nvSpPr>
            <p:cNvPr id="15" name="Line 1036"/>
            <p:cNvSpPr>
              <a:spLocks noChangeShapeType="1"/>
            </p:cNvSpPr>
            <p:nvPr/>
          </p:nvSpPr>
          <p:spPr bwMode="auto">
            <a:xfrm>
              <a:off x="1524000" y="1689100"/>
              <a:ext cx="0" cy="508000"/>
            </a:xfrm>
            <a:prstGeom prst="line">
              <a:avLst/>
            </a:prstGeom>
            <a:noFill/>
            <a:ln w="25400">
              <a:solidFill>
                <a:schemeClr val="tx1"/>
              </a:solidFill>
              <a:prstDash val="lgDash"/>
              <a:round/>
              <a:headEnd/>
              <a:tailEnd type="triangle" w="med" len="med"/>
            </a:ln>
            <a:effectLst/>
          </p:spPr>
          <p:txBody>
            <a:bodyPr wrap="none" anchor="ctr"/>
            <a:lstStyle/>
            <a:p>
              <a:endParaRPr lang="en-US"/>
            </a:p>
          </p:txBody>
        </p:sp>
        <p:sp>
          <p:nvSpPr>
            <p:cNvPr id="16" name="Line 1037"/>
            <p:cNvSpPr>
              <a:spLocks noChangeShapeType="1"/>
            </p:cNvSpPr>
            <p:nvPr/>
          </p:nvSpPr>
          <p:spPr bwMode="auto">
            <a:xfrm>
              <a:off x="4267200" y="1689100"/>
              <a:ext cx="0" cy="508000"/>
            </a:xfrm>
            <a:prstGeom prst="line">
              <a:avLst/>
            </a:prstGeom>
            <a:noFill/>
            <a:ln w="25400">
              <a:solidFill>
                <a:schemeClr val="tx1"/>
              </a:solidFill>
              <a:prstDash val="lgDash"/>
              <a:round/>
              <a:headEnd/>
              <a:tailEnd type="triangle" w="med" len="med"/>
            </a:ln>
            <a:effectLst/>
          </p:spPr>
          <p:txBody>
            <a:bodyPr wrap="none" anchor="ctr"/>
            <a:lstStyle/>
            <a:p>
              <a:endParaRPr lang="en-US"/>
            </a:p>
          </p:txBody>
        </p:sp>
        <p:sp>
          <p:nvSpPr>
            <p:cNvPr id="17" name="Line 1038"/>
            <p:cNvSpPr>
              <a:spLocks noChangeShapeType="1"/>
            </p:cNvSpPr>
            <p:nvPr/>
          </p:nvSpPr>
          <p:spPr bwMode="auto">
            <a:xfrm>
              <a:off x="7010400" y="1689100"/>
              <a:ext cx="0" cy="508000"/>
            </a:xfrm>
            <a:prstGeom prst="line">
              <a:avLst/>
            </a:prstGeom>
            <a:noFill/>
            <a:ln w="25400">
              <a:solidFill>
                <a:schemeClr val="tx1"/>
              </a:solidFill>
              <a:prstDash val="lgDash"/>
              <a:round/>
              <a:headEnd/>
              <a:tailEnd type="triangle" w="med" len="med"/>
            </a:ln>
            <a:effectLst/>
          </p:spPr>
          <p:txBody>
            <a:bodyPr wrap="none" anchor="ctr"/>
            <a:lstStyle/>
            <a:p>
              <a:endParaRPr lang="en-US"/>
            </a:p>
          </p:txBody>
        </p:sp>
        <p:sp>
          <p:nvSpPr>
            <p:cNvPr id="18" name="Rectangle 1039"/>
            <p:cNvSpPr>
              <a:spLocks noChangeArrowheads="1"/>
            </p:cNvSpPr>
            <p:nvPr/>
          </p:nvSpPr>
          <p:spPr bwMode="auto">
            <a:xfrm>
              <a:off x="900113" y="3757613"/>
              <a:ext cx="604837" cy="514350"/>
            </a:xfrm>
            <a:prstGeom prst="rect">
              <a:avLst/>
            </a:prstGeom>
            <a:noFill/>
            <a:ln w="12700">
              <a:noFill/>
              <a:miter lim="800000"/>
              <a:headEnd/>
              <a:tailEnd/>
            </a:ln>
            <a:effectLst/>
          </p:spPr>
          <p:txBody>
            <a:bodyPr wrap="none" lIns="90488" tIns="44450" rIns="90488" bIns="44450">
              <a:spAutoFit/>
            </a:bodyPr>
            <a:lstStyle/>
            <a:p>
              <a:r>
                <a:rPr lang="en-GB" sz="1400" i="1"/>
                <a:t>Top</a:t>
              </a:r>
            </a:p>
            <a:p>
              <a:r>
                <a:rPr lang="en-GB" sz="1400" i="1"/>
                <a:t>down</a:t>
              </a:r>
            </a:p>
          </p:txBody>
        </p:sp>
        <p:sp>
          <p:nvSpPr>
            <p:cNvPr id="19" name="Rectangle 1040"/>
            <p:cNvSpPr>
              <a:spLocks noChangeArrowheads="1"/>
            </p:cNvSpPr>
            <p:nvPr/>
          </p:nvSpPr>
          <p:spPr bwMode="auto">
            <a:xfrm>
              <a:off x="3490913" y="3757613"/>
              <a:ext cx="742950" cy="514350"/>
            </a:xfrm>
            <a:prstGeom prst="rect">
              <a:avLst/>
            </a:prstGeom>
            <a:noFill/>
            <a:ln w="12700">
              <a:noFill/>
              <a:miter lim="800000"/>
              <a:headEnd/>
              <a:tailEnd/>
            </a:ln>
            <a:effectLst/>
          </p:spPr>
          <p:txBody>
            <a:bodyPr wrap="none" lIns="90488" tIns="44450" rIns="90488" bIns="44450">
              <a:spAutoFit/>
            </a:bodyPr>
            <a:lstStyle/>
            <a:p>
              <a:r>
                <a:rPr lang="en-GB" sz="1400" i="1"/>
                <a:t>Bottom</a:t>
              </a:r>
            </a:p>
            <a:p>
              <a:r>
                <a:rPr lang="en-GB" sz="1400" i="1"/>
                <a:t>      up</a:t>
              </a:r>
            </a:p>
          </p:txBody>
        </p:sp>
        <p:sp>
          <p:nvSpPr>
            <p:cNvPr id="20" name="Rectangle 1041"/>
            <p:cNvSpPr>
              <a:spLocks noChangeArrowheads="1"/>
            </p:cNvSpPr>
            <p:nvPr/>
          </p:nvSpPr>
          <p:spPr bwMode="auto">
            <a:xfrm>
              <a:off x="6310313" y="3833813"/>
              <a:ext cx="654050" cy="514350"/>
            </a:xfrm>
            <a:prstGeom prst="rect">
              <a:avLst/>
            </a:prstGeom>
            <a:noFill/>
            <a:ln w="12700">
              <a:noFill/>
              <a:miter lim="800000"/>
              <a:headEnd/>
              <a:tailEnd/>
            </a:ln>
            <a:effectLst/>
          </p:spPr>
          <p:txBody>
            <a:bodyPr wrap="none" lIns="90488" tIns="44450" rIns="90488" bIns="44450">
              <a:spAutoFit/>
            </a:bodyPr>
            <a:lstStyle/>
            <a:p>
              <a:r>
                <a:rPr lang="en-GB" sz="1400" i="1"/>
                <a:t>Inside</a:t>
              </a:r>
            </a:p>
            <a:p>
              <a:r>
                <a:rPr lang="en-GB" sz="1400" i="1"/>
                <a:t>    out</a:t>
              </a:r>
            </a:p>
          </p:txBody>
        </p:sp>
        <p:sp>
          <p:nvSpPr>
            <p:cNvPr id="21" name="Rectangle 1042"/>
            <p:cNvSpPr>
              <a:spLocks noChangeArrowheads="1"/>
            </p:cNvSpPr>
            <p:nvPr/>
          </p:nvSpPr>
          <p:spPr bwMode="auto">
            <a:xfrm>
              <a:off x="1585913" y="3224213"/>
              <a:ext cx="941387" cy="301625"/>
            </a:xfrm>
            <a:prstGeom prst="rect">
              <a:avLst/>
            </a:prstGeom>
            <a:noFill/>
            <a:ln w="12700">
              <a:noFill/>
              <a:miter lim="800000"/>
              <a:headEnd/>
              <a:tailEnd/>
            </a:ln>
            <a:effectLst/>
          </p:spPr>
          <p:txBody>
            <a:bodyPr wrap="none" lIns="90488" tIns="44450" rIns="90488" bIns="44450">
              <a:spAutoFit/>
            </a:bodyPr>
            <a:lstStyle/>
            <a:p>
              <a:r>
                <a:rPr lang="en-GB" sz="1400"/>
                <a:t>Analytical</a:t>
              </a:r>
            </a:p>
          </p:txBody>
        </p:sp>
        <p:sp>
          <p:nvSpPr>
            <p:cNvPr id="22" name="Rectangle 1043"/>
            <p:cNvSpPr>
              <a:spLocks noChangeArrowheads="1"/>
            </p:cNvSpPr>
            <p:nvPr/>
          </p:nvSpPr>
          <p:spPr bwMode="auto">
            <a:xfrm>
              <a:off x="1585913" y="3833813"/>
              <a:ext cx="1195387" cy="301625"/>
            </a:xfrm>
            <a:prstGeom prst="rect">
              <a:avLst/>
            </a:prstGeom>
            <a:noFill/>
            <a:ln w="12700">
              <a:noFill/>
              <a:miter lim="800000"/>
              <a:headEnd/>
              <a:tailEnd/>
            </a:ln>
            <a:effectLst/>
          </p:spPr>
          <p:txBody>
            <a:bodyPr wrap="none" lIns="90488" tIns="44450" rIns="90488" bIns="44450">
              <a:spAutoFit/>
            </a:bodyPr>
            <a:lstStyle/>
            <a:p>
              <a:r>
                <a:rPr lang="en-GB" sz="1400"/>
                <a:t>Methodology</a:t>
              </a:r>
            </a:p>
          </p:txBody>
        </p:sp>
        <p:sp>
          <p:nvSpPr>
            <p:cNvPr id="23" name="Rectangle 1044"/>
            <p:cNvSpPr>
              <a:spLocks noChangeArrowheads="1"/>
            </p:cNvSpPr>
            <p:nvPr/>
          </p:nvSpPr>
          <p:spPr bwMode="auto">
            <a:xfrm>
              <a:off x="1585913" y="4672013"/>
              <a:ext cx="1008062" cy="301625"/>
            </a:xfrm>
            <a:prstGeom prst="rect">
              <a:avLst/>
            </a:prstGeom>
            <a:noFill/>
            <a:ln w="12700">
              <a:noFill/>
              <a:miter lim="800000"/>
              <a:headEnd/>
              <a:tailEnd/>
            </a:ln>
            <a:effectLst/>
          </p:spPr>
          <p:txBody>
            <a:bodyPr wrap="none" lIns="90488" tIns="44450" rIns="90488" bIns="44450">
              <a:spAutoFit/>
            </a:bodyPr>
            <a:lstStyle/>
            <a:p>
              <a:r>
                <a:rPr lang="en-GB" sz="1400"/>
                <a:t>Teamwork</a:t>
              </a:r>
            </a:p>
          </p:txBody>
        </p:sp>
        <p:sp>
          <p:nvSpPr>
            <p:cNvPr id="24" name="Rectangle 1045"/>
            <p:cNvSpPr>
              <a:spLocks noChangeArrowheads="1"/>
            </p:cNvSpPr>
            <p:nvPr/>
          </p:nvSpPr>
          <p:spPr bwMode="auto">
            <a:xfrm>
              <a:off x="4329113" y="3224213"/>
              <a:ext cx="1000125" cy="301625"/>
            </a:xfrm>
            <a:prstGeom prst="rect">
              <a:avLst/>
            </a:prstGeom>
            <a:noFill/>
            <a:ln w="12700">
              <a:noFill/>
              <a:miter lim="800000"/>
              <a:headEnd/>
              <a:tailEnd/>
            </a:ln>
            <a:effectLst/>
          </p:spPr>
          <p:txBody>
            <a:bodyPr wrap="none" lIns="90488" tIns="44450" rIns="90488" bIns="44450">
              <a:spAutoFit/>
            </a:bodyPr>
            <a:lstStyle/>
            <a:p>
              <a:r>
                <a:rPr lang="en-GB" sz="1400"/>
                <a:t>Evaluative</a:t>
              </a:r>
            </a:p>
          </p:txBody>
        </p:sp>
        <p:sp>
          <p:nvSpPr>
            <p:cNvPr id="25" name="Rectangle 1046"/>
            <p:cNvSpPr>
              <a:spLocks noChangeArrowheads="1"/>
            </p:cNvSpPr>
            <p:nvPr/>
          </p:nvSpPr>
          <p:spPr bwMode="auto">
            <a:xfrm>
              <a:off x="4329113" y="3833813"/>
              <a:ext cx="1166812" cy="514350"/>
            </a:xfrm>
            <a:prstGeom prst="rect">
              <a:avLst/>
            </a:prstGeom>
            <a:noFill/>
            <a:ln w="12700">
              <a:noFill/>
              <a:miter lim="800000"/>
              <a:headEnd/>
              <a:tailEnd/>
            </a:ln>
            <a:effectLst/>
          </p:spPr>
          <p:txBody>
            <a:bodyPr wrap="none" lIns="90488" tIns="44450" rIns="90488" bIns="44450">
              <a:spAutoFit/>
            </a:bodyPr>
            <a:lstStyle/>
            <a:p>
              <a:r>
                <a:rPr lang="en-GB" sz="1400"/>
                <a:t>Surveys and</a:t>
              </a:r>
            </a:p>
            <a:p>
              <a:r>
                <a:rPr lang="en-GB" sz="1400"/>
                <a:t>audits</a:t>
              </a:r>
            </a:p>
          </p:txBody>
        </p:sp>
        <p:sp>
          <p:nvSpPr>
            <p:cNvPr id="26" name="Rectangle 1047"/>
            <p:cNvSpPr>
              <a:spLocks noChangeArrowheads="1"/>
            </p:cNvSpPr>
            <p:nvPr/>
          </p:nvSpPr>
          <p:spPr bwMode="auto">
            <a:xfrm>
              <a:off x="4329113" y="4672013"/>
              <a:ext cx="1000125" cy="514350"/>
            </a:xfrm>
            <a:prstGeom prst="rect">
              <a:avLst/>
            </a:prstGeom>
            <a:noFill/>
            <a:ln w="12700">
              <a:noFill/>
              <a:miter lim="800000"/>
              <a:headEnd/>
              <a:tailEnd/>
            </a:ln>
            <a:effectLst/>
          </p:spPr>
          <p:txBody>
            <a:bodyPr wrap="none" lIns="90488" tIns="44450" rIns="90488" bIns="44450">
              <a:spAutoFit/>
            </a:bodyPr>
            <a:lstStyle/>
            <a:p>
              <a:r>
                <a:rPr lang="en-GB" sz="1400"/>
                <a:t>Users and</a:t>
              </a:r>
            </a:p>
            <a:p>
              <a:r>
                <a:rPr lang="en-GB" sz="1400"/>
                <a:t>specialists</a:t>
              </a:r>
            </a:p>
          </p:txBody>
        </p:sp>
        <p:sp>
          <p:nvSpPr>
            <p:cNvPr id="27" name="Rectangle 1048"/>
            <p:cNvSpPr>
              <a:spLocks noChangeArrowheads="1"/>
            </p:cNvSpPr>
            <p:nvPr/>
          </p:nvSpPr>
          <p:spPr bwMode="auto">
            <a:xfrm>
              <a:off x="7072313" y="3224213"/>
              <a:ext cx="841375" cy="301625"/>
            </a:xfrm>
            <a:prstGeom prst="rect">
              <a:avLst/>
            </a:prstGeom>
            <a:noFill/>
            <a:ln w="12700">
              <a:noFill/>
              <a:miter lim="800000"/>
              <a:headEnd/>
              <a:tailEnd/>
            </a:ln>
            <a:effectLst/>
          </p:spPr>
          <p:txBody>
            <a:bodyPr wrap="none" lIns="90488" tIns="44450" rIns="90488" bIns="44450">
              <a:spAutoFit/>
            </a:bodyPr>
            <a:lstStyle/>
            <a:p>
              <a:r>
                <a:rPr lang="en-GB" sz="1400"/>
                <a:t>Creative</a:t>
              </a:r>
            </a:p>
          </p:txBody>
        </p:sp>
        <p:sp>
          <p:nvSpPr>
            <p:cNvPr id="28" name="Rectangle 1049"/>
            <p:cNvSpPr>
              <a:spLocks noChangeArrowheads="1"/>
            </p:cNvSpPr>
            <p:nvPr/>
          </p:nvSpPr>
          <p:spPr bwMode="auto">
            <a:xfrm>
              <a:off x="7072313" y="3681413"/>
              <a:ext cx="1333500" cy="727075"/>
            </a:xfrm>
            <a:prstGeom prst="rect">
              <a:avLst/>
            </a:prstGeom>
            <a:noFill/>
            <a:ln w="12700">
              <a:noFill/>
              <a:miter lim="800000"/>
              <a:headEnd/>
              <a:tailEnd/>
            </a:ln>
            <a:effectLst/>
          </p:spPr>
          <p:txBody>
            <a:bodyPr wrap="none" lIns="90488" tIns="44450" rIns="90488" bIns="44450">
              <a:spAutoFit/>
            </a:bodyPr>
            <a:lstStyle/>
            <a:p>
              <a:r>
                <a:rPr lang="en-GB" sz="1400"/>
                <a:t>Techniques,</a:t>
              </a:r>
            </a:p>
            <a:p>
              <a:r>
                <a:rPr lang="en-GB" sz="1400"/>
                <a:t>processes and</a:t>
              </a:r>
            </a:p>
            <a:p>
              <a:r>
                <a:rPr lang="en-GB" sz="1400"/>
                <a:t> environment</a:t>
              </a:r>
            </a:p>
          </p:txBody>
        </p:sp>
        <p:sp>
          <p:nvSpPr>
            <p:cNvPr id="29" name="Rectangle 1050"/>
            <p:cNvSpPr>
              <a:spLocks noChangeArrowheads="1"/>
            </p:cNvSpPr>
            <p:nvPr/>
          </p:nvSpPr>
          <p:spPr bwMode="auto">
            <a:xfrm>
              <a:off x="7072313" y="4595813"/>
              <a:ext cx="1166812" cy="727075"/>
            </a:xfrm>
            <a:prstGeom prst="rect">
              <a:avLst/>
            </a:prstGeom>
            <a:noFill/>
            <a:ln w="12700">
              <a:noFill/>
              <a:miter lim="800000"/>
              <a:headEnd/>
              <a:tailEnd/>
            </a:ln>
            <a:effectLst/>
          </p:spPr>
          <p:txBody>
            <a:bodyPr wrap="none" lIns="90488" tIns="44450" rIns="90488" bIns="44450">
              <a:spAutoFit/>
            </a:bodyPr>
            <a:lstStyle/>
            <a:p>
              <a:r>
                <a:rPr lang="en-GB" sz="1400"/>
                <a:t>Brightsparks</a:t>
              </a:r>
            </a:p>
            <a:p>
              <a:r>
                <a:rPr lang="en-GB" sz="1400"/>
                <a:t>and product</a:t>
              </a:r>
            </a:p>
            <a:p>
              <a:r>
                <a:rPr lang="en-GB" sz="1400"/>
                <a:t>champions</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336A1-92DF-4E11-B0DB-E29304B103FB}"/>
              </a:ext>
            </a:extLst>
          </p:cNvPr>
          <p:cNvSpPr>
            <a:spLocks noGrp="1"/>
          </p:cNvSpPr>
          <p:nvPr>
            <p:ph idx="1"/>
          </p:nvPr>
        </p:nvSpPr>
        <p:spPr/>
        <p:txBody>
          <a:bodyPr/>
          <a:lstStyle/>
          <a:p>
            <a:pPr marL="0" indent="0">
              <a:buNone/>
            </a:pPr>
            <a:r>
              <a:rPr lang="en-US" b="1" dirty="0">
                <a:solidFill>
                  <a:srgbClr val="FF0000"/>
                </a:solidFill>
                <a:effectLst>
                  <a:outerShdw blurRad="38100" dist="38100" dir="2700000" algn="tl">
                    <a:srgbClr val="C0C0C0"/>
                  </a:outerShdw>
                </a:effectLst>
                <a:latin typeface="Monotype Corsiva" panose="03010101010201010101" pitchFamily="66" charset="0"/>
                <a:cs typeface="Times New Roman" charset="0"/>
              </a:rPr>
              <a:t>NEXT</a:t>
            </a:r>
          </a:p>
          <a:p>
            <a:pPr marL="0" indent="0">
              <a:buNone/>
            </a:pPr>
            <a:endParaRPr lang="en-US" b="1" dirty="0">
              <a:solidFill>
                <a:srgbClr val="FF0000"/>
              </a:solidFill>
              <a:effectLst>
                <a:outerShdw blurRad="38100" dist="38100" dir="2700000" algn="tl">
                  <a:srgbClr val="C0C0C0"/>
                </a:outerShdw>
              </a:effectLst>
              <a:latin typeface="Monotype Corsiva" panose="03010101010201010101" pitchFamily="66" charset="0"/>
              <a:cs typeface="Times New Roman" charset="0"/>
            </a:endParaRPr>
          </a:p>
          <a:p>
            <a:pPr marL="0" indent="0">
              <a:buNone/>
            </a:pPr>
            <a:endParaRPr lang="en-US" b="1" dirty="0">
              <a:solidFill>
                <a:srgbClr val="FF0000"/>
              </a:solidFill>
              <a:effectLst>
                <a:outerShdw blurRad="38100" dist="38100" dir="2700000" algn="tl">
                  <a:srgbClr val="C0C0C0"/>
                </a:outerShdw>
              </a:effectLst>
              <a:latin typeface="Monotype Corsiva" panose="03010101010201010101" pitchFamily="66" charset="0"/>
              <a:cs typeface="Times New Roman" charset="0"/>
            </a:endParaRPr>
          </a:p>
          <a:p>
            <a:pPr marL="0" indent="0">
              <a:buNone/>
            </a:pPr>
            <a:endParaRPr lang="en-US" b="1" dirty="0">
              <a:solidFill>
                <a:srgbClr val="FF0000"/>
              </a:solidFill>
              <a:effectLst>
                <a:outerShdw blurRad="38100" dist="38100" dir="2700000" algn="tl">
                  <a:srgbClr val="C0C0C0"/>
                </a:outerShdw>
              </a:effectLst>
              <a:latin typeface="Monotype Corsiva" panose="03010101010201010101" pitchFamily="66" charset="0"/>
              <a:cs typeface="Times New Roman" charset="0"/>
            </a:endParaRPr>
          </a:p>
          <a:p>
            <a:pPr marL="0" indent="0">
              <a:buNone/>
            </a:pPr>
            <a:r>
              <a:rPr lang="en-US" b="1" dirty="0">
                <a:solidFill>
                  <a:srgbClr val="FF0000"/>
                </a:solidFill>
                <a:effectLst>
                  <a:outerShdw blurRad="38100" dist="38100" dir="2700000" algn="tl">
                    <a:srgbClr val="C0C0C0"/>
                  </a:outerShdw>
                </a:effectLst>
                <a:latin typeface="Monotype Corsiva" panose="03010101010201010101" pitchFamily="66" charset="0"/>
                <a:cs typeface="Times New Roman" charset="0"/>
              </a:rPr>
              <a:t>Aligning Business and IT</a:t>
            </a:r>
            <a:endParaRPr lang="en-US" b="1" dirty="0">
              <a:solidFill>
                <a:srgbClr val="FF0000"/>
              </a:solidFill>
              <a:effectLst>
                <a:outerShdw blurRad="38100" dist="38100" dir="2700000" algn="tl">
                  <a:srgbClr val="C0C0C0"/>
                </a:outerShdw>
              </a:effectLst>
              <a:latin typeface="Monotype Corsiva" panose="03010101010201010101" pitchFamily="66" charset="0"/>
            </a:endParaRPr>
          </a:p>
          <a:p>
            <a:endParaRPr lang="en-TZ" dirty="0">
              <a:solidFill>
                <a:srgbClr val="FF0000"/>
              </a:solidFill>
              <a:latin typeface="Monotype Corsiva" panose="03010101010201010101" pitchFamily="66" charset="0"/>
            </a:endParaRPr>
          </a:p>
        </p:txBody>
      </p:sp>
      <p:sp>
        <p:nvSpPr>
          <p:cNvPr id="5" name="Slide Number Placeholder 4">
            <a:extLst>
              <a:ext uri="{FF2B5EF4-FFF2-40B4-BE49-F238E27FC236}">
                <a16:creationId xmlns:a16="http://schemas.microsoft.com/office/drawing/2014/main" id="{C6B9C2FE-F787-4A93-9C45-E7E3A2518479}"/>
              </a:ext>
            </a:extLst>
          </p:cNvPr>
          <p:cNvSpPr>
            <a:spLocks noGrp="1"/>
          </p:cNvSpPr>
          <p:nvPr>
            <p:ph type="sldNum" sz="quarter" idx="11"/>
          </p:nvPr>
        </p:nvSpPr>
        <p:spPr/>
        <p:txBody>
          <a:bodyPr/>
          <a:lstStyle/>
          <a:p>
            <a:pPr>
              <a:defRPr/>
            </a:pPr>
            <a:fld id="{AFD46CFA-0020-435E-ADF2-713E51DF1700}" type="slidenum">
              <a:rPr lang="en-US" smtClean="0"/>
              <a:pPr>
                <a:defRPr/>
              </a:pPr>
              <a:t>26</a:t>
            </a:fld>
            <a:endParaRPr lang="en-US" dirty="0"/>
          </a:p>
        </p:txBody>
      </p:sp>
    </p:spTree>
    <p:extLst>
      <p:ext uri="{BB962C8B-B14F-4D97-AF65-F5344CB8AC3E}">
        <p14:creationId xmlns:p14="http://schemas.microsoft.com/office/powerpoint/2010/main" val="33358135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lIns="92075" tIns="46038" rIns="92075" bIns="46038" anchor="ctr"/>
          <a:lstStyle/>
          <a:p>
            <a:pPr eaLnBrk="1" hangingPunct="1"/>
            <a:r>
              <a:rPr lang="en-US" dirty="0"/>
              <a:t>1. Information and communication technologies</a:t>
            </a:r>
          </a:p>
        </p:txBody>
      </p:sp>
      <p:sp>
        <p:nvSpPr>
          <p:cNvPr id="103426" name="Rectangle 3"/>
          <p:cNvSpPr>
            <a:spLocks noGrp="1" noChangeArrowheads="1"/>
          </p:cNvSpPr>
          <p:nvPr>
            <p:ph type="body" idx="1"/>
          </p:nvPr>
        </p:nvSpPr>
        <p:spPr/>
        <p:txBody>
          <a:bodyPr lIns="182562" tIns="46038" rIns="182562" bIns="46038"/>
          <a:lstStyle/>
          <a:p>
            <a:pPr eaLnBrk="1" hangingPunct="1"/>
            <a:r>
              <a:rPr lang="en-US" dirty="0"/>
              <a:t>Information and communication are integral to human society.</a:t>
            </a:r>
          </a:p>
          <a:p>
            <a:pPr eaLnBrk="1" hangingPunct="1"/>
            <a:r>
              <a:rPr lang="en-US" dirty="0"/>
              <a:t>More recent technological innovations increased further the reach and speed of communication, culminating, for now, with digital technology</a:t>
            </a:r>
          </a:p>
        </p:txBody>
      </p:sp>
      <p:sp>
        <p:nvSpPr>
          <p:cNvPr id="8" name="Slide Number Placeholder 7"/>
          <p:cNvSpPr>
            <a:spLocks noGrp="1"/>
          </p:cNvSpPr>
          <p:nvPr>
            <p:ph type="sldNum" sz="quarter" idx="11"/>
          </p:nvPr>
        </p:nvSpPr>
        <p:spPr/>
        <p:txBody>
          <a:bodyPr/>
          <a:lstStyle/>
          <a:p>
            <a:pPr>
              <a:defRPr/>
            </a:pPr>
            <a:fld id="{2CAF1827-633F-43AE-9EB7-A58A06DC8149}" type="slidenum">
              <a:rPr lang="en-US"/>
              <a:pPr>
                <a:defRPr/>
              </a:pPr>
              <a:t>3</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1150938" y="214313"/>
            <a:ext cx="7793037" cy="1081087"/>
          </a:xfrm>
        </p:spPr>
        <p:txBody>
          <a:bodyPr lIns="92075" tIns="46038" rIns="92075" bIns="46038" anchor="ctr"/>
          <a:lstStyle/>
          <a:p>
            <a:pPr eaLnBrk="1" hangingPunct="1"/>
            <a:r>
              <a:rPr lang="en-US" sz="2800" dirty="0"/>
              <a:t>These new ICTs can be grouped into three categories:</a:t>
            </a:r>
            <a:br>
              <a:rPr lang="en-US" sz="2800" dirty="0"/>
            </a:br>
            <a:endParaRPr lang="en-US" sz="2800" dirty="0"/>
          </a:p>
        </p:txBody>
      </p:sp>
      <p:sp>
        <p:nvSpPr>
          <p:cNvPr id="104450" name="Rectangle 3"/>
          <p:cNvSpPr>
            <a:spLocks noGrp="1" noChangeArrowheads="1"/>
          </p:cNvSpPr>
          <p:nvPr>
            <p:ph idx="1"/>
          </p:nvPr>
        </p:nvSpPr>
        <p:spPr>
          <a:xfrm>
            <a:off x="1182688" y="1752600"/>
            <a:ext cx="7772400" cy="4648199"/>
          </a:xfrm>
        </p:spPr>
        <p:txBody>
          <a:bodyPr lIns="182562" tIns="46038" rIns="182562" bIns="46038"/>
          <a:lstStyle/>
          <a:p>
            <a:pPr eaLnBrk="1" hangingPunct="1"/>
            <a:r>
              <a:rPr lang="en-US" sz="2400" b="1" dirty="0"/>
              <a:t>Information technology </a:t>
            </a:r>
            <a:r>
              <a:rPr lang="en-US" sz="2400" dirty="0"/>
              <a:t>uses computers, which have become indispensable in modern societies to process data and save time and effort </a:t>
            </a:r>
          </a:p>
          <a:p>
            <a:pPr eaLnBrk="1" hangingPunct="1"/>
            <a:r>
              <a:rPr lang="en-US" sz="2400" b="1" dirty="0"/>
              <a:t>Telecommunications technologies </a:t>
            </a:r>
            <a:r>
              <a:rPr lang="en-US" sz="2400" dirty="0"/>
              <a:t>include telephones (with fax) and the broadcasting of radio and television, often through satellites </a:t>
            </a:r>
          </a:p>
          <a:p>
            <a:pPr eaLnBrk="1" hangingPunct="1"/>
            <a:r>
              <a:rPr lang="en-US" sz="2400" b="1" dirty="0"/>
              <a:t>Networking technologies, </a:t>
            </a:r>
            <a:r>
              <a:rPr lang="en-US" sz="2400" dirty="0"/>
              <a:t>of which the best known is the internet, but which has extended to mobile phone technology, Voice Over IP telephony (VOIP), satellite communications, and other forms of communication that are still in their infancy.</a:t>
            </a:r>
          </a:p>
        </p:txBody>
      </p:sp>
      <p:sp>
        <p:nvSpPr>
          <p:cNvPr id="8" name="Slide Number Placeholder 7"/>
          <p:cNvSpPr>
            <a:spLocks noGrp="1"/>
          </p:cNvSpPr>
          <p:nvPr>
            <p:ph type="sldNum" sz="quarter" idx="11"/>
          </p:nvPr>
        </p:nvSpPr>
        <p:spPr/>
        <p:txBody>
          <a:bodyPr/>
          <a:lstStyle/>
          <a:p>
            <a:pPr>
              <a:defRPr/>
            </a:pPr>
            <a:fld id="{FC8BE6DD-EEC7-4461-8940-CD86F3ED2760}" type="slidenum">
              <a:rPr lang="en-US"/>
              <a:pPr>
                <a:defRPr/>
              </a:pPr>
              <a:t>4</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IT Strategy</a:t>
            </a:r>
          </a:p>
        </p:txBody>
      </p:sp>
      <p:sp>
        <p:nvSpPr>
          <p:cNvPr id="3" name="Content Placeholder 2"/>
          <p:cNvSpPr>
            <a:spLocks noGrp="1"/>
          </p:cNvSpPr>
          <p:nvPr>
            <p:ph idx="1"/>
          </p:nvPr>
        </p:nvSpPr>
        <p:spPr/>
        <p:txBody>
          <a:bodyPr/>
          <a:lstStyle/>
          <a:p>
            <a:pPr>
              <a:buNone/>
            </a:pPr>
            <a:r>
              <a:rPr lang="en-GB" dirty="0"/>
              <a:t>Strategy Definitions</a:t>
            </a:r>
          </a:p>
          <a:p>
            <a:r>
              <a:rPr lang="en-GB" dirty="0"/>
              <a:t>Quinn</a:t>
            </a:r>
          </a:p>
          <a:p>
            <a:pPr lvl="1"/>
            <a:r>
              <a:rPr lang="en-GB" dirty="0">
                <a:solidFill>
                  <a:schemeClr val="accent1"/>
                </a:solidFill>
              </a:rPr>
              <a:t>Pattern </a:t>
            </a:r>
            <a:r>
              <a:rPr lang="en-GB" dirty="0"/>
              <a:t>or </a:t>
            </a:r>
            <a:r>
              <a:rPr lang="en-GB" dirty="0">
                <a:solidFill>
                  <a:schemeClr val="accent1"/>
                </a:solidFill>
              </a:rPr>
              <a:t>plan</a:t>
            </a:r>
            <a:r>
              <a:rPr lang="en-GB" dirty="0"/>
              <a:t> that </a:t>
            </a:r>
            <a:r>
              <a:rPr lang="en-GB" dirty="0">
                <a:solidFill>
                  <a:schemeClr val="accent1"/>
                </a:solidFill>
              </a:rPr>
              <a:t>integrates</a:t>
            </a:r>
            <a:r>
              <a:rPr lang="en-GB" dirty="0"/>
              <a:t> organization’s major </a:t>
            </a:r>
            <a:r>
              <a:rPr lang="en-GB" dirty="0">
                <a:solidFill>
                  <a:schemeClr val="accent1"/>
                </a:solidFill>
              </a:rPr>
              <a:t>goals</a:t>
            </a:r>
            <a:r>
              <a:rPr lang="en-GB" dirty="0"/>
              <a:t>, </a:t>
            </a:r>
            <a:r>
              <a:rPr lang="en-GB" dirty="0">
                <a:solidFill>
                  <a:schemeClr val="accent1"/>
                </a:solidFill>
              </a:rPr>
              <a:t>policies</a:t>
            </a:r>
            <a:r>
              <a:rPr lang="en-GB" dirty="0"/>
              <a:t> and </a:t>
            </a:r>
            <a:r>
              <a:rPr lang="en-GB" dirty="0">
                <a:solidFill>
                  <a:schemeClr val="accent1"/>
                </a:solidFill>
              </a:rPr>
              <a:t>actions</a:t>
            </a:r>
            <a:r>
              <a:rPr lang="en-GB" dirty="0"/>
              <a:t> into cohesive whole</a:t>
            </a:r>
          </a:p>
          <a:p>
            <a:r>
              <a:rPr lang="en-GB" dirty="0"/>
              <a:t>Strategic decisions</a:t>
            </a:r>
          </a:p>
          <a:p>
            <a:pPr lvl="1"/>
            <a:r>
              <a:rPr lang="en-GB" dirty="0"/>
              <a:t>Those that determine </a:t>
            </a:r>
            <a:r>
              <a:rPr lang="en-GB" dirty="0">
                <a:solidFill>
                  <a:schemeClr val="accent1"/>
                </a:solidFill>
              </a:rPr>
              <a:t>direction, goals, limits</a:t>
            </a:r>
            <a:r>
              <a:rPr lang="en-GB" dirty="0"/>
              <a:t>, use of </a:t>
            </a:r>
            <a:r>
              <a:rPr lang="en-GB" dirty="0">
                <a:solidFill>
                  <a:schemeClr val="accent1"/>
                </a:solidFill>
              </a:rPr>
              <a:t>key resources</a:t>
            </a:r>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5</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GB" dirty="0"/>
              <a:t>To position or set direction within environment</a:t>
            </a:r>
          </a:p>
          <a:p>
            <a:r>
              <a:rPr lang="en-GB" dirty="0"/>
              <a:t>To focus effort within the organization</a:t>
            </a:r>
          </a:p>
          <a:p>
            <a:r>
              <a:rPr lang="en-GB" dirty="0"/>
              <a:t>To define the organization, to give meaning to the organization’s activities</a:t>
            </a:r>
          </a:p>
          <a:p>
            <a:r>
              <a:rPr lang="en-GB" dirty="0"/>
              <a:t>To provide consistency </a:t>
            </a:r>
          </a:p>
          <a:p>
            <a:pPr lvl="1"/>
            <a:r>
              <a:rPr lang="en-GB" dirty="0"/>
              <a:t>For efficiency &amp; focus</a:t>
            </a:r>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6</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Strategically</a:t>
            </a:r>
          </a:p>
        </p:txBody>
      </p:sp>
      <p:sp>
        <p:nvSpPr>
          <p:cNvPr id="3" name="Content Placeholder 2"/>
          <p:cNvSpPr>
            <a:spLocks noGrp="1"/>
          </p:cNvSpPr>
          <p:nvPr>
            <p:ph idx="1"/>
          </p:nvPr>
        </p:nvSpPr>
        <p:spPr/>
        <p:txBody>
          <a:bodyPr/>
          <a:lstStyle/>
          <a:p>
            <a:pPr marL="404813" indent="-404813" defTabSz="914400">
              <a:spcAft>
                <a:spcPct val="20000"/>
              </a:spcAft>
            </a:pPr>
            <a:r>
              <a:rPr lang="en-GB" sz="3600" b="1" dirty="0">
                <a:solidFill>
                  <a:schemeClr val="accent1"/>
                </a:solidFill>
              </a:rPr>
              <a:t>1. </a:t>
            </a:r>
            <a:r>
              <a:rPr lang="en-GB" dirty="0"/>
              <a:t>Where are we now -- what is our situation?</a:t>
            </a:r>
          </a:p>
          <a:p>
            <a:pPr marL="404813" indent="-404813" defTabSz="914400">
              <a:spcAft>
                <a:spcPct val="20000"/>
              </a:spcAft>
            </a:pPr>
            <a:r>
              <a:rPr lang="en-GB" b="1" dirty="0">
                <a:solidFill>
                  <a:schemeClr val="accent1"/>
                </a:solidFill>
              </a:rPr>
              <a:t>2. </a:t>
            </a:r>
            <a:r>
              <a:rPr lang="en-GB" dirty="0"/>
              <a:t>Where do we want to go?</a:t>
            </a:r>
          </a:p>
          <a:p>
            <a:pPr marL="404813" indent="-404813" defTabSz="914400">
              <a:spcAft>
                <a:spcPct val="20000"/>
              </a:spcAft>
            </a:pPr>
            <a:r>
              <a:rPr lang="en-GB" b="1" dirty="0">
                <a:solidFill>
                  <a:schemeClr val="accent1"/>
                </a:solidFill>
              </a:rPr>
              <a:t>3. </a:t>
            </a:r>
            <a:r>
              <a:rPr lang="en-GB" dirty="0"/>
              <a:t>How will we get there?</a:t>
            </a:r>
          </a:p>
          <a:p>
            <a:pPr>
              <a:buNone/>
            </a:pPr>
            <a:endParaRPr lang="en-US" dirty="0"/>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990600"/>
            <a:ext cx="5326061" cy="685800"/>
          </a:xfrm>
        </p:spPr>
        <p:txBody>
          <a:bodyPr/>
          <a:lstStyle/>
          <a:p>
            <a:r>
              <a:rPr lang="en-GB" dirty="0"/>
              <a:t>What  Is  Strategy?</a:t>
            </a:r>
            <a:endParaRPr lang="en-US" dirty="0"/>
          </a:p>
        </p:txBody>
      </p:sp>
      <p:sp>
        <p:nvSpPr>
          <p:cNvPr id="3" name="Content Placeholder 2"/>
          <p:cNvSpPr>
            <a:spLocks noGrp="1"/>
          </p:cNvSpPr>
          <p:nvPr>
            <p:ph idx="1"/>
          </p:nvPr>
        </p:nvSpPr>
        <p:spPr>
          <a:xfrm>
            <a:off x="1447800" y="2590799"/>
            <a:ext cx="7010400" cy="3352801"/>
          </a:xfrm>
        </p:spPr>
        <p:txBody>
          <a:bodyPr/>
          <a:lstStyle/>
          <a:p>
            <a:pPr marL="404813" indent="-404813" defTabSz="914400"/>
            <a:r>
              <a:rPr lang="en-GB" sz="2800" dirty="0"/>
              <a:t>Competitive moves and business approaches management employs in running a company</a:t>
            </a:r>
          </a:p>
          <a:p>
            <a:pPr marL="404813" indent="-404813" defTabSz="914400"/>
            <a:r>
              <a:rPr lang="en-GB" sz="2800" dirty="0"/>
              <a:t>Management’s</a:t>
            </a:r>
            <a:r>
              <a:rPr lang="en-GB" sz="2800" b="1" i="1" dirty="0">
                <a:solidFill>
                  <a:schemeClr val="folHlink"/>
                </a:solidFill>
              </a:rPr>
              <a:t> “game plan” </a:t>
            </a:r>
            <a:r>
              <a:rPr lang="en-GB" sz="2800" dirty="0"/>
              <a:t>to</a:t>
            </a:r>
          </a:p>
          <a:p>
            <a:pPr marL="917575" lvl="1" indent="-346075" defTabSz="914400"/>
            <a:r>
              <a:rPr lang="en-GB" sz="2400" dirty="0"/>
              <a:t>Please customers </a:t>
            </a:r>
          </a:p>
          <a:p>
            <a:pPr marL="917575" lvl="1" indent="-346075" defTabSz="914400"/>
            <a:r>
              <a:rPr lang="en-GB" sz="2400" dirty="0"/>
              <a:t>Position a company in its chosen market</a:t>
            </a:r>
          </a:p>
          <a:p>
            <a:pPr marL="917575" lvl="1" indent="-346075" defTabSz="914400"/>
            <a:r>
              <a:rPr lang="en-GB" sz="2400" dirty="0"/>
              <a:t>Compete successfully</a:t>
            </a:r>
          </a:p>
          <a:p>
            <a:pPr marL="917575" lvl="1" indent="-346075" defTabSz="914400"/>
            <a:r>
              <a:rPr lang="en-GB" sz="2400" dirty="0"/>
              <a:t>Achieve good business performance</a:t>
            </a:r>
          </a:p>
          <a:p>
            <a:endParaRPr lang="en-US" sz="2800" dirty="0"/>
          </a:p>
        </p:txBody>
      </p:sp>
      <p:sp>
        <p:nvSpPr>
          <p:cNvPr id="5" name="Slide Number Placeholder 4"/>
          <p:cNvSpPr>
            <a:spLocks noGrp="1"/>
          </p:cNvSpPr>
          <p:nvPr>
            <p:ph type="sldNum" sz="quarter" idx="11"/>
          </p:nvPr>
        </p:nvSpPr>
        <p:spPr/>
        <p:txBody>
          <a:bodyPr/>
          <a:lstStyle/>
          <a:p>
            <a:pPr>
              <a:defRPr/>
            </a:pPr>
            <a:fld id="{AFD46CFA-0020-435E-ADF2-713E51DF1700}" type="slidenum">
              <a:rPr lang="en-US" smtClean="0"/>
              <a:pPr>
                <a:defRPr/>
              </a:pPr>
              <a:t>8</a:t>
            </a:fld>
            <a:endParaRPr lang="en-US" dirty="0"/>
          </a:p>
        </p:txBody>
      </p:sp>
      <p:sp>
        <p:nvSpPr>
          <p:cNvPr id="6" name="AutoShape 2052"/>
          <p:cNvSpPr>
            <a:spLocks noChangeArrowheads="1"/>
          </p:cNvSpPr>
          <p:nvPr/>
        </p:nvSpPr>
        <p:spPr bwMode="auto">
          <a:xfrm>
            <a:off x="3200400" y="1905000"/>
            <a:ext cx="2762250" cy="539750"/>
          </a:xfrm>
          <a:prstGeom prst="roundRect">
            <a:avLst>
              <a:gd name="adj" fmla="val 12421"/>
            </a:avLst>
          </a:prstGeom>
          <a:solidFill>
            <a:schemeClr val="accent1"/>
          </a:solidFill>
          <a:ln w="12700">
            <a:solidFill>
              <a:schemeClr val="tx2"/>
            </a:solidFill>
            <a:round/>
            <a:headEnd/>
            <a:tailEnd/>
          </a:ln>
          <a:effectLst/>
        </p:spPr>
        <p:txBody>
          <a:bodyPr wrap="none" lIns="90488" tIns="44450" rIns="90488" bIns="44450" anchor="ctr"/>
          <a:lstStyle/>
          <a:p>
            <a:pPr algn="ctr"/>
            <a:r>
              <a:rPr lang="en-GB" sz="3600" b="1" dirty="0"/>
              <a:t>Concept</a:t>
            </a:r>
          </a:p>
        </p:txBody>
      </p:sp>
      <p:pic>
        <p:nvPicPr>
          <p:cNvPr id="6146" name="Picture 2" descr="smiley face question mark - Cerca amb Google | This or that questions,  Smiley, Emoji"/>
          <p:cNvPicPr>
            <a:picLocks noChangeAspect="1" noChangeArrowheads="1"/>
          </p:cNvPicPr>
          <p:nvPr/>
        </p:nvPicPr>
        <p:blipFill>
          <a:blip r:embed="rId2"/>
          <a:srcRect/>
          <a:stretch>
            <a:fillRect/>
          </a:stretch>
        </p:blipFill>
        <p:spPr bwMode="auto">
          <a:xfrm>
            <a:off x="7010400" y="304800"/>
            <a:ext cx="1627270" cy="1836627"/>
          </a:xfrm>
          <a:prstGeom prst="rect">
            <a:avLst/>
          </a:prstGeom>
          <a:noFill/>
        </p:spPr>
      </p:pic>
      <p:sp>
        <p:nvSpPr>
          <p:cNvPr id="9" name="U-Turn Arrow 8"/>
          <p:cNvSpPr/>
          <p:nvPr/>
        </p:nvSpPr>
        <p:spPr bwMode="auto">
          <a:xfrm rot="20663181">
            <a:off x="5228549" y="253538"/>
            <a:ext cx="1968825" cy="618802"/>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0859-F53F-4367-8693-299FB5162632}"/>
              </a:ext>
            </a:extLst>
          </p:cNvPr>
          <p:cNvSpPr>
            <a:spLocks noGrp="1"/>
          </p:cNvSpPr>
          <p:nvPr>
            <p:ph type="title"/>
          </p:nvPr>
        </p:nvSpPr>
        <p:spPr>
          <a:xfrm>
            <a:off x="990600" y="157162"/>
            <a:ext cx="7793037" cy="1157287"/>
          </a:xfrm>
        </p:spPr>
        <p:txBody>
          <a:bodyPr/>
          <a:lstStyle/>
          <a:p>
            <a:r>
              <a:rPr lang="en-US" dirty="0"/>
              <a:t>How strategies are developed?</a:t>
            </a:r>
            <a:endParaRPr lang="en-TZ" dirty="0"/>
          </a:p>
        </p:txBody>
      </p:sp>
      <p:sp>
        <p:nvSpPr>
          <p:cNvPr id="3" name="Content Placeholder 2">
            <a:extLst>
              <a:ext uri="{FF2B5EF4-FFF2-40B4-BE49-F238E27FC236}">
                <a16:creationId xmlns:a16="http://schemas.microsoft.com/office/drawing/2014/main" id="{38E0F5D4-99F9-4D3F-B7A1-F76B7259637B}"/>
              </a:ext>
            </a:extLst>
          </p:cNvPr>
          <p:cNvSpPr>
            <a:spLocks noGrp="1"/>
          </p:cNvSpPr>
          <p:nvPr>
            <p:ph idx="1"/>
          </p:nvPr>
        </p:nvSpPr>
        <p:spPr>
          <a:xfrm>
            <a:off x="914400" y="1828800"/>
            <a:ext cx="7869237" cy="4414838"/>
          </a:xfrm>
        </p:spPr>
        <p:txBody>
          <a:bodyPr/>
          <a:lstStyle/>
          <a:p>
            <a:pPr marL="0" indent="0">
              <a:buNone/>
            </a:pPr>
            <a:r>
              <a:rPr lang="en-US" sz="2800" b="1" dirty="0">
                <a:solidFill>
                  <a:srgbClr val="FF0000"/>
                </a:solidFill>
              </a:rPr>
              <a:t>It is suggested that we take these steps</a:t>
            </a:r>
          </a:p>
          <a:p>
            <a:pPr marL="0" indent="0">
              <a:buNone/>
            </a:pPr>
            <a:endParaRPr lang="en-US" sz="2800" b="1" dirty="0">
              <a:solidFill>
                <a:srgbClr val="FF0000"/>
              </a:solidFill>
            </a:endParaRPr>
          </a:p>
          <a:p>
            <a:r>
              <a:rPr lang="en-US" sz="2800" b="1" dirty="0"/>
              <a:t>Step 1: </a:t>
            </a:r>
            <a:r>
              <a:rPr lang="en-US" sz="2800" dirty="0"/>
              <a:t>Understand what the business is trying to achieve. ... </a:t>
            </a:r>
          </a:p>
          <a:p>
            <a:r>
              <a:rPr lang="en-US" sz="2800" b="1" dirty="0"/>
              <a:t>Step 2: </a:t>
            </a:r>
            <a:r>
              <a:rPr lang="en-US" sz="2800" dirty="0"/>
              <a:t>Understand what the information needs of the business are. ... </a:t>
            </a:r>
          </a:p>
          <a:p>
            <a:r>
              <a:rPr lang="en-US" sz="2800" b="1" dirty="0"/>
              <a:t>Step 3: </a:t>
            </a:r>
            <a:r>
              <a:rPr lang="en-US" sz="2800" dirty="0"/>
              <a:t>Assess the status quo. ... </a:t>
            </a:r>
          </a:p>
          <a:p>
            <a:r>
              <a:rPr lang="en-US" sz="2800" b="1" dirty="0"/>
              <a:t>Step 4: </a:t>
            </a:r>
            <a:r>
              <a:rPr lang="en-US" sz="2800" dirty="0"/>
              <a:t>Review and consolidate. ... </a:t>
            </a:r>
          </a:p>
          <a:p>
            <a:r>
              <a:rPr lang="en-US" sz="2800" b="1" dirty="0"/>
              <a:t>Step 5: </a:t>
            </a:r>
            <a:r>
              <a:rPr lang="en-US" sz="2800" dirty="0"/>
              <a:t>Define an enterprise architecture.</a:t>
            </a:r>
          </a:p>
          <a:p>
            <a:endParaRPr lang="en-TZ" sz="2800" dirty="0"/>
          </a:p>
        </p:txBody>
      </p:sp>
      <p:sp>
        <p:nvSpPr>
          <p:cNvPr id="5" name="Slide Number Placeholder 4">
            <a:extLst>
              <a:ext uri="{FF2B5EF4-FFF2-40B4-BE49-F238E27FC236}">
                <a16:creationId xmlns:a16="http://schemas.microsoft.com/office/drawing/2014/main" id="{9EC4DCDA-2CC1-4226-A593-DE0B4EF3A50D}"/>
              </a:ext>
            </a:extLst>
          </p:cNvPr>
          <p:cNvSpPr>
            <a:spLocks noGrp="1"/>
          </p:cNvSpPr>
          <p:nvPr>
            <p:ph type="sldNum" sz="quarter" idx="11"/>
          </p:nvPr>
        </p:nvSpPr>
        <p:spPr/>
        <p:txBody>
          <a:bodyPr/>
          <a:lstStyle/>
          <a:p>
            <a:pPr>
              <a:defRPr/>
            </a:pPr>
            <a:fld id="{AFD46CFA-0020-435E-ADF2-713E51DF1700}" type="slidenum">
              <a:rPr lang="en-US" smtClean="0"/>
              <a:pPr>
                <a:defRPr/>
              </a:pPr>
              <a:t>9</a:t>
            </a:fld>
            <a:endParaRPr lang="en-US" dirty="0"/>
          </a:p>
        </p:txBody>
      </p:sp>
    </p:spTree>
    <p:extLst>
      <p:ext uri="{BB962C8B-B14F-4D97-AF65-F5344CB8AC3E}">
        <p14:creationId xmlns:p14="http://schemas.microsoft.com/office/powerpoint/2010/main" val="3346607780"/>
      </p:ext>
    </p:extLst>
  </p:cSld>
  <p:clrMapOvr>
    <a:masterClrMapping/>
  </p:clrMapOvr>
  <p:transition/>
</p:sld>
</file>

<file path=ppt/theme/theme1.xml><?xml version="1.0" encoding="utf-8"?>
<a:theme xmlns:a="http://schemas.openxmlformats.org/drawingml/2006/main" name="Staff training presentation">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Staff training presentation</Template>
  <TotalTime>1836</TotalTime>
  <Words>1063</Words>
  <Application>Microsoft Office PowerPoint</Application>
  <PresentationFormat>On-screen Show (4:3)</PresentationFormat>
  <Paragraphs>191</Paragraphs>
  <Slides>26</Slides>
  <Notes>1</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26</vt:i4>
      </vt:variant>
    </vt:vector>
  </HeadingPairs>
  <TitlesOfParts>
    <vt:vector size="42" baseType="lpstr">
      <vt:lpstr>ＭＳ Ｐゴシック</vt:lpstr>
      <vt:lpstr>Arial</vt:lpstr>
      <vt:lpstr>Calibri</vt:lpstr>
      <vt:lpstr>Cambria Math</vt:lpstr>
      <vt:lpstr>Monotype Corsiva</vt:lpstr>
      <vt:lpstr>Tahoma</vt:lpstr>
      <vt:lpstr>Times New Roman</vt:lpstr>
      <vt:lpstr>Wingdings</vt:lpstr>
      <vt:lpstr>Staff training presentation</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1. Information and communication technologies</vt:lpstr>
      <vt:lpstr>These new ICTs can be grouped into three categories: </vt:lpstr>
      <vt:lpstr>2. IT Strategy</vt:lpstr>
      <vt:lpstr>Purpose</vt:lpstr>
      <vt:lpstr>Thinking Strategically</vt:lpstr>
      <vt:lpstr>What  Is  Strategy?</vt:lpstr>
      <vt:lpstr>How strategies are developed?</vt:lpstr>
      <vt:lpstr>Step 1: Understand what the business is trying to achieve. ... </vt:lpstr>
      <vt:lpstr>Step 2: Understand what the information needs of the business are. ... </vt:lpstr>
      <vt:lpstr>Step 3: Assess the status quo. ... </vt:lpstr>
      <vt:lpstr>Step 4: Review and consolidate. ... </vt:lpstr>
      <vt:lpstr>Step 5: Define an enterprise architecture.</vt:lpstr>
      <vt:lpstr>Strategic Planning Tools</vt:lpstr>
      <vt:lpstr>PowerPoint Presentation</vt:lpstr>
      <vt:lpstr>PowerPoint Presentation</vt:lpstr>
      <vt:lpstr>Strategic Planning Tools</vt:lpstr>
      <vt:lpstr>A DEFINITION OF STRATEGY </vt:lpstr>
      <vt:lpstr>PowerPoint Presentation</vt:lpstr>
      <vt:lpstr>PowerPoint Presentation</vt:lpstr>
      <vt:lpstr>PowerPoint Presentation</vt:lpstr>
      <vt:lpstr>Three - level IT Strategy</vt:lpstr>
      <vt:lpstr> A summary model of the elements of strategic management </vt:lpstr>
      <vt:lpstr>A Multiple Methodology</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Training</dc:title>
  <dc:creator>Linda</dc:creator>
  <cp:lastModifiedBy>Staff</cp:lastModifiedBy>
  <cp:revision>150</cp:revision>
  <dcterms:created xsi:type="dcterms:W3CDTF">2008-05-17T17:07:47Z</dcterms:created>
  <dcterms:modified xsi:type="dcterms:W3CDTF">2024-05-30T10:28:40Z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TC010130221033</vt:lpwstr>
  </property>
</Properties>
</file>