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8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33CC"/>
    <a:srgbClr val="9F0F10"/>
    <a:srgbClr val="FFB060"/>
    <a:srgbClr val="FF0000"/>
    <a:srgbClr val="FF6600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7892" autoAdjust="0"/>
  </p:normalViewPr>
  <p:slideViewPr>
    <p:cSldViewPr>
      <p:cViewPr varScale="1">
        <p:scale>
          <a:sx n="88" d="100"/>
          <a:sy n="88" d="100"/>
        </p:scale>
        <p:origin x="22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92" y="3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50037-2149-4A56-9B54-FCF1F14E74A7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A3A93-AB81-4E1F-970D-56B2DF17C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DC8DDD5-0033-43A3-A5CA-5CF4E6ED03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9C73-5529-4188-9F88-FA3EC0D3033E}" type="slidenum">
              <a:rPr lang="en-US" smtClean="0">
                <a:ea typeface="ＭＳ Ｐゴシック" charset="-128"/>
              </a:rPr>
              <a:pPr/>
              <a:t>1</a:t>
            </a:fld>
            <a:endParaRPr lang="en-US">
              <a:ea typeface="ＭＳ Ｐゴシック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There are two video cases and two instructional videos available for this chapter.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F0F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0" y="6521450"/>
            <a:ext cx="695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B060"/>
                </a:solidFill>
              </a:rPr>
              <a:t>1.</a:t>
            </a:r>
            <a:fld id="{68A8A7C8-7A3A-4C18-80AD-57B356AA9446}" type="slidenum">
              <a:rPr lang="en-US" sz="1600" b="1" smtClean="0">
                <a:solidFill>
                  <a:srgbClr val="FFB060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600" b="1" dirty="0">
              <a:solidFill>
                <a:srgbClr val="FFB060"/>
              </a:solidFill>
            </a:endParaRPr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1752600" y="990600"/>
            <a:ext cx="6019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2058" name="Rectangle 1034"/>
          <p:cNvSpPr>
            <a:spLocks noChangeArrowheads="1"/>
          </p:cNvSpPr>
          <p:nvPr userDrawn="1"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43240" y="2071678"/>
            <a:ext cx="5113337" cy="2031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ITU08117: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Information Systems Management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pic>
        <p:nvPicPr>
          <p:cNvPr id="8" name="Picture 7" descr="F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14290"/>
            <a:ext cx="15001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85984" y="357166"/>
            <a:ext cx="6643734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The Institute of Finance Management</a:t>
            </a:r>
            <a:endParaRPr 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258" y="2214554"/>
            <a:ext cx="233751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58016" y="4214818"/>
            <a:ext cx="2000264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BAIT III</a:t>
            </a:r>
            <a:endParaRPr 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5357826"/>
            <a:ext cx="3643306" cy="116955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8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Mugyabuso</a:t>
            </a:r>
            <a:r>
              <a:rPr 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, M. L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2023-2024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Agility: Demand for Continuous Change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219200"/>
            <a:ext cx="7924800" cy="5105400"/>
          </a:xfrm>
        </p:spPr>
        <p:txBody>
          <a:bodyPr>
            <a:noAutofit/>
          </a:bodyPr>
          <a:lstStyle/>
          <a:p>
            <a:r>
              <a:rPr lang="en-US" sz="3600" dirty="0"/>
              <a:t>To improve their chances of survival, enterprises need to be agile. </a:t>
            </a:r>
          </a:p>
          <a:p>
            <a:r>
              <a:rPr lang="en-US" sz="3200" b="1" dirty="0"/>
              <a:t>Agility</a:t>
            </a:r>
            <a:r>
              <a:rPr lang="en-US" sz="3200" dirty="0"/>
              <a:t> is the ability of enterprises to </a:t>
            </a:r>
          </a:p>
          <a:p>
            <a:pPr lvl="1"/>
            <a:r>
              <a:rPr lang="en-US" sz="2800" dirty="0"/>
              <a:t>quickly adapt themselves to changes in their environment and </a:t>
            </a:r>
          </a:p>
          <a:p>
            <a:pPr lvl="1"/>
            <a:r>
              <a:rPr lang="en-US" sz="2800" dirty="0"/>
              <a:t>seize opportunities as they avail themselves </a:t>
            </a:r>
          </a:p>
          <a:p>
            <a:pPr lvl="1"/>
            <a:r>
              <a:rPr lang="en-US" sz="2800" dirty="0"/>
              <a:t>have flexibility to deal with individual customer requirements, to reduce response time to external demands, and to react on events </a:t>
            </a:r>
          </a:p>
          <a:p>
            <a:endParaRPr lang="en-US" sz="3600" dirty="0"/>
          </a:p>
          <a:p>
            <a:pPr lvl="1"/>
            <a:endParaRPr lang="en-US" sz="3200" dirty="0"/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574280" cy="1143000"/>
          </a:xfrm>
        </p:spPr>
        <p:txBody>
          <a:bodyPr>
            <a:noAutofit/>
          </a:bodyPr>
          <a:lstStyle/>
          <a:p>
            <a:r>
              <a:rPr lang="en-US" sz="3600" dirty="0"/>
              <a:t>Increasingly dynamic environment: Challenges confronting an Enterprise 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390650"/>
            <a:ext cx="8253412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rmAutofit/>
          </a:bodyPr>
          <a:lstStyle/>
          <a:p>
            <a:r>
              <a:rPr lang="en-US" sz="3600" dirty="0"/>
              <a:t>Changes on the Operational Level 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219200"/>
            <a:ext cx="7924800" cy="5105400"/>
          </a:xfrm>
        </p:spPr>
        <p:txBody>
          <a:bodyPr>
            <a:noAutofit/>
          </a:bodyPr>
          <a:lstStyle/>
          <a:p>
            <a:r>
              <a:rPr lang="en-US" sz="2600" dirty="0"/>
              <a:t>Agility and change can on operational level:</a:t>
            </a:r>
          </a:p>
          <a:p>
            <a:pPr lvl="1"/>
            <a:r>
              <a:rPr lang="en-US" sz="2600" dirty="0"/>
              <a:t>Optimization of a business process </a:t>
            </a:r>
          </a:p>
          <a:p>
            <a:pPr lvl="1"/>
            <a:r>
              <a:rPr lang="en-US" sz="2600" dirty="0"/>
              <a:t>Replacement of an IT application </a:t>
            </a:r>
          </a:p>
          <a:p>
            <a:pPr lvl="1"/>
            <a:r>
              <a:rPr lang="en-US" sz="2600" dirty="0"/>
              <a:t>Update of an IT application </a:t>
            </a:r>
          </a:p>
          <a:p>
            <a:pPr lvl="1"/>
            <a:r>
              <a:rPr lang="en-US" sz="2600" dirty="0"/>
              <a:t>Re-</a:t>
            </a:r>
            <a:r>
              <a:rPr lang="en-US" sz="2600" dirty="0" err="1"/>
              <a:t>organisation</a:t>
            </a:r>
            <a:r>
              <a:rPr lang="en-US" sz="2600" dirty="0"/>
              <a:t> of a business unit </a:t>
            </a:r>
          </a:p>
          <a:p>
            <a:pPr lvl="1"/>
            <a:r>
              <a:rPr lang="en-US" sz="2600" dirty="0"/>
              <a:t>Outsourcing of a business process </a:t>
            </a:r>
          </a:p>
          <a:p>
            <a:pPr lvl="1"/>
            <a:r>
              <a:rPr lang="en-US" sz="2600" dirty="0"/>
              <a:t>Outsourcing of IT applications to a cloud provider </a:t>
            </a:r>
          </a:p>
          <a:p>
            <a:pPr lvl="1"/>
            <a:r>
              <a:rPr lang="en-US" sz="2600" dirty="0"/>
              <a:t>Implementation of a new information system </a:t>
            </a:r>
          </a:p>
          <a:p>
            <a:pPr lvl="1"/>
            <a:r>
              <a:rPr lang="en-US" sz="2600" dirty="0"/>
              <a:t>Introducing a new collaboration platform 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Changes affect both business and IT </a:t>
            </a:r>
            <a:endParaRPr lang="en-US" sz="2600" dirty="0">
              <a:solidFill>
                <a:srgbClr val="0070C0"/>
              </a:solidFill>
            </a:endParaRPr>
          </a:p>
          <a:p>
            <a:pPr lvl="1"/>
            <a:endParaRPr lang="en-US" sz="2600" dirty="0"/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 descr="net pic for backgroun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1219200" y="304800"/>
            <a:ext cx="7620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873240" cy="990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GB" sz="3200" b="1" dirty="0">
                <a:solidFill>
                  <a:srgbClr val="0070C0"/>
                </a:solidFill>
              </a:rPr>
              <a:t>ALIGNING BUSINESS AND IT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1000"/>
            <a:ext cx="7781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Change Projects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53200" y="1219200"/>
            <a:ext cx="2133600" cy="4572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9360"/>
            <a:ext cx="6457950" cy="529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400800" y="1219200"/>
            <a:ext cx="22860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projects transform a current situation (as-is) into a future situation (to-be) </a:t>
            </a:r>
          </a:p>
          <a:p>
            <a:r>
              <a:rPr lang="en-US" dirty="0"/>
              <a:t>The change has to align business and IT. 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57428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Role of Digitization in Business Strategy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27" y="1352550"/>
            <a:ext cx="8552838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574280" cy="1143000"/>
          </a:xfrm>
        </p:spPr>
        <p:txBody>
          <a:bodyPr>
            <a:noAutofit/>
          </a:bodyPr>
          <a:lstStyle/>
          <a:p>
            <a:r>
              <a:rPr lang="en-US" sz="3600" dirty="0"/>
              <a:t>Role of IT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55886" cy="505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57428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Strategic Planning of Information Technology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92" y="1600200"/>
            <a:ext cx="910678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868" y="4953000"/>
            <a:ext cx="588955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Strategic Alignment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53200" y="1219200"/>
            <a:ext cx="2133600" cy="4572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10200" y="1219200"/>
            <a:ext cx="3581400" cy="54102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The strategic alignment model of Henderson and </a:t>
            </a:r>
            <a:r>
              <a:rPr lang="en-US" dirty="0" err="1"/>
              <a:t>Venkatraman</a:t>
            </a:r>
            <a:r>
              <a:rPr lang="en-US" dirty="0"/>
              <a:t> (1993) combines the two dimensions Aligning business and IT (functional integration) </a:t>
            </a:r>
          </a:p>
          <a:p>
            <a:r>
              <a:rPr lang="en-US" dirty="0"/>
              <a:t>Aligning </a:t>
            </a:r>
            <a:r>
              <a:rPr lang="en-US" dirty="0" err="1"/>
              <a:t>intenal</a:t>
            </a:r>
            <a:r>
              <a:rPr lang="en-US" dirty="0"/>
              <a:t> and external drivers (strategic fit) </a:t>
            </a:r>
          </a:p>
          <a:p>
            <a:endParaRPr lang="en-US" dirty="0"/>
          </a:p>
          <a:p>
            <a:r>
              <a:rPr lang="en-US" dirty="0"/>
              <a:t>Two principle approaches for alignment: </a:t>
            </a:r>
          </a:p>
          <a:p>
            <a:r>
              <a:rPr lang="en-US" b="1" dirty="0"/>
              <a:t>business-driven: </a:t>
            </a:r>
            <a:r>
              <a:rPr lang="en-US" dirty="0"/>
              <a:t>take the business strategy as the starting point and derive the IT infrastructure </a:t>
            </a:r>
          </a:p>
          <a:p>
            <a:r>
              <a:rPr lang="en-US" b="1" dirty="0"/>
              <a:t>IT driven: </a:t>
            </a:r>
            <a:r>
              <a:rPr lang="en-US" dirty="0"/>
              <a:t>focus on IT as an enabler; start from IT strategy deriving </a:t>
            </a:r>
            <a:r>
              <a:rPr lang="en-US" dirty="0" err="1"/>
              <a:t>organisational</a:t>
            </a:r>
            <a:r>
              <a:rPr lang="en-US" dirty="0"/>
              <a:t> infrastructure 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5410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Autofit/>
          </a:bodyPr>
          <a:lstStyle/>
          <a:p>
            <a:r>
              <a:rPr lang="en-US" sz="3600" dirty="0"/>
              <a:t>Drivers for Change can be internal and external 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219200"/>
            <a:ext cx="5791200" cy="5410200"/>
          </a:xfrm>
        </p:spPr>
        <p:txBody>
          <a:bodyPr>
            <a:noAutofit/>
          </a:bodyPr>
          <a:lstStyle/>
          <a:p>
            <a:r>
              <a:rPr lang="en-US" b="1" dirty="0"/>
              <a:t>External Drivers </a:t>
            </a:r>
          </a:p>
          <a:p>
            <a:pPr lvl="1"/>
            <a:r>
              <a:rPr lang="en-US" dirty="0"/>
              <a:t>Market Opportunities, new business models </a:t>
            </a:r>
          </a:p>
          <a:p>
            <a:pPr lvl="1"/>
            <a:r>
              <a:rPr lang="en-US" dirty="0"/>
              <a:t>New regulations </a:t>
            </a:r>
          </a:p>
          <a:p>
            <a:pPr lvl="1"/>
            <a:r>
              <a:rPr lang="en-US" dirty="0"/>
              <a:t>Demand for new services and products </a:t>
            </a:r>
          </a:p>
          <a:p>
            <a:pPr lvl="1"/>
            <a:r>
              <a:rPr lang="en-US" dirty="0"/>
              <a:t>Innovations </a:t>
            </a:r>
          </a:p>
          <a:p>
            <a:r>
              <a:rPr lang="en-US" b="1" dirty="0"/>
              <a:t>Internal Drivers </a:t>
            </a:r>
          </a:p>
          <a:p>
            <a:pPr lvl="1"/>
            <a:r>
              <a:rPr lang="en-US" dirty="0"/>
              <a:t>Business Process </a:t>
            </a:r>
            <a:r>
              <a:rPr lang="en-US" dirty="0" err="1"/>
              <a:t>Optimisation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Increase flexibility </a:t>
            </a:r>
          </a:p>
          <a:p>
            <a:pPr lvl="1"/>
            <a:r>
              <a:rPr lang="en-US" dirty="0" err="1"/>
              <a:t>Reorganisation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Migration of Information Systems </a:t>
            </a:r>
          </a:p>
          <a:p>
            <a:pPr lvl="1"/>
            <a:r>
              <a:rPr lang="en-US" dirty="0"/>
              <a:t>Changes in IT infrastructure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sz="2600" dirty="0"/>
          </a:p>
          <a:p>
            <a:pPr>
              <a:buNone/>
            </a:pPr>
            <a:endParaRPr lang="en-US" sz="2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133600"/>
            <a:ext cx="26384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876800"/>
            <a:ext cx="2971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33587" y="2276872"/>
            <a:ext cx="5076825" cy="14465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charset="0"/>
              </a:rPr>
              <a:t>Aligning Business and IT</a:t>
            </a:r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Autofit/>
          </a:bodyPr>
          <a:lstStyle/>
          <a:p>
            <a:r>
              <a:rPr lang="en-US" sz="3600" dirty="0"/>
              <a:t>Drivers for Change can come from Business or IT 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219200"/>
            <a:ext cx="7924800" cy="4419600"/>
          </a:xfrm>
        </p:spPr>
        <p:txBody>
          <a:bodyPr>
            <a:noAutofit/>
          </a:bodyPr>
          <a:lstStyle/>
          <a:p>
            <a:r>
              <a:rPr lang="en-US" b="1" dirty="0"/>
              <a:t>Digitalization: </a:t>
            </a:r>
            <a:r>
              <a:rPr lang="en-US" dirty="0"/>
              <a:t>Almost all processes have become IT reliant, if not fully automated. </a:t>
            </a:r>
          </a:p>
          <a:p>
            <a:r>
              <a:rPr lang="en-US" dirty="0"/>
              <a:t>Thus, there is a mutual influence between information systems and the design of business process </a:t>
            </a:r>
          </a:p>
          <a:p>
            <a:pPr lvl="1"/>
            <a:r>
              <a:rPr lang="en-US" dirty="0"/>
              <a:t>A (re-)design of a business process often demands changes in the IT </a:t>
            </a:r>
          </a:p>
          <a:p>
            <a:pPr lvl="1"/>
            <a:r>
              <a:rPr lang="en-US" dirty="0"/>
              <a:t>Changes in IT applications and information systems can demand a re-design of business processes </a:t>
            </a:r>
          </a:p>
          <a:p>
            <a:pPr lvl="1"/>
            <a:r>
              <a:rPr lang="en-US" dirty="0"/>
              <a:t>New IT may lead to new business models or strategies.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943600"/>
            <a:ext cx="6096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rmAutofit/>
          </a:bodyPr>
          <a:lstStyle/>
          <a:p>
            <a:r>
              <a:rPr lang="en-US" sz="3600" dirty="0"/>
              <a:t>Alignment of Business and IT 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990600"/>
            <a:ext cx="7924800" cy="3276600"/>
          </a:xfrm>
        </p:spPr>
        <p:txBody>
          <a:bodyPr>
            <a:noAutofit/>
          </a:bodyPr>
          <a:lstStyle/>
          <a:p>
            <a:r>
              <a:rPr lang="en-US" dirty="0"/>
              <a:t>There are </a:t>
            </a:r>
            <a:r>
              <a:rPr lang="en-US" b="1" i="1" dirty="0"/>
              <a:t>mutual dependencies between business and IT </a:t>
            </a:r>
          </a:p>
          <a:p>
            <a:r>
              <a:rPr lang="en-US" dirty="0"/>
              <a:t>The alignment of business and IT has to create an environment in which the IT department and the CIO … are not merely installing technology to support business processes but </a:t>
            </a:r>
          </a:p>
          <a:p>
            <a:pPr lvl="1"/>
            <a:r>
              <a:rPr lang="en-US" dirty="0"/>
              <a:t>are also using technology to shape business strategy. 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2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t="3509"/>
          <a:stretch>
            <a:fillRect/>
          </a:stretch>
        </p:blipFill>
        <p:spPr bwMode="auto">
          <a:xfrm>
            <a:off x="1905000" y="4419600"/>
            <a:ext cx="592391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rmAutofit fontScale="90000"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Additional </a:t>
            </a:r>
            <a:r>
              <a:rPr lang="en-US" sz="3600" b="1" i="1" dirty="0" err="1">
                <a:solidFill>
                  <a:srgbClr val="FF0000"/>
                </a:solidFill>
              </a:rPr>
              <a:t>Infor</a:t>
            </a:r>
            <a:r>
              <a:rPr lang="en-US" sz="3600" b="1" i="1" dirty="0">
                <a:solidFill>
                  <a:srgbClr val="FF0000"/>
                </a:solidFill>
              </a:rPr>
              <a:t>.  For Alignment of Business and IT 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143000"/>
            <a:ext cx="7924800" cy="5181600"/>
          </a:xfrm>
        </p:spPr>
        <p:txBody>
          <a:bodyPr>
            <a:noAutofit/>
          </a:bodyPr>
          <a:lstStyle/>
          <a:p>
            <a:r>
              <a:rPr lang="en-US" sz="2500" dirty="0"/>
              <a:t>The alignment of business and IT is an issue on both strategic and operational level </a:t>
            </a:r>
          </a:p>
          <a:p>
            <a:r>
              <a:rPr lang="en-US" sz="2500" dirty="0"/>
              <a:t>On strategic level the alignment of business and IT has to deal with problems like the following: What happens to IT if the company has to react on market requirements? </a:t>
            </a:r>
          </a:p>
          <a:p>
            <a:r>
              <a:rPr lang="en-US" sz="2500" dirty="0"/>
              <a:t>What IT innovations are needed to remain competitive? </a:t>
            </a:r>
          </a:p>
          <a:p>
            <a:r>
              <a:rPr lang="en-US" sz="2500" dirty="0"/>
              <a:t>How do changes in the IT affect the business? </a:t>
            </a:r>
          </a:p>
          <a:p>
            <a:r>
              <a:rPr lang="en-US" sz="2500" dirty="0"/>
              <a:t>On the operational level questions can be: Can the new collaboration platform improve the business processes? </a:t>
            </a:r>
          </a:p>
          <a:p>
            <a:r>
              <a:rPr lang="en-US" sz="2500" dirty="0"/>
              <a:t>What information does the business process need and how can it be stored? </a:t>
            </a:r>
          </a:p>
          <a:p>
            <a:endParaRPr lang="en-US" sz="2500" dirty="0"/>
          </a:p>
          <a:p>
            <a:pPr lvl="1"/>
            <a:endParaRPr lang="en-US" sz="2500" dirty="0"/>
          </a:p>
          <a:p>
            <a:pPr>
              <a:buNone/>
            </a:pPr>
            <a:endParaRPr lang="en-US" sz="2500"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rmAutofit fontScale="90000"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Additional </a:t>
            </a:r>
            <a:r>
              <a:rPr lang="en-US" sz="3600" b="1" i="1" dirty="0" err="1">
                <a:solidFill>
                  <a:srgbClr val="FF0000"/>
                </a:solidFill>
              </a:rPr>
              <a:t>Infor</a:t>
            </a:r>
            <a:r>
              <a:rPr lang="en-US" sz="3600" b="1" i="1" dirty="0">
                <a:solidFill>
                  <a:srgbClr val="FF0000"/>
                </a:solidFill>
              </a:rPr>
              <a:t>.  For Alignment of Business and IT 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990600"/>
            <a:ext cx="7924800" cy="3276600"/>
          </a:xfrm>
        </p:spPr>
        <p:txBody>
          <a:bodyPr>
            <a:noAutofit/>
          </a:bodyPr>
          <a:lstStyle/>
          <a:p>
            <a:r>
              <a:rPr lang="en-US" dirty="0"/>
              <a:t>There are </a:t>
            </a:r>
            <a:r>
              <a:rPr lang="en-US" b="1" i="1" dirty="0"/>
              <a:t>mutual dependencies between business and IT </a:t>
            </a:r>
          </a:p>
          <a:p>
            <a:r>
              <a:rPr lang="en-US" dirty="0"/>
              <a:t>The alignment of business and IT has to create an environment in which the IT department and the CIO … are not merely installing technology to support business processes but </a:t>
            </a:r>
          </a:p>
          <a:p>
            <a:pPr lvl="1"/>
            <a:r>
              <a:rPr lang="en-US" dirty="0"/>
              <a:t>are also using technology to shape business strategy. 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rmAutofit fontScale="90000"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Additional </a:t>
            </a:r>
            <a:r>
              <a:rPr lang="en-US" sz="3600" b="1" i="1" dirty="0" err="1">
                <a:solidFill>
                  <a:srgbClr val="FF0000"/>
                </a:solidFill>
              </a:rPr>
              <a:t>Infor</a:t>
            </a:r>
            <a:r>
              <a:rPr lang="en-US" sz="3600" b="1" i="1" dirty="0">
                <a:solidFill>
                  <a:srgbClr val="FF0000"/>
                </a:solidFill>
              </a:rPr>
              <a:t>.  For Alignment of Business and IT 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990600"/>
            <a:ext cx="79248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Business Transformation: Align Operations with Strategy </a:t>
            </a:r>
            <a:endParaRPr lang="en-US" dirty="0"/>
          </a:p>
          <a:p>
            <a:r>
              <a:rPr lang="en-US" dirty="0"/>
              <a:t>Business transformation is a key executive management initiative that attempts to align People, Process and Technology initiatives of an </a:t>
            </a:r>
            <a:r>
              <a:rPr lang="en-US" dirty="0" err="1"/>
              <a:t>organisation</a:t>
            </a:r>
            <a:r>
              <a:rPr lang="en-US" dirty="0"/>
              <a:t> more closely with its business strategy and vision to support and help innovate new business strategies and meet long term objectives.</a:t>
            </a:r>
          </a:p>
          <a:p>
            <a:r>
              <a:rPr lang="en-US" dirty="0"/>
              <a:t>Business transformation is achieved by </a:t>
            </a:r>
          </a:p>
          <a:p>
            <a:pPr lvl="1"/>
            <a:r>
              <a:rPr lang="en-US" dirty="0"/>
              <a:t>re-aligning the way staff work (processes), </a:t>
            </a:r>
          </a:p>
          <a:p>
            <a:pPr lvl="1"/>
            <a:r>
              <a:rPr lang="en-US" dirty="0"/>
              <a:t>how the </a:t>
            </a:r>
            <a:r>
              <a:rPr lang="en-US" dirty="0" err="1"/>
              <a:t>organisation</a:t>
            </a:r>
            <a:r>
              <a:rPr lang="en-US" dirty="0"/>
              <a:t> is structured (people) </a:t>
            </a:r>
          </a:p>
          <a:p>
            <a:pPr lvl="1"/>
            <a:r>
              <a:rPr lang="en-US" dirty="0"/>
              <a:t>how technology is used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50480" cy="914400"/>
          </a:xfrm>
        </p:spPr>
        <p:txBody>
          <a:bodyPr>
            <a:normAutofit fontScale="90000"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Additional </a:t>
            </a:r>
            <a:r>
              <a:rPr lang="en-US" sz="3600" b="1" i="1" dirty="0" err="1">
                <a:solidFill>
                  <a:srgbClr val="FF0000"/>
                </a:solidFill>
              </a:rPr>
              <a:t>Infor</a:t>
            </a:r>
            <a:r>
              <a:rPr lang="en-US" sz="3600" b="1" i="1" dirty="0">
                <a:solidFill>
                  <a:srgbClr val="FF0000"/>
                </a:solidFill>
              </a:rPr>
              <a:t>.  For Alignment of Business and IT 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990600"/>
            <a:ext cx="792480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Strategic Alignment Model – Detailed View </a:t>
            </a:r>
            <a:endParaRPr lang="en-US" sz="2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620000" cy="539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153400" cy="914400"/>
          </a:xfrm>
        </p:spPr>
        <p:txBody>
          <a:bodyPr>
            <a:noAutofit/>
          </a:bodyPr>
          <a:lstStyle/>
          <a:p>
            <a:r>
              <a:rPr lang="en-US" sz="3000" b="1" i="1" dirty="0">
                <a:solidFill>
                  <a:srgbClr val="FF0000"/>
                </a:solidFill>
              </a:rPr>
              <a:t>Additional </a:t>
            </a:r>
            <a:r>
              <a:rPr lang="en-US" sz="3000" b="1" i="1" dirty="0" err="1">
                <a:solidFill>
                  <a:srgbClr val="FF0000"/>
                </a:solidFill>
              </a:rPr>
              <a:t>Infor</a:t>
            </a:r>
            <a:r>
              <a:rPr lang="en-US" sz="3000" b="1" i="1" dirty="0">
                <a:solidFill>
                  <a:srgbClr val="FF0000"/>
                </a:solidFill>
              </a:rPr>
              <a:t>.  For Alignment of Business and IT </a:t>
            </a:r>
            <a:endParaRPr lang="en-US" sz="3000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19200" y="762000"/>
            <a:ext cx="792480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Four Dominant Strategic Alignment Perspectives </a:t>
            </a:r>
            <a:endParaRPr lang="en-US" sz="2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799"/>
            <a:ext cx="8763000" cy="47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55" y="260648"/>
            <a:ext cx="893764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Why Alignment?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66800" y="1219200"/>
            <a:ext cx="7620000" cy="4114800"/>
          </a:xfrm>
        </p:spPr>
        <p:txBody>
          <a:bodyPr>
            <a:normAutofit/>
          </a:bodyPr>
          <a:lstStyle/>
          <a:p>
            <a:r>
              <a:rPr lang="en-US" b="1" dirty="0"/>
              <a:t>It is important because</a:t>
            </a:r>
          </a:p>
          <a:p>
            <a:pPr lvl="1"/>
            <a:r>
              <a:rPr lang="en-US" dirty="0"/>
              <a:t>Any mismatch will not lead to value creation. Mismatch can result into usability issue and obsolescence.  </a:t>
            </a:r>
          </a:p>
          <a:p>
            <a:pPr lvl="1">
              <a:buNone/>
            </a:pPr>
            <a:endParaRPr lang="en-US" dirty="0"/>
          </a:p>
          <a:p>
            <a:r>
              <a:rPr lang="en-US" b="1" dirty="0"/>
              <a:t>What is Business-IT alignment?</a:t>
            </a:r>
          </a:p>
          <a:p>
            <a:pPr lvl="1"/>
            <a:r>
              <a:rPr lang="en-US" dirty="0"/>
              <a:t>is a dynamic state in which a business organization is able to use information technology (IT) effectively to achieve business objectives 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Motivation for Alignment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219200"/>
            <a:ext cx="7924800" cy="5105400"/>
          </a:xfrm>
        </p:spPr>
        <p:txBody>
          <a:bodyPr>
            <a:noAutofit/>
          </a:bodyPr>
          <a:lstStyle/>
          <a:p>
            <a:r>
              <a:rPr lang="en-US" sz="3200" b="1" dirty="0"/>
              <a:t>Trends in the way we do business</a:t>
            </a:r>
            <a:endParaRPr lang="en-US" sz="3200" dirty="0"/>
          </a:p>
          <a:p>
            <a:r>
              <a:rPr lang="en-US" sz="3200" dirty="0"/>
              <a:t>IT is an enabler to satisfy customer demands: 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Mass customization: </a:t>
            </a:r>
            <a:r>
              <a:rPr lang="en-US" sz="2800" dirty="0"/>
              <a:t>mass production of individually customized goods and services, e.g. car industry 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Reduce time to market: </a:t>
            </a:r>
            <a:r>
              <a:rPr lang="en-US" sz="2800" dirty="0"/>
              <a:t>has become a business requirement in many lines of business, e.g. car industry: new models within few months </a:t>
            </a:r>
          </a:p>
          <a:p>
            <a:pPr lvl="1"/>
            <a:r>
              <a:rPr lang="en-US" sz="2800" dirty="0"/>
              <a:t>bank industry: new financial products with weeks </a:t>
            </a:r>
          </a:p>
          <a:p>
            <a:pPr lvl="1"/>
            <a:endParaRPr lang="en-US" sz="2800" dirty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Business and IT Alignment Trend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4866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Business and IT Alignment Trend...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8676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Business and IT Alignment Trend...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3581401" cy="56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86200" y="1219200"/>
            <a:ext cx="4800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Digitalization changes the way of doing business </a:t>
            </a:r>
          </a:p>
          <a:p>
            <a:r>
              <a:rPr lang="en-US" b="1" dirty="0"/>
              <a:t>Platforms </a:t>
            </a:r>
            <a:r>
              <a:rPr lang="en-US" dirty="0"/>
              <a:t>and</a:t>
            </a:r>
            <a:r>
              <a:rPr lang="en-US" b="1" dirty="0"/>
              <a:t> shared economy </a:t>
            </a:r>
            <a:r>
              <a:rPr lang="en-US" dirty="0"/>
              <a:t>allow new business models, e.g. </a:t>
            </a:r>
          </a:p>
          <a:p>
            <a:pPr lvl="1"/>
            <a:r>
              <a:rPr lang="en-US" sz="2000" dirty="0" err="1"/>
              <a:t>Uber</a:t>
            </a:r>
            <a:r>
              <a:rPr lang="en-US" sz="2000" dirty="0"/>
              <a:t> does not own cars </a:t>
            </a:r>
          </a:p>
          <a:p>
            <a:pPr lvl="1"/>
            <a:r>
              <a:rPr lang="en-US" dirty="0" err="1"/>
              <a:t>Airbnb</a:t>
            </a:r>
            <a:r>
              <a:rPr lang="en-US" dirty="0"/>
              <a:t> does not own apartments </a:t>
            </a:r>
          </a:p>
          <a:p>
            <a:r>
              <a:rPr lang="en-US" b="1" dirty="0" err="1"/>
              <a:t>Reachability</a:t>
            </a:r>
            <a:r>
              <a:rPr lang="en-US" b="1" dirty="0"/>
              <a:t> and mobility: </a:t>
            </a:r>
            <a:r>
              <a:rPr lang="en-US" dirty="0"/>
              <a:t>People are always online, which allows ways to interact, e.g. </a:t>
            </a:r>
            <a:r>
              <a:rPr lang="en-US" sz="2400" dirty="0"/>
              <a:t>music streaming, online new </a:t>
            </a:r>
          </a:p>
          <a:p>
            <a:r>
              <a:rPr lang="en-US" b="1" dirty="0"/>
              <a:t>Cloud Computing: </a:t>
            </a:r>
            <a:r>
              <a:rPr lang="en-US" dirty="0"/>
              <a:t>Adaptive and scalable IT infrastructure by outsourcing 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Digital Transformation - Change of Business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0" y="1371600"/>
            <a:ext cx="5867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E.g. Music Industry</a:t>
            </a:r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784" y="2590800"/>
            <a:ext cx="8293192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efault Desig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958</Words>
  <Application>Microsoft Office PowerPoint</Application>
  <PresentationFormat>On-screen Show (4:3)</PresentationFormat>
  <Paragraphs>117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ＭＳ Ｐゴシック</vt:lpstr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Why Alignment?</vt:lpstr>
      <vt:lpstr>Motivation for Alignment</vt:lpstr>
      <vt:lpstr>Business and IT Alignment Trend</vt:lpstr>
      <vt:lpstr>Business and IT Alignment Trend...</vt:lpstr>
      <vt:lpstr>Business and IT Alignment Trend...</vt:lpstr>
      <vt:lpstr>Digital Transformation - Change of Business Models</vt:lpstr>
      <vt:lpstr>Agility: Demand for Continuous Change</vt:lpstr>
      <vt:lpstr>Increasingly dynamic environment: Challenges confronting an Enterprise </vt:lpstr>
      <vt:lpstr>Changes on the Operational Level </vt:lpstr>
      <vt:lpstr>PowerPoint Presentation</vt:lpstr>
      <vt:lpstr>Change Projects </vt:lpstr>
      <vt:lpstr>Role of Digitization in Business Strategy</vt:lpstr>
      <vt:lpstr>Role of IT</vt:lpstr>
      <vt:lpstr>Strategic Planning of Information Technology</vt:lpstr>
      <vt:lpstr>Strategic Alignment Model</vt:lpstr>
      <vt:lpstr>Drivers for Change can be internal and external </vt:lpstr>
      <vt:lpstr>Drivers for Change can come from Business or IT </vt:lpstr>
      <vt:lpstr>Alignment of Business and IT </vt:lpstr>
      <vt:lpstr>Additional Infor.  For Alignment of Business and IT </vt:lpstr>
      <vt:lpstr>Additional Infor.  For Alignment of Business and IT </vt:lpstr>
      <vt:lpstr>Additional Infor.  For Alignment of Business and IT </vt:lpstr>
      <vt:lpstr>Additional Infor.  For Alignment of Business and IT </vt:lpstr>
      <vt:lpstr>Additional Infor.  For Alignment of Business and IT </vt:lpstr>
      <vt:lpstr>Custom Show 1</vt:lpstr>
    </vt:vector>
  </TitlesOfParts>
  <Company>Azimuth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</dc:creator>
  <cp:lastModifiedBy>Staff</cp:lastModifiedBy>
  <cp:revision>410</cp:revision>
  <dcterms:created xsi:type="dcterms:W3CDTF">2005-03-05T09:57:46Z</dcterms:created>
  <dcterms:modified xsi:type="dcterms:W3CDTF">2024-05-30T10:28:24Z</dcterms:modified>
</cp:coreProperties>
</file>