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5"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B51957-FB94-4FAB-B317-26017DE7E24E}" type="datetimeFigureOut">
              <a:rPr lang="en-US" smtClean="0"/>
              <a:t>11/8/2023</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309419C-000F-4529-841B-0EEC0AE8ADB8}"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980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51957-FB94-4FAB-B317-26017DE7E2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9419C-000F-4529-841B-0EEC0AE8ADB8}"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5752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51957-FB94-4FAB-B317-26017DE7E2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9419C-000F-4529-841B-0EEC0AE8ADB8}"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2095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51957-FB94-4FAB-B317-26017DE7E2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9419C-000F-4529-841B-0EEC0AE8ADB8}"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35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51957-FB94-4FAB-B317-26017DE7E2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9419C-000F-4529-841B-0EEC0AE8ADB8}"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269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B51957-FB94-4FAB-B317-26017DE7E24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9419C-000F-4529-841B-0EEC0AE8ADB8}"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288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B51957-FB94-4FAB-B317-26017DE7E24E}"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9419C-000F-4529-841B-0EEC0AE8ADB8}"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666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B51957-FB94-4FAB-B317-26017DE7E24E}"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9419C-000F-4529-841B-0EEC0AE8ADB8}"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165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51957-FB94-4FAB-B317-26017DE7E24E}"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9419C-000F-4529-841B-0EEC0AE8ADB8}" type="slidenum">
              <a:rPr lang="en-US" smtClean="0"/>
              <a:t>‹#›</a:t>
            </a:fld>
            <a:endParaRPr lang="en-US"/>
          </a:p>
        </p:txBody>
      </p:sp>
    </p:spTree>
    <p:extLst>
      <p:ext uri="{BB962C8B-B14F-4D97-AF65-F5344CB8AC3E}">
        <p14:creationId xmlns:p14="http://schemas.microsoft.com/office/powerpoint/2010/main" val="224991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B51957-FB94-4FAB-B317-26017DE7E24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9419C-000F-4529-841B-0EEC0AE8ADB8}"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29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ACB51957-FB94-4FAB-B317-26017DE7E24E}" type="datetimeFigureOut">
              <a:rPr lang="en-US" smtClean="0"/>
              <a:t>11/8/2023</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0309419C-000F-4529-841B-0EEC0AE8ADB8}"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65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CB51957-FB94-4FAB-B317-26017DE7E24E}" type="datetimeFigureOut">
              <a:rPr lang="en-US" smtClean="0"/>
              <a:t>11/8/2023</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309419C-000F-4529-841B-0EEC0AE8ADB8}"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677074"/>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edium.com/@KeithKrach/10-of-the-most-common-entrepreneurship-myths-e241e51e9e2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5C5D9-6EF3-F10D-425D-78F8E3F558A2}"/>
              </a:ext>
            </a:extLst>
          </p:cNvPr>
          <p:cNvSpPr>
            <a:spLocks noGrp="1"/>
          </p:cNvSpPr>
          <p:nvPr>
            <p:ph type="ctrTitle"/>
          </p:nvPr>
        </p:nvSpPr>
        <p:spPr>
          <a:xfrm>
            <a:off x="1524000" y="581891"/>
            <a:ext cx="9144000" cy="3435784"/>
          </a:xfrm>
        </p:spPr>
        <p:txBody>
          <a:bodyPr>
            <a:noAutofit/>
          </a:bodyPr>
          <a:lstStyle/>
          <a:p>
            <a:pPr algn="ctr"/>
            <a:r>
              <a:rPr lang="en-US" sz="2400" dirty="0">
                <a:latin typeface="+mn-lt"/>
              </a:rPr>
              <a:t>BACHELOR OF ACCOUNTING WITH INFORMATION AND     TECHNOLOGY </a:t>
            </a:r>
            <a:br>
              <a:rPr lang="en-US" sz="2400" dirty="0">
                <a:latin typeface="+mn-lt"/>
              </a:rPr>
            </a:br>
            <a:r>
              <a:rPr lang="en-US" sz="2400" dirty="0">
                <a:latin typeface="+mn-lt"/>
              </a:rPr>
              <a:t>ENTREPRENEURSHIP MSU 08504</a:t>
            </a:r>
            <a:br>
              <a:rPr lang="en-US" sz="2400" dirty="0">
                <a:latin typeface="+mn-lt"/>
              </a:rPr>
            </a:br>
            <a:r>
              <a:rPr lang="en-US" sz="2400" dirty="0">
                <a:latin typeface="+mn-lt"/>
              </a:rPr>
              <a:t>GROUP ASSIGNMENT</a:t>
            </a:r>
            <a:br>
              <a:rPr lang="en-US" sz="2400" dirty="0">
                <a:latin typeface="+mn-lt"/>
              </a:rPr>
            </a:br>
            <a:r>
              <a:rPr lang="en-US" sz="2400" dirty="0">
                <a:latin typeface="+mn-lt"/>
              </a:rPr>
              <a:t>YEAR 3 STREAM C</a:t>
            </a:r>
            <a:br>
              <a:rPr lang="en-US" sz="2400" dirty="0">
                <a:latin typeface="+mn-lt"/>
              </a:rPr>
            </a:br>
            <a:r>
              <a:rPr lang="en-US" sz="2400" dirty="0">
                <a:latin typeface="+mn-lt"/>
              </a:rPr>
              <a:t/>
            </a:r>
            <a:br>
              <a:rPr lang="en-US" sz="2400" dirty="0">
                <a:latin typeface="+mn-lt"/>
              </a:rPr>
            </a:br>
            <a:r>
              <a:rPr lang="en-US" sz="2400" dirty="0">
                <a:latin typeface="+mn-lt"/>
              </a:rPr>
              <a:t>PRESENTERS </a:t>
            </a:r>
            <a:br>
              <a:rPr lang="en-US" sz="2400" dirty="0">
                <a:latin typeface="+mn-lt"/>
              </a:rPr>
            </a:br>
            <a:r>
              <a:rPr lang="en-US" sz="2400" dirty="0">
                <a:latin typeface="+mn-lt"/>
              </a:rPr>
              <a:t/>
            </a:r>
            <a:br>
              <a:rPr lang="en-US" sz="2400" dirty="0">
                <a:latin typeface="+mn-lt"/>
              </a:rPr>
            </a:br>
            <a:r>
              <a:rPr lang="en-US" sz="2400" dirty="0">
                <a:latin typeface="+mn-lt"/>
              </a:rPr>
              <a:t>1. MKWEPA .A. MKWEPA            IMC/BAIT/2121469</a:t>
            </a:r>
            <a:br>
              <a:rPr lang="en-US" sz="2400" dirty="0">
                <a:latin typeface="+mn-lt"/>
              </a:rPr>
            </a:br>
            <a:r>
              <a:rPr lang="en-US" sz="2400" dirty="0">
                <a:latin typeface="+mn-lt"/>
              </a:rPr>
              <a:t>2. ALUMBWAGE .A. KILASI        IMC/BAIT/2110342</a:t>
            </a:r>
            <a:br>
              <a:rPr lang="en-US" sz="2400" dirty="0">
                <a:latin typeface="+mn-lt"/>
              </a:rPr>
            </a:br>
            <a:r>
              <a:rPr lang="en-US" sz="2400" dirty="0">
                <a:latin typeface="+mn-lt"/>
              </a:rPr>
              <a:t>3. DENIS .S. FRANCISCO             IMC/BAIT/2124520</a:t>
            </a:r>
          </a:p>
        </p:txBody>
      </p:sp>
      <p:sp>
        <p:nvSpPr>
          <p:cNvPr id="3" name="Subtitle 2">
            <a:extLst>
              <a:ext uri="{FF2B5EF4-FFF2-40B4-BE49-F238E27FC236}">
                <a16:creationId xmlns:a16="http://schemas.microsoft.com/office/drawing/2014/main" xmlns="" id="{F31A4EF0-F33D-C329-7597-59DCD99DED83}"/>
              </a:ext>
            </a:extLst>
          </p:cNvPr>
          <p:cNvSpPr>
            <a:spLocks noGrp="1"/>
          </p:cNvSpPr>
          <p:nvPr>
            <p:ph type="subTitle" idx="1"/>
          </p:nvPr>
        </p:nvSpPr>
        <p:spPr>
          <a:xfrm>
            <a:off x="1524000" y="4017675"/>
            <a:ext cx="9144000" cy="1136217"/>
          </a:xfrm>
        </p:spPr>
        <p:txBody>
          <a:bodyPr>
            <a:normAutofit fontScale="85000" lnSpcReduction="20000"/>
          </a:bodyPr>
          <a:lstStyle/>
          <a:p>
            <a:endParaRPr lang="en-US" dirty="0"/>
          </a:p>
          <a:p>
            <a:r>
              <a:rPr lang="en-US" dirty="0"/>
              <a:t>TASK ASSIGNED</a:t>
            </a:r>
          </a:p>
          <a:p>
            <a:r>
              <a:rPr lang="en-US" dirty="0"/>
              <a:t>Explaining the evolution of entrepreneurship.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50943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5A323-A500-6F6F-C4B2-FB94AF0C05B7}"/>
              </a:ext>
            </a:extLst>
          </p:cNvPr>
          <p:cNvSpPr>
            <a:spLocks noGrp="1"/>
          </p:cNvSpPr>
          <p:nvPr>
            <p:ph type="title"/>
          </p:nvPr>
        </p:nvSpPr>
        <p:spPr>
          <a:xfrm>
            <a:off x="838200" y="365126"/>
            <a:ext cx="10515600" cy="424584"/>
          </a:xfrm>
        </p:spPr>
        <p:txBody>
          <a:bodyPr>
            <a:noAutofit/>
          </a:bodyPr>
          <a:lstStyle/>
          <a:p>
            <a:r>
              <a:rPr lang="en-US" sz="2800" dirty="0"/>
              <a:t>SOCIOLOGICAL THEORY</a:t>
            </a:r>
          </a:p>
        </p:txBody>
      </p:sp>
      <p:sp>
        <p:nvSpPr>
          <p:cNvPr id="3" name="Content Placeholder 2">
            <a:extLst>
              <a:ext uri="{FF2B5EF4-FFF2-40B4-BE49-F238E27FC236}">
                <a16:creationId xmlns:a16="http://schemas.microsoft.com/office/drawing/2014/main" xmlns="" id="{0AA08BCD-6AA9-35D8-37A3-0B36EF1C4085}"/>
              </a:ext>
            </a:extLst>
          </p:cNvPr>
          <p:cNvSpPr>
            <a:spLocks noGrp="1"/>
          </p:cNvSpPr>
          <p:nvPr>
            <p:ph idx="1"/>
          </p:nvPr>
        </p:nvSpPr>
        <p:spPr>
          <a:xfrm>
            <a:off x="838200" y="800390"/>
            <a:ext cx="10515600" cy="4351338"/>
          </a:xfrm>
        </p:spPr>
        <p:txBody>
          <a:bodyPr>
            <a:normAutofit/>
          </a:bodyPr>
          <a:lstStyle/>
          <a:p>
            <a:r>
              <a:rPr lang="en-US" sz="2400" dirty="0"/>
              <a:t>The sociological theory maintains that environmental factors such as values and beliefs influence entrepreneurial behavior. (Max Weber, 1904). According too this theory, beliefs and societal aspects such as social status and recognition and influence entrepreneurial behavior. </a:t>
            </a:r>
          </a:p>
        </p:txBody>
      </p:sp>
    </p:spTree>
    <p:extLst>
      <p:ext uri="{BB962C8B-B14F-4D97-AF65-F5344CB8AC3E}">
        <p14:creationId xmlns:p14="http://schemas.microsoft.com/office/powerpoint/2010/main" val="208437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itchFamily="2" charset="2"/>
              <a:buChar char="v"/>
            </a:pPr>
            <a:r>
              <a:rPr lang="en-US" dirty="0" smtClean="0"/>
              <a:t>Reference</a:t>
            </a:r>
            <a:endParaRPr lang="en-US" dirty="0"/>
          </a:p>
        </p:txBody>
      </p:sp>
      <p:sp>
        <p:nvSpPr>
          <p:cNvPr id="3" name="Content Placeholder 2"/>
          <p:cNvSpPr>
            <a:spLocks noGrp="1"/>
          </p:cNvSpPr>
          <p:nvPr>
            <p:ph idx="1"/>
          </p:nvPr>
        </p:nvSpPr>
        <p:spPr/>
        <p:txBody>
          <a:bodyPr/>
          <a:lstStyle/>
          <a:p>
            <a:r>
              <a:rPr lang="en-US" dirty="0" smtClean="0"/>
              <a:t>Adelman, I. (1961).  Theories of Economic Growth and Development. Stanford University Press,  Stanford.</a:t>
            </a:r>
          </a:p>
          <a:p>
            <a:r>
              <a:rPr lang="en-US" dirty="0" smtClean="0"/>
              <a:t>Ahmed, G. (2012). </a:t>
            </a:r>
            <a:r>
              <a:rPr lang="en-US" dirty="0" err="1" smtClean="0"/>
              <a:t>Krugman</a:t>
            </a:r>
            <a:r>
              <a:rPr lang="en-US" dirty="0" smtClean="0"/>
              <a:t> trade theory and developing economies. China-USA Business Review , 11(12), 1557-1564.</a:t>
            </a:r>
          </a:p>
          <a:p>
            <a:r>
              <a:rPr lang="en-US" dirty="0" smtClean="0"/>
              <a:t>Tariq, M. (2019). Schumpeterian Entrepreneurship Theory: Evolution and relevance. Skyline University College, USA.</a:t>
            </a:r>
          </a:p>
          <a:p>
            <a:r>
              <a:rPr lang="en-US" dirty="0" smtClean="0"/>
              <a:t>Schumpeter , J.A. (1912). The Theory of Economic Development, </a:t>
            </a:r>
            <a:r>
              <a:rPr lang="en-US" dirty="0" err="1" smtClean="0"/>
              <a:t>stanford</a:t>
            </a:r>
            <a:r>
              <a:rPr lang="en-US" dirty="0" smtClean="0"/>
              <a:t> University Press, 1969 (Reprint).</a:t>
            </a:r>
          </a:p>
          <a:p>
            <a:endParaRPr lang="en-US" dirty="0"/>
          </a:p>
        </p:txBody>
      </p:sp>
    </p:spTree>
    <p:extLst>
      <p:ext uri="{BB962C8B-B14F-4D97-AF65-F5344CB8AC3E}">
        <p14:creationId xmlns:p14="http://schemas.microsoft.com/office/powerpoint/2010/main" val="56361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3CC4D-1D89-41CA-A069-846FC4E8FA41}"/>
              </a:ext>
            </a:extLst>
          </p:cNvPr>
          <p:cNvSpPr>
            <a:spLocks noGrp="1"/>
          </p:cNvSpPr>
          <p:nvPr>
            <p:ph type="title"/>
          </p:nvPr>
        </p:nvSpPr>
        <p:spPr/>
        <p:txBody>
          <a:bodyPr>
            <a:normAutofit/>
          </a:bodyPr>
          <a:lstStyle/>
          <a:p>
            <a:r>
              <a:rPr lang="en-US" dirty="0"/>
              <a:t>EVOLUTION OF ENTERPRENEURSHIP</a:t>
            </a:r>
          </a:p>
        </p:txBody>
      </p:sp>
      <p:sp>
        <p:nvSpPr>
          <p:cNvPr id="3" name="Content Placeholder 2">
            <a:extLst>
              <a:ext uri="{FF2B5EF4-FFF2-40B4-BE49-F238E27FC236}">
                <a16:creationId xmlns:a16="http://schemas.microsoft.com/office/drawing/2014/main" xmlns="" id="{DF262CAC-2603-0F7A-0666-A7E1BDC168C5}"/>
              </a:ext>
            </a:extLst>
          </p:cNvPr>
          <p:cNvSpPr>
            <a:spLocks noGrp="1"/>
          </p:cNvSpPr>
          <p:nvPr>
            <p:ph idx="1"/>
          </p:nvPr>
        </p:nvSpPr>
        <p:spPr/>
        <p:txBody>
          <a:bodyPr>
            <a:noAutofit/>
          </a:bodyPr>
          <a:lstStyle/>
          <a:p>
            <a:r>
              <a:rPr lang="en-US" sz="2800" dirty="0"/>
              <a:t>Specific objectives</a:t>
            </a:r>
          </a:p>
          <a:p>
            <a:pPr marL="0" indent="0">
              <a:buNone/>
            </a:pPr>
            <a:r>
              <a:rPr lang="en-US" sz="2800" dirty="0"/>
              <a:t>   by the end of this sub-module unit, we should be able to;</a:t>
            </a:r>
          </a:p>
          <a:p>
            <a:pPr marL="0" indent="0">
              <a:buNone/>
            </a:pPr>
            <a:r>
              <a:rPr lang="en-US" sz="2800" dirty="0"/>
              <a:t>   a) describe the history of </a:t>
            </a:r>
            <a:r>
              <a:rPr lang="en-US" sz="2800" b="1" dirty="0"/>
              <a:t>entrepreneurship</a:t>
            </a:r>
          </a:p>
          <a:p>
            <a:pPr marL="0" indent="0">
              <a:buNone/>
            </a:pPr>
            <a:r>
              <a:rPr lang="en-US" sz="2800" dirty="0"/>
              <a:t>   b) describe the myths associated with entrepreneurship</a:t>
            </a:r>
          </a:p>
          <a:p>
            <a:pPr marL="0" indent="0">
              <a:buNone/>
            </a:pPr>
            <a:r>
              <a:rPr lang="en-US" sz="2800" dirty="0"/>
              <a:t>   c) explain the theories of entrepreneurship</a:t>
            </a:r>
          </a:p>
          <a:p>
            <a:pPr marL="0" indent="0">
              <a:buNone/>
            </a:pPr>
            <a:r>
              <a:rPr lang="en-US" sz="2800" dirty="0"/>
              <a:t>   </a:t>
            </a:r>
          </a:p>
        </p:txBody>
      </p:sp>
    </p:spTree>
    <p:extLst>
      <p:ext uri="{BB962C8B-B14F-4D97-AF65-F5344CB8AC3E}">
        <p14:creationId xmlns:p14="http://schemas.microsoft.com/office/powerpoint/2010/main" val="264579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78EA1-1A50-B017-F29E-651F786CFDF0}"/>
              </a:ext>
            </a:extLst>
          </p:cNvPr>
          <p:cNvSpPr>
            <a:spLocks noGrp="1"/>
          </p:cNvSpPr>
          <p:nvPr>
            <p:ph type="title"/>
          </p:nvPr>
        </p:nvSpPr>
        <p:spPr>
          <a:xfrm>
            <a:off x="838200" y="115743"/>
            <a:ext cx="10515600" cy="726209"/>
          </a:xfrm>
        </p:spPr>
        <p:txBody>
          <a:bodyPr/>
          <a:lstStyle/>
          <a:p>
            <a:r>
              <a:rPr lang="en-US" dirty="0"/>
              <a:t>History of entrepreneurship</a:t>
            </a:r>
          </a:p>
        </p:txBody>
      </p:sp>
      <p:sp>
        <p:nvSpPr>
          <p:cNvPr id="3" name="Content Placeholder 2">
            <a:extLst>
              <a:ext uri="{FF2B5EF4-FFF2-40B4-BE49-F238E27FC236}">
                <a16:creationId xmlns:a16="http://schemas.microsoft.com/office/drawing/2014/main" xmlns="" id="{C00CABFB-A3BD-AA30-3DD1-991C7D413606}"/>
              </a:ext>
            </a:extLst>
          </p:cNvPr>
          <p:cNvSpPr>
            <a:spLocks noGrp="1"/>
          </p:cNvSpPr>
          <p:nvPr>
            <p:ph idx="1"/>
          </p:nvPr>
        </p:nvSpPr>
        <p:spPr>
          <a:xfrm>
            <a:off x="713508" y="841952"/>
            <a:ext cx="10515600" cy="4351338"/>
          </a:xfrm>
        </p:spPr>
        <p:txBody>
          <a:bodyPr>
            <a:noAutofit/>
          </a:bodyPr>
          <a:lstStyle/>
          <a:p>
            <a:r>
              <a:rPr lang="en-US" sz="2400" dirty="0"/>
              <a:t>Entrepreneur is a French word meaning “between-taker” or “go-between”, or under taker”.</a:t>
            </a:r>
          </a:p>
          <a:p>
            <a:r>
              <a:rPr lang="en-US" sz="2400" dirty="0"/>
              <a:t>The evolution of entrepreneurship is discussed in several stages:</a:t>
            </a:r>
          </a:p>
          <a:p>
            <a:pPr marL="0" indent="0">
              <a:buNone/>
            </a:pPr>
            <a:r>
              <a:rPr lang="en-US" sz="2400" dirty="0"/>
              <a:t>       . </a:t>
            </a:r>
            <a:r>
              <a:rPr lang="en-US" sz="2400" b="1" dirty="0"/>
              <a:t>EARLIEST PERIOD </a:t>
            </a:r>
          </a:p>
          <a:p>
            <a:pPr marL="0" indent="0">
              <a:buNone/>
            </a:pPr>
            <a:r>
              <a:rPr lang="en-US" sz="2400" dirty="0"/>
              <a:t>Earliest definition was by Marco polo, he attempted to establish trade routes to the Far East. As long as go-between, Marco polo would sign a contract with a money person to sell his goods. While the capitalist was a passive risk bearer, the merchant adventurer took the active role in trading, bearing all the physical and emotional risks. The profit would be divided between the two of them with the capitalist taking 75% while the merchant – adventurer settled for the remaining 25%.</a:t>
            </a:r>
          </a:p>
        </p:txBody>
      </p:sp>
    </p:spTree>
    <p:extLst>
      <p:ext uri="{BB962C8B-B14F-4D97-AF65-F5344CB8AC3E}">
        <p14:creationId xmlns:p14="http://schemas.microsoft.com/office/powerpoint/2010/main" val="87659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D81D3E-0567-3B6C-68C6-6D933F71D8AD}"/>
              </a:ext>
            </a:extLst>
          </p:cNvPr>
          <p:cNvSpPr>
            <a:spLocks noGrp="1"/>
          </p:cNvSpPr>
          <p:nvPr>
            <p:ph type="title"/>
          </p:nvPr>
        </p:nvSpPr>
        <p:spPr>
          <a:xfrm>
            <a:off x="838200" y="171162"/>
            <a:ext cx="10515600" cy="480002"/>
          </a:xfrm>
        </p:spPr>
        <p:txBody>
          <a:bodyPr>
            <a:normAutofit/>
          </a:bodyPr>
          <a:lstStyle/>
          <a:p>
            <a:r>
              <a:rPr lang="en-US" sz="2800" b="1" dirty="0"/>
              <a:t>17</a:t>
            </a:r>
            <a:r>
              <a:rPr lang="en-US" sz="2800" b="1" baseline="30000" dirty="0"/>
              <a:t>th</a:t>
            </a:r>
            <a:r>
              <a:rPr lang="en-US" sz="2800" b="1" dirty="0"/>
              <a:t> century</a:t>
            </a:r>
          </a:p>
        </p:txBody>
      </p:sp>
      <p:sp>
        <p:nvSpPr>
          <p:cNvPr id="3" name="Content Placeholder 2">
            <a:extLst>
              <a:ext uri="{FF2B5EF4-FFF2-40B4-BE49-F238E27FC236}">
                <a16:creationId xmlns:a16="http://schemas.microsoft.com/office/drawing/2014/main" xmlns="" id="{7368C45E-6C29-8D66-4BED-903E4DBDCA52}"/>
              </a:ext>
            </a:extLst>
          </p:cNvPr>
          <p:cNvSpPr>
            <a:spLocks noGrp="1"/>
          </p:cNvSpPr>
          <p:nvPr>
            <p:ph idx="1"/>
          </p:nvPr>
        </p:nvSpPr>
        <p:spPr>
          <a:xfrm>
            <a:off x="574963" y="411163"/>
            <a:ext cx="10515600" cy="4351338"/>
          </a:xfrm>
        </p:spPr>
        <p:txBody>
          <a:bodyPr>
            <a:noAutofit/>
          </a:bodyPr>
          <a:lstStyle/>
          <a:p>
            <a:r>
              <a:rPr lang="en-US" sz="2400" dirty="0"/>
              <a:t>The person associated with this period is Richard </a:t>
            </a:r>
            <a:r>
              <a:rPr lang="en-US" sz="2400" dirty="0" err="1"/>
              <a:t>Cantillion</a:t>
            </a:r>
            <a:r>
              <a:rPr lang="en-US" sz="2400" dirty="0"/>
              <a:t> an Economist. He developed the early theories of entrepreneurship and is regarded as the one who developed the term risk taker.</a:t>
            </a:r>
          </a:p>
          <a:p>
            <a:r>
              <a:rPr lang="en-US" sz="2400" dirty="0"/>
              <a:t>The emergent connection of risk with entrepreneurship developed in this century with an entrepreneurship being a person who entered into a contractual arrangement with the arrangement with the government to perform a service or to supply stipulated products. Since the contract price was fixed any resulting profits or losses were the entrepreneurs.</a:t>
            </a:r>
          </a:p>
          <a:p>
            <a:pPr marL="0" indent="0">
              <a:lnSpc>
                <a:spcPct val="100000"/>
              </a:lnSpc>
              <a:buNone/>
            </a:pPr>
            <a:r>
              <a:rPr lang="en-US" sz="2400" b="1" dirty="0"/>
              <a:t> 18</a:t>
            </a:r>
            <a:r>
              <a:rPr lang="en-US" sz="2400" b="1" baseline="30000" dirty="0"/>
              <a:t>TH</a:t>
            </a:r>
            <a:r>
              <a:rPr lang="en-US" sz="2400" b="1" dirty="0"/>
              <a:t> Century</a:t>
            </a:r>
          </a:p>
          <a:p>
            <a:pPr marL="0" indent="0">
              <a:lnSpc>
                <a:spcPct val="100000"/>
              </a:lnSpc>
              <a:buNone/>
            </a:pPr>
            <a:r>
              <a:rPr lang="en-US" sz="2400" dirty="0"/>
              <a:t>In this period the entrepreneur was distinguished from the capital provider. One reason for this differentiation was the industrialization occurring throughout the world. Most inventions developed during this time were the reactions to the changing world.</a:t>
            </a:r>
          </a:p>
        </p:txBody>
      </p:sp>
    </p:spTree>
    <p:extLst>
      <p:ext uri="{BB962C8B-B14F-4D97-AF65-F5344CB8AC3E}">
        <p14:creationId xmlns:p14="http://schemas.microsoft.com/office/powerpoint/2010/main" val="178410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A7582-0CCE-6F10-9ABF-D208557E949B}"/>
              </a:ext>
            </a:extLst>
          </p:cNvPr>
          <p:cNvSpPr>
            <a:spLocks noGrp="1"/>
          </p:cNvSpPr>
          <p:nvPr>
            <p:ph type="title"/>
          </p:nvPr>
        </p:nvSpPr>
        <p:spPr>
          <a:xfrm>
            <a:off x="713509" y="157308"/>
            <a:ext cx="10515600" cy="412893"/>
          </a:xfrm>
        </p:spPr>
        <p:txBody>
          <a:bodyPr>
            <a:noAutofit/>
          </a:bodyPr>
          <a:lstStyle/>
          <a:p>
            <a:r>
              <a:rPr lang="en-US" sz="2800" dirty="0"/>
              <a:t>19</a:t>
            </a:r>
            <a:r>
              <a:rPr lang="en-US" sz="2800" baseline="30000" dirty="0"/>
              <a:t>th</a:t>
            </a:r>
            <a:r>
              <a:rPr lang="en-US" sz="2800" dirty="0"/>
              <a:t> and 20</a:t>
            </a:r>
            <a:r>
              <a:rPr lang="en-US" sz="2800" baseline="30000" dirty="0"/>
              <a:t>th</a:t>
            </a:r>
            <a:r>
              <a:rPr lang="en-US" sz="2800" dirty="0"/>
              <a:t> Century</a:t>
            </a:r>
          </a:p>
        </p:txBody>
      </p:sp>
      <p:sp>
        <p:nvSpPr>
          <p:cNvPr id="3" name="Content Placeholder 2">
            <a:extLst>
              <a:ext uri="{FF2B5EF4-FFF2-40B4-BE49-F238E27FC236}">
                <a16:creationId xmlns:a16="http://schemas.microsoft.com/office/drawing/2014/main" xmlns="" id="{EDBB568B-3EDC-C100-0DE2-73B2FE03BD0A}"/>
              </a:ext>
            </a:extLst>
          </p:cNvPr>
          <p:cNvSpPr>
            <a:spLocks noGrp="1"/>
          </p:cNvSpPr>
          <p:nvPr>
            <p:ph idx="1"/>
          </p:nvPr>
        </p:nvSpPr>
        <p:spPr>
          <a:xfrm>
            <a:off x="574963" y="570201"/>
            <a:ext cx="10515600" cy="4694526"/>
          </a:xfrm>
        </p:spPr>
        <p:txBody>
          <a:bodyPr>
            <a:noAutofit/>
          </a:bodyPr>
          <a:lstStyle/>
          <a:p>
            <a:r>
              <a:rPr lang="en-US" dirty="0"/>
              <a:t>In this era entrepreneurs were viewed as managers and mainly from an economic perspective. According Merriam-Websters online dictionary an entrepreneur is one who organizes, manages, and assumes the risk of a business or an enterprise . An entrepreneur was seen as one who organizes and operates an enterprise for personal gain. He contributes his own initiative, skills and ingenuity in planning, organizing and administering the enterprise. He also assumes the chance of loss and gain consequent to unforeseen and uncontrollable circumstances.</a:t>
            </a:r>
          </a:p>
          <a:p>
            <a:r>
              <a:rPr lang="en-US" dirty="0"/>
              <a:t>In the 20</a:t>
            </a:r>
            <a:r>
              <a:rPr lang="en-US" baseline="30000" dirty="0"/>
              <a:t>th</a:t>
            </a:r>
            <a:r>
              <a:rPr lang="en-US" dirty="0"/>
              <a:t> century, the understanding of entrepreneurship owes much to the work of the economist Joseph Schumpeter. Schumpeter defines </a:t>
            </a:r>
            <a:r>
              <a:rPr lang="en-US" i="1" dirty="0"/>
              <a:t>an entrepreneur as a person who is willing and able to convert a new idea or invention into a successful innovation. </a:t>
            </a:r>
            <a:r>
              <a:rPr lang="en-US" dirty="0"/>
              <a:t>Entrepreneurship employs what Schumpeter called “ the gale of creative destruction” to replace in whole or in part inferior innovations across markets and industries, simultaneously creating new products including new business models.</a:t>
            </a:r>
          </a:p>
        </p:txBody>
      </p:sp>
    </p:spTree>
    <p:extLst>
      <p:ext uri="{BB962C8B-B14F-4D97-AF65-F5344CB8AC3E}">
        <p14:creationId xmlns:p14="http://schemas.microsoft.com/office/powerpoint/2010/main" val="429481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4F5088-F083-B5E9-EFC8-83206C506AE8}"/>
              </a:ext>
            </a:extLst>
          </p:cNvPr>
          <p:cNvSpPr>
            <a:spLocks noGrp="1"/>
          </p:cNvSpPr>
          <p:nvPr>
            <p:ph type="title"/>
          </p:nvPr>
        </p:nvSpPr>
        <p:spPr>
          <a:xfrm flipV="1">
            <a:off x="1004455" y="222424"/>
            <a:ext cx="10515600" cy="45719"/>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xmlns="" id="{5A61033E-5AE2-C248-0A2B-5E1A212A3485}"/>
              </a:ext>
            </a:extLst>
          </p:cNvPr>
          <p:cNvSpPr>
            <a:spLocks noGrp="1"/>
          </p:cNvSpPr>
          <p:nvPr>
            <p:ph idx="1"/>
          </p:nvPr>
        </p:nvSpPr>
        <p:spPr>
          <a:xfrm>
            <a:off x="519546" y="222423"/>
            <a:ext cx="10515600" cy="5693467"/>
          </a:xfrm>
        </p:spPr>
        <p:txBody>
          <a:bodyPr>
            <a:normAutofit fontScale="92500" lnSpcReduction="20000"/>
          </a:bodyPr>
          <a:lstStyle/>
          <a:p>
            <a:r>
              <a:rPr lang="en-US" sz="2400" dirty="0"/>
              <a:t>For Schumpeter, entrepreneurship resulted not only to new industries but also to new combinations of currently existing inputs. Schumpeter’s initial example of this was the combination of a steam engine and then current Wagon making technologies to produce the horseless carriage. In this case, the car innovation was transformational, but did not require the development of a new technology. Different scholars have described entrepreneurs as, among other things, baring risk. For, Schumpeter the entrepreneur did not bare risk: the capitalist did. To him an entrepreneur is more of an innovator. The ability to innovate can be observed throughout history from Egyptians who designed and built great pyramids out of stones blocks, to laser surgery then wireless communication. Although the tools have changed with advances in technology.</a:t>
            </a:r>
          </a:p>
          <a:p>
            <a:endParaRPr lang="en-US" sz="2400" dirty="0"/>
          </a:p>
          <a:p>
            <a:r>
              <a:rPr lang="en-US" sz="2400" dirty="0"/>
              <a:t>Myths associated with entrepreneurship</a:t>
            </a:r>
          </a:p>
          <a:p>
            <a:r>
              <a:rPr lang="en-US" sz="2400" b="1" i="1" u="sng" dirty="0"/>
              <a:t>Attached link</a:t>
            </a:r>
            <a:r>
              <a:rPr lang="en-US" sz="2400" b="1" i="1" u="sng" dirty="0">
                <a:hlinkClick r:id="rId2"/>
              </a:rPr>
              <a:t>https://medium.com/@KeithKrach/10-of-the-most-common-entrepreneurship-myths-e241e51e9e2f</a:t>
            </a:r>
            <a:endParaRPr lang="en-US" sz="2400" b="1" i="1" u="sng" dirty="0"/>
          </a:p>
          <a:p>
            <a:endParaRPr lang="en-US" sz="2400" dirty="0"/>
          </a:p>
        </p:txBody>
      </p:sp>
    </p:spTree>
    <p:extLst>
      <p:ext uri="{BB962C8B-B14F-4D97-AF65-F5344CB8AC3E}">
        <p14:creationId xmlns:p14="http://schemas.microsoft.com/office/powerpoint/2010/main" val="409452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25607-7417-3500-0A95-35863CF571E1}"/>
              </a:ext>
            </a:extLst>
          </p:cNvPr>
          <p:cNvSpPr>
            <a:spLocks noGrp="1"/>
          </p:cNvSpPr>
          <p:nvPr>
            <p:ph type="title"/>
          </p:nvPr>
        </p:nvSpPr>
        <p:spPr>
          <a:xfrm>
            <a:off x="1534696" y="804519"/>
            <a:ext cx="9520158" cy="373117"/>
          </a:xfrm>
        </p:spPr>
        <p:txBody>
          <a:bodyPr>
            <a:normAutofit fontScale="90000"/>
          </a:bodyPr>
          <a:lstStyle/>
          <a:p>
            <a:r>
              <a:rPr lang="en-US" dirty="0"/>
              <a:t>21</a:t>
            </a:r>
            <a:r>
              <a:rPr lang="en-US" baseline="30000" dirty="0"/>
              <a:t>st</a:t>
            </a:r>
            <a:r>
              <a:rPr lang="en-US" dirty="0"/>
              <a:t> century</a:t>
            </a:r>
          </a:p>
        </p:txBody>
      </p:sp>
      <p:sp>
        <p:nvSpPr>
          <p:cNvPr id="3" name="Content Placeholder 2">
            <a:extLst>
              <a:ext uri="{FF2B5EF4-FFF2-40B4-BE49-F238E27FC236}">
                <a16:creationId xmlns:a16="http://schemas.microsoft.com/office/drawing/2014/main" xmlns="" id="{872DB252-2A66-262E-71EB-C21D6C651CFB}"/>
              </a:ext>
            </a:extLst>
          </p:cNvPr>
          <p:cNvSpPr>
            <a:spLocks noGrp="1"/>
          </p:cNvSpPr>
          <p:nvPr>
            <p:ph idx="1"/>
          </p:nvPr>
        </p:nvSpPr>
        <p:spPr>
          <a:xfrm>
            <a:off x="1137146" y="1177636"/>
            <a:ext cx="9520158" cy="4572000"/>
          </a:xfrm>
        </p:spPr>
        <p:txBody>
          <a:bodyPr>
            <a:normAutofit/>
          </a:bodyPr>
          <a:lstStyle/>
          <a:p>
            <a:r>
              <a:rPr lang="en-US" dirty="0"/>
              <a:t>In this period the Entrepreneurs are known as a hero for free Enterprise market. Entrepreneurs of the century created many products and services and is willing to face a lot of risks in the business. According to Kuratko &amp; Hodgetts, most people say entrepreneurs are pioneers in creation new business.  In 2005 </a:t>
            </a:r>
            <a:r>
              <a:rPr lang="en-US" dirty="0" err="1"/>
              <a:t>Hisrich</a:t>
            </a:r>
            <a:r>
              <a:rPr lang="en-US" dirty="0"/>
              <a:t>, Peter and Shepard regarded entrepreneur as an organizer who controls, systematize, purchases raw materials, arranges infrastructure, throw in his own inventiveness, expertise, plans and administers the venture.</a:t>
            </a:r>
          </a:p>
          <a:p>
            <a:r>
              <a:rPr lang="en-US" dirty="0"/>
              <a:t> The future of entrepreneurship will be growth with development of technologies. The modern technologies and internet have improved the ways of conducting business. Entrepreneurs now have the luxury of putting their business idea into action through the click of a button </a:t>
            </a:r>
          </a:p>
        </p:txBody>
      </p:sp>
    </p:spTree>
    <p:extLst>
      <p:ext uri="{BB962C8B-B14F-4D97-AF65-F5344CB8AC3E}">
        <p14:creationId xmlns:p14="http://schemas.microsoft.com/office/powerpoint/2010/main" val="304778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D5B8EA-E3EA-10BA-3FB1-94B650102A62}"/>
              </a:ext>
            </a:extLst>
          </p:cNvPr>
          <p:cNvSpPr>
            <a:spLocks noGrp="1"/>
          </p:cNvSpPr>
          <p:nvPr>
            <p:ph type="title"/>
          </p:nvPr>
        </p:nvSpPr>
        <p:spPr>
          <a:xfrm>
            <a:off x="935182" y="281998"/>
            <a:ext cx="10515600" cy="399040"/>
          </a:xfrm>
        </p:spPr>
        <p:txBody>
          <a:bodyPr>
            <a:noAutofit/>
          </a:bodyPr>
          <a:lstStyle/>
          <a:p>
            <a:r>
              <a:rPr lang="en-US" sz="2800" dirty="0"/>
              <a:t>THEORIES OF ENTRENEURSHIP</a:t>
            </a:r>
          </a:p>
        </p:txBody>
      </p:sp>
      <p:sp>
        <p:nvSpPr>
          <p:cNvPr id="3" name="Content Placeholder 2">
            <a:extLst>
              <a:ext uri="{FF2B5EF4-FFF2-40B4-BE49-F238E27FC236}">
                <a16:creationId xmlns:a16="http://schemas.microsoft.com/office/drawing/2014/main" xmlns="" id="{C59D4FCD-A504-B188-2863-1AA2C5D65482}"/>
              </a:ext>
            </a:extLst>
          </p:cNvPr>
          <p:cNvSpPr>
            <a:spLocks noGrp="1"/>
          </p:cNvSpPr>
          <p:nvPr>
            <p:ph idx="1"/>
          </p:nvPr>
        </p:nvSpPr>
        <p:spPr>
          <a:xfrm>
            <a:off x="935182" y="681038"/>
            <a:ext cx="10515600" cy="5484236"/>
          </a:xfrm>
        </p:spPr>
        <p:txBody>
          <a:bodyPr>
            <a:normAutofit fontScale="85000" lnSpcReduction="20000"/>
          </a:bodyPr>
          <a:lstStyle/>
          <a:p>
            <a:r>
              <a:rPr lang="en-US" sz="2400" dirty="0"/>
              <a:t>These refer to the various approaches, which have been advanced to give an explanation as to why entrepreneurs behave the way they do. They are also known as the perspectives of entrepreneurship. The theories try to explain whether entrepreneurs are born or made. The born entrepreneurs inherit the entrepreneurial behavior from their parents and grandparents while made entrepreneurs acquire entrepreneurial behavior from environment they live in.</a:t>
            </a:r>
          </a:p>
          <a:p>
            <a:r>
              <a:rPr lang="en-US" sz="2400" dirty="0"/>
              <a:t>The following are some of the entrepreneurial theories:</a:t>
            </a:r>
          </a:p>
          <a:p>
            <a:pPr marL="0" indent="0">
              <a:buNone/>
            </a:pPr>
            <a:r>
              <a:rPr lang="en-US" sz="2400" dirty="0"/>
              <a:t> a). ECONOMIC THEORY.</a:t>
            </a:r>
          </a:p>
          <a:p>
            <a:pPr marL="0" indent="0">
              <a:buNone/>
            </a:pPr>
            <a:r>
              <a:rPr lang="en-US" sz="2400" dirty="0"/>
              <a:t>The theory holds that entrepreneurial behavior is determined by economic factors. Thus entrepreneurs are greatly influenced by economic activities. From an economic point of view </a:t>
            </a:r>
            <a:r>
              <a:rPr lang="en-US" sz="2400" i="1" dirty="0"/>
              <a:t>an entrepreneur is a person who brings together the factors of production into a combination to make their value greater than before. </a:t>
            </a:r>
          </a:p>
          <a:p>
            <a:pPr marL="0" indent="0">
              <a:buNone/>
            </a:pPr>
            <a:r>
              <a:rPr lang="en-US" sz="2400" dirty="0"/>
              <a:t>According to Schumpeter, entrepreneurs are innovators who bring together the various resources to produce a new product/service through new ways/methods of production, finding new markets, finding new sources of materials to create new business.</a:t>
            </a:r>
          </a:p>
        </p:txBody>
      </p:sp>
    </p:spTree>
    <p:extLst>
      <p:ext uri="{BB962C8B-B14F-4D97-AF65-F5344CB8AC3E}">
        <p14:creationId xmlns:p14="http://schemas.microsoft.com/office/powerpoint/2010/main" val="2108815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49FC6-0A9F-5167-7C51-9D53B224AC96}"/>
              </a:ext>
            </a:extLst>
          </p:cNvPr>
          <p:cNvSpPr>
            <a:spLocks noGrp="1"/>
          </p:cNvSpPr>
          <p:nvPr>
            <p:ph type="title"/>
          </p:nvPr>
        </p:nvSpPr>
        <p:spPr>
          <a:xfrm>
            <a:off x="838200" y="351271"/>
            <a:ext cx="10515600" cy="45719"/>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xmlns="" id="{6B365797-1AD9-6177-6B02-35E75C257168}"/>
              </a:ext>
            </a:extLst>
          </p:cNvPr>
          <p:cNvSpPr>
            <a:spLocks noGrp="1"/>
          </p:cNvSpPr>
          <p:nvPr>
            <p:ph idx="1"/>
          </p:nvPr>
        </p:nvSpPr>
        <p:spPr>
          <a:xfrm>
            <a:off x="838200" y="176935"/>
            <a:ext cx="10515600" cy="4351338"/>
          </a:xfrm>
        </p:spPr>
        <p:txBody>
          <a:bodyPr>
            <a:normAutofit fontScale="85000" lnSpcReduction="20000"/>
          </a:bodyPr>
          <a:lstStyle/>
          <a:p>
            <a:r>
              <a:rPr lang="en-US" sz="2400" dirty="0"/>
              <a:t>the economic theory provides basic data in the economic environment- activities for the start-ups. Thus entrepreneurial activities take place where conditions are supportive/conducive to investment.</a:t>
            </a:r>
          </a:p>
          <a:p>
            <a:r>
              <a:rPr lang="en-US" sz="2400" dirty="0"/>
              <a:t>PSYCHOLOGICAL THEORY</a:t>
            </a:r>
          </a:p>
          <a:p>
            <a:r>
              <a:rPr lang="en-US" sz="2400" dirty="0"/>
              <a:t>The theory holds that entrepreneurs passes unique needs, values and attributes, which drive them into entrepreneurial behavior. It holds that people have personal traits and attributes, mental desires to be independent. The main proponent of this theory is McClelland who attributed entrepreneurial behavior to the high need for achievement. Entrepreneurs are characterized by high need for achievement, which tends to give them high desire to take personal responsibility in risks. They have little interest in routine activities, which are not challenging. According to this theory, entrepreneurial behavior is environmentally determined and is inherited during childhood, where parents have certain high standards achievement.</a:t>
            </a:r>
          </a:p>
        </p:txBody>
      </p:sp>
    </p:spTree>
    <p:extLst>
      <p:ext uri="{BB962C8B-B14F-4D97-AF65-F5344CB8AC3E}">
        <p14:creationId xmlns:p14="http://schemas.microsoft.com/office/powerpoint/2010/main" val="29755093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284</TotalTime>
  <Words>1231</Words>
  <Application>Microsoft Office PowerPoint</Application>
  <PresentationFormat>Custom</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BACHELOR OF ACCOUNTING WITH INFORMATION AND     TECHNOLOGY  ENTREPRENEURSHIP MSU 08504 GROUP ASSIGNMENT YEAR 3 STREAM C  PRESENTERS   1. MKWEPA .A. MKWEPA            IMC/BAIT/2121469 2. ALUMBWAGE .A. KILASI        IMC/BAIT/2110342 3. DENIS .S. FRANCISCO             IMC/BAIT/2124520</vt:lpstr>
      <vt:lpstr>EVOLUTION OF ENTERPRENEURSHIP</vt:lpstr>
      <vt:lpstr>History of entrepreneurship</vt:lpstr>
      <vt:lpstr>17th century</vt:lpstr>
      <vt:lpstr>19th and 20th Century</vt:lpstr>
      <vt:lpstr> </vt:lpstr>
      <vt:lpstr>21st century</vt:lpstr>
      <vt:lpstr>THEORIES OF ENTRENEURSHIP</vt:lpstr>
      <vt:lpstr> </vt:lpstr>
      <vt:lpstr>SOCIOLOGICAL THEORY</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 OF ACCOUNTING WITH INFORMATION AND TECHNOLOGY  ENTREPRENEURSHIP MSU 08504 GROUP ASSIGNMENT YEAR 3 STREAM C PRESENTERS  1. MKWEPA .A. MKWEPA      IMC/BAIT/21 2. ALUBWAGE       IMC/BAIT/2 3. DENIS .S. FRANCISCO    IMC/BAIT/2124520</dc:title>
  <dc:creator>Denis</dc:creator>
  <cp:lastModifiedBy>DON</cp:lastModifiedBy>
  <cp:revision>8</cp:revision>
  <dcterms:created xsi:type="dcterms:W3CDTF">2023-11-06T12:04:17Z</dcterms:created>
  <dcterms:modified xsi:type="dcterms:W3CDTF">2023-11-08T17:24:36Z</dcterms:modified>
</cp:coreProperties>
</file>