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5" r:id="rId4"/>
    <p:sldId id="266" r:id="rId5"/>
    <p:sldId id="267"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6" autoAdjust="0"/>
    <p:restoredTop sz="91410" autoAdjust="0"/>
  </p:normalViewPr>
  <p:slideViewPr>
    <p:cSldViewPr snapToGrid="0">
      <p:cViewPr varScale="1">
        <p:scale>
          <a:sx n="64" d="100"/>
          <a:sy n="64" d="100"/>
        </p:scale>
        <p:origin x="6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29C0FA-F40E-4653-AE1E-20BBAA8D2C7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385779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9C0FA-F40E-4653-AE1E-20BBAA8D2C7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358146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9C0FA-F40E-4653-AE1E-20BBAA8D2C7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327158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9C0FA-F40E-4653-AE1E-20BBAA8D2C7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48289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29C0FA-F40E-4653-AE1E-20BBAA8D2C7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149307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29C0FA-F40E-4653-AE1E-20BBAA8D2C73}"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88522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29C0FA-F40E-4653-AE1E-20BBAA8D2C73}"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325874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29C0FA-F40E-4653-AE1E-20BBAA8D2C73}"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171705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9C0FA-F40E-4653-AE1E-20BBAA8D2C73}"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289535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9C0FA-F40E-4653-AE1E-20BBAA8D2C73}"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54075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9C0FA-F40E-4653-AE1E-20BBAA8D2C73}"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6E9F9-5280-4A74-802F-9DC1F7D82DD6}" type="slidenum">
              <a:rPr lang="en-US" smtClean="0"/>
              <a:t>‹#›</a:t>
            </a:fld>
            <a:endParaRPr lang="en-US"/>
          </a:p>
        </p:txBody>
      </p:sp>
    </p:spTree>
    <p:extLst>
      <p:ext uri="{BB962C8B-B14F-4D97-AF65-F5344CB8AC3E}">
        <p14:creationId xmlns:p14="http://schemas.microsoft.com/office/powerpoint/2010/main" val="73540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9C0FA-F40E-4653-AE1E-20BBAA8D2C73}"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6E9F9-5280-4A74-802F-9DC1F7D82DD6}" type="slidenum">
              <a:rPr lang="en-US" smtClean="0"/>
              <a:t>‹#›</a:t>
            </a:fld>
            <a:endParaRPr lang="en-US"/>
          </a:p>
        </p:txBody>
      </p:sp>
    </p:spTree>
    <p:extLst>
      <p:ext uri="{BB962C8B-B14F-4D97-AF65-F5344CB8AC3E}">
        <p14:creationId xmlns:p14="http://schemas.microsoft.com/office/powerpoint/2010/main" val="34587976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60171" y="1336059"/>
            <a:ext cx="7917873" cy="1860712"/>
          </a:xfrm>
        </p:spPr>
        <p:txBody>
          <a:bodyPr>
            <a:normAutofit/>
          </a:bodyPr>
          <a:lstStyle/>
          <a:p>
            <a:r>
              <a:rPr lang="en-US" dirty="0" smtClean="0"/>
              <a:t>QN.6 QUALITIES OF AN ENTREPRENEUR</a:t>
            </a:r>
            <a:endParaRPr lang="en-US" dirty="0"/>
          </a:p>
        </p:txBody>
      </p:sp>
      <p:sp>
        <p:nvSpPr>
          <p:cNvPr id="3" name="Subtitle 2"/>
          <p:cNvSpPr>
            <a:spLocks noGrp="1"/>
          </p:cNvSpPr>
          <p:nvPr>
            <p:ph type="subTitle" idx="1"/>
          </p:nvPr>
        </p:nvSpPr>
        <p:spPr/>
        <p:txBody>
          <a:bodyPr>
            <a:normAutofit lnSpcReduction="10000"/>
          </a:bodyPr>
          <a:lstStyle/>
          <a:p>
            <a:r>
              <a:rPr lang="en-US" b="1" dirty="0" smtClean="0"/>
              <a:t>GROUP </a:t>
            </a:r>
            <a:r>
              <a:rPr lang="en-US" b="1" dirty="0" smtClean="0"/>
              <a:t>MEMBERS</a:t>
            </a:r>
          </a:p>
          <a:p>
            <a:r>
              <a:rPr lang="en-US" dirty="0" smtClean="0"/>
              <a:t>1-NANZIA MUSSA MANSOUR</a:t>
            </a:r>
          </a:p>
          <a:p>
            <a:r>
              <a:rPr lang="en-US" dirty="0" smtClean="0"/>
              <a:t>2-KAIZILEGE AODAX</a:t>
            </a:r>
          </a:p>
          <a:p>
            <a:r>
              <a:rPr lang="en-US" dirty="0" smtClean="0"/>
              <a:t>3-RICHARD SAGWE</a:t>
            </a:r>
            <a:endParaRPr lang="en-US" dirty="0"/>
          </a:p>
        </p:txBody>
      </p:sp>
      <p:grpSp>
        <p:nvGrpSpPr>
          <p:cNvPr id="4" name="Group 3"/>
          <p:cNvGrpSpPr/>
          <p:nvPr/>
        </p:nvGrpSpPr>
        <p:grpSpPr>
          <a:xfrm>
            <a:off x="0" y="2261937"/>
            <a:ext cx="2839453" cy="750662"/>
            <a:chOff x="0" y="2266416"/>
            <a:chExt cx="3460171" cy="736558"/>
          </a:xfrm>
        </p:grpSpPr>
        <p:sp>
          <p:nvSpPr>
            <p:cNvPr id="10" name="Round Single Corner Rectangle 9"/>
            <p:cNvSpPr/>
            <p:nvPr/>
          </p:nvSpPr>
          <p:spPr>
            <a:xfrm>
              <a:off x="0" y="2266416"/>
              <a:ext cx="3460171" cy="736558"/>
            </a:xfrm>
            <a:prstGeom prst="round1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3846" y="2431473"/>
              <a:ext cx="2668276" cy="382381"/>
            </a:xfrm>
            <a:prstGeom prst="rect">
              <a:avLst/>
            </a:prstGeom>
            <a:noFill/>
            <a:ln>
              <a:noFill/>
            </a:ln>
          </p:spPr>
          <p:txBody>
            <a:bodyPr wrap="square" rtlCol="0">
              <a:spAutoFit/>
            </a:bodyPr>
            <a:lstStyle/>
            <a:p>
              <a:r>
                <a:rPr lang="en-US" dirty="0" smtClean="0">
                  <a:solidFill>
                    <a:schemeClr val="accent4"/>
                  </a:solidFill>
                  <a:latin typeface="Arial Black" panose="020B0A04020102020204" pitchFamily="34" charset="0"/>
                </a:rPr>
                <a:t>INTRODUCTION</a:t>
              </a:r>
              <a:endParaRPr lang="en-US" dirty="0">
                <a:solidFill>
                  <a:schemeClr val="accent4"/>
                </a:solidFill>
                <a:latin typeface="Arial Black" panose="020B0A04020102020204" pitchFamily="34" charset="0"/>
              </a:endParaRPr>
            </a:p>
          </p:txBody>
        </p:sp>
      </p:grpSp>
      <p:sp>
        <p:nvSpPr>
          <p:cNvPr id="13" name="Rectangle 12"/>
          <p:cNvSpPr/>
          <p:nvPr/>
        </p:nvSpPr>
        <p:spPr>
          <a:xfrm>
            <a:off x="3616035" y="19102"/>
            <a:ext cx="6452755" cy="830997"/>
          </a:xfrm>
          <a:prstGeom prst="rect">
            <a:avLst/>
          </a:prstGeom>
          <a:gradFill flip="none" rotWithShape="1">
            <a:gsLst>
              <a:gs pos="0">
                <a:schemeClr val="accent1">
                  <a:lumMod val="40000"/>
                  <a:lumOff val="60000"/>
                </a:schemeClr>
              </a:gs>
              <a:gs pos="48000">
                <a:schemeClr val="accent4">
                  <a:lumMod val="97000"/>
                  <a:lumOff val="3000"/>
                </a:schemeClr>
              </a:gs>
              <a:gs pos="100000">
                <a:schemeClr val="accent4">
                  <a:lumMod val="60000"/>
                  <a:lumOff val="40000"/>
                </a:schemeClr>
              </a:gs>
            </a:gsLst>
            <a:lin ang="16200000" scaled="1"/>
            <a:tileRect/>
          </a:gradFill>
        </p:spPr>
        <p:style>
          <a:lnRef idx="1">
            <a:schemeClr val="accent3"/>
          </a:lnRef>
          <a:fillRef idx="3">
            <a:schemeClr val="accent3"/>
          </a:fillRef>
          <a:effectRef idx="2">
            <a:schemeClr val="accent3"/>
          </a:effectRef>
          <a:fontRef idx="minor">
            <a:schemeClr val="lt1"/>
          </a:fontRef>
        </p:style>
        <p:txBody>
          <a:bodyPr wrap="square">
            <a:spAutoFit/>
          </a:bodyPr>
          <a:lstStyle/>
          <a:p>
            <a:r>
              <a:rPr lang="en-US" sz="4800" dirty="0" smtClean="0"/>
              <a:t>ENTREPRENEURSHIP</a:t>
            </a:r>
            <a:endParaRPr lang="en-US" sz="4800" dirty="0"/>
          </a:p>
        </p:txBody>
      </p:sp>
    </p:spTree>
    <p:extLst>
      <p:ext uri="{BB962C8B-B14F-4D97-AF65-F5344CB8AC3E}">
        <p14:creationId xmlns:p14="http://schemas.microsoft.com/office/powerpoint/2010/main" val="3412122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down)">
                                      <p:cBhvr>
                                        <p:cTn id="24" dur="500"/>
                                        <p:tgtEl>
                                          <p:spTgt spid="3">
                                            <p:txEl>
                                              <p:pRg st="0" end="0"/>
                                            </p:tx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00"/>
                                        <p:tgtEl>
                                          <p:spTgt spid="3">
                                            <p:txEl>
                                              <p:pRg st="1" end="1"/>
                                            </p:tx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down)">
                                      <p:cBhvr>
                                        <p:cTn id="32" dur="500"/>
                                        <p:tgtEl>
                                          <p:spTgt spid="3">
                                            <p:txEl>
                                              <p:pRg st="2" end="2"/>
                                            </p:txEl>
                                          </p:spTgt>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down)">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58410" y="1122744"/>
            <a:ext cx="10733589" cy="5324359"/>
          </a:xfrm>
        </p:spPr>
        <p:txBody>
          <a:bodyPr>
            <a:normAutofit fontScale="25000" lnSpcReduction="20000"/>
          </a:bodyPr>
          <a:lstStyle/>
          <a:p>
            <a:r>
              <a:rPr lang="en-US" sz="12800" dirty="0" smtClean="0"/>
              <a:t>An entrepreneur is someone who exercises initiative by organizing a venture to take benefit of an opportunity and as the decision maker, decides what, how, and how much of a good or service will be produced. </a:t>
            </a:r>
          </a:p>
          <a:p>
            <a:endParaRPr lang="en-US" sz="12800" dirty="0" smtClean="0"/>
          </a:p>
          <a:p>
            <a:r>
              <a:rPr lang="en-US" sz="12800" dirty="0" smtClean="0"/>
              <a:t>An entrepreneur is someone who organizes, manages, and assumes the risks of a business or enterprise. </a:t>
            </a:r>
          </a:p>
          <a:p>
            <a:endParaRPr lang="en-US" sz="800" dirty="0" smtClean="0"/>
          </a:p>
          <a:p>
            <a:endParaRPr lang="en-US" sz="12800" dirty="0" smtClean="0"/>
          </a:p>
          <a:p>
            <a:r>
              <a:rPr lang="en-US" sz="12800" dirty="0" smtClean="0"/>
              <a:t>An entrepreneur is different from a business man who buys and sells good and services for profit. Not all business men are necessarily entrepreneurs. </a:t>
            </a:r>
          </a:p>
          <a:p>
            <a:endParaRPr lang="en-US" dirty="0" smtClean="0"/>
          </a:p>
        </p:txBody>
      </p:sp>
      <p:grpSp>
        <p:nvGrpSpPr>
          <p:cNvPr id="2" name="Group 1"/>
          <p:cNvGrpSpPr/>
          <p:nvPr/>
        </p:nvGrpSpPr>
        <p:grpSpPr>
          <a:xfrm>
            <a:off x="1" y="2271562"/>
            <a:ext cx="2666197" cy="731412"/>
            <a:chOff x="0" y="2266416"/>
            <a:chExt cx="3460171" cy="736558"/>
          </a:xfrm>
        </p:grpSpPr>
        <p:sp>
          <p:nvSpPr>
            <p:cNvPr id="10" name="Round Single Corner Rectangle 9"/>
            <p:cNvSpPr/>
            <p:nvPr/>
          </p:nvSpPr>
          <p:spPr>
            <a:xfrm>
              <a:off x="0" y="2266416"/>
              <a:ext cx="3460171" cy="736558"/>
            </a:xfrm>
            <a:prstGeom prst="round1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8367" y="2450029"/>
              <a:ext cx="2187350" cy="369332"/>
            </a:xfrm>
            <a:prstGeom prst="rect">
              <a:avLst/>
            </a:prstGeom>
            <a:noFill/>
            <a:ln>
              <a:noFill/>
            </a:ln>
          </p:spPr>
          <p:txBody>
            <a:bodyPr wrap="square" rtlCol="0">
              <a:spAutoFit/>
            </a:bodyPr>
            <a:lstStyle/>
            <a:p>
              <a:r>
                <a:rPr lang="en-US" dirty="0" smtClean="0">
                  <a:solidFill>
                    <a:schemeClr val="accent4"/>
                  </a:solidFill>
                  <a:latin typeface="Arial Black" panose="020B0A04020102020204" pitchFamily="34" charset="0"/>
                </a:rPr>
                <a:t>DEFINITION</a:t>
              </a:r>
              <a:endParaRPr lang="en-US" dirty="0">
                <a:solidFill>
                  <a:schemeClr val="accent4"/>
                </a:solidFill>
                <a:latin typeface="Arial Black" panose="020B0A04020102020204" pitchFamily="34" charset="0"/>
              </a:endParaRPr>
            </a:p>
          </p:txBody>
        </p:sp>
      </p:grpSp>
      <p:sp>
        <p:nvSpPr>
          <p:cNvPr id="13" name="Rectangle 12"/>
          <p:cNvSpPr/>
          <p:nvPr/>
        </p:nvSpPr>
        <p:spPr>
          <a:xfrm>
            <a:off x="3616035" y="19102"/>
            <a:ext cx="6452755" cy="830997"/>
          </a:xfrm>
          <a:prstGeom prst="rect">
            <a:avLst/>
          </a:prstGeom>
          <a:gradFill flip="none" rotWithShape="1">
            <a:gsLst>
              <a:gs pos="0">
                <a:schemeClr val="accent1">
                  <a:lumMod val="40000"/>
                  <a:lumOff val="60000"/>
                </a:schemeClr>
              </a:gs>
              <a:gs pos="48000">
                <a:schemeClr val="accent4">
                  <a:lumMod val="97000"/>
                  <a:lumOff val="3000"/>
                </a:schemeClr>
              </a:gs>
              <a:gs pos="100000">
                <a:schemeClr val="accent4">
                  <a:lumMod val="60000"/>
                  <a:lumOff val="40000"/>
                </a:schemeClr>
              </a:gs>
            </a:gsLst>
            <a:lin ang="16200000" scaled="1"/>
            <a:tileRect/>
          </a:gradFill>
        </p:spPr>
        <p:style>
          <a:lnRef idx="1">
            <a:schemeClr val="accent3"/>
          </a:lnRef>
          <a:fillRef idx="3">
            <a:schemeClr val="accent3"/>
          </a:fillRef>
          <a:effectRef idx="2">
            <a:schemeClr val="accent3"/>
          </a:effectRef>
          <a:fontRef idx="minor">
            <a:schemeClr val="lt1"/>
          </a:fontRef>
        </p:style>
        <p:txBody>
          <a:bodyPr wrap="square">
            <a:spAutoFit/>
          </a:bodyPr>
          <a:lstStyle/>
          <a:p>
            <a:r>
              <a:rPr lang="en-US" sz="4800" dirty="0" smtClean="0"/>
              <a:t>ENTREPRENEURSHIP</a:t>
            </a:r>
            <a:endParaRPr lang="en-US" sz="4800" dirty="0"/>
          </a:p>
        </p:txBody>
      </p:sp>
    </p:spTree>
    <p:extLst>
      <p:ext uri="{BB962C8B-B14F-4D97-AF65-F5344CB8AC3E}">
        <p14:creationId xmlns:p14="http://schemas.microsoft.com/office/powerpoint/2010/main" val="1947211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rot="10800000" flipV="1">
            <a:off x="2726712" y="850096"/>
            <a:ext cx="9465285" cy="6917491"/>
          </a:xfrm>
        </p:spPr>
        <p:txBody>
          <a:bodyPr>
            <a:noAutofit/>
          </a:bodyPr>
          <a:lstStyle/>
          <a:p>
            <a:pPr marL="571500" indent="-571500" algn="l">
              <a:buFont typeface="+mj-lt"/>
              <a:buAutoNum type="arabicPeriod"/>
            </a:pPr>
            <a:r>
              <a:rPr lang="en-US" sz="2000" b="1" dirty="0" smtClean="0"/>
              <a:t>Innovativeness</a:t>
            </a:r>
            <a:r>
              <a:rPr lang="en-US" sz="2000" dirty="0" smtClean="0"/>
              <a:t>- </a:t>
            </a:r>
            <a:r>
              <a:rPr lang="en-US" sz="2000" dirty="0"/>
              <a:t>Is the process of translating an idea or invention into a good or service that creates value or for which customers will pay. To be called an innovation, an idea must be replicable at an economical cost and must satisfy a specific need. Innovation involves deliberate application of information, imagination and initiative in deriving greater or different values from resources, and includes all processes by which new ideas are generated and converted into useful </a:t>
            </a:r>
            <a:r>
              <a:rPr lang="en-US" sz="2000" dirty="0" smtClean="0"/>
              <a:t>products.</a:t>
            </a:r>
            <a:endParaRPr lang="en-US" sz="2000" dirty="0"/>
          </a:p>
          <a:p>
            <a:pPr marL="571500" indent="-571500" algn="l">
              <a:buFont typeface="+mj-lt"/>
              <a:buAutoNum type="arabicPeriod"/>
            </a:pPr>
            <a:r>
              <a:rPr lang="en-US" sz="2000" dirty="0" smtClean="0"/>
              <a:t> </a:t>
            </a:r>
            <a:r>
              <a:rPr lang="en-US" sz="2000" b="1" dirty="0"/>
              <a:t>Creativeness</a:t>
            </a:r>
            <a:r>
              <a:rPr lang="en-US" sz="2000" dirty="0"/>
              <a:t> </a:t>
            </a:r>
            <a:r>
              <a:rPr lang="en-US" sz="2000" dirty="0" smtClean="0"/>
              <a:t>- Creativity </a:t>
            </a:r>
            <a:r>
              <a:rPr lang="en-US" sz="2000" dirty="0"/>
              <a:t>is defined as the tendency to generate or recognize ideas, alternatives, or possibilities that may be useful in solving problems, communicating with others, and entertaining ourselves and others (Robert E. Franken, Human Motivation</a:t>
            </a:r>
            <a:r>
              <a:rPr lang="en-US" sz="2000" dirty="0" smtClean="0"/>
              <a:t>).</a:t>
            </a:r>
            <a:endParaRPr lang="en-US" sz="2000" dirty="0" smtClean="0"/>
          </a:p>
          <a:p>
            <a:pPr marL="571500" indent="-571500" algn="l">
              <a:buFont typeface="+mj-lt"/>
              <a:buAutoNum type="arabicPeriod"/>
            </a:pPr>
            <a:r>
              <a:rPr lang="en-US" sz="2000" b="1" dirty="0" smtClean="0"/>
              <a:t> </a:t>
            </a:r>
            <a:r>
              <a:rPr lang="en-US" sz="2000" b="1" dirty="0" smtClean="0"/>
              <a:t>Proactiveness- </a:t>
            </a:r>
            <a:r>
              <a:rPr lang="en-US" sz="2000" b="1" dirty="0" smtClean="0"/>
              <a:t> </a:t>
            </a:r>
            <a:r>
              <a:rPr lang="en-US" sz="2000" dirty="0"/>
              <a:t>Proactive behavior aims at identification and exploitation of opportunities and in taking preemptory action against potential problems and threats, whereas reactive behavior focuses on fighting a fire or solving a problem after it occurs</a:t>
            </a:r>
            <a:r>
              <a:rPr lang="en-US" sz="2000" dirty="0" smtClean="0"/>
              <a:t>. </a:t>
            </a:r>
            <a:r>
              <a:rPr lang="en-US" sz="2000" dirty="0"/>
              <a:t>E.G Goes the extra mile, Anticipates problems, Exceeds </a:t>
            </a:r>
            <a:r>
              <a:rPr lang="en-US" sz="2000" dirty="0" smtClean="0"/>
              <a:t>expectations etc.</a:t>
            </a:r>
            <a:endParaRPr lang="en-US" sz="2000" dirty="0" smtClean="0"/>
          </a:p>
          <a:p>
            <a:pPr marL="571500" indent="-571500" algn="l">
              <a:buFont typeface="+mj-lt"/>
              <a:buAutoNum type="arabicPeriod"/>
            </a:pPr>
            <a:r>
              <a:rPr lang="en-US" sz="2000" b="1" dirty="0"/>
              <a:t>N</a:t>
            </a:r>
            <a:r>
              <a:rPr lang="en-US" sz="2000" b="1" dirty="0" smtClean="0"/>
              <a:t>eed for </a:t>
            </a:r>
            <a:r>
              <a:rPr lang="en-US" sz="2000" b="1" dirty="0" smtClean="0"/>
              <a:t>achievement </a:t>
            </a:r>
            <a:r>
              <a:rPr lang="en-US" sz="2000" dirty="0" smtClean="0"/>
              <a:t>-</a:t>
            </a:r>
            <a:r>
              <a:rPr lang="en-US" sz="2000" dirty="0"/>
              <a:t> </a:t>
            </a:r>
            <a:r>
              <a:rPr lang="en-US" sz="2000" dirty="0" smtClean="0"/>
              <a:t>refers </a:t>
            </a:r>
            <a:r>
              <a:rPr lang="en-US" sz="2000" dirty="0"/>
              <a:t>to an individual's desire for significant accomplishment, mastering of skills, control, or high standards. These include: </a:t>
            </a:r>
            <a:r>
              <a:rPr lang="en-US" sz="2000" dirty="0" smtClean="0"/>
              <a:t>intense</a:t>
            </a:r>
            <a:r>
              <a:rPr lang="en-US" sz="2000" dirty="0"/>
              <a:t>, prolonged and repeated efforts to accomplish something difficult. To work with singleness of purpose towards a high and distant goal. To have the determination to </a:t>
            </a:r>
            <a:r>
              <a:rPr lang="en-US" sz="2000" dirty="0" smtClean="0"/>
              <a:t>win. </a:t>
            </a:r>
            <a:endParaRPr lang="en-US" sz="2000" dirty="0" smtClean="0"/>
          </a:p>
          <a:p>
            <a:pPr marL="571500" indent="-571500" algn="l">
              <a:buFont typeface="+mj-lt"/>
              <a:buAutoNum type="arabicPeriod"/>
            </a:pPr>
            <a:endParaRPr lang="en-US" sz="2000" dirty="0" smtClean="0"/>
          </a:p>
          <a:p>
            <a:pPr marL="571500" indent="-571500" algn="l">
              <a:buFont typeface="+mj-lt"/>
              <a:buAutoNum type="arabicPeriod"/>
            </a:pPr>
            <a:endParaRPr lang="en-US" sz="2000" dirty="0"/>
          </a:p>
        </p:txBody>
      </p:sp>
      <p:grpSp>
        <p:nvGrpSpPr>
          <p:cNvPr id="2" name="Group 1"/>
          <p:cNvGrpSpPr/>
          <p:nvPr/>
        </p:nvGrpSpPr>
        <p:grpSpPr>
          <a:xfrm>
            <a:off x="-1" y="2266416"/>
            <a:ext cx="2926081" cy="736558"/>
            <a:chOff x="-57750" y="2266416"/>
            <a:chExt cx="3713165" cy="736558"/>
          </a:xfrm>
        </p:grpSpPr>
        <p:sp>
          <p:nvSpPr>
            <p:cNvPr id="10" name="Round Single Corner Rectangle 9"/>
            <p:cNvSpPr/>
            <p:nvPr/>
          </p:nvSpPr>
          <p:spPr>
            <a:xfrm>
              <a:off x="-57750" y="2266416"/>
              <a:ext cx="3460171" cy="736558"/>
            </a:xfrm>
            <a:prstGeom prst="round1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87139" y="2421082"/>
              <a:ext cx="2668276" cy="382381"/>
            </a:xfrm>
            <a:prstGeom prst="rect">
              <a:avLst/>
            </a:prstGeom>
            <a:noFill/>
            <a:ln>
              <a:noFill/>
            </a:ln>
          </p:spPr>
          <p:txBody>
            <a:bodyPr wrap="square" rtlCol="0">
              <a:spAutoFit/>
            </a:bodyPr>
            <a:lstStyle/>
            <a:p>
              <a:r>
                <a:rPr lang="en-US" dirty="0" smtClean="0">
                  <a:solidFill>
                    <a:schemeClr val="accent4"/>
                  </a:solidFill>
                  <a:latin typeface="Arial Black" panose="020B0A04020102020204" pitchFamily="34" charset="0"/>
                </a:rPr>
                <a:t>QUALITIES</a:t>
              </a:r>
              <a:endParaRPr lang="en-US" dirty="0">
                <a:solidFill>
                  <a:schemeClr val="accent4"/>
                </a:solidFill>
                <a:latin typeface="Arial Black" panose="020B0A04020102020204" pitchFamily="34" charset="0"/>
              </a:endParaRPr>
            </a:p>
          </p:txBody>
        </p:sp>
      </p:grpSp>
      <p:sp>
        <p:nvSpPr>
          <p:cNvPr id="13" name="Rectangle 12"/>
          <p:cNvSpPr/>
          <p:nvPr/>
        </p:nvSpPr>
        <p:spPr>
          <a:xfrm>
            <a:off x="3616035" y="19099"/>
            <a:ext cx="6452755" cy="830997"/>
          </a:xfrm>
          <a:prstGeom prst="rect">
            <a:avLst/>
          </a:prstGeom>
          <a:gradFill flip="none" rotWithShape="1">
            <a:gsLst>
              <a:gs pos="0">
                <a:schemeClr val="accent1">
                  <a:lumMod val="40000"/>
                  <a:lumOff val="60000"/>
                </a:schemeClr>
              </a:gs>
              <a:gs pos="48000">
                <a:schemeClr val="accent4">
                  <a:lumMod val="97000"/>
                  <a:lumOff val="3000"/>
                </a:schemeClr>
              </a:gs>
              <a:gs pos="100000">
                <a:schemeClr val="accent4">
                  <a:lumMod val="60000"/>
                  <a:lumOff val="40000"/>
                </a:schemeClr>
              </a:gs>
            </a:gsLst>
            <a:lin ang="16200000" scaled="1"/>
            <a:tileRect/>
          </a:gradFill>
        </p:spPr>
        <p:style>
          <a:lnRef idx="1">
            <a:schemeClr val="accent3"/>
          </a:lnRef>
          <a:fillRef idx="3">
            <a:schemeClr val="accent3"/>
          </a:fillRef>
          <a:effectRef idx="2">
            <a:schemeClr val="accent3"/>
          </a:effectRef>
          <a:fontRef idx="minor">
            <a:schemeClr val="lt1"/>
          </a:fontRef>
        </p:style>
        <p:txBody>
          <a:bodyPr wrap="square">
            <a:spAutoFit/>
          </a:bodyPr>
          <a:lstStyle/>
          <a:p>
            <a:r>
              <a:rPr lang="en-US" sz="4800" dirty="0" smtClean="0"/>
              <a:t>ENTREPRENEURSHIP</a:t>
            </a:r>
            <a:endParaRPr lang="en-US" sz="4800" dirty="0"/>
          </a:p>
        </p:txBody>
      </p:sp>
    </p:spTree>
    <p:extLst>
      <p:ext uri="{BB962C8B-B14F-4D97-AF65-F5344CB8AC3E}">
        <p14:creationId xmlns:p14="http://schemas.microsoft.com/office/powerpoint/2010/main" val="3471784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rot="10800000" flipV="1">
            <a:off x="2585468" y="822728"/>
            <a:ext cx="9606532" cy="6035272"/>
          </a:xfrm>
        </p:spPr>
        <p:txBody>
          <a:bodyPr>
            <a:noAutofit/>
          </a:bodyPr>
          <a:lstStyle/>
          <a:p>
            <a:pPr marL="457200" indent="-457200" algn="l">
              <a:lnSpc>
                <a:spcPct val="100000"/>
              </a:lnSpc>
              <a:buAutoNum type="arabicParenR" startAt="5"/>
            </a:pPr>
            <a:r>
              <a:rPr lang="en-US" sz="1900" b="1" dirty="0" smtClean="0"/>
              <a:t>Risk taking- </a:t>
            </a:r>
            <a:r>
              <a:rPr lang="en-US" sz="1900" dirty="0" smtClean="0"/>
              <a:t>Risk-taking </a:t>
            </a:r>
            <a:r>
              <a:rPr lang="en-US" sz="1900" dirty="0"/>
              <a:t>involves a lot of things</a:t>
            </a:r>
            <a:r>
              <a:rPr lang="en-US" sz="1900" dirty="0" smtClean="0"/>
              <a:t>.</a:t>
            </a:r>
            <a:r>
              <a:rPr lang="en-US" sz="1900" dirty="0"/>
              <a:t> Investing in ideas, nobody else believes in but you is a risk too</a:t>
            </a:r>
            <a:r>
              <a:rPr lang="en-US" sz="1900" dirty="0" smtClean="0"/>
              <a:t>.</a:t>
            </a:r>
            <a:r>
              <a:rPr lang="en-US" sz="1900" dirty="0"/>
              <a:t> A risk-taking ability is essential for an entrepreneur. Without the will to explore the unknown, one cannot discover something unique. </a:t>
            </a:r>
            <a:endParaRPr lang="en-US" sz="1900" b="1" dirty="0" smtClean="0"/>
          </a:p>
          <a:p>
            <a:pPr algn="l">
              <a:lnSpc>
                <a:spcPct val="100000"/>
              </a:lnSpc>
            </a:pPr>
            <a:r>
              <a:rPr lang="en-US" sz="1900" dirty="0" smtClean="0"/>
              <a:t>6) </a:t>
            </a:r>
            <a:r>
              <a:rPr lang="en-US" sz="1900" b="1" dirty="0" smtClean="0"/>
              <a:t>Self confidence</a:t>
            </a:r>
            <a:r>
              <a:rPr lang="en-US" sz="1900" dirty="0" smtClean="0"/>
              <a:t>-</a:t>
            </a:r>
            <a:r>
              <a:rPr lang="en-US" sz="2000" dirty="0" smtClean="0"/>
              <a:t>self confidence is key, when </a:t>
            </a:r>
            <a:r>
              <a:rPr lang="en-US" sz="2000" dirty="0"/>
              <a:t>you’re starting your own </a:t>
            </a:r>
            <a:r>
              <a:rPr lang="en-US" sz="2000" dirty="0" smtClean="0"/>
              <a:t>business/company, </a:t>
            </a:r>
            <a:r>
              <a:rPr lang="en-US" sz="2000" dirty="0"/>
              <a:t>nobody believes in your vision more than you. You’ll need to display confidence in order to convince others to support your endeavor and make sure that it is successful.</a:t>
            </a:r>
            <a:endParaRPr lang="en-US" sz="1900" dirty="0" smtClean="0"/>
          </a:p>
          <a:p>
            <a:pPr algn="l">
              <a:lnSpc>
                <a:spcPct val="100000"/>
              </a:lnSpc>
            </a:pPr>
            <a:r>
              <a:rPr lang="en-US" sz="1900" dirty="0" smtClean="0"/>
              <a:t>7) </a:t>
            </a:r>
            <a:r>
              <a:rPr lang="en-US" sz="1900" b="1" dirty="0" smtClean="0"/>
              <a:t>Professionalism</a:t>
            </a:r>
            <a:r>
              <a:rPr lang="en-US" sz="1900" dirty="0" smtClean="0"/>
              <a:t>- </a:t>
            </a:r>
            <a:r>
              <a:rPr lang="en-US" sz="1900" dirty="0"/>
              <a:t>Professionalism is a quality which all good entrepreneurs must possess</a:t>
            </a:r>
            <a:r>
              <a:rPr lang="en-US" sz="1900" dirty="0" smtClean="0"/>
              <a:t>.</a:t>
            </a:r>
            <a:r>
              <a:rPr lang="en-US" sz="1900" dirty="0"/>
              <a:t> Along with professionalism comes </a:t>
            </a:r>
            <a:r>
              <a:rPr lang="en-US" sz="1900" b="1" dirty="0"/>
              <a:t>reliability </a:t>
            </a:r>
            <a:r>
              <a:rPr lang="en-US" sz="1900" dirty="0"/>
              <a:t>and </a:t>
            </a:r>
            <a:r>
              <a:rPr lang="en-US" sz="1900" b="1" dirty="0"/>
              <a:t>discipline</a:t>
            </a:r>
            <a:r>
              <a:rPr lang="en-US" sz="1900" dirty="0"/>
              <a:t>. Self-discipline enables an entrepreneur to achieve their targets, be organized and set an example for everyone.</a:t>
            </a:r>
            <a:r>
              <a:rPr lang="en-US" sz="1900" dirty="0" smtClean="0"/>
              <a:t> </a:t>
            </a:r>
          </a:p>
          <a:p>
            <a:pPr algn="l">
              <a:lnSpc>
                <a:spcPct val="100000"/>
              </a:lnSpc>
            </a:pPr>
            <a:r>
              <a:rPr lang="en-US" sz="1900" dirty="0" smtClean="0"/>
              <a:t>8) </a:t>
            </a:r>
            <a:r>
              <a:rPr lang="en-US" sz="1900" b="1" dirty="0" smtClean="0"/>
              <a:t>Passion</a:t>
            </a:r>
            <a:r>
              <a:rPr lang="en-US" sz="1900" dirty="0" smtClean="0"/>
              <a:t>- Whatever you do </a:t>
            </a:r>
            <a:r>
              <a:rPr lang="en-US" sz="1900" dirty="0"/>
              <a:t>should be your </a:t>
            </a:r>
            <a:r>
              <a:rPr lang="en-US" sz="1900" dirty="0" smtClean="0"/>
              <a:t>passion so you can </a:t>
            </a:r>
            <a:r>
              <a:rPr lang="en-US" sz="1900" dirty="0"/>
              <a:t>enjoy what you’re doing and stay highly motivated. Passion acts as a driving force, with which, you are motivated to strive for better</a:t>
            </a:r>
            <a:r>
              <a:rPr lang="en-US" sz="1900" dirty="0" smtClean="0"/>
              <a:t>.</a:t>
            </a:r>
            <a:r>
              <a:rPr lang="en-US" sz="2000" dirty="0"/>
              <a:t> </a:t>
            </a:r>
            <a:endParaRPr lang="en-US" sz="1900" dirty="0" smtClean="0"/>
          </a:p>
          <a:p>
            <a:pPr algn="l">
              <a:lnSpc>
                <a:spcPct val="100000"/>
              </a:lnSpc>
            </a:pPr>
            <a:r>
              <a:rPr lang="en-US" sz="1900" dirty="0"/>
              <a:t>9</a:t>
            </a:r>
            <a:r>
              <a:rPr lang="en-US" sz="1900" dirty="0" smtClean="0"/>
              <a:t>) </a:t>
            </a:r>
            <a:r>
              <a:rPr lang="en-US" sz="1900" b="1" dirty="0" smtClean="0"/>
              <a:t>Planning</a:t>
            </a:r>
            <a:r>
              <a:rPr lang="en-US" sz="1900" dirty="0" smtClean="0"/>
              <a:t>- </a:t>
            </a:r>
            <a:r>
              <a:rPr lang="en-US" sz="1900" dirty="0"/>
              <a:t>this is the most important of all steps required to run a show. Without planning, everything would be a loose string as they say, “If you fail to plan, you plan to </a:t>
            </a:r>
            <a:r>
              <a:rPr lang="en-US" sz="1900" dirty="0" smtClean="0"/>
              <a:t>fail. Planning </a:t>
            </a:r>
            <a:r>
              <a:rPr lang="en-US" sz="1900" dirty="0"/>
              <a:t>is strategizing the whole game ahead of time. It basically sums up all the resources at hand and enables you to come up with a structure and a thought process for how to reach your goal</a:t>
            </a:r>
            <a:r>
              <a:rPr lang="en-US" sz="1900" dirty="0" smtClean="0"/>
              <a:t>.</a:t>
            </a:r>
          </a:p>
          <a:p>
            <a:pPr algn="l">
              <a:lnSpc>
                <a:spcPct val="100000"/>
              </a:lnSpc>
            </a:pPr>
            <a:r>
              <a:rPr lang="en-US" sz="1900" dirty="0" smtClean="0"/>
              <a:t>10)</a:t>
            </a:r>
            <a:r>
              <a:rPr lang="en-US" sz="1900" b="1" dirty="0" smtClean="0"/>
              <a:t>Customer Satisfaction </a:t>
            </a:r>
            <a:r>
              <a:rPr lang="en-US" sz="1900" dirty="0" smtClean="0"/>
              <a:t>- How </a:t>
            </a:r>
            <a:r>
              <a:rPr lang="en-US" sz="1900" dirty="0"/>
              <a:t>you grab a customer’s attention </a:t>
            </a:r>
            <a:r>
              <a:rPr lang="en-US" sz="1900" dirty="0" smtClean="0"/>
              <a:t>through </a:t>
            </a:r>
            <a:r>
              <a:rPr lang="en-US" sz="1900" dirty="0"/>
              <a:t>various mediums such as marketing and </a:t>
            </a:r>
            <a:r>
              <a:rPr lang="en-US" sz="1900" dirty="0" smtClean="0"/>
              <a:t>advertising, knowing the needs and demands, positive interactions.</a:t>
            </a:r>
          </a:p>
        </p:txBody>
      </p:sp>
      <p:grpSp>
        <p:nvGrpSpPr>
          <p:cNvPr id="4" name="Group 3"/>
          <p:cNvGrpSpPr/>
          <p:nvPr/>
        </p:nvGrpSpPr>
        <p:grpSpPr>
          <a:xfrm>
            <a:off x="0" y="2266416"/>
            <a:ext cx="2781701" cy="736558"/>
            <a:chOff x="0" y="2266416"/>
            <a:chExt cx="3722792" cy="736558"/>
          </a:xfrm>
        </p:grpSpPr>
        <p:sp>
          <p:nvSpPr>
            <p:cNvPr id="10" name="Round Single Corner Rectangle 9"/>
            <p:cNvSpPr/>
            <p:nvPr/>
          </p:nvSpPr>
          <p:spPr>
            <a:xfrm>
              <a:off x="0" y="2266416"/>
              <a:ext cx="3460171" cy="736558"/>
            </a:xfrm>
            <a:prstGeom prst="round1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54516" y="2453132"/>
              <a:ext cx="2668276" cy="382381"/>
            </a:xfrm>
            <a:prstGeom prst="rect">
              <a:avLst/>
            </a:prstGeom>
            <a:noFill/>
            <a:ln>
              <a:noFill/>
            </a:ln>
          </p:spPr>
          <p:txBody>
            <a:bodyPr wrap="square" rtlCol="0">
              <a:spAutoFit/>
            </a:bodyPr>
            <a:lstStyle/>
            <a:p>
              <a:r>
                <a:rPr lang="en-US" dirty="0" smtClean="0">
                  <a:solidFill>
                    <a:schemeClr val="accent4"/>
                  </a:solidFill>
                  <a:latin typeface="Arial Black" panose="020B0A04020102020204" pitchFamily="34" charset="0"/>
                </a:rPr>
                <a:t>QUALITIES</a:t>
              </a:r>
              <a:endParaRPr lang="en-US" dirty="0">
                <a:solidFill>
                  <a:schemeClr val="accent4"/>
                </a:solidFill>
                <a:latin typeface="Arial Black" panose="020B0A04020102020204" pitchFamily="34" charset="0"/>
              </a:endParaRPr>
            </a:p>
          </p:txBody>
        </p:sp>
      </p:grpSp>
      <p:sp>
        <p:nvSpPr>
          <p:cNvPr id="13" name="Rectangle 12"/>
          <p:cNvSpPr/>
          <p:nvPr/>
        </p:nvSpPr>
        <p:spPr>
          <a:xfrm>
            <a:off x="3616035" y="19102"/>
            <a:ext cx="6452755" cy="830997"/>
          </a:xfrm>
          <a:prstGeom prst="rect">
            <a:avLst/>
          </a:prstGeom>
          <a:gradFill flip="none" rotWithShape="1">
            <a:gsLst>
              <a:gs pos="0">
                <a:schemeClr val="accent1">
                  <a:lumMod val="40000"/>
                  <a:lumOff val="60000"/>
                </a:schemeClr>
              </a:gs>
              <a:gs pos="48000">
                <a:schemeClr val="accent4">
                  <a:lumMod val="97000"/>
                  <a:lumOff val="3000"/>
                </a:schemeClr>
              </a:gs>
              <a:gs pos="100000">
                <a:schemeClr val="accent4">
                  <a:lumMod val="60000"/>
                  <a:lumOff val="40000"/>
                </a:schemeClr>
              </a:gs>
            </a:gsLst>
            <a:lin ang="16200000" scaled="1"/>
            <a:tileRect/>
          </a:gradFill>
        </p:spPr>
        <p:style>
          <a:lnRef idx="1">
            <a:schemeClr val="accent3"/>
          </a:lnRef>
          <a:fillRef idx="3">
            <a:schemeClr val="accent3"/>
          </a:fillRef>
          <a:effectRef idx="2">
            <a:schemeClr val="accent3"/>
          </a:effectRef>
          <a:fontRef idx="minor">
            <a:schemeClr val="lt1"/>
          </a:fontRef>
        </p:style>
        <p:txBody>
          <a:bodyPr wrap="square">
            <a:spAutoFit/>
          </a:bodyPr>
          <a:lstStyle/>
          <a:p>
            <a:r>
              <a:rPr lang="en-US" sz="4800" dirty="0" smtClean="0"/>
              <a:t>ENTREPRENEURSHIP</a:t>
            </a:r>
            <a:endParaRPr lang="en-US" sz="4800" dirty="0"/>
          </a:p>
        </p:txBody>
      </p:sp>
    </p:spTree>
    <p:extLst>
      <p:ext uri="{BB962C8B-B14F-4D97-AF65-F5344CB8AC3E}">
        <p14:creationId xmlns:p14="http://schemas.microsoft.com/office/powerpoint/2010/main" val="1104194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rot="10800000" flipV="1">
            <a:off x="3460170" y="1682417"/>
            <a:ext cx="8731828" cy="5074518"/>
          </a:xfrm>
        </p:spPr>
        <p:txBody>
          <a:bodyPr>
            <a:noAutofit/>
          </a:bodyPr>
          <a:lstStyle/>
          <a:p>
            <a:endParaRPr lang="en-US" sz="3600" dirty="0" smtClean="0"/>
          </a:p>
          <a:p>
            <a:r>
              <a:rPr lang="en-US" sz="3200" dirty="0" smtClean="0"/>
              <a:t>The </a:t>
            </a:r>
            <a:r>
              <a:rPr lang="en-US" sz="3200" dirty="0" smtClean="0"/>
              <a:t>common </a:t>
            </a:r>
            <a:r>
              <a:rPr lang="en-US" sz="3200" dirty="0" smtClean="0"/>
              <a:t>conclusion, and to which we also subscribe to, that entrepreneurship is </a:t>
            </a:r>
            <a:r>
              <a:rPr lang="en-US" sz="3200" dirty="0" smtClean="0">
                <a:solidFill>
                  <a:srgbClr val="FF0000"/>
                </a:solidFill>
              </a:rPr>
              <a:t>not</a:t>
            </a:r>
            <a:r>
              <a:rPr lang="en-US" sz="3200" dirty="0" smtClean="0"/>
              <a:t> a biological trait</a:t>
            </a:r>
            <a:r>
              <a:rPr lang="en-US" sz="3200" dirty="0" smtClean="0"/>
              <a:t>.</a:t>
            </a:r>
            <a:endParaRPr lang="en-US" sz="3200" dirty="0"/>
          </a:p>
          <a:p>
            <a:r>
              <a:rPr lang="en-US" sz="3200" dirty="0" smtClean="0"/>
              <a:t> More specifically, entrepreneurs can be developed and that even the much advocated entrepreneurial traits and behaviors such as need for achievement and risk-taking can be </a:t>
            </a:r>
            <a:r>
              <a:rPr lang="en-US" sz="3200" dirty="0" smtClean="0"/>
              <a:t>learnt.</a:t>
            </a:r>
            <a:endParaRPr lang="en-US" sz="3200" dirty="0"/>
          </a:p>
        </p:txBody>
      </p:sp>
      <p:sp>
        <p:nvSpPr>
          <p:cNvPr id="10" name="Round Single Corner Rectangle 9"/>
          <p:cNvSpPr/>
          <p:nvPr/>
        </p:nvSpPr>
        <p:spPr>
          <a:xfrm>
            <a:off x="0" y="2266416"/>
            <a:ext cx="3460171" cy="736558"/>
          </a:xfrm>
          <a:prstGeom prst="round1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87139" y="2421082"/>
            <a:ext cx="2668276" cy="382381"/>
          </a:xfrm>
          <a:prstGeom prst="rect">
            <a:avLst/>
          </a:prstGeom>
          <a:noFill/>
          <a:ln>
            <a:noFill/>
          </a:ln>
        </p:spPr>
        <p:txBody>
          <a:bodyPr wrap="square" rtlCol="0">
            <a:spAutoFit/>
          </a:bodyPr>
          <a:lstStyle/>
          <a:p>
            <a:r>
              <a:rPr lang="en-US" dirty="0" smtClean="0">
                <a:solidFill>
                  <a:schemeClr val="accent4"/>
                </a:solidFill>
                <a:latin typeface="Arial Black" panose="020B0A04020102020204" pitchFamily="34" charset="0"/>
              </a:rPr>
              <a:t>QUESTION</a:t>
            </a:r>
            <a:endParaRPr lang="en-US" dirty="0">
              <a:solidFill>
                <a:schemeClr val="accent4"/>
              </a:solidFill>
              <a:latin typeface="Arial Black" panose="020B0A04020102020204" pitchFamily="34" charset="0"/>
            </a:endParaRPr>
          </a:p>
        </p:txBody>
      </p:sp>
      <p:sp>
        <p:nvSpPr>
          <p:cNvPr id="13" name="Rectangle 12"/>
          <p:cNvSpPr/>
          <p:nvPr/>
        </p:nvSpPr>
        <p:spPr>
          <a:xfrm>
            <a:off x="3616035" y="19102"/>
            <a:ext cx="6452755" cy="830997"/>
          </a:xfrm>
          <a:prstGeom prst="rect">
            <a:avLst/>
          </a:prstGeom>
          <a:gradFill flip="none" rotWithShape="1">
            <a:gsLst>
              <a:gs pos="0">
                <a:schemeClr val="accent1">
                  <a:lumMod val="40000"/>
                  <a:lumOff val="60000"/>
                </a:schemeClr>
              </a:gs>
              <a:gs pos="48000">
                <a:schemeClr val="accent4">
                  <a:lumMod val="97000"/>
                  <a:lumOff val="3000"/>
                </a:schemeClr>
              </a:gs>
              <a:gs pos="100000">
                <a:schemeClr val="accent4">
                  <a:lumMod val="60000"/>
                  <a:lumOff val="40000"/>
                </a:schemeClr>
              </a:gs>
            </a:gsLst>
            <a:lin ang="16200000" scaled="1"/>
            <a:tileRect/>
          </a:gradFill>
        </p:spPr>
        <p:style>
          <a:lnRef idx="1">
            <a:schemeClr val="accent3"/>
          </a:lnRef>
          <a:fillRef idx="3">
            <a:schemeClr val="accent3"/>
          </a:fillRef>
          <a:effectRef idx="2">
            <a:schemeClr val="accent3"/>
          </a:effectRef>
          <a:fontRef idx="minor">
            <a:schemeClr val="lt1"/>
          </a:fontRef>
        </p:style>
        <p:txBody>
          <a:bodyPr wrap="square">
            <a:spAutoFit/>
          </a:bodyPr>
          <a:lstStyle/>
          <a:p>
            <a:r>
              <a:rPr lang="en-US" sz="4800" dirty="0" smtClean="0"/>
              <a:t>ENTREPRENEURSHIP</a:t>
            </a:r>
            <a:endParaRPr lang="en-US" sz="4800" dirty="0"/>
          </a:p>
        </p:txBody>
      </p:sp>
      <p:sp>
        <p:nvSpPr>
          <p:cNvPr id="2" name="Rectangle 1"/>
          <p:cNvSpPr/>
          <p:nvPr/>
        </p:nvSpPr>
        <p:spPr>
          <a:xfrm>
            <a:off x="3616035" y="1004765"/>
            <a:ext cx="7317965" cy="707886"/>
          </a:xfrm>
          <a:prstGeom prst="rect">
            <a:avLst/>
          </a:prstGeom>
        </p:spPr>
        <p:txBody>
          <a:bodyPr wrap="none">
            <a:spAutoFit/>
          </a:bodyPr>
          <a:lstStyle/>
          <a:p>
            <a:r>
              <a:rPr lang="en-US" sz="4000" dirty="0" smtClean="0"/>
              <a:t>Are Entrepreneurs born or made? </a:t>
            </a:r>
          </a:p>
        </p:txBody>
      </p:sp>
    </p:spTree>
    <p:extLst>
      <p:ext uri="{BB962C8B-B14F-4D97-AF65-F5344CB8AC3E}">
        <p14:creationId xmlns:p14="http://schemas.microsoft.com/office/powerpoint/2010/main" val="35274456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 name="Round Single Corner Rectangle 9"/>
          <p:cNvSpPr/>
          <p:nvPr/>
        </p:nvSpPr>
        <p:spPr>
          <a:xfrm>
            <a:off x="0" y="2266415"/>
            <a:ext cx="12274826" cy="1977593"/>
          </a:xfrm>
          <a:prstGeom prst="round1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87138" y="2421082"/>
            <a:ext cx="9081651" cy="1569660"/>
          </a:xfrm>
          <a:prstGeom prst="rect">
            <a:avLst/>
          </a:prstGeom>
          <a:noFill/>
          <a:ln>
            <a:noFill/>
          </a:ln>
        </p:spPr>
        <p:txBody>
          <a:bodyPr wrap="square" rtlCol="0">
            <a:spAutoFit/>
          </a:bodyPr>
          <a:lstStyle/>
          <a:p>
            <a:pPr algn="ctr"/>
            <a:r>
              <a:rPr lang="en-US" sz="3200" dirty="0" smtClean="0">
                <a:solidFill>
                  <a:schemeClr val="accent4"/>
                </a:solidFill>
                <a:latin typeface="Arial Black" panose="020B0A04020102020204" pitchFamily="34" charset="0"/>
              </a:rPr>
              <a:t>THANK YOU FOR LISTENING</a:t>
            </a:r>
          </a:p>
          <a:p>
            <a:pPr algn="ctr"/>
            <a:endParaRPr lang="en-US" sz="3200" dirty="0">
              <a:solidFill>
                <a:schemeClr val="accent4"/>
              </a:solidFill>
              <a:latin typeface="Arial Black" panose="020B0A04020102020204" pitchFamily="34" charset="0"/>
            </a:endParaRPr>
          </a:p>
          <a:p>
            <a:pPr algn="ctr"/>
            <a:r>
              <a:rPr lang="en-US" sz="3200" dirty="0" smtClean="0">
                <a:solidFill>
                  <a:schemeClr val="accent4"/>
                </a:solidFill>
                <a:latin typeface="Arial Black" panose="020B0A04020102020204" pitchFamily="34" charset="0"/>
              </a:rPr>
              <a:t>ANY QUESTIONS?</a:t>
            </a:r>
            <a:endParaRPr lang="en-US" sz="3200" dirty="0">
              <a:solidFill>
                <a:schemeClr val="accent4"/>
              </a:solidFill>
              <a:latin typeface="Arial Black" panose="020B0A04020102020204" pitchFamily="34" charset="0"/>
            </a:endParaRPr>
          </a:p>
        </p:txBody>
      </p:sp>
      <p:sp>
        <p:nvSpPr>
          <p:cNvPr id="13" name="Rectangle 12"/>
          <p:cNvSpPr/>
          <p:nvPr/>
        </p:nvSpPr>
        <p:spPr>
          <a:xfrm>
            <a:off x="3616035" y="19102"/>
            <a:ext cx="6452755" cy="830997"/>
          </a:xfrm>
          <a:prstGeom prst="rect">
            <a:avLst/>
          </a:prstGeom>
          <a:gradFill flip="none" rotWithShape="1">
            <a:gsLst>
              <a:gs pos="0">
                <a:schemeClr val="accent1">
                  <a:lumMod val="40000"/>
                  <a:lumOff val="60000"/>
                </a:schemeClr>
              </a:gs>
              <a:gs pos="48000">
                <a:schemeClr val="accent4">
                  <a:lumMod val="97000"/>
                  <a:lumOff val="3000"/>
                </a:schemeClr>
              </a:gs>
              <a:gs pos="100000">
                <a:schemeClr val="accent4">
                  <a:lumMod val="60000"/>
                  <a:lumOff val="40000"/>
                </a:schemeClr>
              </a:gs>
            </a:gsLst>
            <a:lin ang="16200000" scaled="1"/>
            <a:tileRect/>
          </a:gradFill>
        </p:spPr>
        <p:style>
          <a:lnRef idx="1">
            <a:schemeClr val="accent3"/>
          </a:lnRef>
          <a:fillRef idx="3">
            <a:schemeClr val="accent3"/>
          </a:fillRef>
          <a:effectRef idx="2">
            <a:schemeClr val="accent3"/>
          </a:effectRef>
          <a:fontRef idx="minor">
            <a:schemeClr val="lt1"/>
          </a:fontRef>
        </p:style>
        <p:txBody>
          <a:bodyPr wrap="square">
            <a:spAutoFit/>
          </a:bodyPr>
          <a:lstStyle/>
          <a:p>
            <a:r>
              <a:rPr lang="en-US" sz="4800" dirty="0" smtClean="0"/>
              <a:t>ENTREPRENEURSHIP</a:t>
            </a:r>
            <a:endParaRPr lang="en-US" sz="4800" dirty="0"/>
          </a:p>
        </p:txBody>
      </p:sp>
    </p:spTree>
    <p:extLst>
      <p:ext uri="{BB962C8B-B14F-4D97-AF65-F5344CB8AC3E}">
        <p14:creationId xmlns:p14="http://schemas.microsoft.com/office/powerpoint/2010/main" val="3691819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1793</TotalTime>
  <Words>454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QN.6 QUALITIES OF AN ENTREPRENEUR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28</cp:revision>
  <dcterms:created xsi:type="dcterms:W3CDTF">2023-11-07T14:31:33Z</dcterms:created>
  <dcterms:modified xsi:type="dcterms:W3CDTF">2023-11-08T21:53:16Z</dcterms:modified>
</cp:coreProperties>
</file>