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86260A-111C-44D5-B1C8-60A32B0F9D1B}" type="doc">
      <dgm:prSet loTypeId="urn:microsoft.com/office/officeart/2005/8/layout/hierarchy2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E721CB-D323-4A89-9D13-65D8B5979CB8}">
      <dgm:prSet phldrT="[Text]"/>
      <dgm:spPr/>
      <dgm:t>
        <a:bodyPr/>
        <a:lstStyle/>
        <a:p>
          <a:r>
            <a:rPr lang="en-US" dirty="0" smtClean="0"/>
            <a:t>ENTERPRENEURSHIP</a:t>
          </a:r>
          <a:endParaRPr lang="en-US" dirty="0"/>
        </a:p>
      </dgm:t>
    </dgm:pt>
    <dgm:pt modelId="{C5F21135-C356-40E0-9CBF-F83D11A899AA}" type="parTrans" cxnId="{2C2F4AFF-3550-4394-A4F0-7FC2796241B4}">
      <dgm:prSet/>
      <dgm:spPr/>
      <dgm:t>
        <a:bodyPr/>
        <a:lstStyle/>
        <a:p>
          <a:endParaRPr lang="en-US"/>
        </a:p>
      </dgm:t>
    </dgm:pt>
    <dgm:pt modelId="{D022EF25-5B1D-4F82-83FD-7E07C6635ADE}" type="sibTrans" cxnId="{2C2F4AFF-3550-4394-A4F0-7FC2796241B4}">
      <dgm:prSet/>
      <dgm:spPr/>
      <dgm:t>
        <a:bodyPr/>
        <a:lstStyle/>
        <a:p>
          <a:endParaRPr lang="en-US"/>
        </a:p>
      </dgm:t>
    </dgm:pt>
    <dgm:pt modelId="{E6FCC036-0F8E-4F08-A7A0-74F68C23FFEE}">
      <dgm:prSet phldrT="[Text]"/>
      <dgm:spPr/>
      <dgm:t>
        <a:bodyPr/>
        <a:lstStyle/>
        <a:p>
          <a:r>
            <a:rPr lang="en-US" dirty="0" smtClean="0"/>
            <a:t>CORPORATE ENTREPRENEURSHIP</a:t>
          </a:r>
          <a:endParaRPr lang="en-US" dirty="0"/>
        </a:p>
      </dgm:t>
    </dgm:pt>
    <dgm:pt modelId="{8D73AA3F-F315-4F7B-A681-76108B025703}" type="parTrans" cxnId="{3F540BF8-529B-4432-91EF-5BA411BFCE4A}">
      <dgm:prSet/>
      <dgm:spPr/>
      <dgm:t>
        <a:bodyPr/>
        <a:lstStyle/>
        <a:p>
          <a:endParaRPr lang="en-US"/>
        </a:p>
      </dgm:t>
    </dgm:pt>
    <dgm:pt modelId="{0CD96148-5841-4025-965E-3AAA9BF24BCF}" type="sibTrans" cxnId="{3F540BF8-529B-4432-91EF-5BA411BFCE4A}">
      <dgm:prSet/>
      <dgm:spPr/>
      <dgm:t>
        <a:bodyPr/>
        <a:lstStyle/>
        <a:p>
          <a:endParaRPr lang="en-US"/>
        </a:p>
      </dgm:t>
    </dgm:pt>
    <dgm:pt modelId="{D6B32EA9-8597-4E4E-B746-1816EFB11558}">
      <dgm:prSet phldrT="[Text]"/>
      <dgm:spPr/>
      <dgm:t>
        <a:bodyPr/>
        <a:lstStyle/>
        <a:p>
          <a:r>
            <a:rPr lang="en-US" dirty="0" smtClean="0"/>
            <a:t>CORPORATE VENTURING </a:t>
          </a:r>
          <a:endParaRPr lang="en-US" dirty="0"/>
        </a:p>
      </dgm:t>
    </dgm:pt>
    <dgm:pt modelId="{8DD71D7F-C069-4145-9762-5B3CDF3A6E62}" type="parTrans" cxnId="{4567001B-A27F-4C8D-BB2A-6D4A2CE5BC75}">
      <dgm:prSet/>
      <dgm:spPr/>
      <dgm:t>
        <a:bodyPr/>
        <a:lstStyle/>
        <a:p>
          <a:endParaRPr lang="en-US"/>
        </a:p>
      </dgm:t>
    </dgm:pt>
    <dgm:pt modelId="{153EF5E1-775C-4CEE-B1E3-82DE4CA68C4F}" type="sibTrans" cxnId="{4567001B-A27F-4C8D-BB2A-6D4A2CE5BC75}">
      <dgm:prSet/>
      <dgm:spPr/>
      <dgm:t>
        <a:bodyPr/>
        <a:lstStyle/>
        <a:p>
          <a:endParaRPr lang="en-US"/>
        </a:p>
      </dgm:t>
    </dgm:pt>
    <dgm:pt modelId="{E724838F-1659-4331-826E-6EB42A1C0818}">
      <dgm:prSet phldrT="[Text]"/>
      <dgm:spPr/>
      <dgm:t>
        <a:bodyPr/>
        <a:lstStyle/>
        <a:p>
          <a:r>
            <a:rPr lang="en-US" dirty="0" smtClean="0"/>
            <a:t>CORPARATE VENTURING</a:t>
          </a:r>
          <a:endParaRPr lang="en-US" dirty="0"/>
        </a:p>
      </dgm:t>
    </dgm:pt>
    <dgm:pt modelId="{FAB9C6F8-72FF-4D2F-99A7-83FC223A66E5}" type="parTrans" cxnId="{5DF1FDA3-B56F-48D1-81DB-C9F2A64AF832}">
      <dgm:prSet/>
      <dgm:spPr/>
      <dgm:t>
        <a:bodyPr/>
        <a:lstStyle/>
        <a:p>
          <a:endParaRPr lang="en-US"/>
        </a:p>
      </dgm:t>
    </dgm:pt>
    <dgm:pt modelId="{7C34050D-809D-4B22-95DC-D9AAD829D6AD}" type="sibTrans" cxnId="{5DF1FDA3-B56F-48D1-81DB-C9F2A64AF832}">
      <dgm:prSet/>
      <dgm:spPr/>
      <dgm:t>
        <a:bodyPr/>
        <a:lstStyle/>
        <a:p>
          <a:endParaRPr lang="en-US"/>
        </a:p>
      </dgm:t>
    </dgm:pt>
    <dgm:pt modelId="{AD737E76-BFEB-4C25-889D-50D8B47920C7}">
      <dgm:prSet phldrT="[Text]"/>
      <dgm:spPr/>
      <dgm:t>
        <a:bodyPr/>
        <a:lstStyle/>
        <a:p>
          <a:r>
            <a:rPr lang="en-US" dirty="0" smtClean="0"/>
            <a:t>INDEPENDENT ENTREPRENEURSHIP</a:t>
          </a:r>
          <a:endParaRPr lang="en-US" dirty="0"/>
        </a:p>
      </dgm:t>
    </dgm:pt>
    <dgm:pt modelId="{429FF00A-ADB2-42FC-8EE5-ECD14BB6BD26}" type="parTrans" cxnId="{11DC9CD4-59DE-433A-855B-70349E2414BB}">
      <dgm:prSet/>
      <dgm:spPr/>
      <dgm:t>
        <a:bodyPr/>
        <a:lstStyle/>
        <a:p>
          <a:endParaRPr lang="en-US"/>
        </a:p>
      </dgm:t>
    </dgm:pt>
    <dgm:pt modelId="{86AE3B33-2540-4F85-A34C-54E6F729229F}" type="sibTrans" cxnId="{11DC9CD4-59DE-433A-855B-70349E2414BB}">
      <dgm:prSet/>
      <dgm:spPr/>
      <dgm:t>
        <a:bodyPr/>
        <a:lstStyle/>
        <a:p>
          <a:endParaRPr lang="en-US"/>
        </a:p>
      </dgm:t>
    </dgm:pt>
    <dgm:pt modelId="{431CEA7A-1010-4F4B-B43B-04829847A8C5}" type="pres">
      <dgm:prSet presAssocID="{F486260A-111C-44D5-B1C8-60A32B0F9D1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EFE487E-6A64-40EB-9F21-D290EE44915D}" type="pres">
      <dgm:prSet presAssocID="{58E721CB-D323-4A89-9D13-65D8B5979CB8}" presName="root1" presStyleCnt="0"/>
      <dgm:spPr/>
    </dgm:pt>
    <dgm:pt modelId="{E3154C7B-4EFF-47E1-8536-CF113B491BBA}" type="pres">
      <dgm:prSet presAssocID="{58E721CB-D323-4A89-9D13-65D8B5979CB8}" presName="LevelOneTextNode" presStyleLbl="node0" presStyleIdx="0" presStyleCnt="1" custScaleX="51201" custScaleY="17621" custLinFactNeighborX="8162" custLinFactNeighborY="-337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74D7E5-F819-41B0-810F-7E061E465602}" type="pres">
      <dgm:prSet presAssocID="{58E721CB-D323-4A89-9D13-65D8B5979CB8}" presName="level2hierChild" presStyleCnt="0"/>
      <dgm:spPr/>
    </dgm:pt>
    <dgm:pt modelId="{79686072-4282-4133-A6B5-4D215C9BCE2B}" type="pres">
      <dgm:prSet presAssocID="{8D73AA3F-F315-4F7B-A681-76108B025703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4B6167B9-0BD7-4CAE-9737-D0429CBE713A}" type="pres">
      <dgm:prSet presAssocID="{8D73AA3F-F315-4F7B-A681-76108B025703}" presName="connTx" presStyleLbl="parChTrans1D2" presStyleIdx="0" presStyleCnt="2"/>
      <dgm:spPr/>
      <dgm:t>
        <a:bodyPr/>
        <a:lstStyle/>
        <a:p>
          <a:endParaRPr lang="en-US"/>
        </a:p>
      </dgm:t>
    </dgm:pt>
    <dgm:pt modelId="{00F01079-1551-4C1C-A227-4386672BD4DE}" type="pres">
      <dgm:prSet presAssocID="{E6FCC036-0F8E-4F08-A7A0-74F68C23FFEE}" presName="root2" presStyleCnt="0"/>
      <dgm:spPr/>
    </dgm:pt>
    <dgm:pt modelId="{AD30E299-7470-4CDB-8533-5C2FC1447129}" type="pres">
      <dgm:prSet presAssocID="{E6FCC036-0F8E-4F08-A7A0-74F68C23FFEE}" presName="LevelTwoTextNode" presStyleLbl="node2" presStyleIdx="0" presStyleCnt="2" custScaleX="58445" custScaleY="17395" custLinFactNeighborX="-24350" custLinFactNeighborY="-487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BA055A-A3C2-4827-8AEB-ADF647B99E04}" type="pres">
      <dgm:prSet presAssocID="{E6FCC036-0F8E-4F08-A7A0-74F68C23FFEE}" presName="level3hierChild" presStyleCnt="0"/>
      <dgm:spPr/>
    </dgm:pt>
    <dgm:pt modelId="{4056CB38-1066-4D5C-B447-B55B7890D8D9}" type="pres">
      <dgm:prSet presAssocID="{8DD71D7F-C069-4145-9762-5B3CDF3A6E62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41A410FC-321C-4964-9836-913E08B06EB0}" type="pres">
      <dgm:prSet presAssocID="{8DD71D7F-C069-4145-9762-5B3CDF3A6E62}" presName="connTx" presStyleLbl="parChTrans1D3" presStyleIdx="0" presStyleCnt="2"/>
      <dgm:spPr/>
      <dgm:t>
        <a:bodyPr/>
        <a:lstStyle/>
        <a:p>
          <a:endParaRPr lang="en-US"/>
        </a:p>
      </dgm:t>
    </dgm:pt>
    <dgm:pt modelId="{899142C9-7D48-478D-89C5-159037386136}" type="pres">
      <dgm:prSet presAssocID="{D6B32EA9-8597-4E4E-B746-1816EFB11558}" presName="root2" presStyleCnt="0"/>
      <dgm:spPr/>
    </dgm:pt>
    <dgm:pt modelId="{9B99795E-5F51-4876-9E1B-3E0CD2F0D12C}" type="pres">
      <dgm:prSet presAssocID="{D6B32EA9-8597-4E4E-B746-1816EFB11558}" presName="LevelTwoTextNode" presStyleLbl="node3" presStyleIdx="0" presStyleCnt="2" custScaleX="64757" custScaleY="23140" custLinFactNeighborX="-48210" custLinFactNeighborY="-630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9D5C70-1C5F-4959-B36A-EDC75BF4E80A}" type="pres">
      <dgm:prSet presAssocID="{D6B32EA9-8597-4E4E-B746-1816EFB11558}" presName="level3hierChild" presStyleCnt="0"/>
      <dgm:spPr/>
    </dgm:pt>
    <dgm:pt modelId="{E65F4A22-90AA-46C6-A6F9-79ADA47CE290}" type="pres">
      <dgm:prSet presAssocID="{FAB9C6F8-72FF-4D2F-99A7-83FC223A66E5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9176529F-D50C-4AFC-9CD8-CD5D6C259834}" type="pres">
      <dgm:prSet presAssocID="{FAB9C6F8-72FF-4D2F-99A7-83FC223A66E5}" presName="connTx" presStyleLbl="parChTrans1D3" presStyleIdx="1" presStyleCnt="2"/>
      <dgm:spPr/>
      <dgm:t>
        <a:bodyPr/>
        <a:lstStyle/>
        <a:p>
          <a:endParaRPr lang="en-US"/>
        </a:p>
      </dgm:t>
    </dgm:pt>
    <dgm:pt modelId="{3977A9B7-0654-45E1-A51B-6E7296391C7B}" type="pres">
      <dgm:prSet presAssocID="{E724838F-1659-4331-826E-6EB42A1C0818}" presName="root2" presStyleCnt="0"/>
      <dgm:spPr/>
    </dgm:pt>
    <dgm:pt modelId="{3EB6AC81-36D8-4539-9FB5-A9EB4C801213}" type="pres">
      <dgm:prSet presAssocID="{E724838F-1659-4331-826E-6EB42A1C0818}" presName="LevelTwoTextNode" presStyleLbl="node3" presStyleIdx="1" presStyleCnt="2" custScaleX="61448" custScaleY="21854" custLinFactNeighborX="-50201" custLinFactNeighborY="-84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15F20B-D9E2-416E-80F3-B79FA2124A6C}" type="pres">
      <dgm:prSet presAssocID="{E724838F-1659-4331-826E-6EB42A1C0818}" presName="level3hierChild" presStyleCnt="0"/>
      <dgm:spPr/>
    </dgm:pt>
    <dgm:pt modelId="{19294B5B-9AAB-42D9-9656-E4DBBC56A81D}" type="pres">
      <dgm:prSet presAssocID="{429FF00A-ADB2-42FC-8EE5-ECD14BB6BD26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7C361A3D-0D9E-45E5-95E5-5448D46E2C91}" type="pres">
      <dgm:prSet presAssocID="{429FF00A-ADB2-42FC-8EE5-ECD14BB6BD26}" presName="connTx" presStyleLbl="parChTrans1D2" presStyleIdx="1" presStyleCnt="2"/>
      <dgm:spPr/>
      <dgm:t>
        <a:bodyPr/>
        <a:lstStyle/>
        <a:p>
          <a:endParaRPr lang="en-US"/>
        </a:p>
      </dgm:t>
    </dgm:pt>
    <dgm:pt modelId="{BDCA3988-619F-4B9D-82C0-4C160A3DC292}" type="pres">
      <dgm:prSet presAssocID="{AD737E76-BFEB-4C25-889D-50D8B47920C7}" presName="root2" presStyleCnt="0"/>
      <dgm:spPr/>
    </dgm:pt>
    <dgm:pt modelId="{A0AD6E30-E265-4DB8-B989-FC3252F9195E}" type="pres">
      <dgm:prSet presAssocID="{AD737E76-BFEB-4C25-889D-50D8B47920C7}" presName="LevelTwoTextNode" presStyleLbl="node2" presStyleIdx="1" presStyleCnt="2" custScaleX="66520" custScaleY="14059" custLinFactNeighborX="-30519" custLinFactNeighborY="-1895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BE1661-FB08-478C-8D0B-3F9A4C8AFB8E}" type="pres">
      <dgm:prSet presAssocID="{AD737E76-BFEB-4C25-889D-50D8B47920C7}" presName="level3hierChild" presStyleCnt="0"/>
      <dgm:spPr/>
    </dgm:pt>
  </dgm:ptLst>
  <dgm:cxnLst>
    <dgm:cxn modelId="{365B2FB9-53E6-4E19-B966-03CAB43E410B}" type="presOf" srcId="{E724838F-1659-4331-826E-6EB42A1C0818}" destId="{3EB6AC81-36D8-4539-9FB5-A9EB4C801213}" srcOrd="0" destOrd="0" presId="urn:microsoft.com/office/officeart/2005/8/layout/hierarchy2"/>
    <dgm:cxn modelId="{45B65261-E6DA-4FF3-9496-590F15CDBAFD}" type="presOf" srcId="{429FF00A-ADB2-42FC-8EE5-ECD14BB6BD26}" destId="{7C361A3D-0D9E-45E5-95E5-5448D46E2C91}" srcOrd="1" destOrd="0" presId="urn:microsoft.com/office/officeart/2005/8/layout/hierarchy2"/>
    <dgm:cxn modelId="{FF165944-8068-4893-BAD0-A3F8C22FB01F}" type="presOf" srcId="{8DD71D7F-C069-4145-9762-5B3CDF3A6E62}" destId="{41A410FC-321C-4964-9836-913E08B06EB0}" srcOrd="1" destOrd="0" presId="urn:microsoft.com/office/officeart/2005/8/layout/hierarchy2"/>
    <dgm:cxn modelId="{AAF1E519-B8BC-4ACC-A6F8-52B9C7B34B6F}" type="presOf" srcId="{F486260A-111C-44D5-B1C8-60A32B0F9D1B}" destId="{431CEA7A-1010-4F4B-B43B-04829847A8C5}" srcOrd="0" destOrd="0" presId="urn:microsoft.com/office/officeart/2005/8/layout/hierarchy2"/>
    <dgm:cxn modelId="{4567001B-A27F-4C8D-BB2A-6D4A2CE5BC75}" srcId="{E6FCC036-0F8E-4F08-A7A0-74F68C23FFEE}" destId="{D6B32EA9-8597-4E4E-B746-1816EFB11558}" srcOrd="0" destOrd="0" parTransId="{8DD71D7F-C069-4145-9762-5B3CDF3A6E62}" sibTransId="{153EF5E1-775C-4CEE-B1E3-82DE4CA68C4F}"/>
    <dgm:cxn modelId="{3F540BF8-529B-4432-91EF-5BA411BFCE4A}" srcId="{58E721CB-D323-4A89-9D13-65D8B5979CB8}" destId="{E6FCC036-0F8E-4F08-A7A0-74F68C23FFEE}" srcOrd="0" destOrd="0" parTransId="{8D73AA3F-F315-4F7B-A681-76108B025703}" sibTransId="{0CD96148-5841-4025-965E-3AAA9BF24BCF}"/>
    <dgm:cxn modelId="{CC8B484E-2CA2-44C9-93AC-D269984723C3}" type="presOf" srcId="{8D73AA3F-F315-4F7B-A681-76108B025703}" destId="{79686072-4282-4133-A6B5-4D215C9BCE2B}" srcOrd="0" destOrd="0" presId="urn:microsoft.com/office/officeart/2005/8/layout/hierarchy2"/>
    <dgm:cxn modelId="{49B3A4C5-68A2-427C-AAF9-CA87EA58933D}" type="presOf" srcId="{58E721CB-D323-4A89-9D13-65D8B5979CB8}" destId="{E3154C7B-4EFF-47E1-8536-CF113B491BBA}" srcOrd="0" destOrd="0" presId="urn:microsoft.com/office/officeart/2005/8/layout/hierarchy2"/>
    <dgm:cxn modelId="{2C2F4AFF-3550-4394-A4F0-7FC2796241B4}" srcId="{F486260A-111C-44D5-B1C8-60A32B0F9D1B}" destId="{58E721CB-D323-4A89-9D13-65D8B5979CB8}" srcOrd="0" destOrd="0" parTransId="{C5F21135-C356-40E0-9CBF-F83D11A899AA}" sibTransId="{D022EF25-5B1D-4F82-83FD-7E07C6635ADE}"/>
    <dgm:cxn modelId="{E35C4560-ADF9-4C3E-B2DD-B898659D095A}" type="presOf" srcId="{8D73AA3F-F315-4F7B-A681-76108B025703}" destId="{4B6167B9-0BD7-4CAE-9737-D0429CBE713A}" srcOrd="1" destOrd="0" presId="urn:microsoft.com/office/officeart/2005/8/layout/hierarchy2"/>
    <dgm:cxn modelId="{EDE944CA-8371-415C-A54D-7B3FF9B6C48C}" type="presOf" srcId="{429FF00A-ADB2-42FC-8EE5-ECD14BB6BD26}" destId="{19294B5B-9AAB-42D9-9656-E4DBBC56A81D}" srcOrd="0" destOrd="0" presId="urn:microsoft.com/office/officeart/2005/8/layout/hierarchy2"/>
    <dgm:cxn modelId="{DE5AB76B-0E97-417A-B8CF-99AC9789A407}" type="presOf" srcId="{8DD71D7F-C069-4145-9762-5B3CDF3A6E62}" destId="{4056CB38-1066-4D5C-B447-B55B7890D8D9}" srcOrd="0" destOrd="0" presId="urn:microsoft.com/office/officeart/2005/8/layout/hierarchy2"/>
    <dgm:cxn modelId="{0655ED68-9147-40DE-BD89-B68B36B9F39B}" type="presOf" srcId="{FAB9C6F8-72FF-4D2F-99A7-83FC223A66E5}" destId="{9176529F-D50C-4AFC-9CD8-CD5D6C259834}" srcOrd="1" destOrd="0" presId="urn:microsoft.com/office/officeart/2005/8/layout/hierarchy2"/>
    <dgm:cxn modelId="{27ECB667-6D76-4D76-A3B7-1F841496BC0B}" type="presOf" srcId="{AD737E76-BFEB-4C25-889D-50D8B47920C7}" destId="{A0AD6E30-E265-4DB8-B989-FC3252F9195E}" srcOrd="0" destOrd="0" presId="urn:microsoft.com/office/officeart/2005/8/layout/hierarchy2"/>
    <dgm:cxn modelId="{11DC9CD4-59DE-433A-855B-70349E2414BB}" srcId="{58E721CB-D323-4A89-9D13-65D8B5979CB8}" destId="{AD737E76-BFEB-4C25-889D-50D8B47920C7}" srcOrd="1" destOrd="0" parTransId="{429FF00A-ADB2-42FC-8EE5-ECD14BB6BD26}" sibTransId="{86AE3B33-2540-4F85-A34C-54E6F729229F}"/>
    <dgm:cxn modelId="{5DF1FDA3-B56F-48D1-81DB-C9F2A64AF832}" srcId="{E6FCC036-0F8E-4F08-A7A0-74F68C23FFEE}" destId="{E724838F-1659-4331-826E-6EB42A1C0818}" srcOrd="1" destOrd="0" parTransId="{FAB9C6F8-72FF-4D2F-99A7-83FC223A66E5}" sibTransId="{7C34050D-809D-4B22-95DC-D9AAD829D6AD}"/>
    <dgm:cxn modelId="{71E7D33C-6DE6-4342-BA1F-43D2289CEFE6}" type="presOf" srcId="{D6B32EA9-8597-4E4E-B746-1816EFB11558}" destId="{9B99795E-5F51-4876-9E1B-3E0CD2F0D12C}" srcOrd="0" destOrd="0" presId="urn:microsoft.com/office/officeart/2005/8/layout/hierarchy2"/>
    <dgm:cxn modelId="{0DC18684-B00C-4203-B57E-C8B4990947E5}" type="presOf" srcId="{FAB9C6F8-72FF-4D2F-99A7-83FC223A66E5}" destId="{E65F4A22-90AA-46C6-A6F9-79ADA47CE290}" srcOrd="0" destOrd="0" presId="urn:microsoft.com/office/officeart/2005/8/layout/hierarchy2"/>
    <dgm:cxn modelId="{65ED3AE9-9BE3-48B5-8CE3-92B840B36686}" type="presOf" srcId="{E6FCC036-0F8E-4F08-A7A0-74F68C23FFEE}" destId="{AD30E299-7470-4CDB-8533-5C2FC1447129}" srcOrd="0" destOrd="0" presId="urn:microsoft.com/office/officeart/2005/8/layout/hierarchy2"/>
    <dgm:cxn modelId="{11C413E3-9363-4E34-8178-E771B5D87557}" type="presParOf" srcId="{431CEA7A-1010-4F4B-B43B-04829847A8C5}" destId="{9EFE487E-6A64-40EB-9F21-D290EE44915D}" srcOrd="0" destOrd="0" presId="urn:microsoft.com/office/officeart/2005/8/layout/hierarchy2"/>
    <dgm:cxn modelId="{5726882B-1C32-4739-BC7C-73890C16C0CF}" type="presParOf" srcId="{9EFE487E-6A64-40EB-9F21-D290EE44915D}" destId="{E3154C7B-4EFF-47E1-8536-CF113B491BBA}" srcOrd="0" destOrd="0" presId="urn:microsoft.com/office/officeart/2005/8/layout/hierarchy2"/>
    <dgm:cxn modelId="{51EC562C-3EAC-4133-AC17-F3E8E250D9A8}" type="presParOf" srcId="{9EFE487E-6A64-40EB-9F21-D290EE44915D}" destId="{9F74D7E5-F819-41B0-810F-7E061E465602}" srcOrd="1" destOrd="0" presId="urn:microsoft.com/office/officeart/2005/8/layout/hierarchy2"/>
    <dgm:cxn modelId="{C7F508EF-4312-4128-ABC3-E82172C56EDD}" type="presParOf" srcId="{9F74D7E5-F819-41B0-810F-7E061E465602}" destId="{79686072-4282-4133-A6B5-4D215C9BCE2B}" srcOrd="0" destOrd="0" presId="urn:microsoft.com/office/officeart/2005/8/layout/hierarchy2"/>
    <dgm:cxn modelId="{87C5C9F9-61BE-4013-B1D5-67AFA4708648}" type="presParOf" srcId="{79686072-4282-4133-A6B5-4D215C9BCE2B}" destId="{4B6167B9-0BD7-4CAE-9737-D0429CBE713A}" srcOrd="0" destOrd="0" presId="urn:microsoft.com/office/officeart/2005/8/layout/hierarchy2"/>
    <dgm:cxn modelId="{1A575DD9-EC59-42C3-8169-769491FDF938}" type="presParOf" srcId="{9F74D7E5-F819-41B0-810F-7E061E465602}" destId="{00F01079-1551-4C1C-A227-4386672BD4DE}" srcOrd="1" destOrd="0" presId="urn:microsoft.com/office/officeart/2005/8/layout/hierarchy2"/>
    <dgm:cxn modelId="{885FFC93-C0C6-4977-8FE1-132772EDE26C}" type="presParOf" srcId="{00F01079-1551-4C1C-A227-4386672BD4DE}" destId="{AD30E299-7470-4CDB-8533-5C2FC1447129}" srcOrd="0" destOrd="0" presId="urn:microsoft.com/office/officeart/2005/8/layout/hierarchy2"/>
    <dgm:cxn modelId="{A8BA0CBA-66E1-4D31-8D92-C80BC7486122}" type="presParOf" srcId="{00F01079-1551-4C1C-A227-4386672BD4DE}" destId="{4EBA055A-A3C2-4827-8AEB-ADF647B99E04}" srcOrd="1" destOrd="0" presId="urn:microsoft.com/office/officeart/2005/8/layout/hierarchy2"/>
    <dgm:cxn modelId="{D9DD82E5-47ED-45A4-B893-CB2D81C6B2AE}" type="presParOf" srcId="{4EBA055A-A3C2-4827-8AEB-ADF647B99E04}" destId="{4056CB38-1066-4D5C-B447-B55B7890D8D9}" srcOrd="0" destOrd="0" presId="urn:microsoft.com/office/officeart/2005/8/layout/hierarchy2"/>
    <dgm:cxn modelId="{95626D39-9EC9-40ED-9286-83E21D2C86AB}" type="presParOf" srcId="{4056CB38-1066-4D5C-B447-B55B7890D8D9}" destId="{41A410FC-321C-4964-9836-913E08B06EB0}" srcOrd="0" destOrd="0" presId="urn:microsoft.com/office/officeart/2005/8/layout/hierarchy2"/>
    <dgm:cxn modelId="{DA1B1A7F-ADB2-485B-8126-4B770853367F}" type="presParOf" srcId="{4EBA055A-A3C2-4827-8AEB-ADF647B99E04}" destId="{899142C9-7D48-478D-89C5-159037386136}" srcOrd="1" destOrd="0" presId="urn:microsoft.com/office/officeart/2005/8/layout/hierarchy2"/>
    <dgm:cxn modelId="{42D76A92-5BE5-4BE9-90E6-A75E0F3F1F4F}" type="presParOf" srcId="{899142C9-7D48-478D-89C5-159037386136}" destId="{9B99795E-5F51-4876-9E1B-3E0CD2F0D12C}" srcOrd="0" destOrd="0" presId="urn:microsoft.com/office/officeart/2005/8/layout/hierarchy2"/>
    <dgm:cxn modelId="{D5460ACA-5EFC-478F-A60D-A2526EB52E6D}" type="presParOf" srcId="{899142C9-7D48-478D-89C5-159037386136}" destId="{8F9D5C70-1C5F-4959-B36A-EDC75BF4E80A}" srcOrd="1" destOrd="0" presId="urn:microsoft.com/office/officeart/2005/8/layout/hierarchy2"/>
    <dgm:cxn modelId="{B1297F0F-8FE8-48D6-838E-F7DF310E67EB}" type="presParOf" srcId="{4EBA055A-A3C2-4827-8AEB-ADF647B99E04}" destId="{E65F4A22-90AA-46C6-A6F9-79ADA47CE290}" srcOrd="2" destOrd="0" presId="urn:microsoft.com/office/officeart/2005/8/layout/hierarchy2"/>
    <dgm:cxn modelId="{E0C7D7B7-8020-4267-8977-87C23E2FC4E1}" type="presParOf" srcId="{E65F4A22-90AA-46C6-A6F9-79ADA47CE290}" destId="{9176529F-D50C-4AFC-9CD8-CD5D6C259834}" srcOrd="0" destOrd="0" presId="urn:microsoft.com/office/officeart/2005/8/layout/hierarchy2"/>
    <dgm:cxn modelId="{C5C14D14-9DB2-4070-9BA6-5B3E37DBC37C}" type="presParOf" srcId="{4EBA055A-A3C2-4827-8AEB-ADF647B99E04}" destId="{3977A9B7-0654-45E1-A51B-6E7296391C7B}" srcOrd="3" destOrd="0" presId="urn:microsoft.com/office/officeart/2005/8/layout/hierarchy2"/>
    <dgm:cxn modelId="{E5C79ADA-E8D7-4B53-85E8-548E1B48BCFD}" type="presParOf" srcId="{3977A9B7-0654-45E1-A51B-6E7296391C7B}" destId="{3EB6AC81-36D8-4539-9FB5-A9EB4C801213}" srcOrd="0" destOrd="0" presId="urn:microsoft.com/office/officeart/2005/8/layout/hierarchy2"/>
    <dgm:cxn modelId="{5710E82A-EE2D-4AF7-9DBA-D2B8B7D833AF}" type="presParOf" srcId="{3977A9B7-0654-45E1-A51B-6E7296391C7B}" destId="{9915F20B-D9E2-416E-80F3-B79FA2124A6C}" srcOrd="1" destOrd="0" presId="urn:microsoft.com/office/officeart/2005/8/layout/hierarchy2"/>
    <dgm:cxn modelId="{0F87792E-69E6-4597-B04B-368AF05144ED}" type="presParOf" srcId="{9F74D7E5-F819-41B0-810F-7E061E465602}" destId="{19294B5B-9AAB-42D9-9656-E4DBBC56A81D}" srcOrd="2" destOrd="0" presId="urn:microsoft.com/office/officeart/2005/8/layout/hierarchy2"/>
    <dgm:cxn modelId="{971467F4-6CB8-493E-A6F0-C82CB3DE7DA7}" type="presParOf" srcId="{19294B5B-9AAB-42D9-9656-E4DBBC56A81D}" destId="{7C361A3D-0D9E-45E5-95E5-5448D46E2C91}" srcOrd="0" destOrd="0" presId="urn:microsoft.com/office/officeart/2005/8/layout/hierarchy2"/>
    <dgm:cxn modelId="{A00E01EF-BEB2-4CD3-9035-C947EA7B3F4C}" type="presParOf" srcId="{9F74D7E5-F819-41B0-810F-7E061E465602}" destId="{BDCA3988-619F-4B9D-82C0-4C160A3DC292}" srcOrd="3" destOrd="0" presId="urn:microsoft.com/office/officeart/2005/8/layout/hierarchy2"/>
    <dgm:cxn modelId="{F59F7B23-1226-4F88-80CC-2CEA68741598}" type="presParOf" srcId="{BDCA3988-619F-4B9D-82C0-4C160A3DC292}" destId="{A0AD6E30-E265-4DB8-B989-FC3252F9195E}" srcOrd="0" destOrd="0" presId="urn:microsoft.com/office/officeart/2005/8/layout/hierarchy2"/>
    <dgm:cxn modelId="{7CCF05B5-8871-4BCD-8D37-DDDE2CCF1A9C}" type="presParOf" srcId="{BDCA3988-619F-4B9D-82C0-4C160A3DC292}" destId="{40BE1661-FB08-478C-8D0B-3F9A4C8AFB8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154C7B-4EFF-47E1-8536-CF113B491BBA}">
      <dsp:nvSpPr>
        <dsp:cNvPr id="0" name=""/>
        <dsp:cNvSpPr/>
      </dsp:nvSpPr>
      <dsp:spPr>
        <a:xfrm>
          <a:off x="399264" y="1561702"/>
          <a:ext cx="2450266" cy="4216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ENTERPRENEURSHIP</a:t>
          </a:r>
          <a:endParaRPr lang="en-US" sz="1400" kern="1200" dirty="0"/>
        </a:p>
      </dsp:txBody>
      <dsp:txXfrm>
        <a:off x="411613" y="1574051"/>
        <a:ext cx="2425568" cy="396935"/>
      </dsp:txXfrm>
    </dsp:sp>
    <dsp:sp modelId="{79686072-4282-4133-A6B5-4D215C9BCE2B}">
      <dsp:nvSpPr>
        <dsp:cNvPr id="0" name=""/>
        <dsp:cNvSpPr/>
      </dsp:nvSpPr>
      <dsp:spPr>
        <a:xfrm rot="17813005">
          <a:off x="2632459" y="1372779"/>
          <a:ext cx="792488" cy="92636"/>
        </a:xfrm>
        <a:custGeom>
          <a:avLst/>
          <a:gdLst/>
          <a:ahLst/>
          <a:cxnLst/>
          <a:rect l="0" t="0" r="0" b="0"/>
          <a:pathLst>
            <a:path>
              <a:moveTo>
                <a:pt x="0" y="46318"/>
              </a:moveTo>
              <a:lnTo>
                <a:pt x="792488" y="46318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08891" y="1399285"/>
        <a:ext cx="39624" cy="39624"/>
      </dsp:txXfrm>
    </dsp:sp>
    <dsp:sp modelId="{AD30E299-7470-4CDB-8533-5C2FC1447129}">
      <dsp:nvSpPr>
        <dsp:cNvPr id="0" name=""/>
        <dsp:cNvSpPr/>
      </dsp:nvSpPr>
      <dsp:spPr>
        <a:xfrm>
          <a:off x="3207876" y="857563"/>
          <a:ext cx="2796934" cy="4162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CORPORATE ENTREPRENEURSHIP</a:t>
          </a:r>
          <a:endParaRPr lang="en-US" sz="1400" kern="1200" dirty="0"/>
        </a:p>
      </dsp:txBody>
      <dsp:txXfrm>
        <a:off x="3220067" y="869754"/>
        <a:ext cx="2772552" cy="391844"/>
      </dsp:txXfrm>
    </dsp:sp>
    <dsp:sp modelId="{4056CB38-1066-4D5C-B447-B55B7890D8D9}">
      <dsp:nvSpPr>
        <dsp:cNvPr id="0" name=""/>
        <dsp:cNvSpPr/>
      </dsp:nvSpPr>
      <dsp:spPr>
        <a:xfrm rot="18877465">
          <a:off x="5841227" y="628064"/>
          <a:ext cx="1099560" cy="92636"/>
        </a:xfrm>
        <a:custGeom>
          <a:avLst/>
          <a:gdLst/>
          <a:ahLst/>
          <a:cxnLst/>
          <a:rect l="0" t="0" r="0" b="0"/>
          <a:pathLst>
            <a:path>
              <a:moveTo>
                <a:pt x="0" y="46318"/>
              </a:moveTo>
              <a:lnTo>
                <a:pt x="1099560" y="46318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63518" y="646894"/>
        <a:ext cx="54978" cy="54978"/>
      </dsp:txXfrm>
    </dsp:sp>
    <dsp:sp modelId="{9B99795E-5F51-4876-9E1B-3E0CD2F0D12C}">
      <dsp:nvSpPr>
        <dsp:cNvPr id="0" name=""/>
        <dsp:cNvSpPr/>
      </dsp:nvSpPr>
      <dsp:spPr>
        <a:xfrm>
          <a:off x="6777203" y="6243"/>
          <a:ext cx="3099000" cy="5536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CORPORATE VENTURING </a:t>
          </a:r>
          <a:endParaRPr lang="en-US" sz="1400" kern="1200" dirty="0"/>
        </a:p>
      </dsp:txBody>
      <dsp:txXfrm>
        <a:off x="6793420" y="22460"/>
        <a:ext cx="3066566" cy="521258"/>
      </dsp:txXfrm>
    </dsp:sp>
    <dsp:sp modelId="{E65F4A22-90AA-46C6-A6F9-79ADA47CE290}">
      <dsp:nvSpPr>
        <dsp:cNvPr id="0" name=""/>
        <dsp:cNvSpPr/>
      </dsp:nvSpPr>
      <dsp:spPr>
        <a:xfrm rot="3869978">
          <a:off x="5556972" y="1729144"/>
          <a:ext cx="1572788" cy="92636"/>
        </a:xfrm>
        <a:custGeom>
          <a:avLst/>
          <a:gdLst/>
          <a:ahLst/>
          <a:cxnLst/>
          <a:rect l="0" t="0" r="0" b="0"/>
          <a:pathLst>
            <a:path>
              <a:moveTo>
                <a:pt x="0" y="46318"/>
              </a:moveTo>
              <a:lnTo>
                <a:pt x="1572788" y="46318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04047" y="1736142"/>
        <a:ext cx="78639" cy="78639"/>
      </dsp:txXfrm>
    </dsp:sp>
    <dsp:sp modelId="{3EB6AC81-36D8-4539-9FB5-A9EB4C801213}">
      <dsp:nvSpPr>
        <dsp:cNvPr id="0" name=""/>
        <dsp:cNvSpPr/>
      </dsp:nvSpPr>
      <dsp:spPr>
        <a:xfrm>
          <a:off x="6681922" y="2223787"/>
          <a:ext cx="2940645" cy="5229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CORPARATE VENTURING</a:t>
          </a:r>
          <a:endParaRPr lang="en-US" sz="1400" kern="1200" dirty="0"/>
        </a:p>
      </dsp:txBody>
      <dsp:txXfrm>
        <a:off x="6697238" y="2239103"/>
        <a:ext cx="2910013" cy="492288"/>
      </dsp:txXfrm>
    </dsp:sp>
    <dsp:sp modelId="{19294B5B-9AAB-42D9-9656-E4DBBC56A81D}">
      <dsp:nvSpPr>
        <dsp:cNvPr id="0" name=""/>
        <dsp:cNvSpPr/>
      </dsp:nvSpPr>
      <dsp:spPr>
        <a:xfrm rot="5107904">
          <a:off x="2509197" y="2096754"/>
          <a:ext cx="743790" cy="92636"/>
        </a:xfrm>
        <a:custGeom>
          <a:avLst/>
          <a:gdLst/>
          <a:ahLst/>
          <a:cxnLst/>
          <a:rect l="0" t="0" r="0" b="0"/>
          <a:pathLst>
            <a:path>
              <a:moveTo>
                <a:pt x="0" y="46318"/>
              </a:moveTo>
              <a:lnTo>
                <a:pt x="743790" y="46318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62497" y="2124478"/>
        <a:ext cx="37189" cy="37189"/>
      </dsp:txXfrm>
    </dsp:sp>
    <dsp:sp modelId="{A0AD6E30-E265-4DB8-B989-FC3252F9195E}">
      <dsp:nvSpPr>
        <dsp:cNvPr id="0" name=""/>
        <dsp:cNvSpPr/>
      </dsp:nvSpPr>
      <dsp:spPr>
        <a:xfrm>
          <a:off x="2912653" y="2345425"/>
          <a:ext cx="3183370" cy="3364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INDEPENDENT ENTREPRENEURSHIP</a:t>
          </a:r>
          <a:endParaRPr lang="en-US" sz="1400" kern="1200" dirty="0"/>
        </a:p>
      </dsp:txBody>
      <dsp:txXfrm>
        <a:off x="2922506" y="2355278"/>
        <a:ext cx="3163664" cy="3166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550464"/>
              </p:ext>
            </p:extLst>
          </p:nvPr>
        </p:nvGraphicFramePr>
        <p:xfrm>
          <a:off x="1861861" y="4707843"/>
          <a:ext cx="8156781" cy="16255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81725"/>
                <a:gridCol w="4175056"/>
              </a:tblGrid>
              <a:tr h="4062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</a:rPr>
                        <a:t>REGISTRATION NO</a:t>
                      </a:r>
                      <a:r>
                        <a:rPr lang="en-US" sz="1200">
                          <a:effectLst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64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AMISA JABEL </a:t>
                      </a:r>
                      <a:r>
                        <a:rPr lang="en-US" sz="16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ANASS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IMC/BAIT/2111578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64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TULIZO TEGEMEA MVIKULE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IMC/BAIT/2111564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64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DISMAS NSIKO</a:t>
                      </a:r>
                      <a:r>
                        <a:rPr lang="en-US" sz="16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CHACHA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IMC/BAIT/2121324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2073895" y="1552357"/>
            <a:ext cx="851907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 bmk="_Toc62984257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INSTITUTE OF FINANCE MANAGEMENT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(IFM)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Picture 2"/>
          <p:cNvSpPr>
            <a:spLocks noChangeArrowheads="1"/>
          </p:cNvSpPr>
          <p:nvPr/>
        </p:nvSpPr>
        <p:spPr bwMode="auto">
          <a:xfrm>
            <a:off x="1861861" y="2349244"/>
            <a:ext cx="27305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3"/>
          <p:cNvSpPr>
            <a:spLocks noChangeArrowheads="1"/>
          </p:cNvSpPr>
          <p:nvPr/>
        </p:nvSpPr>
        <p:spPr bwMode="auto">
          <a:xfrm>
            <a:off x="2263620" y="2313441"/>
            <a:ext cx="7188506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06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306388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FACULTY OF</a:t>
            </a:r>
            <a:r>
              <a:rPr kumimoji="0" lang="en-US" altLang="zh-CN" sz="1600" b="1" i="0" u="none" strike="noStrike" cap="none" normalizeH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ACCOUNTING, BANKING AND FINANCE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</a:endParaRPr>
          </a:p>
          <a:p>
            <a:pPr marL="0" marR="0" lvl="0" indent="306388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DEPARTMENT OF ECONOMICS AND </a:t>
            </a:r>
            <a:r>
              <a:rPr lang="en-US" altLang="zh-CN" sz="1600" b="1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FINANCE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</a:endParaRPr>
          </a:p>
          <a:p>
            <a:pPr marL="0" marR="0" lvl="0" indent="306388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BACHELOR OF ACCOUNTING WITH INFORMATION TECHNOLOGY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</a:endParaRPr>
          </a:p>
          <a:p>
            <a:pPr marL="0" marR="0" lvl="0" indent="306388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YEAR 2023/2024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</a:endParaRPr>
          </a:p>
          <a:p>
            <a:pPr marL="0" marR="0" lvl="0" indent="306388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TYPE OF WORK: GROUP ASSIGNMENT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</a:endParaRPr>
          </a:p>
          <a:p>
            <a:pPr marL="0" marR="0" lvl="0" indent="306388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SUBJECT NAME: ENTREPRENEURSHIP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</a:endParaRPr>
          </a:p>
          <a:p>
            <a:pPr marL="0" marR="0" lvl="0" indent="306388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SUBJECT CODE: MSU 08502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</a:endParaRPr>
          </a:p>
          <a:p>
            <a:pPr marL="0" marR="0" lvl="0" indent="306388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STREAM: 3C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</a:endParaRPr>
          </a:p>
          <a:p>
            <a:pPr marL="0" marR="0" lvl="0" indent="306388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GROUP   : 4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</a:endParaRPr>
          </a:p>
          <a:p>
            <a:pPr marL="0" marR="0" lvl="0" indent="306388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06388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568" y="542181"/>
            <a:ext cx="1540303" cy="1148306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596348" y="369941"/>
            <a:ext cx="11052313" cy="638754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93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7151" y="973668"/>
            <a:ext cx="8761413" cy="706964"/>
          </a:xfrm>
        </p:spPr>
        <p:txBody>
          <a:bodyPr/>
          <a:lstStyle/>
          <a:p>
            <a:r>
              <a:rPr lang="en-US" dirty="0" smtClean="0"/>
              <a:t>CORPORATE ENTREPRENEURSHIP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Corporate entrepreneurship or intrapreneurship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the creation of new business, products, or services from inside an organization to generate new revenue growth through entrepreneurial action.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uber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Cultivate innovation and creativity within enterprise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an entrepreneurial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organisations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Organising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around teams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Assessing enterprises as “intelligent organization”.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045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ENTREPRENEURSHIP STRUCTURE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4198151"/>
              </p:ext>
            </p:extLst>
          </p:nvPr>
        </p:nvGraphicFramePr>
        <p:xfrm>
          <a:off x="0" y="2208628"/>
          <a:ext cx="12192000" cy="4649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6963508" y="355912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800683"/>
              </p:ext>
            </p:extLst>
          </p:nvPr>
        </p:nvGraphicFramePr>
        <p:xfrm>
          <a:off x="6893171" y="3263705"/>
          <a:ext cx="2518116" cy="436098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2518116"/>
              </a:tblGrid>
              <a:tr h="436098">
                <a:tc>
                  <a:txBody>
                    <a:bodyPr/>
                    <a:lstStyle/>
                    <a:p>
                      <a:r>
                        <a:rPr lang="en-US" dirty="0" smtClean="0"/>
                        <a:t>STRATEGIC RENEWAL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5964702" y="3189391"/>
            <a:ext cx="942535" cy="257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037097"/>
              </p:ext>
            </p:extLst>
          </p:nvPr>
        </p:nvGraphicFramePr>
        <p:xfrm>
          <a:off x="10213145" y="3981156"/>
          <a:ext cx="1575581" cy="914400"/>
        </p:xfrm>
        <a:graphic>
          <a:graphicData uri="http://schemas.openxmlformats.org/drawingml/2006/table">
            <a:tbl>
              <a:tblPr/>
              <a:tblGrid>
                <a:gridCol w="1575581"/>
              </a:tblGrid>
              <a:tr h="90033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EXTERNAL CORPORATE VENTURING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501949"/>
              </p:ext>
            </p:extLst>
          </p:nvPr>
        </p:nvGraphicFramePr>
        <p:xfrm>
          <a:off x="10142806" y="5289453"/>
          <a:ext cx="2049193" cy="914400"/>
        </p:xfrm>
        <a:graphic>
          <a:graphicData uri="http://schemas.openxmlformats.org/drawingml/2006/table">
            <a:tbl>
              <a:tblPr/>
              <a:tblGrid>
                <a:gridCol w="2049193"/>
              </a:tblGrid>
              <a:tr h="74939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INTERNAL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 CORPORATE  VENTURING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0" name="Straight Connector 19"/>
          <p:cNvCxnSpPr>
            <a:endCxn id="17" idx="1"/>
          </p:cNvCxnSpPr>
          <p:nvPr/>
        </p:nvCxnSpPr>
        <p:spPr>
          <a:xfrm flipV="1">
            <a:off x="9594166" y="4438356"/>
            <a:ext cx="618979" cy="119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036234" y="119575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148775" y="1680632"/>
            <a:ext cx="0" cy="21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9594166" y="4979965"/>
            <a:ext cx="534573" cy="594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757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764" y="514350"/>
            <a:ext cx="8705850" cy="1071032"/>
          </a:xfrm>
        </p:spPr>
        <p:txBody>
          <a:bodyPr/>
          <a:lstStyle/>
          <a:p>
            <a:r>
              <a:rPr lang="en-US" dirty="0" smtClean="0"/>
              <a:t>Characteristics and internal factors of corporate entrepreneurship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2338" y="2400300"/>
            <a:ext cx="10012361" cy="5334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CORPORATE ENTREPRENEURSHIP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business venturing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Innovativeness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 renewal</a:t>
            </a:r>
          </a:p>
          <a:p>
            <a:pPr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Proactiveness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FACTORS INFLUENCING CORPORATE ENTREPRENEURSHIP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 management support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and incentive system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 availability</a:t>
            </a:r>
          </a:p>
          <a:p>
            <a:pPr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Organisations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policies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70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corporate entrepreneurship ? And Barriers of corporate entrepreneurship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47900"/>
            <a:ext cx="9017746" cy="4610100"/>
          </a:xfrm>
        </p:spPr>
        <p:txBody>
          <a:bodyPr/>
          <a:lstStyle/>
          <a:p>
            <a:r>
              <a:rPr lang="en-US" b="1" dirty="0" smtClean="0"/>
              <a:t>Why</a:t>
            </a:r>
          </a:p>
          <a:p>
            <a:pPr>
              <a:buFont typeface="+mj-lt"/>
              <a:buAutoNum type="arabicPeriod"/>
            </a:pPr>
            <a:r>
              <a:rPr lang="en-US" b="1" dirty="0" smtClean="0"/>
              <a:t>Increased productivity and employee morale</a:t>
            </a:r>
          </a:p>
          <a:p>
            <a:pPr>
              <a:buFont typeface="+mj-lt"/>
              <a:buAutoNum type="arabicPeriod"/>
            </a:pPr>
            <a:r>
              <a:rPr lang="en-US" b="1" dirty="0" smtClean="0"/>
              <a:t>Enhance growth</a:t>
            </a:r>
          </a:p>
          <a:p>
            <a:pPr>
              <a:buFont typeface="+mj-lt"/>
              <a:buAutoNum type="arabicPeriod"/>
            </a:pPr>
            <a:r>
              <a:rPr lang="en-US" b="1" dirty="0" smtClean="0"/>
              <a:t>Employee recruitment and retention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Barriers</a:t>
            </a:r>
          </a:p>
          <a:p>
            <a:pPr>
              <a:buFont typeface="+mj-lt"/>
              <a:buAutoNum type="arabicPeriod"/>
            </a:pPr>
            <a:r>
              <a:rPr lang="en-US" b="1" dirty="0" smtClean="0"/>
              <a:t>Inadequate market experience and fear of failure</a:t>
            </a:r>
          </a:p>
          <a:p>
            <a:pPr>
              <a:buFont typeface="+mj-lt"/>
              <a:buAutoNum type="arabicPeriod"/>
            </a:pPr>
            <a:r>
              <a:rPr lang="en-US" b="1" dirty="0" smtClean="0"/>
              <a:t>Managing finances and corruption</a:t>
            </a:r>
          </a:p>
          <a:p>
            <a:pPr>
              <a:buFont typeface="+mj-lt"/>
              <a:buAutoNum type="arabicPeriod"/>
            </a:pPr>
            <a:r>
              <a:rPr lang="en-US" b="1" dirty="0" smtClean="0"/>
              <a:t>Human resources problem and limited technical skills</a:t>
            </a:r>
          </a:p>
          <a:p>
            <a:pPr>
              <a:buFont typeface="+mj-lt"/>
              <a:buAutoNum type="arabicPeriod"/>
            </a:pPr>
            <a:r>
              <a:rPr lang="en-US" b="1" dirty="0" smtClean="0"/>
              <a:t>Non strategic planning and lack of motivations </a:t>
            </a:r>
          </a:p>
          <a:p>
            <a:pPr>
              <a:buFont typeface="+mj-lt"/>
              <a:buAutoNum type="arabicPeriod"/>
            </a:pPr>
            <a:r>
              <a:rPr lang="en-US" b="1" dirty="0" smtClean="0"/>
              <a:t>Lack of capacity and practical knowledge</a:t>
            </a:r>
          </a:p>
          <a:p>
            <a:pPr>
              <a:buFont typeface="+mj-lt"/>
              <a:buAutoNum type="arabicPeriod"/>
            </a:pPr>
            <a:r>
              <a:rPr lang="en-US" b="1" dirty="0" smtClean="0"/>
              <a:t>Psychological pressure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23276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Drucker, P(2014), Innovations and entrepreneurship,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Routleges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Michael H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Moriison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Donald F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Kuratko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Jeffrey 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Covin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2010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Justin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Gooderl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Longernecker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2002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771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216</TotalTime>
  <Words>255</Words>
  <Application>Microsoft Office PowerPoint</Application>
  <PresentationFormat>Widescreen</PresentationFormat>
  <Paragraphs>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宋体</vt:lpstr>
      <vt:lpstr>宋体</vt:lpstr>
      <vt:lpstr>Arial</vt:lpstr>
      <vt:lpstr>Calibri</vt:lpstr>
      <vt:lpstr>Century Gothic</vt:lpstr>
      <vt:lpstr>Times New Roman</vt:lpstr>
      <vt:lpstr>Wingdings 3</vt:lpstr>
      <vt:lpstr>Ion Boardroom</vt:lpstr>
      <vt:lpstr>PowerPoint Presentation</vt:lpstr>
      <vt:lpstr>CORPORATE ENTREPRENEURSHIP</vt:lpstr>
      <vt:lpstr>ENTREPRENEURSHIP STRUCTURE</vt:lpstr>
      <vt:lpstr>Characteristics and internal factors of corporate entrepreneurship</vt:lpstr>
      <vt:lpstr>Why corporate entrepreneurship ? And Barriers of corporate entrepreneurship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ENTREPRENEURSHIP</dc:title>
  <dc:creator>user</dc:creator>
  <cp:lastModifiedBy>user</cp:lastModifiedBy>
  <cp:revision>24</cp:revision>
  <dcterms:created xsi:type="dcterms:W3CDTF">2023-11-06T11:24:39Z</dcterms:created>
  <dcterms:modified xsi:type="dcterms:W3CDTF">2023-11-06T15:22:37Z</dcterms:modified>
</cp:coreProperties>
</file>