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11/6/2023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11/6/2023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11/6/2023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11/6/2023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11/6/2023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21" Type="http://schemas.openxmlformats.org/officeDocument/2006/relationships/image" Target="../media/image4.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3.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image" Target="../media/image5.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11/6/2023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BAD40-0774-4B75-9B42-C058D20A874C}"/>
              </a:ext>
            </a:extLst>
          </p:cNvPr>
          <p:cNvSpPr>
            <a:spLocks noGrp="1"/>
          </p:cNvSpPr>
          <p:nvPr>
            <p:ph type="ctrTitle"/>
          </p:nvPr>
        </p:nvSpPr>
        <p:spPr/>
        <p:txBody>
          <a:bodyPr/>
          <a:lstStyle/>
          <a:p>
            <a:r>
              <a:rPr lang="en-US" dirty="0"/>
              <a:t>ENTREPRENEURSHIP</a:t>
            </a:r>
          </a:p>
        </p:txBody>
      </p:sp>
      <p:sp>
        <p:nvSpPr>
          <p:cNvPr id="3" name="Subtitle 2">
            <a:extLst>
              <a:ext uri="{FF2B5EF4-FFF2-40B4-BE49-F238E27FC236}">
                <a16:creationId xmlns:a16="http://schemas.microsoft.com/office/drawing/2014/main" id="{BB1B4FA3-BD32-47FC-A272-B89D9C143AA5}"/>
              </a:ext>
            </a:extLst>
          </p:cNvPr>
          <p:cNvSpPr>
            <a:spLocks noGrp="1"/>
          </p:cNvSpPr>
          <p:nvPr>
            <p:ph type="subTitle" idx="1"/>
          </p:nvPr>
        </p:nvSpPr>
        <p:spPr/>
        <p:txBody>
          <a:bodyPr/>
          <a:lstStyle/>
          <a:p>
            <a:r>
              <a:rPr lang="en-US" dirty="0"/>
              <a:t>EVOLUTION OF ENTREPRENEURSHIP</a:t>
            </a:r>
          </a:p>
        </p:txBody>
      </p:sp>
    </p:spTree>
    <p:extLst>
      <p:ext uri="{BB962C8B-B14F-4D97-AF65-F5344CB8AC3E}">
        <p14:creationId xmlns:p14="http://schemas.microsoft.com/office/powerpoint/2010/main" val="190385366"/>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20ED1-F158-D759-BD67-EB6475AFBADA}"/>
              </a:ext>
            </a:extLst>
          </p:cNvPr>
          <p:cNvSpPr>
            <a:spLocks noGrp="1"/>
          </p:cNvSpPr>
          <p:nvPr>
            <p:ph type="title"/>
          </p:nvPr>
        </p:nvSpPr>
        <p:spPr/>
        <p:txBody>
          <a:bodyPr/>
          <a:lstStyle/>
          <a:p>
            <a:r>
              <a:rPr lang="en-US" dirty="0"/>
              <a:t>Reference</a:t>
            </a:r>
            <a:endParaRPr lang="" dirty="0"/>
          </a:p>
        </p:txBody>
      </p:sp>
      <p:sp>
        <p:nvSpPr>
          <p:cNvPr id="3" name="Content Placeholder 2">
            <a:extLst>
              <a:ext uri="{FF2B5EF4-FFF2-40B4-BE49-F238E27FC236}">
                <a16:creationId xmlns:a16="http://schemas.microsoft.com/office/drawing/2014/main" id="{1BFC85D1-0EBD-8D3C-2B9D-4831F00BC7FF}"/>
              </a:ext>
            </a:extLst>
          </p:cNvPr>
          <p:cNvSpPr>
            <a:spLocks noGrp="1"/>
          </p:cNvSpPr>
          <p:nvPr>
            <p:ph idx="1"/>
          </p:nvPr>
        </p:nvSpPr>
        <p:spPr>
          <a:xfrm>
            <a:off x="1104293" y="2052918"/>
            <a:ext cx="8946541" cy="4195481"/>
          </a:xfrm>
        </p:spPr>
        <p:txBody>
          <a:bodyPr/>
          <a:lstStyle/>
          <a:p>
            <a:r>
              <a:rPr lang="en-US" dirty="0"/>
              <a:t>Drucker, P. (2014). Innovation and Entrepreneurship, Routledge.</a:t>
            </a:r>
          </a:p>
          <a:p>
            <a:endParaRPr lang="en-US" dirty="0"/>
          </a:p>
          <a:p>
            <a:r>
              <a:rPr lang="en-US" dirty="0" err="1"/>
              <a:t>Kuratko</a:t>
            </a:r>
            <a:r>
              <a:rPr lang="en-US" dirty="0"/>
              <a:t> D. F., &amp; Hodgetts R. M. (2011). Entrepreneurship: A Contemporary Approach, Harcourt Inc.</a:t>
            </a:r>
          </a:p>
          <a:p>
            <a:endParaRPr lang="en-US" dirty="0"/>
          </a:p>
          <a:p>
            <a:r>
              <a:rPr lang="en-US" dirty="0" err="1"/>
              <a:t>Kuratko</a:t>
            </a:r>
            <a:r>
              <a:rPr lang="en-US" dirty="0"/>
              <a:t> D. F., &amp; Hodgetts R. M. (2014). Entrepreneurship: Theory, Process and Practice, Thomson Learning.</a:t>
            </a:r>
          </a:p>
        </p:txBody>
      </p:sp>
      <p:sp>
        <p:nvSpPr>
          <p:cNvPr id="5" name="TextBox 4">
            <a:extLst>
              <a:ext uri="{FF2B5EF4-FFF2-40B4-BE49-F238E27FC236}">
                <a16:creationId xmlns:a16="http://schemas.microsoft.com/office/drawing/2014/main" id="{5431A39D-BBAD-CA17-2CF7-9521A2084AC5}"/>
              </a:ext>
            </a:extLst>
          </p:cNvPr>
          <p:cNvSpPr txBox="1"/>
          <p:nvPr/>
        </p:nvSpPr>
        <p:spPr>
          <a:xfrm>
            <a:off x="5180111" y="2505670"/>
            <a:ext cx="1828800" cy="1828800"/>
          </a:xfrm>
          <a:prstGeom prst="rect">
            <a:avLst/>
          </a:prstGeom>
          <a:noFill/>
        </p:spPr>
        <p:txBody>
          <a:bodyPr wrap="square" rtlCol="0">
            <a:spAutoFit/>
          </a:bodyPr>
          <a:lstStyle/>
          <a:p>
            <a:pPr algn="l"/>
            <a:endParaRPr lang="" dirty="0"/>
          </a:p>
        </p:txBody>
      </p:sp>
    </p:spTree>
    <p:extLst>
      <p:ext uri="{BB962C8B-B14F-4D97-AF65-F5344CB8AC3E}">
        <p14:creationId xmlns:p14="http://schemas.microsoft.com/office/powerpoint/2010/main" val="1736868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EDDB3-727F-419A-8D83-FDD4EBA1C952}"/>
              </a:ext>
            </a:extLst>
          </p:cNvPr>
          <p:cNvSpPr>
            <a:spLocks noGrp="1"/>
          </p:cNvSpPr>
          <p:nvPr>
            <p:ph type="title"/>
          </p:nvPr>
        </p:nvSpPr>
        <p:spPr/>
        <p:txBody>
          <a:bodyPr/>
          <a:lstStyle/>
          <a:p>
            <a:r>
              <a:rPr lang="en-US" dirty="0"/>
              <a:t>Entrepreneurship</a:t>
            </a:r>
          </a:p>
        </p:txBody>
      </p:sp>
      <p:sp>
        <p:nvSpPr>
          <p:cNvPr id="3" name="Content Placeholder 2">
            <a:extLst>
              <a:ext uri="{FF2B5EF4-FFF2-40B4-BE49-F238E27FC236}">
                <a16:creationId xmlns:a16="http://schemas.microsoft.com/office/drawing/2014/main" id="{257B543C-76B4-42B5-9B9C-F272C2026ECA}"/>
              </a:ext>
            </a:extLst>
          </p:cNvPr>
          <p:cNvSpPr>
            <a:spLocks noGrp="1"/>
          </p:cNvSpPr>
          <p:nvPr>
            <p:ph idx="1"/>
          </p:nvPr>
        </p:nvSpPr>
        <p:spPr/>
        <p:txBody>
          <a:bodyPr/>
          <a:lstStyle/>
          <a:p>
            <a:pPr algn="just"/>
            <a:r>
              <a:rPr lang="en-US" dirty="0"/>
              <a:t>Entrepreneurship is a dynamic and multifaceted field that encompasses various aspects such as creativity, innovation, risk-taking, and leadership. It plays a crucial role in driving economic growth, job creation, and technological advancements in societies around the world. One of the key characteristics of entrepreneurship is the ability to identify and exploit opportunities. </a:t>
            </a:r>
          </a:p>
        </p:txBody>
      </p:sp>
    </p:spTree>
    <p:extLst>
      <p:ext uri="{BB962C8B-B14F-4D97-AF65-F5344CB8AC3E}">
        <p14:creationId xmlns:p14="http://schemas.microsoft.com/office/powerpoint/2010/main" val="127032869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1465D-357D-48A1-B8CB-9B690472DD5B}"/>
              </a:ext>
            </a:extLst>
          </p:cNvPr>
          <p:cNvSpPr>
            <a:spLocks noGrp="1"/>
          </p:cNvSpPr>
          <p:nvPr>
            <p:ph type="title"/>
          </p:nvPr>
        </p:nvSpPr>
        <p:spPr/>
        <p:txBody>
          <a:bodyPr/>
          <a:lstStyle/>
          <a:p>
            <a:r>
              <a:rPr lang="en-US" dirty="0"/>
              <a:t>Evolution of Entrepreneurship</a:t>
            </a:r>
          </a:p>
        </p:txBody>
      </p:sp>
      <p:sp>
        <p:nvSpPr>
          <p:cNvPr id="3" name="Content Placeholder 2">
            <a:extLst>
              <a:ext uri="{FF2B5EF4-FFF2-40B4-BE49-F238E27FC236}">
                <a16:creationId xmlns:a16="http://schemas.microsoft.com/office/drawing/2014/main" id="{1D4F60D4-2067-4A89-8F68-464F304AE779}"/>
              </a:ext>
            </a:extLst>
          </p:cNvPr>
          <p:cNvSpPr>
            <a:spLocks noGrp="1"/>
          </p:cNvSpPr>
          <p:nvPr>
            <p:ph idx="1"/>
          </p:nvPr>
        </p:nvSpPr>
        <p:spPr/>
        <p:txBody>
          <a:bodyPr/>
          <a:lstStyle/>
          <a:p>
            <a:pPr algn="just"/>
            <a:r>
              <a:rPr lang="en-US" dirty="0"/>
              <a:t>Entrepreneurship is a dynamic and ever-evolving concept that has undergone significant changes throughout history. It has played a crucial role in shaping economies, driving innovation, and creating job opportunities. The evolution of entrepreneurship can be traced back to ancient times and has been influenced by various factors such as economic conditions, technological advancements, social changes, and cultural shifts.</a:t>
            </a:r>
          </a:p>
          <a:p>
            <a:pPr algn="just"/>
            <a:endParaRPr lang="en-US" dirty="0"/>
          </a:p>
          <a:p>
            <a:pPr algn="just"/>
            <a:r>
              <a:rPr lang="en-US" dirty="0"/>
              <a:t>Evolution of entrepreneurship has been analyzed by different scholars as follows;</a:t>
            </a:r>
          </a:p>
          <a:p>
            <a:endParaRPr lang="en-US" dirty="0"/>
          </a:p>
        </p:txBody>
      </p:sp>
    </p:spTree>
    <p:extLst>
      <p:ext uri="{BB962C8B-B14F-4D97-AF65-F5344CB8AC3E}">
        <p14:creationId xmlns:p14="http://schemas.microsoft.com/office/powerpoint/2010/main" val="425528027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9B22A-A329-44C6-BF30-4F82D53943A1}"/>
              </a:ext>
            </a:extLst>
          </p:cNvPr>
          <p:cNvSpPr>
            <a:spLocks noGrp="1"/>
          </p:cNvSpPr>
          <p:nvPr>
            <p:ph type="title"/>
          </p:nvPr>
        </p:nvSpPr>
        <p:spPr/>
        <p:txBody>
          <a:bodyPr/>
          <a:lstStyle/>
          <a:p>
            <a:r>
              <a:rPr lang="en-US" dirty="0"/>
              <a:t>Evolution by Schumpeter</a:t>
            </a:r>
          </a:p>
        </p:txBody>
      </p:sp>
      <p:sp>
        <p:nvSpPr>
          <p:cNvPr id="3" name="Content Placeholder 2">
            <a:extLst>
              <a:ext uri="{FF2B5EF4-FFF2-40B4-BE49-F238E27FC236}">
                <a16:creationId xmlns:a16="http://schemas.microsoft.com/office/drawing/2014/main" id="{6EF25C4E-2240-43EF-94AE-FF3616D1F309}"/>
              </a:ext>
            </a:extLst>
          </p:cNvPr>
          <p:cNvSpPr>
            <a:spLocks noGrp="1"/>
          </p:cNvSpPr>
          <p:nvPr>
            <p:ph idx="1"/>
          </p:nvPr>
        </p:nvSpPr>
        <p:spPr/>
        <p:txBody>
          <a:bodyPr>
            <a:normAutofit/>
          </a:bodyPr>
          <a:lstStyle/>
          <a:p>
            <a:pPr algn="just"/>
            <a:r>
              <a:rPr lang="en-US" dirty="0"/>
              <a:t>Schumpeter's theory of entrepreneurship has had a profound impact on our understanding of economic development. It highlights the role of entrepreneurs as agents of change and drivers of innovation. Schumpeter's theory of entrepreneurship can be divided into three main stages: imitation, innovation, and creative destruction.</a:t>
            </a:r>
          </a:p>
          <a:p>
            <a:pPr algn="just"/>
            <a:endParaRPr lang="en-US" dirty="0"/>
          </a:p>
          <a:p>
            <a:pPr algn="just"/>
            <a:r>
              <a:rPr lang="en-US" dirty="0"/>
              <a:t>Imitation: According to Schumpeter, the first stage of entrepreneurship is characterized by imitation. In this stage, entrepreneurs observe and replicate existing business models and practices. They identify successful ventures and imitate their strategies in order to enter the market and gain profits.</a:t>
            </a:r>
          </a:p>
          <a:p>
            <a:pPr algn="just"/>
            <a:endParaRPr lang="en-US" dirty="0"/>
          </a:p>
          <a:p>
            <a:pPr algn="just"/>
            <a:endParaRPr lang="en-US" dirty="0"/>
          </a:p>
          <a:p>
            <a:pPr algn="just"/>
            <a:endParaRPr lang="en-US" dirty="0"/>
          </a:p>
          <a:p>
            <a:pPr algn="just"/>
            <a:endParaRPr lang="en-US" dirty="0"/>
          </a:p>
          <a:p>
            <a:pPr algn="just"/>
            <a:endParaRPr lang="en-US" dirty="0"/>
          </a:p>
          <a:p>
            <a:endParaRPr lang="en-US" dirty="0"/>
          </a:p>
        </p:txBody>
      </p:sp>
    </p:spTree>
    <p:extLst>
      <p:ext uri="{BB962C8B-B14F-4D97-AF65-F5344CB8AC3E}">
        <p14:creationId xmlns:p14="http://schemas.microsoft.com/office/powerpoint/2010/main" val="338725119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CD0E4-5927-4EC3-8BCC-0B5A2E2064B9}"/>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5A207FD2-8EDD-442B-8D2A-55C6FB3A12C7}"/>
              </a:ext>
            </a:extLst>
          </p:cNvPr>
          <p:cNvSpPr>
            <a:spLocks noGrp="1"/>
          </p:cNvSpPr>
          <p:nvPr>
            <p:ph idx="1"/>
          </p:nvPr>
        </p:nvSpPr>
        <p:spPr/>
        <p:txBody>
          <a:bodyPr/>
          <a:lstStyle/>
          <a:p>
            <a:pPr algn="just"/>
            <a:r>
              <a:rPr lang="en-US" dirty="0"/>
              <a:t>Innovation: The second stage of entrepreneurship, according to Schumpeter, is innovation. He believed that true entrepreneurs are not merely imitators but innovators who introduce new products, services, or processes into the market.</a:t>
            </a:r>
          </a:p>
          <a:p>
            <a:pPr marL="0" indent="0" algn="just">
              <a:buNone/>
            </a:pPr>
            <a:endParaRPr lang="en-US" dirty="0"/>
          </a:p>
          <a:p>
            <a:pPr algn="just"/>
            <a:r>
              <a:rPr lang="en-US" dirty="0"/>
              <a:t>Creative Destruction: The final stage in Schumpeter's theory is creative destruction. He argued that entrepreneurship involves the destruction of old industries and the creation of new ones through innovation.</a:t>
            </a:r>
          </a:p>
          <a:p>
            <a:pPr algn="just"/>
            <a:endParaRPr lang="en-US" dirty="0"/>
          </a:p>
          <a:p>
            <a:pPr algn="just"/>
            <a:endParaRPr lang="en-US" dirty="0"/>
          </a:p>
        </p:txBody>
      </p:sp>
    </p:spTree>
    <p:extLst>
      <p:ext uri="{BB962C8B-B14F-4D97-AF65-F5344CB8AC3E}">
        <p14:creationId xmlns:p14="http://schemas.microsoft.com/office/powerpoint/2010/main" val="56144154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954B3-D994-4FD9-879F-9B28C4CD468D}"/>
              </a:ext>
            </a:extLst>
          </p:cNvPr>
          <p:cNvSpPr>
            <a:spLocks noGrp="1"/>
          </p:cNvSpPr>
          <p:nvPr>
            <p:ph type="title"/>
          </p:nvPr>
        </p:nvSpPr>
        <p:spPr/>
        <p:txBody>
          <a:bodyPr/>
          <a:lstStyle/>
          <a:p>
            <a:r>
              <a:rPr lang="en-US" dirty="0"/>
              <a:t>Evolution by </a:t>
            </a:r>
            <a:r>
              <a:rPr lang="en-US" dirty="0" err="1"/>
              <a:t>Kuratko</a:t>
            </a:r>
            <a:endParaRPr lang="en-US" dirty="0"/>
          </a:p>
        </p:txBody>
      </p:sp>
      <p:sp>
        <p:nvSpPr>
          <p:cNvPr id="3" name="Content Placeholder 2">
            <a:extLst>
              <a:ext uri="{FF2B5EF4-FFF2-40B4-BE49-F238E27FC236}">
                <a16:creationId xmlns:a16="http://schemas.microsoft.com/office/drawing/2014/main" id="{732E4DCC-AE29-436D-8579-A093CCB5128B}"/>
              </a:ext>
            </a:extLst>
          </p:cNvPr>
          <p:cNvSpPr>
            <a:spLocks noGrp="1"/>
          </p:cNvSpPr>
          <p:nvPr>
            <p:ph idx="1"/>
          </p:nvPr>
        </p:nvSpPr>
        <p:spPr/>
        <p:txBody>
          <a:bodyPr>
            <a:normAutofit lnSpcReduction="10000"/>
          </a:bodyPr>
          <a:lstStyle/>
          <a:p>
            <a:pPr algn="just"/>
            <a:r>
              <a:rPr lang="en-US" dirty="0" err="1"/>
              <a:t>Kuratko</a:t>
            </a:r>
            <a:r>
              <a:rPr lang="en-US" dirty="0"/>
              <a:t>, another influential scholar in the field of entrepreneurship, expanded on Schumpeter's theory and proposed an evolution of entrepreneurship that consists of four stages.</a:t>
            </a:r>
          </a:p>
          <a:p>
            <a:pPr algn="just"/>
            <a:endParaRPr lang="en-US" dirty="0"/>
          </a:p>
          <a:p>
            <a:pPr algn="just"/>
            <a:r>
              <a:rPr lang="en-US" dirty="0"/>
              <a:t>Emergence: In this stage, entrepreneurs identify opportunities and develop innovative ideas. They may start small businesses or engage in entrepreneurial activities on a part-time basis. The focus is on experimentation and learning.</a:t>
            </a:r>
          </a:p>
          <a:p>
            <a:pPr algn="just"/>
            <a:endParaRPr lang="en-US" dirty="0"/>
          </a:p>
          <a:p>
            <a:pPr algn="just"/>
            <a:r>
              <a:rPr lang="en-US" dirty="0"/>
              <a:t>Growth: As entrepreneurs gain experience and their ventures become more successful, they enter the growth stage. This involves scaling up operations, expanding into new markets, and attracting additional resources and capital.</a:t>
            </a:r>
          </a:p>
          <a:p>
            <a:pPr algn="just"/>
            <a:endParaRPr lang="en-US" dirty="0"/>
          </a:p>
          <a:p>
            <a:pPr algn="just"/>
            <a:endParaRPr lang="en-US" dirty="0"/>
          </a:p>
          <a:p>
            <a:pPr algn="just"/>
            <a:endParaRPr lang="en-US" dirty="0"/>
          </a:p>
          <a:p>
            <a:endParaRPr lang="en-US" dirty="0"/>
          </a:p>
        </p:txBody>
      </p:sp>
    </p:spTree>
    <p:extLst>
      <p:ext uri="{BB962C8B-B14F-4D97-AF65-F5344CB8AC3E}">
        <p14:creationId xmlns:p14="http://schemas.microsoft.com/office/powerpoint/2010/main" val="266916013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50405-43E0-4107-BDF9-8BDE5CCE3E82}"/>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152EF9EC-5ADE-495A-B7F9-5C7D29DABFF2}"/>
              </a:ext>
            </a:extLst>
          </p:cNvPr>
          <p:cNvSpPr>
            <a:spLocks noGrp="1"/>
          </p:cNvSpPr>
          <p:nvPr>
            <p:ph idx="1"/>
          </p:nvPr>
        </p:nvSpPr>
        <p:spPr/>
        <p:txBody>
          <a:bodyPr/>
          <a:lstStyle/>
          <a:p>
            <a:pPr algn="just"/>
            <a:r>
              <a:rPr lang="en-US" dirty="0"/>
              <a:t>Innovation: At this stage, entrepreneurs focus on continuous innovation and improvement. They seek to differentiate their products or services from competitors and stay ahead of changing market trends. This may involve developing new technologies, processes, or business models.</a:t>
            </a:r>
          </a:p>
          <a:p>
            <a:pPr algn="just"/>
            <a:endParaRPr lang="en-US" dirty="0"/>
          </a:p>
          <a:p>
            <a:pPr algn="just"/>
            <a:r>
              <a:rPr lang="en-US" dirty="0"/>
              <a:t>Establishment: In the final stage, entrepreneurs have established successful businesses that are well-positioned in the market. They have achieved stability and profitability, and their ventures have become significant contributors to the economy. At this point, entrepreneurs may choose to exit their businesses or continue to innovate and grow.</a:t>
            </a:r>
          </a:p>
          <a:p>
            <a:endParaRPr lang="en-US" dirty="0"/>
          </a:p>
          <a:p>
            <a:endParaRPr lang="en-US" dirty="0"/>
          </a:p>
        </p:txBody>
      </p:sp>
    </p:spTree>
    <p:extLst>
      <p:ext uri="{BB962C8B-B14F-4D97-AF65-F5344CB8AC3E}">
        <p14:creationId xmlns:p14="http://schemas.microsoft.com/office/powerpoint/2010/main" val="339147356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95E98-71F4-4D09-824A-FA268C98F446}"/>
              </a:ext>
            </a:extLst>
          </p:cNvPr>
          <p:cNvSpPr>
            <a:spLocks noGrp="1"/>
          </p:cNvSpPr>
          <p:nvPr>
            <p:ph type="title"/>
          </p:nvPr>
        </p:nvSpPr>
        <p:spPr/>
        <p:txBody>
          <a:bodyPr/>
          <a:lstStyle/>
          <a:p>
            <a:r>
              <a:rPr lang="en-US" dirty="0"/>
              <a:t>Evolution by Drucker</a:t>
            </a:r>
          </a:p>
        </p:txBody>
      </p:sp>
      <p:sp>
        <p:nvSpPr>
          <p:cNvPr id="3" name="Content Placeholder 2">
            <a:extLst>
              <a:ext uri="{FF2B5EF4-FFF2-40B4-BE49-F238E27FC236}">
                <a16:creationId xmlns:a16="http://schemas.microsoft.com/office/drawing/2014/main" id="{48FE30C5-729E-4956-B4D1-FDABA2D76269}"/>
              </a:ext>
            </a:extLst>
          </p:cNvPr>
          <p:cNvSpPr>
            <a:spLocks noGrp="1"/>
          </p:cNvSpPr>
          <p:nvPr>
            <p:ph idx="1"/>
          </p:nvPr>
        </p:nvSpPr>
        <p:spPr>
          <a:xfrm>
            <a:off x="1103312" y="1343892"/>
            <a:ext cx="8946541" cy="4904508"/>
          </a:xfrm>
        </p:spPr>
        <p:txBody>
          <a:bodyPr>
            <a:normAutofit fontScale="92500" lnSpcReduction="10000"/>
          </a:bodyPr>
          <a:lstStyle/>
          <a:p>
            <a:pPr algn="just"/>
            <a:r>
              <a:rPr lang="en-US" dirty="0"/>
              <a:t>Peter Drucker, another influential scholar in the field of entrepreneurship, also contributed to the understanding of the evolution of entrepreneurship. He emphasized the importance of innovation and the role of the entrepreneur in driving economic growth and societal change. Drucker's perspective on the evolution of entrepreneurship can be summarized as follows.</a:t>
            </a:r>
          </a:p>
          <a:p>
            <a:pPr marL="0" indent="0" algn="just">
              <a:buNone/>
            </a:pPr>
            <a:endParaRPr lang="en-US" dirty="0"/>
          </a:p>
          <a:p>
            <a:pPr algn="just"/>
            <a:r>
              <a:rPr lang="en-US" dirty="0"/>
              <a:t>Opportunity Identification: According to Drucker, entrepreneurs are constantly scanning the environment for opportunities. They have a keen sense of observation and are able to identify gaps in the market or emerging trends that can be leveraged for business success.</a:t>
            </a:r>
          </a:p>
          <a:p>
            <a:pPr marL="0" indent="0" algn="just">
              <a:buNone/>
            </a:pPr>
            <a:endParaRPr lang="en-US" dirty="0"/>
          </a:p>
          <a:p>
            <a:pPr algn="just"/>
            <a:r>
              <a:rPr lang="en-US" dirty="0"/>
              <a:t>Resource Allocation: Once an opportunity is identified, entrepreneurs must allocate resources effectively to pursue it. This involves making strategic decisions about how to best allocate financial, human, and technological resources to maximize the chances of success.</a:t>
            </a:r>
          </a:p>
          <a:p>
            <a:pPr algn="just"/>
            <a:endParaRPr lang="en-US" dirty="0"/>
          </a:p>
          <a:p>
            <a:pPr algn="just"/>
            <a:endParaRPr lang="en-US" dirty="0"/>
          </a:p>
          <a:p>
            <a:endParaRPr lang="en-US" dirty="0"/>
          </a:p>
        </p:txBody>
      </p:sp>
    </p:spTree>
    <p:extLst>
      <p:ext uri="{BB962C8B-B14F-4D97-AF65-F5344CB8AC3E}">
        <p14:creationId xmlns:p14="http://schemas.microsoft.com/office/powerpoint/2010/main" val="106262767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6D533-EA19-439A-AFAF-8CF3B22FDFC1}"/>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B3C26794-E7B6-4674-94F1-FFFDE2EB5946}"/>
              </a:ext>
            </a:extLst>
          </p:cNvPr>
          <p:cNvSpPr>
            <a:spLocks noGrp="1"/>
          </p:cNvSpPr>
          <p:nvPr>
            <p:ph idx="1"/>
          </p:nvPr>
        </p:nvSpPr>
        <p:spPr>
          <a:xfrm>
            <a:off x="1103312" y="1191492"/>
            <a:ext cx="8946541" cy="5056908"/>
          </a:xfrm>
        </p:spPr>
        <p:txBody>
          <a:bodyPr>
            <a:normAutofit fontScale="92500" lnSpcReduction="10000"/>
          </a:bodyPr>
          <a:lstStyle/>
          <a:p>
            <a:pPr algn="just"/>
            <a:r>
              <a:rPr lang="en-US" dirty="0"/>
              <a:t>Risk Management: Entrepreneurship inherently involves risk-taking. Drucker emphasized the importance of managing risks by carefully assessing potential rewards and balancing them against potential losses. Successful entrepreneurs are able to evaluate risks objectively and make calculated decisions to mitigate them.</a:t>
            </a:r>
          </a:p>
          <a:p>
            <a:pPr marL="0" indent="0" algn="just">
              <a:buNone/>
            </a:pPr>
            <a:endParaRPr lang="en-US" dirty="0"/>
          </a:p>
          <a:p>
            <a:pPr algn="just"/>
            <a:r>
              <a:rPr lang="en-US" dirty="0"/>
              <a:t>Innovation and Creativity: Drucker believed that innovation is at the core of entrepreneurship. Entrepreneurs must continuously innovate and adapt to changing market conditions in order to stay competitive. This includes developing new products or services, improving existing offerings, or finding novel ways to deliver value to customers.</a:t>
            </a:r>
          </a:p>
          <a:p>
            <a:pPr marL="0" indent="0" algn="just">
              <a:buNone/>
            </a:pPr>
            <a:endParaRPr lang="en-US" dirty="0"/>
          </a:p>
          <a:p>
            <a:pPr algn="just"/>
            <a:r>
              <a:rPr lang="en-US" dirty="0"/>
              <a:t>Entrepreneurial Leadership: Drucker highlighted the role of entrepreneurial leadership in driving organizational success. Entrepreneurs must possess strong leadership skills, including the ability to inspire and motivate others, make tough decisions, and create a culture of innovation and entrepreneurship within their organizations.</a:t>
            </a:r>
          </a:p>
        </p:txBody>
      </p:sp>
    </p:spTree>
    <p:extLst>
      <p:ext uri="{BB962C8B-B14F-4D97-AF65-F5344CB8AC3E}">
        <p14:creationId xmlns:p14="http://schemas.microsoft.com/office/powerpoint/2010/main" val="3425423605"/>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53</TotalTime>
  <Words>816</Words>
  <Application>Microsoft Office PowerPoint</Application>
  <PresentationFormat>Widescreen</PresentationFormat>
  <Paragraphs>45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Ion</vt:lpstr>
      <vt:lpstr>ENTREPRENEURSHIP</vt:lpstr>
      <vt:lpstr>Entrepreneurship</vt:lpstr>
      <vt:lpstr>Evolution of Entrepreneurship</vt:lpstr>
      <vt:lpstr>Evolution by Schumpeter</vt:lpstr>
      <vt:lpstr>Cont…</vt:lpstr>
      <vt:lpstr>Evolution by Kuratko</vt:lpstr>
      <vt:lpstr>Cont…</vt:lpstr>
      <vt:lpstr>Evolution by Drucker</vt:lpstr>
      <vt:lpstr>Cont…</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ENTREPRENEURSHIP</dc:title>
  <dc:creator>student</dc:creator>
  <cp:lastModifiedBy>Sifuni Osanga</cp:lastModifiedBy>
  <cp:revision>8</cp:revision>
  <dcterms:created xsi:type="dcterms:W3CDTF">2023-11-06T10:43:39Z</dcterms:created>
  <dcterms:modified xsi:type="dcterms:W3CDTF">2023-11-06T16:12:20Z</dcterms:modified>
</cp:coreProperties>
</file>