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5"/>
  </p:notesMasterIdLst>
  <p:sldIdLst>
    <p:sldId id="256" r:id="rId5"/>
    <p:sldId id="257" r:id="rId6"/>
    <p:sldId id="258" r:id="rId7"/>
    <p:sldId id="259" r:id="rId8"/>
    <p:sldId id="260" r:id="rId9"/>
    <p:sldId id="261" r:id="rId10"/>
    <p:sldId id="262" r:id="rId11"/>
    <p:sldId id="264" r:id="rId12"/>
    <p:sldId id="265" r:id="rId13"/>
    <p:sldId id="263" r:id="rId14"/>
  </p:sldIdLst>
  <p:sldSz cx="9144000" cy="6858000" type="screen4x3"/>
  <p:notesSz cx="6858000" cy="9144000"/>
  <p:defaultTextStyle>
    <a:defPPr>
      <a:defRPr lang="en-T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17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172"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173" name="PlaceHolder 4"/>
          <p:cNvSpPr>
            <a:spLocks noGrp="1"/>
          </p:cNvSpPr>
          <p:nvPr>
            <p:ph type="dt" idx="13"/>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174" name="PlaceHolder 5"/>
          <p:cNvSpPr>
            <a:spLocks noGrp="1"/>
          </p:cNvSpPr>
          <p:nvPr>
            <p:ph type="ftr" idx="14"/>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175" name="PlaceHolder 6"/>
          <p:cNvSpPr>
            <a:spLocks noGrp="1"/>
          </p:cNvSpPr>
          <p:nvPr>
            <p:ph type="sldNum" idx="15"/>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4A452273-0534-4858-94AD-CD46EDE3493B}"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1143000" y="685800"/>
            <a:ext cx="4569840" cy="3426840"/>
          </a:xfrm>
          <a:prstGeom prst="rect">
            <a:avLst/>
          </a:prstGeom>
          <a:ln w="0">
            <a:noFill/>
          </a:ln>
        </p:spPr>
      </p:sp>
      <p:sp>
        <p:nvSpPr>
          <p:cNvPr id="211" name="PlaceHolder 2"/>
          <p:cNvSpPr>
            <a:spLocks noGrp="1"/>
          </p:cNvSpPr>
          <p:nvPr>
            <p:ph type="body"/>
          </p:nvPr>
        </p:nvSpPr>
        <p:spPr>
          <a:xfrm>
            <a:off x="685800" y="4343400"/>
            <a:ext cx="5484240" cy="4112640"/>
          </a:xfrm>
          <a:prstGeom prst="rect">
            <a:avLst/>
          </a:prstGeom>
          <a:noFill/>
          <a:ln w="0">
            <a:noFill/>
          </a:ln>
        </p:spPr>
        <p:txBody>
          <a:bodyPr lIns="0" tIns="0" rIns="0" bIns="0" anchor="t">
            <a:normAutofit/>
          </a:bodyPr>
          <a:lstStyle/>
          <a:p>
            <a:pPr marL="216000" indent="0">
              <a:buNone/>
            </a:pPr>
            <a:endParaRPr lang="en-US" sz="1800" b="0" strike="noStrike" spc="-1">
              <a:solidFill>
                <a:srgbClr val="000000"/>
              </a:solidFill>
              <a:latin typeface="Arial"/>
            </a:endParaRPr>
          </a:p>
        </p:txBody>
      </p:sp>
      <p:sp>
        <p:nvSpPr>
          <p:cNvPr id="212" name="PlaceHolder 3"/>
          <p:cNvSpPr>
            <a:spLocks noGrp="1"/>
          </p:cNvSpPr>
          <p:nvPr>
            <p:ph type="sldNum" idx="16"/>
          </p:nvPr>
        </p:nvSpPr>
        <p:spPr>
          <a:xfrm>
            <a:off x="3884760" y="8685360"/>
            <a:ext cx="2969640" cy="45504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rgbClr val="000000"/>
                </a:solidFill>
                <a:latin typeface="+mn-lt"/>
                <a:ea typeface="+mn-ea"/>
              </a:defRPr>
            </a:lvl1pPr>
          </a:lstStyle>
          <a:p>
            <a:pPr indent="0" algn="r">
              <a:lnSpc>
                <a:spcPct val="100000"/>
              </a:lnSpc>
              <a:buNone/>
              <a:tabLst>
                <a:tab pos="0" algn="l"/>
              </a:tabLst>
            </a:pPr>
            <a:fld id="{C66AC3B6-12CC-4F78-A8EC-B736E0CB3241}" type="slidenum">
              <a:rPr lang="en-US" sz="1200" b="0" strike="noStrike" spc="-1">
                <a:solidFill>
                  <a:srgbClr val="000000"/>
                </a:solidFill>
                <a:latin typeface="+mn-lt"/>
                <a:ea typeface="+mn-ea"/>
              </a:rPr>
              <a:t>1</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E8C2E38B-5159-49F2-9D09-DBE932625ED4}"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53A9DBA-2438-4C16-BFFD-9E1203222AA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F2A475BE-9E08-4B12-B912-E45C0A17561A}"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7CBA488-942C-44AF-8907-25B4AFE4EC86}"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F7A10510-2B6E-4A30-B504-009B3E220EC4}"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0"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9C1B475B-05BD-4D9D-86A1-389E1F623788}"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2"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AF7B6C94-B019-4D77-86DA-4B502A3AE346}"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5"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0F61FDF-5DA0-42FD-A124-37493956738F}"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676CFFF4-2DF5-44B7-B3B1-DE8F40BC93B1}"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4741FAE0-9B03-45DD-AD19-72867663B770}"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0"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8C03D95F-0224-4743-9A01-C8342F6ECA9C}"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0D41C2C2-0D24-420B-8D62-A314DABEE71B}"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3"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CD4EE602-4200-4B9F-B98F-F1AE29EB8C1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B5F4606-F8D8-421D-B3D7-51E7FB40A660}"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1"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2"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2F09E5A9-CF2E-4291-89F3-F7BFFFF7AD56}"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D1CC4991-0BC8-475D-893E-20ECFABEF52F}"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9"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0"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3"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4"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708577B9-A8B6-4A0A-8632-BEC2B7287D9B}"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2D9C8181-70B2-4548-97F6-95B5BC16A715}"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2"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88ED3443-6D04-477C-A3E8-15DB5AA1F850}"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4"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C75FCA97-8C9B-4C28-9CFC-FE5C2636389B}"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6"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398466AA-17B2-4715-BA96-095B88BC1BAB}"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88931068-E5EB-4D39-80DE-73B488EFC208}"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C0A8E39E-1A44-454F-807F-A61EB9F70334}"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DAB50A02-7B93-4923-B44A-1EC9636C51DC}"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938B3A0D-FC5A-4E09-98F8-AC47DE9B2C59}"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5"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7"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7BB85C92-BB1F-4C57-9EF9-4775C249D036}"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1"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2C10AEC3-0123-4800-94BB-6BFD3A1EDE5B}"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3"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4"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5553D9CF-A8EA-49D5-823D-4D348788C7E4}"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9"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178F56AE-A6A6-4B40-BB53-C76CDD74DCFA}"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1"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2"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3"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4"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5"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6"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5C6989DE-5D94-4C26-97EC-67A5217F971E}"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16261A1A-EB7F-4C2F-BA16-C8EC90F08AC9}"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5"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D0C1DBFF-23BD-44D1-9295-4D9BF2587CDB}"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7"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A1D364D4-0DD6-4CDD-99FD-BA98F4D5C464}"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F6622B4B-1862-40CF-ACE6-748BC2157D3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0"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5012EE79-5808-4DDA-9DFD-D8C55C8EBACF}"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D4E83094-3F00-4E6A-94B6-40638AAA35DB}"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E8959554-094D-4BF4-A696-9D1957E95FAE}"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5"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6"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9E9507A4-39D1-47CA-A34B-5AEABAEE4C97}"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8"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0"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AA9C420A-DE7B-4581-A52A-7C54603D02A0}"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4"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C042B911-8D2D-4AC4-AE9E-D2ADDD39BAFF}"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6"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7"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55AA1FC2-BFC3-4E4B-9C03-70B46C6885A7}"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2"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C64FE1E3-B9D9-4FF8-98B2-EEBFB52B6EB0}"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4"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5"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6"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7"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8"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9"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EAA59983-3D4C-4EB7-9A48-59BBDB537117}"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0D7B10E1-8812-47B7-BF02-E37C881F65F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D18A95C-3E28-4201-B594-C0D5E04A377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B9CB2FA7-9158-419D-BB52-D9DCE66B9BF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4B506B9-33D3-4C81-AF70-27E6F8753BB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1F47F10-534C-4A82-9C44-255F07D4CCDB}"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6.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Picture 2"/>
          <p:cNvPicPr/>
          <p:nvPr/>
        </p:nvPicPr>
        <p:blipFill>
          <a:blip r:embed="rId14"/>
          <a:stretch/>
        </p:blipFill>
        <p:spPr>
          <a:xfrm>
            <a:off x="0" y="0"/>
            <a:ext cx="9141840" cy="6855840"/>
          </a:xfrm>
          <a:prstGeom prst="rect">
            <a:avLst/>
          </a:prstGeom>
          <a:ln w="0">
            <a:noFill/>
          </a:ln>
        </p:spPr>
      </p:pic>
      <p:pic>
        <p:nvPicPr>
          <p:cNvPr id="8" name="그림 7"/>
          <p:cNvPicPr/>
          <p:nvPr/>
        </p:nvPicPr>
        <p:blipFill>
          <a:blip r:embed="rId15"/>
          <a:stretch/>
        </p:blipFill>
        <p:spPr>
          <a:xfrm>
            <a:off x="5887080" y="620640"/>
            <a:ext cx="2826000" cy="2826000"/>
          </a:xfrm>
          <a:prstGeom prst="rect">
            <a:avLst/>
          </a:prstGeom>
          <a:ln w="0">
            <a:noFill/>
          </a:ln>
        </p:spPr>
      </p:pic>
      <p:sp>
        <p:nvSpPr>
          <p:cNvPr id="2" name="PlaceHolder 1"/>
          <p:cNvSpPr>
            <a:spLocks noGrp="1"/>
          </p:cNvSpPr>
          <p:nvPr>
            <p:ph type="ftr" idx="1"/>
          </p:nvPr>
        </p:nvSpPr>
        <p:spPr>
          <a:xfrm>
            <a:off x="3124080" y="6429240"/>
            <a:ext cx="2893320" cy="2898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 name="PlaceHolder 2"/>
          <p:cNvSpPr>
            <a:spLocks noGrp="1"/>
          </p:cNvSpPr>
          <p:nvPr>
            <p:ph type="sldNum" idx="2"/>
          </p:nvPr>
        </p:nvSpPr>
        <p:spPr>
          <a:xfrm>
            <a:off x="6553080" y="6429240"/>
            <a:ext cx="2131560" cy="2898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Light"/>
                <a:ea typeface="맑은 고딕"/>
              </a:defRPr>
            </a:lvl1pPr>
          </a:lstStyle>
          <a:p>
            <a:pPr indent="0" algn="r">
              <a:lnSpc>
                <a:spcPct val="100000"/>
              </a:lnSpc>
              <a:buNone/>
              <a:tabLst>
                <a:tab pos="0" algn="l"/>
              </a:tabLst>
            </a:pPr>
            <a:fld id="{DED7AF7B-C978-4391-AEE5-150CFEA3FCC9}" type="slidenum">
              <a:rPr lang="en-US" sz="1200" b="0" strike="noStrike" spc="-1">
                <a:solidFill>
                  <a:srgbClr val="8B8B8B"/>
                </a:solidFill>
                <a:latin typeface="Calibri Light"/>
                <a:ea typeface="맑은 고딕"/>
              </a:rPr>
              <a:t>‹#›</a:t>
            </a:fld>
            <a:endParaRPr lang="en-US" sz="1200" b="0" strike="noStrike" spc="-1">
              <a:solidFill>
                <a:srgbClr val="000000"/>
              </a:solidFill>
              <a:latin typeface="Times New Roman"/>
            </a:endParaRPr>
          </a:p>
        </p:txBody>
      </p:sp>
      <p:sp>
        <p:nvSpPr>
          <p:cNvPr id="4" name="PlaceHolder 3"/>
          <p:cNvSpPr>
            <a:spLocks noGrp="1"/>
          </p:cNvSpPr>
          <p:nvPr>
            <p:ph type="dt" idx="3"/>
          </p:nvPr>
        </p:nvSpPr>
        <p:spPr>
          <a:xfrm>
            <a:off x="457200" y="6429240"/>
            <a:ext cx="2131560" cy="28980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5"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6"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Picture 2"/>
          <p:cNvPicPr/>
          <p:nvPr/>
        </p:nvPicPr>
        <p:blipFill>
          <a:blip r:embed="rId14"/>
          <a:stretch/>
        </p:blipFill>
        <p:spPr>
          <a:xfrm>
            <a:off x="0" y="0"/>
            <a:ext cx="9141840" cy="6855840"/>
          </a:xfrm>
          <a:prstGeom prst="rect">
            <a:avLst/>
          </a:prstGeom>
          <a:ln w="0">
            <a:noFill/>
          </a:ln>
        </p:spPr>
      </p:pic>
      <p:sp>
        <p:nvSpPr>
          <p:cNvPr id="44" name="PlaceHolder 1"/>
          <p:cNvSpPr>
            <a:spLocks noGrp="1"/>
          </p:cNvSpPr>
          <p:nvPr>
            <p:ph type="ftr" idx="4"/>
          </p:nvPr>
        </p:nvSpPr>
        <p:spPr>
          <a:xfrm>
            <a:off x="3124080" y="6429240"/>
            <a:ext cx="2893320" cy="2898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5" name="PlaceHolder 2"/>
          <p:cNvSpPr>
            <a:spLocks noGrp="1"/>
          </p:cNvSpPr>
          <p:nvPr>
            <p:ph type="sldNum" idx="5"/>
          </p:nvPr>
        </p:nvSpPr>
        <p:spPr>
          <a:xfrm>
            <a:off x="6553080" y="6429240"/>
            <a:ext cx="2131560" cy="2898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Light"/>
                <a:ea typeface="맑은 고딕"/>
              </a:defRPr>
            </a:lvl1pPr>
          </a:lstStyle>
          <a:p>
            <a:pPr indent="0" algn="r">
              <a:lnSpc>
                <a:spcPct val="100000"/>
              </a:lnSpc>
              <a:buNone/>
              <a:tabLst>
                <a:tab pos="0" algn="l"/>
              </a:tabLst>
            </a:pPr>
            <a:fld id="{9D4A579D-9389-4AB8-A57C-38BDA28D0875}" type="slidenum">
              <a:rPr lang="en-US" sz="1200" b="0" strike="noStrike" spc="-1">
                <a:solidFill>
                  <a:srgbClr val="8B8B8B"/>
                </a:solidFill>
                <a:latin typeface="Calibri Light"/>
                <a:ea typeface="맑은 고딕"/>
              </a:rPr>
              <a:t>‹#›</a:t>
            </a:fld>
            <a:endParaRPr lang="en-US" sz="1200" b="0" strike="noStrike" spc="-1">
              <a:solidFill>
                <a:srgbClr val="000000"/>
              </a:solidFill>
              <a:latin typeface="Times New Roman"/>
            </a:endParaRPr>
          </a:p>
        </p:txBody>
      </p:sp>
      <p:sp>
        <p:nvSpPr>
          <p:cNvPr id="46" name="PlaceHolder 3"/>
          <p:cNvSpPr>
            <a:spLocks noGrp="1"/>
          </p:cNvSpPr>
          <p:nvPr>
            <p:ph type="dt" idx="6"/>
          </p:nvPr>
        </p:nvSpPr>
        <p:spPr>
          <a:xfrm>
            <a:off x="457200" y="6429240"/>
            <a:ext cx="2131560" cy="28980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7"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8"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5" name="Picture 2"/>
          <p:cNvPicPr/>
          <p:nvPr/>
        </p:nvPicPr>
        <p:blipFill>
          <a:blip r:embed="rId14"/>
          <a:stretch/>
        </p:blipFill>
        <p:spPr>
          <a:xfrm>
            <a:off x="0" y="0"/>
            <a:ext cx="9141840" cy="6855840"/>
          </a:xfrm>
          <a:prstGeom prst="rect">
            <a:avLst/>
          </a:prstGeom>
          <a:ln w="0">
            <a:noFill/>
          </a:ln>
        </p:spPr>
      </p:pic>
      <p:sp>
        <p:nvSpPr>
          <p:cNvPr id="86" name="PlaceHolder 1"/>
          <p:cNvSpPr>
            <a:spLocks noGrp="1"/>
          </p:cNvSpPr>
          <p:nvPr>
            <p:ph type="ftr" idx="7"/>
          </p:nvPr>
        </p:nvSpPr>
        <p:spPr>
          <a:xfrm>
            <a:off x="3124080" y="6500880"/>
            <a:ext cx="2893320" cy="2185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87" name="PlaceHolder 2"/>
          <p:cNvSpPr>
            <a:spLocks noGrp="1"/>
          </p:cNvSpPr>
          <p:nvPr>
            <p:ph type="sldNum" idx="8"/>
          </p:nvPr>
        </p:nvSpPr>
        <p:spPr>
          <a:xfrm>
            <a:off x="6553080" y="6500880"/>
            <a:ext cx="2131560" cy="2185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Light"/>
                <a:ea typeface="맑은 고딕"/>
              </a:defRPr>
            </a:lvl1pPr>
          </a:lstStyle>
          <a:p>
            <a:pPr indent="0" algn="r">
              <a:lnSpc>
                <a:spcPct val="100000"/>
              </a:lnSpc>
              <a:buNone/>
              <a:tabLst>
                <a:tab pos="0" algn="l"/>
              </a:tabLst>
            </a:pPr>
            <a:fld id="{8A3068F4-7622-4594-B802-87219AF3A593}" type="slidenum">
              <a:rPr lang="en-US" sz="1200" b="0" strike="noStrike" spc="-1">
                <a:solidFill>
                  <a:srgbClr val="8B8B8B"/>
                </a:solidFill>
                <a:latin typeface="Calibri Light"/>
                <a:ea typeface="맑은 고딕"/>
              </a:rPr>
              <a:t>‹#›</a:t>
            </a:fld>
            <a:endParaRPr lang="en-US" sz="1200" b="0" strike="noStrike" spc="-1">
              <a:solidFill>
                <a:srgbClr val="000000"/>
              </a:solidFill>
              <a:latin typeface="Times New Roman"/>
            </a:endParaRPr>
          </a:p>
        </p:txBody>
      </p:sp>
      <p:sp>
        <p:nvSpPr>
          <p:cNvPr id="88" name="PlaceHolder 3"/>
          <p:cNvSpPr>
            <a:spLocks noGrp="1"/>
          </p:cNvSpPr>
          <p:nvPr>
            <p:ph type="dt" idx="9"/>
          </p:nvPr>
        </p:nvSpPr>
        <p:spPr>
          <a:xfrm>
            <a:off x="457200" y="6500880"/>
            <a:ext cx="2131560" cy="21852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89"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90"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7" name="Picture 2"/>
          <p:cNvPicPr/>
          <p:nvPr/>
        </p:nvPicPr>
        <p:blipFill>
          <a:blip r:embed="rId14"/>
          <a:stretch/>
        </p:blipFill>
        <p:spPr>
          <a:xfrm>
            <a:off x="0" y="0"/>
            <a:ext cx="9141840" cy="6855840"/>
          </a:xfrm>
          <a:prstGeom prst="rect">
            <a:avLst/>
          </a:prstGeom>
          <a:ln w="0">
            <a:noFill/>
          </a:ln>
        </p:spPr>
      </p:pic>
      <p:pic>
        <p:nvPicPr>
          <p:cNvPr id="128" name="그림 6"/>
          <p:cNvPicPr/>
          <p:nvPr/>
        </p:nvPicPr>
        <p:blipFill>
          <a:blip r:embed="rId15"/>
          <a:stretch/>
        </p:blipFill>
        <p:spPr>
          <a:xfrm>
            <a:off x="4212000" y="1484640"/>
            <a:ext cx="1325160" cy="1325160"/>
          </a:xfrm>
          <a:prstGeom prst="rect">
            <a:avLst/>
          </a:prstGeom>
          <a:ln w="0">
            <a:noFill/>
          </a:ln>
        </p:spPr>
      </p:pic>
      <p:sp>
        <p:nvSpPr>
          <p:cNvPr id="129" name="PlaceHolder 1"/>
          <p:cNvSpPr>
            <a:spLocks noGrp="1"/>
          </p:cNvSpPr>
          <p:nvPr>
            <p:ph type="ftr" idx="10"/>
          </p:nvPr>
        </p:nvSpPr>
        <p:spPr>
          <a:xfrm>
            <a:off x="3124080" y="6429240"/>
            <a:ext cx="2893320" cy="2898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30" name="PlaceHolder 2"/>
          <p:cNvSpPr>
            <a:spLocks noGrp="1"/>
          </p:cNvSpPr>
          <p:nvPr>
            <p:ph type="sldNum" idx="11"/>
          </p:nvPr>
        </p:nvSpPr>
        <p:spPr>
          <a:xfrm>
            <a:off x="6553080" y="6429240"/>
            <a:ext cx="2131560" cy="2898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Light"/>
                <a:ea typeface="맑은 고딕"/>
              </a:defRPr>
            </a:lvl1pPr>
          </a:lstStyle>
          <a:p>
            <a:pPr indent="0" algn="r">
              <a:lnSpc>
                <a:spcPct val="100000"/>
              </a:lnSpc>
              <a:buNone/>
              <a:tabLst>
                <a:tab pos="0" algn="l"/>
              </a:tabLst>
            </a:pPr>
            <a:fld id="{98B9651A-4E5D-42DC-BA86-EDC545F114EA}" type="slidenum">
              <a:rPr lang="en-US" sz="1200" b="0" strike="noStrike" spc="-1">
                <a:solidFill>
                  <a:srgbClr val="8B8B8B"/>
                </a:solidFill>
                <a:latin typeface="Calibri Light"/>
                <a:ea typeface="맑은 고딕"/>
              </a:rPr>
              <a:t>‹#›</a:t>
            </a:fld>
            <a:endParaRPr lang="en-US" sz="1200" b="0" strike="noStrike" spc="-1">
              <a:solidFill>
                <a:srgbClr val="000000"/>
              </a:solidFill>
              <a:latin typeface="Times New Roman"/>
            </a:endParaRPr>
          </a:p>
        </p:txBody>
      </p:sp>
      <p:sp>
        <p:nvSpPr>
          <p:cNvPr id="131" name="PlaceHolder 3"/>
          <p:cNvSpPr>
            <a:spLocks noGrp="1"/>
          </p:cNvSpPr>
          <p:nvPr>
            <p:ph type="dt" idx="12"/>
          </p:nvPr>
        </p:nvSpPr>
        <p:spPr>
          <a:xfrm>
            <a:off x="457200" y="6429240"/>
            <a:ext cx="2131560" cy="28980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132"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33"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2973240" y="2582640"/>
            <a:ext cx="5254560" cy="1987560"/>
          </a:xfrm>
          <a:prstGeom prst="rect">
            <a:avLst/>
          </a:prstGeom>
          <a:noFill/>
          <a:ln w="9360">
            <a:noFill/>
          </a:ln>
        </p:spPr>
        <p:txBody>
          <a:bodyPr lIns="0" tIns="0" rIns="0" bIns="0" numCol="1" spcCol="0" anchor="ctr">
            <a:noAutofit/>
          </a:bodyPr>
          <a:lstStyle/>
          <a:p>
            <a:pPr indent="0">
              <a:lnSpc>
                <a:spcPct val="100000"/>
              </a:lnSpc>
              <a:buNone/>
              <a:tabLst>
                <a:tab pos="0" algn="l"/>
              </a:tabLst>
            </a:pPr>
            <a:r>
              <a:rPr lang="en-US" sz="3600" b="0" strike="noStrike" spc="-1">
                <a:solidFill>
                  <a:srgbClr val="FFFFFF"/>
                </a:solidFill>
                <a:latin typeface="Chalkduster"/>
                <a:ea typeface="맑은 고딕"/>
              </a:rPr>
              <a:t>CREATIVITY AND INNOVATION</a:t>
            </a:r>
            <a:endParaRPr lang="en-US" sz="3600" b="0" strike="noStrike" spc="-1">
              <a:solidFill>
                <a:srgbClr val="000000"/>
              </a:solidFill>
              <a:latin typeface="Arial"/>
            </a:endParaRPr>
          </a:p>
        </p:txBody>
      </p:sp>
      <p:sp>
        <p:nvSpPr>
          <p:cNvPr id="177" name="직사각형 17"/>
          <p:cNvSpPr/>
          <p:nvPr/>
        </p:nvSpPr>
        <p:spPr>
          <a:xfrm>
            <a:off x="3226680" y="4109040"/>
            <a:ext cx="3557520" cy="730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numCol="1" spcCol="0" anchor="t">
            <a:spAutoFit/>
          </a:bodyPr>
          <a:lstStyle/>
          <a:p>
            <a:pPr>
              <a:lnSpc>
                <a:spcPct val="100000"/>
              </a:lnSpc>
            </a:pPr>
            <a:r>
              <a:rPr lang="en-US" sz="1400" b="0" i="1" strike="noStrike" spc="-1">
                <a:solidFill>
                  <a:srgbClr val="FFFFFF"/>
                </a:solidFill>
                <a:latin typeface="Times New Roman"/>
                <a:ea typeface="맑은 고딕"/>
              </a:rPr>
              <a:t>Creativity is seeing what everyone else has seen and thinking what no one else has thought." — Albert Einstein</a:t>
            </a:r>
            <a:endParaRPr lang="en-US" sz="1400" b="0" strike="noStrike" spc="-1">
              <a:solidFill>
                <a:srgbClr val="000000"/>
              </a:solidFill>
              <a:latin typeface="Arial"/>
            </a:endParaRPr>
          </a:p>
        </p:txBody>
      </p:sp>
      <p:grpSp>
        <p:nvGrpSpPr>
          <p:cNvPr id="178" name="그룹 8"/>
          <p:cNvGrpSpPr/>
          <p:nvPr/>
        </p:nvGrpSpPr>
        <p:grpSpPr>
          <a:xfrm>
            <a:off x="3201840" y="6704640"/>
            <a:ext cx="1346040" cy="336240"/>
            <a:chOff x="3201840" y="6704640"/>
            <a:chExt cx="1346040" cy="336240"/>
          </a:xfrm>
        </p:grpSpPr>
        <p:sp>
          <p:nvSpPr>
            <p:cNvPr id="179" name="AutoShape 3"/>
            <p:cNvSpPr/>
            <p:nvPr/>
          </p:nvSpPr>
          <p:spPr>
            <a:xfrm>
              <a:off x="3217680" y="6704640"/>
              <a:ext cx="1330200" cy="33624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80" name="Freeform 5"/>
            <p:cNvSpPr/>
            <p:nvPr/>
          </p:nvSpPr>
          <p:spPr>
            <a:xfrm>
              <a:off x="3417120" y="6879960"/>
              <a:ext cx="83160" cy="128160"/>
            </a:xfrm>
            <a:custGeom>
              <a:avLst/>
              <a:gdLst>
                <a:gd name="textAreaLeft" fmla="*/ 0 w 83160"/>
                <a:gd name="textAreaRight" fmla="*/ 84960 w 83160"/>
                <a:gd name="textAreaTop" fmla="*/ 0 h 128160"/>
                <a:gd name="textAreaBottom" fmla="*/ 129960 h 128160"/>
              </a:gdLst>
              <a:ahLst/>
              <a:cxnLst/>
              <a:rect l="textAreaLeft" t="textAreaTop" r="textAreaRight" b="textAreaBottom"/>
              <a:pathLst>
                <a:path w="83" h="130">
                  <a:moveTo>
                    <a:pt x="83" y="90"/>
                  </a:moveTo>
                  <a:cubicBezTo>
                    <a:pt x="83" y="97"/>
                    <a:pt x="82" y="103"/>
                    <a:pt x="79" y="108"/>
                  </a:cubicBezTo>
                  <a:cubicBezTo>
                    <a:pt x="77" y="113"/>
                    <a:pt x="73" y="117"/>
                    <a:pt x="69" y="120"/>
                  </a:cubicBezTo>
                  <a:cubicBezTo>
                    <a:pt x="65" y="124"/>
                    <a:pt x="60" y="126"/>
                    <a:pt x="54" y="128"/>
                  </a:cubicBezTo>
                  <a:cubicBezTo>
                    <a:pt x="49" y="130"/>
                    <a:pt x="42" y="130"/>
                    <a:pt x="36" y="130"/>
                  </a:cubicBezTo>
                  <a:cubicBezTo>
                    <a:pt x="32" y="130"/>
                    <a:pt x="28" y="130"/>
                    <a:pt x="24" y="129"/>
                  </a:cubicBezTo>
                  <a:cubicBezTo>
                    <a:pt x="20" y="129"/>
                    <a:pt x="17" y="128"/>
                    <a:pt x="14" y="127"/>
                  </a:cubicBezTo>
                  <a:cubicBezTo>
                    <a:pt x="11" y="126"/>
                    <a:pt x="9" y="125"/>
                    <a:pt x="7" y="124"/>
                  </a:cubicBezTo>
                  <a:cubicBezTo>
                    <a:pt x="5" y="122"/>
                    <a:pt x="3" y="121"/>
                    <a:pt x="3" y="121"/>
                  </a:cubicBezTo>
                  <a:cubicBezTo>
                    <a:pt x="2" y="120"/>
                    <a:pt x="1" y="119"/>
                    <a:pt x="1" y="117"/>
                  </a:cubicBezTo>
                  <a:cubicBezTo>
                    <a:pt x="0" y="115"/>
                    <a:pt x="0" y="113"/>
                    <a:pt x="0" y="110"/>
                  </a:cubicBezTo>
                  <a:cubicBezTo>
                    <a:pt x="0" y="108"/>
                    <a:pt x="0" y="106"/>
                    <a:pt x="0" y="105"/>
                  </a:cubicBezTo>
                  <a:cubicBezTo>
                    <a:pt x="1" y="104"/>
                    <a:pt x="1" y="103"/>
                    <a:pt x="1" y="102"/>
                  </a:cubicBezTo>
                  <a:cubicBezTo>
                    <a:pt x="1" y="101"/>
                    <a:pt x="2" y="100"/>
                    <a:pt x="2" y="100"/>
                  </a:cubicBezTo>
                  <a:cubicBezTo>
                    <a:pt x="3" y="100"/>
                    <a:pt x="3" y="99"/>
                    <a:pt x="4" y="99"/>
                  </a:cubicBezTo>
                  <a:cubicBezTo>
                    <a:pt x="5" y="99"/>
                    <a:pt x="6" y="100"/>
                    <a:pt x="8" y="101"/>
                  </a:cubicBezTo>
                  <a:cubicBezTo>
                    <a:pt x="9" y="102"/>
                    <a:pt x="12" y="103"/>
                    <a:pt x="14" y="105"/>
                  </a:cubicBezTo>
                  <a:cubicBezTo>
                    <a:pt x="17" y="106"/>
                    <a:pt x="20" y="107"/>
                    <a:pt x="24" y="108"/>
                  </a:cubicBezTo>
                  <a:cubicBezTo>
                    <a:pt x="27" y="109"/>
                    <a:pt x="31" y="110"/>
                    <a:pt x="36" y="110"/>
                  </a:cubicBezTo>
                  <a:cubicBezTo>
                    <a:pt x="39" y="110"/>
                    <a:pt x="42" y="109"/>
                    <a:pt x="45" y="109"/>
                  </a:cubicBezTo>
                  <a:cubicBezTo>
                    <a:pt x="47" y="108"/>
                    <a:pt x="49" y="107"/>
                    <a:pt x="51" y="105"/>
                  </a:cubicBezTo>
                  <a:cubicBezTo>
                    <a:pt x="53" y="104"/>
                    <a:pt x="54" y="102"/>
                    <a:pt x="55" y="100"/>
                  </a:cubicBezTo>
                  <a:cubicBezTo>
                    <a:pt x="56" y="98"/>
                    <a:pt x="56" y="96"/>
                    <a:pt x="56" y="94"/>
                  </a:cubicBezTo>
                  <a:cubicBezTo>
                    <a:pt x="56" y="91"/>
                    <a:pt x="55" y="88"/>
                    <a:pt x="54" y="86"/>
                  </a:cubicBezTo>
                  <a:cubicBezTo>
                    <a:pt x="52" y="84"/>
                    <a:pt x="50" y="82"/>
                    <a:pt x="48" y="81"/>
                  </a:cubicBezTo>
                  <a:cubicBezTo>
                    <a:pt x="45" y="79"/>
                    <a:pt x="42" y="78"/>
                    <a:pt x="39" y="76"/>
                  </a:cubicBezTo>
                  <a:cubicBezTo>
                    <a:pt x="36" y="75"/>
                    <a:pt x="33" y="73"/>
                    <a:pt x="29" y="72"/>
                  </a:cubicBezTo>
                  <a:cubicBezTo>
                    <a:pt x="26" y="70"/>
                    <a:pt x="23" y="68"/>
                    <a:pt x="19" y="66"/>
                  </a:cubicBezTo>
                  <a:cubicBezTo>
                    <a:pt x="16" y="65"/>
                    <a:pt x="13" y="62"/>
                    <a:pt x="11" y="59"/>
                  </a:cubicBezTo>
                  <a:cubicBezTo>
                    <a:pt x="8" y="57"/>
                    <a:pt x="6" y="53"/>
                    <a:pt x="5" y="50"/>
                  </a:cubicBezTo>
                  <a:cubicBezTo>
                    <a:pt x="3" y="46"/>
                    <a:pt x="2" y="41"/>
                    <a:pt x="2" y="36"/>
                  </a:cubicBezTo>
                  <a:cubicBezTo>
                    <a:pt x="2" y="30"/>
                    <a:pt x="3" y="25"/>
                    <a:pt x="6" y="20"/>
                  </a:cubicBezTo>
                  <a:cubicBezTo>
                    <a:pt x="8" y="15"/>
                    <a:pt x="11" y="12"/>
                    <a:pt x="15" y="9"/>
                  </a:cubicBezTo>
                  <a:cubicBezTo>
                    <a:pt x="19" y="6"/>
                    <a:pt x="23" y="3"/>
                    <a:pt x="28" y="2"/>
                  </a:cubicBezTo>
                  <a:cubicBezTo>
                    <a:pt x="34" y="0"/>
                    <a:pt x="39" y="0"/>
                    <a:pt x="45" y="0"/>
                  </a:cubicBezTo>
                  <a:cubicBezTo>
                    <a:pt x="48" y="0"/>
                    <a:pt x="51" y="0"/>
                    <a:pt x="54" y="0"/>
                  </a:cubicBezTo>
                  <a:cubicBezTo>
                    <a:pt x="57" y="1"/>
                    <a:pt x="60" y="1"/>
                    <a:pt x="62" y="2"/>
                  </a:cubicBezTo>
                  <a:cubicBezTo>
                    <a:pt x="65" y="3"/>
                    <a:pt x="67" y="4"/>
                    <a:pt x="69" y="5"/>
                  </a:cubicBezTo>
                  <a:cubicBezTo>
                    <a:pt x="71" y="6"/>
                    <a:pt x="73" y="7"/>
                    <a:pt x="73" y="7"/>
                  </a:cubicBezTo>
                  <a:cubicBezTo>
                    <a:pt x="74" y="8"/>
                    <a:pt x="74" y="8"/>
                    <a:pt x="75" y="9"/>
                  </a:cubicBezTo>
                  <a:cubicBezTo>
                    <a:pt x="75" y="9"/>
                    <a:pt x="75" y="10"/>
                    <a:pt x="75" y="11"/>
                  </a:cubicBezTo>
                  <a:cubicBezTo>
                    <a:pt x="75" y="11"/>
                    <a:pt x="75" y="12"/>
                    <a:pt x="75" y="13"/>
                  </a:cubicBezTo>
                  <a:cubicBezTo>
                    <a:pt x="76" y="15"/>
                    <a:pt x="76" y="16"/>
                    <a:pt x="76" y="18"/>
                  </a:cubicBezTo>
                  <a:cubicBezTo>
                    <a:pt x="76" y="20"/>
                    <a:pt x="76" y="21"/>
                    <a:pt x="75" y="22"/>
                  </a:cubicBezTo>
                  <a:cubicBezTo>
                    <a:pt x="75" y="24"/>
                    <a:pt x="75" y="25"/>
                    <a:pt x="75" y="26"/>
                  </a:cubicBezTo>
                  <a:cubicBezTo>
                    <a:pt x="75" y="27"/>
                    <a:pt x="74" y="27"/>
                    <a:pt x="74" y="28"/>
                  </a:cubicBezTo>
                  <a:cubicBezTo>
                    <a:pt x="74" y="28"/>
                    <a:pt x="73" y="28"/>
                    <a:pt x="72" y="28"/>
                  </a:cubicBezTo>
                  <a:cubicBezTo>
                    <a:pt x="72" y="28"/>
                    <a:pt x="70" y="28"/>
                    <a:pt x="69" y="27"/>
                  </a:cubicBezTo>
                  <a:cubicBezTo>
                    <a:pt x="67" y="26"/>
                    <a:pt x="65" y="25"/>
                    <a:pt x="63" y="24"/>
                  </a:cubicBezTo>
                  <a:cubicBezTo>
                    <a:pt x="61" y="23"/>
                    <a:pt x="58" y="22"/>
                    <a:pt x="55" y="21"/>
                  </a:cubicBezTo>
                  <a:cubicBezTo>
                    <a:pt x="52" y="20"/>
                    <a:pt x="49" y="20"/>
                    <a:pt x="45" y="20"/>
                  </a:cubicBezTo>
                  <a:cubicBezTo>
                    <a:pt x="42" y="20"/>
                    <a:pt x="40" y="20"/>
                    <a:pt x="38" y="21"/>
                  </a:cubicBezTo>
                  <a:cubicBezTo>
                    <a:pt x="36" y="21"/>
                    <a:pt x="34" y="22"/>
                    <a:pt x="33" y="23"/>
                  </a:cubicBezTo>
                  <a:cubicBezTo>
                    <a:pt x="31" y="25"/>
                    <a:pt x="30" y="26"/>
                    <a:pt x="30" y="28"/>
                  </a:cubicBezTo>
                  <a:cubicBezTo>
                    <a:pt x="29" y="29"/>
                    <a:pt x="28" y="31"/>
                    <a:pt x="28" y="33"/>
                  </a:cubicBezTo>
                  <a:cubicBezTo>
                    <a:pt x="28" y="36"/>
                    <a:pt x="29" y="38"/>
                    <a:pt x="31" y="40"/>
                  </a:cubicBezTo>
                  <a:cubicBezTo>
                    <a:pt x="32" y="42"/>
                    <a:pt x="34" y="44"/>
                    <a:pt x="37" y="46"/>
                  </a:cubicBezTo>
                  <a:cubicBezTo>
                    <a:pt x="40" y="47"/>
                    <a:pt x="42" y="49"/>
                    <a:pt x="46" y="50"/>
                  </a:cubicBezTo>
                  <a:cubicBezTo>
                    <a:pt x="49" y="52"/>
                    <a:pt x="52" y="53"/>
                    <a:pt x="56" y="55"/>
                  </a:cubicBezTo>
                  <a:cubicBezTo>
                    <a:pt x="59" y="56"/>
                    <a:pt x="62" y="58"/>
                    <a:pt x="66" y="60"/>
                  </a:cubicBezTo>
                  <a:cubicBezTo>
                    <a:pt x="69" y="62"/>
                    <a:pt x="72" y="65"/>
                    <a:pt x="74" y="67"/>
                  </a:cubicBezTo>
                  <a:cubicBezTo>
                    <a:pt x="77" y="70"/>
                    <a:pt x="79" y="73"/>
                    <a:pt x="81" y="77"/>
                  </a:cubicBezTo>
                  <a:cubicBezTo>
                    <a:pt x="82" y="81"/>
                    <a:pt x="83" y="85"/>
                    <a:pt x="83" y="90"/>
                  </a:cubicBezTo>
                  <a:close/>
                </a:path>
              </a:pathLst>
            </a:custGeom>
            <a:solidFill>
              <a:srgbClr val="000000">
                <a:alpha val="5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81" name="Freeform 6"/>
            <p:cNvSpPr/>
            <p:nvPr/>
          </p:nvSpPr>
          <p:spPr>
            <a:xfrm>
              <a:off x="3515400" y="6872400"/>
              <a:ext cx="24840" cy="136080"/>
            </a:xfrm>
            <a:custGeom>
              <a:avLst/>
              <a:gdLst>
                <a:gd name="textAreaLeft" fmla="*/ 0 w 24840"/>
                <a:gd name="textAreaRight" fmla="*/ 26640 w 24840"/>
                <a:gd name="textAreaTop" fmla="*/ 0 h 136080"/>
                <a:gd name="textAreaBottom" fmla="*/ 137880 h 136080"/>
              </a:gdLst>
              <a:ahLst/>
              <a:cxnLst/>
              <a:rect l="textAreaLeft" t="textAreaTop" r="textAreaRight" b="textAreaBottom"/>
              <a:pathLst>
                <a:path w="25" h="137">
                  <a:moveTo>
                    <a:pt x="25" y="133"/>
                  </a:moveTo>
                  <a:cubicBezTo>
                    <a:pt x="25" y="133"/>
                    <a:pt x="25" y="134"/>
                    <a:pt x="24" y="135"/>
                  </a:cubicBezTo>
                  <a:cubicBezTo>
                    <a:pt x="24" y="135"/>
                    <a:pt x="23" y="135"/>
                    <a:pt x="22" y="136"/>
                  </a:cubicBezTo>
                  <a:cubicBezTo>
                    <a:pt x="21" y="136"/>
                    <a:pt x="20" y="136"/>
                    <a:pt x="18" y="137"/>
                  </a:cubicBezTo>
                  <a:cubicBezTo>
                    <a:pt x="17" y="137"/>
                    <a:pt x="15" y="137"/>
                    <a:pt x="12" y="137"/>
                  </a:cubicBezTo>
                  <a:cubicBezTo>
                    <a:pt x="10" y="137"/>
                    <a:pt x="8" y="137"/>
                    <a:pt x="7" y="137"/>
                  </a:cubicBezTo>
                  <a:cubicBezTo>
                    <a:pt x="5" y="136"/>
                    <a:pt x="4" y="136"/>
                    <a:pt x="3" y="136"/>
                  </a:cubicBezTo>
                  <a:cubicBezTo>
                    <a:pt x="2" y="135"/>
                    <a:pt x="1" y="135"/>
                    <a:pt x="1" y="135"/>
                  </a:cubicBezTo>
                  <a:cubicBezTo>
                    <a:pt x="0" y="134"/>
                    <a:pt x="0" y="133"/>
                    <a:pt x="0" y="133"/>
                  </a:cubicBezTo>
                  <a:cubicBezTo>
                    <a:pt x="0" y="4"/>
                    <a:pt x="0" y="4"/>
                    <a:pt x="0" y="4"/>
                  </a:cubicBezTo>
                  <a:cubicBezTo>
                    <a:pt x="0" y="4"/>
                    <a:pt x="0" y="3"/>
                    <a:pt x="1" y="3"/>
                  </a:cubicBezTo>
                  <a:cubicBezTo>
                    <a:pt x="1" y="2"/>
                    <a:pt x="2" y="2"/>
                    <a:pt x="3" y="1"/>
                  </a:cubicBezTo>
                  <a:cubicBezTo>
                    <a:pt x="4" y="1"/>
                    <a:pt x="5" y="1"/>
                    <a:pt x="7" y="1"/>
                  </a:cubicBezTo>
                  <a:cubicBezTo>
                    <a:pt x="8" y="0"/>
                    <a:pt x="10" y="0"/>
                    <a:pt x="12" y="0"/>
                  </a:cubicBezTo>
                  <a:cubicBezTo>
                    <a:pt x="15" y="0"/>
                    <a:pt x="17" y="0"/>
                    <a:pt x="18" y="1"/>
                  </a:cubicBezTo>
                  <a:cubicBezTo>
                    <a:pt x="20" y="1"/>
                    <a:pt x="21" y="1"/>
                    <a:pt x="22" y="1"/>
                  </a:cubicBezTo>
                  <a:cubicBezTo>
                    <a:pt x="23" y="2"/>
                    <a:pt x="24" y="2"/>
                    <a:pt x="24" y="3"/>
                  </a:cubicBezTo>
                  <a:cubicBezTo>
                    <a:pt x="25" y="3"/>
                    <a:pt x="25" y="4"/>
                    <a:pt x="25" y="4"/>
                  </a:cubicBezTo>
                  <a:lnTo>
                    <a:pt x="25" y="133"/>
                  </a:lnTo>
                  <a:close/>
                </a:path>
              </a:pathLst>
            </a:custGeom>
            <a:solidFill>
              <a:srgbClr val="000000">
                <a:alpha val="5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82" name="Freeform 7"/>
            <p:cNvSpPr/>
            <p:nvPr/>
          </p:nvSpPr>
          <p:spPr>
            <a:xfrm>
              <a:off x="3559680" y="6875280"/>
              <a:ext cx="26280" cy="132840"/>
            </a:xfrm>
            <a:custGeom>
              <a:avLst/>
              <a:gdLst>
                <a:gd name="textAreaLeft" fmla="*/ 0 w 26280"/>
                <a:gd name="textAreaRight" fmla="*/ 28080 w 26280"/>
                <a:gd name="textAreaTop" fmla="*/ 0 h 132840"/>
                <a:gd name="textAreaBottom" fmla="*/ 134640 h 132840"/>
              </a:gdLst>
              <a:ahLst/>
              <a:cxnLst/>
              <a:rect l="textAreaLeft" t="textAreaTop" r="textAreaRight" b="textAreaBottom"/>
              <a:pathLst>
                <a:path w="28" h="133">
                  <a:moveTo>
                    <a:pt x="28" y="12"/>
                  </a:moveTo>
                  <a:cubicBezTo>
                    <a:pt x="28" y="17"/>
                    <a:pt x="27" y="21"/>
                    <a:pt x="25" y="22"/>
                  </a:cubicBezTo>
                  <a:cubicBezTo>
                    <a:pt x="23" y="24"/>
                    <a:pt x="19" y="25"/>
                    <a:pt x="14" y="25"/>
                  </a:cubicBezTo>
                  <a:cubicBezTo>
                    <a:pt x="8" y="25"/>
                    <a:pt x="4" y="24"/>
                    <a:pt x="2" y="23"/>
                  </a:cubicBezTo>
                  <a:cubicBezTo>
                    <a:pt x="0" y="21"/>
                    <a:pt x="0" y="17"/>
                    <a:pt x="0" y="13"/>
                  </a:cubicBezTo>
                  <a:cubicBezTo>
                    <a:pt x="0" y="8"/>
                    <a:pt x="1" y="4"/>
                    <a:pt x="3" y="2"/>
                  </a:cubicBezTo>
                  <a:cubicBezTo>
                    <a:pt x="5" y="1"/>
                    <a:pt x="8" y="0"/>
                    <a:pt x="14" y="0"/>
                  </a:cubicBezTo>
                  <a:cubicBezTo>
                    <a:pt x="19" y="0"/>
                    <a:pt x="23" y="0"/>
                    <a:pt x="25" y="2"/>
                  </a:cubicBezTo>
                  <a:cubicBezTo>
                    <a:pt x="27" y="4"/>
                    <a:pt x="28" y="7"/>
                    <a:pt x="28" y="12"/>
                  </a:cubicBezTo>
                  <a:close/>
                  <a:moveTo>
                    <a:pt x="26" y="129"/>
                  </a:moveTo>
                  <a:cubicBezTo>
                    <a:pt x="26" y="129"/>
                    <a:pt x="26" y="130"/>
                    <a:pt x="25" y="131"/>
                  </a:cubicBezTo>
                  <a:cubicBezTo>
                    <a:pt x="25" y="131"/>
                    <a:pt x="24" y="131"/>
                    <a:pt x="23" y="132"/>
                  </a:cubicBezTo>
                  <a:cubicBezTo>
                    <a:pt x="23" y="132"/>
                    <a:pt x="21" y="132"/>
                    <a:pt x="20" y="133"/>
                  </a:cubicBezTo>
                  <a:cubicBezTo>
                    <a:pt x="18" y="133"/>
                    <a:pt x="16" y="133"/>
                    <a:pt x="14" y="133"/>
                  </a:cubicBezTo>
                  <a:cubicBezTo>
                    <a:pt x="11" y="133"/>
                    <a:pt x="9" y="133"/>
                    <a:pt x="8" y="133"/>
                  </a:cubicBezTo>
                  <a:cubicBezTo>
                    <a:pt x="6" y="132"/>
                    <a:pt x="5" y="132"/>
                    <a:pt x="4" y="132"/>
                  </a:cubicBezTo>
                  <a:cubicBezTo>
                    <a:pt x="3" y="131"/>
                    <a:pt x="2" y="131"/>
                    <a:pt x="2" y="131"/>
                  </a:cubicBezTo>
                  <a:cubicBezTo>
                    <a:pt x="2" y="130"/>
                    <a:pt x="1" y="129"/>
                    <a:pt x="1" y="129"/>
                  </a:cubicBezTo>
                  <a:cubicBezTo>
                    <a:pt x="1" y="42"/>
                    <a:pt x="1" y="42"/>
                    <a:pt x="1" y="42"/>
                  </a:cubicBezTo>
                  <a:cubicBezTo>
                    <a:pt x="1" y="41"/>
                    <a:pt x="2" y="41"/>
                    <a:pt x="2" y="40"/>
                  </a:cubicBezTo>
                  <a:cubicBezTo>
                    <a:pt x="2" y="40"/>
                    <a:pt x="3" y="39"/>
                    <a:pt x="4" y="39"/>
                  </a:cubicBezTo>
                  <a:cubicBezTo>
                    <a:pt x="5" y="39"/>
                    <a:pt x="6" y="38"/>
                    <a:pt x="8" y="38"/>
                  </a:cubicBezTo>
                  <a:cubicBezTo>
                    <a:pt x="9" y="38"/>
                    <a:pt x="11" y="38"/>
                    <a:pt x="14" y="38"/>
                  </a:cubicBezTo>
                  <a:cubicBezTo>
                    <a:pt x="16" y="38"/>
                    <a:pt x="18" y="38"/>
                    <a:pt x="20" y="38"/>
                  </a:cubicBezTo>
                  <a:cubicBezTo>
                    <a:pt x="21" y="38"/>
                    <a:pt x="23" y="39"/>
                    <a:pt x="23" y="39"/>
                  </a:cubicBezTo>
                  <a:cubicBezTo>
                    <a:pt x="24" y="39"/>
                    <a:pt x="25" y="40"/>
                    <a:pt x="25" y="40"/>
                  </a:cubicBezTo>
                  <a:cubicBezTo>
                    <a:pt x="26" y="41"/>
                    <a:pt x="26" y="41"/>
                    <a:pt x="26" y="42"/>
                  </a:cubicBezTo>
                  <a:lnTo>
                    <a:pt x="26" y="129"/>
                  </a:lnTo>
                  <a:close/>
                </a:path>
              </a:pathLst>
            </a:custGeom>
            <a:solidFill>
              <a:srgbClr val="000000">
                <a:alpha val="5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83" name="Freeform 8"/>
            <p:cNvSpPr/>
            <p:nvPr/>
          </p:nvSpPr>
          <p:spPr>
            <a:xfrm>
              <a:off x="3602520" y="6872400"/>
              <a:ext cx="86400" cy="136080"/>
            </a:xfrm>
            <a:custGeom>
              <a:avLst/>
              <a:gdLst>
                <a:gd name="textAreaLeft" fmla="*/ 0 w 86400"/>
                <a:gd name="textAreaRight" fmla="*/ 88200 w 86400"/>
                <a:gd name="textAreaTop" fmla="*/ 0 h 136080"/>
                <a:gd name="textAreaBottom" fmla="*/ 137880 h 136080"/>
              </a:gdLst>
              <a:ahLst/>
              <a:cxnLst/>
              <a:rect l="textAreaLeft" t="textAreaTop" r="textAreaRight" b="textAreaBottom"/>
              <a:pathLst>
                <a:path w="88" h="137">
                  <a:moveTo>
                    <a:pt x="88" y="132"/>
                  </a:moveTo>
                  <a:cubicBezTo>
                    <a:pt x="88" y="133"/>
                    <a:pt x="87" y="133"/>
                    <a:pt x="87" y="134"/>
                  </a:cubicBezTo>
                  <a:cubicBezTo>
                    <a:pt x="87" y="134"/>
                    <a:pt x="86" y="135"/>
                    <a:pt x="85" y="135"/>
                  </a:cubicBezTo>
                  <a:cubicBezTo>
                    <a:pt x="85" y="135"/>
                    <a:pt x="84" y="135"/>
                    <a:pt x="82" y="136"/>
                  </a:cubicBezTo>
                  <a:cubicBezTo>
                    <a:pt x="81" y="136"/>
                    <a:pt x="79" y="136"/>
                    <a:pt x="77" y="136"/>
                  </a:cubicBezTo>
                  <a:cubicBezTo>
                    <a:pt x="75" y="136"/>
                    <a:pt x="73" y="136"/>
                    <a:pt x="72" y="136"/>
                  </a:cubicBezTo>
                  <a:cubicBezTo>
                    <a:pt x="71" y="135"/>
                    <a:pt x="70" y="135"/>
                    <a:pt x="69" y="135"/>
                  </a:cubicBezTo>
                  <a:cubicBezTo>
                    <a:pt x="68" y="135"/>
                    <a:pt x="68" y="134"/>
                    <a:pt x="67" y="134"/>
                  </a:cubicBezTo>
                  <a:cubicBezTo>
                    <a:pt x="67" y="133"/>
                    <a:pt x="67" y="133"/>
                    <a:pt x="67" y="132"/>
                  </a:cubicBezTo>
                  <a:cubicBezTo>
                    <a:pt x="67" y="122"/>
                    <a:pt x="67" y="122"/>
                    <a:pt x="67" y="122"/>
                  </a:cubicBezTo>
                  <a:cubicBezTo>
                    <a:pt x="62" y="127"/>
                    <a:pt x="57" y="131"/>
                    <a:pt x="52" y="133"/>
                  </a:cubicBezTo>
                  <a:cubicBezTo>
                    <a:pt x="48" y="136"/>
                    <a:pt x="42" y="137"/>
                    <a:pt x="36" y="137"/>
                  </a:cubicBezTo>
                  <a:cubicBezTo>
                    <a:pt x="29" y="137"/>
                    <a:pt x="24" y="136"/>
                    <a:pt x="19" y="134"/>
                  </a:cubicBezTo>
                  <a:cubicBezTo>
                    <a:pt x="15" y="131"/>
                    <a:pt x="11" y="128"/>
                    <a:pt x="8" y="123"/>
                  </a:cubicBezTo>
                  <a:cubicBezTo>
                    <a:pt x="5" y="119"/>
                    <a:pt x="3" y="114"/>
                    <a:pt x="2" y="108"/>
                  </a:cubicBezTo>
                  <a:cubicBezTo>
                    <a:pt x="0" y="102"/>
                    <a:pt x="0" y="96"/>
                    <a:pt x="0" y="89"/>
                  </a:cubicBezTo>
                  <a:cubicBezTo>
                    <a:pt x="0" y="82"/>
                    <a:pt x="0" y="75"/>
                    <a:pt x="2" y="69"/>
                  </a:cubicBezTo>
                  <a:cubicBezTo>
                    <a:pt x="4" y="62"/>
                    <a:pt x="6" y="57"/>
                    <a:pt x="9" y="53"/>
                  </a:cubicBezTo>
                  <a:cubicBezTo>
                    <a:pt x="13" y="48"/>
                    <a:pt x="17" y="45"/>
                    <a:pt x="21" y="43"/>
                  </a:cubicBezTo>
                  <a:cubicBezTo>
                    <a:pt x="26" y="40"/>
                    <a:pt x="32" y="39"/>
                    <a:pt x="38" y="39"/>
                  </a:cubicBezTo>
                  <a:cubicBezTo>
                    <a:pt x="43" y="39"/>
                    <a:pt x="47" y="40"/>
                    <a:pt x="51" y="42"/>
                  </a:cubicBezTo>
                  <a:cubicBezTo>
                    <a:pt x="55" y="44"/>
                    <a:pt x="59" y="47"/>
                    <a:pt x="63" y="51"/>
                  </a:cubicBezTo>
                  <a:cubicBezTo>
                    <a:pt x="63" y="4"/>
                    <a:pt x="63" y="4"/>
                    <a:pt x="63" y="4"/>
                  </a:cubicBezTo>
                  <a:cubicBezTo>
                    <a:pt x="63" y="3"/>
                    <a:pt x="63" y="2"/>
                    <a:pt x="64" y="2"/>
                  </a:cubicBezTo>
                  <a:cubicBezTo>
                    <a:pt x="64" y="1"/>
                    <a:pt x="65" y="1"/>
                    <a:pt x="66" y="1"/>
                  </a:cubicBezTo>
                  <a:cubicBezTo>
                    <a:pt x="66" y="0"/>
                    <a:pt x="68" y="0"/>
                    <a:pt x="69" y="0"/>
                  </a:cubicBezTo>
                  <a:cubicBezTo>
                    <a:pt x="71" y="0"/>
                    <a:pt x="73" y="0"/>
                    <a:pt x="75" y="0"/>
                  </a:cubicBezTo>
                  <a:cubicBezTo>
                    <a:pt x="78" y="0"/>
                    <a:pt x="80" y="0"/>
                    <a:pt x="81" y="0"/>
                  </a:cubicBezTo>
                  <a:cubicBezTo>
                    <a:pt x="83" y="0"/>
                    <a:pt x="84" y="0"/>
                    <a:pt x="85" y="1"/>
                  </a:cubicBezTo>
                  <a:cubicBezTo>
                    <a:pt x="86" y="1"/>
                    <a:pt x="87" y="1"/>
                    <a:pt x="87" y="2"/>
                  </a:cubicBezTo>
                  <a:cubicBezTo>
                    <a:pt x="87" y="2"/>
                    <a:pt x="88" y="3"/>
                    <a:pt x="88" y="4"/>
                  </a:cubicBezTo>
                  <a:lnTo>
                    <a:pt x="88" y="132"/>
                  </a:lnTo>
                  <a:close/>
                  <a:moveTo>
                    <a:pt x="63" y="74"/>
                  </a:moveTo>
                  <a:cubicBezTo>
                    <a:pt x="59" y="69"/>
                    <a:pt x="56" y="66"/>
                    <a:pt x="53" y="63"/>
                  </a:cubicBezTo>
                  <a:cubicBezTo>
                    <a:pt x="50" y="61"/>
                    <a:pt x="46" y="60"/>
                    <a:pt x="43" y="60"/>
                  </a:cubicBezTo>
                  <a:cubicBezTo>
                    <a:pt x="40" y="60"/>
                    <a:pt x="37" y="61"/>
                    <a:pt x="34" y="62"/>
                  </a:cubicBezTo>
                  <a:cubicBezTo>
                    <a:pt x="32" y="64"/>
                    <a:pt x="30" y="66"/>
                    <a:pt x="29" y="69"/>
                  </a:cubicBezTo>
                  <a:cubicBezTo>
                    <a:pt x="27" y="71"/>
                    <a:pt x="26" y="74"/>
                    <a:pt x="26" y="78"/>
                  </a:cubicBezTo>
                  <a:cubicBezTo>
                    <a:pt x="25" y="81"/>
                    <a:pt x="25" y="84"/>
                    <a:pt x="25" y="88"/>
                  </a:cubicBezTo>
                  <a:cubicBezTo>
                    <a:pt x="25" y="91"/>
                    <a:pt x="25" y="95"/>
                    <a:pt x="26" y="98"/>
                  </a:cubicBezTo>
                  <a:cubicBezTo>
                    <a:pt x="26" y="102"/>
                    <a:pt x="27" y="105"/>
                    <a:pt x="28" y="108"/>
                  </a:cubicBezTo>
                  <a:cubicBezTo>
                    <a:pt x="30" y="110"/>
                    <a:pt x="32" y="113"/>
                    <a:pt x="34" y="114"/>
                  </a:cubicBezTo>
                  <a:cubicBezTo>
                    <a:pt x="36" y="116"/>
                    <a:pt x="39" y="117"/>
                    <a:pt x="42" y="117"/>
                  </a:cubicBezTo>
                  <a:cubicBezTo>
                    <a:pt x="44" y="117"/>
                    <a:pt x="46" y="116"/>
                    <a:pt x="47" y="116"/>
                  </a:cubicBezTo>
                  <a:cubicBezTo>
                    <a:pt x="49" y="115"/>
                    <a:pt x="50" y="115"/>
                    <a:pt x="52" y="113"/>
                  </a:cubicBezTo>
                  <a:cubicBezTo>
                    <a:pt x="54" y="112"/>
                    <a:pt x="55" y="111"/>
                    <a:pt x="57" y="109"/>
                  </a:cubicBezTo>
                  <a:cubicBezTo>
                    <a:pt x="59" y="107"/>
                    <a:pt x="61" y="105"/>
                    <a:pt x="63" y="103"/>
                  </a:cubicBezTo>
                  <a:lnTo>
                    <a:pt x="63" y="74"/>
                  </a:lnTo>
                  <a:close/>
                </a:path>
              </a:pathLst>
            </a:custGeom>
            <a:solidFill>
              <a:srgbClr val="000000">
                <a:alpha val="5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84" name="Freeform 9"/>
            <p:cNvSpPr/>
            <p:nvPr/>
          </p:nvSpPr>
          <p:spPr>
            <a:xfrm>
              <a:off x="3705120" y="6912720"/>
              <a:ext cx="86400" cy="95760"/>
            </a:xfrm>
            <a:custGeom>
              <a:avLst/>
              <a:gdLst>
                <a:gd name="textAreaLeft" fmla="*/ 0 w 86400"/>
                <a:gd name="textAreaRight" fmla="*/ 88200 w 86400"/>
                <a:gd name="textAreaTop" fmla="*/ 0 h 95760"/>
                <a:gd name="textAreaBottom" fmla="*/ 97560 h 95760"/>
              </a:gdLst>
              <a:ahLst/>
              <a:cxnLst/>
              <a:rect l="textAreaLeft" t="textAreaTop" r="textAreaRight" b="textAreaBottom"/>
              <a:pathLst>
                <a:path w="86" h="98">
                  <a:moveTo>
                    <a:pt x="86" y="47"/>
                  </a:moveTo>
                  <a:cubicBezTo>
                    <a:pt x="86" y="50"/>
                    <a:pt x="85" y="52"/>
                    <a:pt x="84" y="53"/>
                  </a:cubicBezTo>
                  <a:cubicBezTo>
                    <a:pt x="83" y="55"/>
                    <a:pt x="81" y="56"/>
                    <a:pt x="78" y="56"/>
                  </a:cubicBezTo>
                  <a:cubicBezTo>
                    <a:pt x="25" y="56"/>
                    <a:pt x="25" y="56"/>
                    <a:pt x="25" y="56"/>
                  </a:cubicBezTo>
                  <a:cubicBezTo>
                    <a:pt x="25" y="59"/>
                    <a:pt x="26" y="63"/>
                    <a:pt x="27" y="66"/>
                  </a:cubicBezTo>
                  <a:cubicBezTo>
                    <a:pt x="27" y="69"/>
                    <a:pt x="29" y="71"/>
                    <a:pt x="31" y="73"/>
                  </a:cubicBezTo>
                  <a:cubicBezTo>
                    <a:pt x="33" y="75"/>
                    <a:pt x="35" y="77"/>
                    <a:pt x="38" y="78"/>
                  </a:cubicBezTo>
                  <a:cubicBezTo>
                    <a:pt x="41" y="79"/>
                    <a:pt x="45" y="80"/>
                    <a:pt x="49" y="80"/>
                  </a:cubicBezTo>
                  <a:cubicBezTo>
                    <a:pt x="53" y="80"/>
                    <a:pt x="57" y="80"/>
                    <a:pt x="61" y="79"/>
                  </a:cubicBezTo>
                  <a:cubicBezTo>
                    <a:pt x="64" y="78"/>
                    <a:pt x="67" y="78"/>
                    <a:pt x="69" y="77"/>
                  </a:cubicBezTo>
                  <a:cubicBezTo>
                    <a:pt x="71" y="76"/>
                    <a:pt x="73" y="75"/>
                    <a:pt x="75" y="75"/>
                  </a:cubicBezTo>
                  <a:cubicBezTo>
                    <a:pt x="76" y="74"/>
                    <a:pt x="78" y="74"/>
                    <a:pt x="79" y="74"/>
                  </a:cubicBezTo>
                  <a:cubicBezTo>
                    <a:pt x="79" y="74"/>
                    <a:pt x="80" y="74"/>
                    <a:pt x="80" y="74"/>
                  </a:cubicBezTo>
                  <a:cubicBezTo>
                    <a:pt x="81" y="74"/>
                    <a:pt x="81" y="75"/>
                    <a:pt x="81" y="75"/>
                  </a:cubicBezTo>
                  <a:cubicBezTo>
                    <a:pt x="81" y="76"/>
                    <a:pt x="82" y="77"/>
                    <a:pt x="82" y="78"/>
                  </a:cubicBezTo>
                  <a:cubicBezTo>
                    <a:pt x="82" y="79"/>
                    <a:pt x="82" y="80"/>
                    <a:pt x="82" y="82"/>
                  </a:cubicBezTo>
                  <a:cubicBezTo>
                    <a:pt x="82" y="83"/>
                    <a:pt x="82" y="85"/>
                    <a:pt x="82" y="86"/>
                  </a:cubicBezTo>
                  <a:cubicBezTo>
                    <a:pt x="82" y="87"/>
                    <a:pt x="82" y="88"/>
                    <a:pt x="81" y="88"/>
                  </a:cubicBezTo>
                  <a:cubicBezTo>
                    <a:pt x="81" y="89"/>
                    <a:pt x="81" y="90"/>
                    <a:pt x="81" y="90"/>
                  </a:cubicBezTo>
                  <a:cubicBezTo>
                    <a:pt x="81" y="91"/>
                    <a:pt x="80" y="91"/>
                    <a:pt x="80" y="91"/>
                  </a:cubicBezTo>
                  <a:cubicBezTo>
                    <a:pt x="79" y="92"/>
                    <a:pt x="78" y="93"/>
                    <a:pt x="76" y="93"/>
                  </a:cubicBezTo>
                  <a:cubicBezTo>
                    <a:pt x="74" y="94"/>
                    <a:pt x="72" y="95"/>
                    <a:pt x="69" y="96"/>
                  </a:cubicBezTo>
                  <a:cubicBezTo>
                    <a:pt x="66" y="96"/>
                    <a:pt x="63" y="97"/>
                    <a:pt x="59" y="98"/>
                  </a:cubicBezTo>
                  <a:cubicBezTo>
                    <a:pt x="55" y="98"/>
                    <a:pt x="51" y="98"/>
                    <a:pt x="47" y="98"/>
                  </a:cubicBezTo>
                  <a:cubicBezTo>
                    <a:pt x="39" y="98"/>
                    <a:pt x="32" y="97"/>
                    <a:pt x="26" y="95"/>
                  </a:cubicBezTo>
                  <a:cubicBezTo>
                    <a:pt x="21" y="94"/>
                    <a:pt x="16" y="91"/>
                    <a:pt x="12" y="87"/>
                  </a:cubicBezTo>
                  <a:cubicBezTo>
                    <a:pt x="8" y="83"/>
                    <a:pt x="5" y="78"/>
                    <a:pt x="3" y="72"/>
                  </a:cubicBezTo>
                  <a:cubicBezTo>
                    <a:pt x="1" y="65"/>
                    <a:pt x="0" y="58"/>
                    <a:pt x="0" y="50"/>
                  </a:cubicBezTo>
                  <a:cubicBezTo>
                    <a:pt x="0" y="43"/>
                    <a:pt x="1" y="36"/>
                    <a:pt x="3" y="29"/>
                  </a:cubicBezTo>
                  <a:cubicBezTo>
                    <a:pt x="5" y="23"/>
                    <a:pt x="8" y="18"/>
                    <a:pt x="12" y="13"/>
                  </a:cubicBezTo>
                  <a:cubicBezTo>
                    <a:pt x="16" y="9"/>
                    <a:pt x="21" y="6"/>
                    <a:pt x="26" y="4"/>
                  </a:cubicBezTo>
                  <a:cubicBezTo>
                    <a:pt x="32" y="1"/>
                    <a:pt x="38" y="0"/>
                    <a:pt x="45" y="0"/>
                  </a:cubicBezTo>
                  <a:cubicBezTo>
                    <a:pt x="52" y="0"/>
                    <a:pt x="58" y="1"/>
                    <a:pt x="63" y="3"/>
                  </a:cubicBezTo>
                  <a:cubicBezTo>
                    <a:pt x="69" y="6"/>
                    <a:pt x="73" y="9"/>
                    <a:pt x="76" y="12"/>
                  </a:cubicBezTo>
                  <a:cubicBezTo>
                    <a:pt x="80" y="16"/>
                    <a:pt x="82" y="21"/>
                    <a:pt x="84" y="26"/>
                  </a:cubicBezTo>
                  <a:cubicBezTo>
                    <a:pt x="85" y="31"/>
                    <a:pt x="86" y="37"/>
                    <a:pt x="86" y="43"/>
                  </a:cubicBezTo>
                  <a:lnTo>
                    <a:pt x="86" y="47"/>
                  </a:lnTo>
                  <a:close/>
                  <a:moveTo>
                    <a:pt x="62" y="40"/>
                  </a:moveTo>
                  <a:cubicBezTo>
                    <a:pt x="62" y="33"/>
                    <a:pt x="61" y="27"/>
                    <a:pt x="58" y="23"/>
                  </a:cubicBezTo>
                  <a:cubicBezTo>
                    <a:pt x="55" y="20"/>
                    <a:pt x="50" y="18"/>
                    <a:pt x="44" y="18"/>
                  </a:cubicBezTo>
                  <a:cubicBezTo>
                    <a:pt x="41" y="18"/>
                    <a:pt x="38" y="18"/>
                    <a:pt x="36" y="19"/>
                  </a:cubicBezTo>
                  <a:cubicBezTo>
                    <a:pt x="34" y="20"/>
                    <a:pt x="32" y="22"/>
                    <a:pt x="30" y="24"/>
                  </a:cubicBezTo>
                  <a:cubicBezTo>
                    <a:pt x="29" y="26"/>
                    <a:pt x="27" y="28"/>
                    <a:pt x="27" y="31"/>
                  </a:cubicBezTo>
                  <a:cubicBezTo>
                    <a:pt x="26" y="34"/>
                    <a:pt x="25" y="37"/>
                    <a:pt x="25" y="40"/>
                  </a:cubicBezTo>
                  <a:lnTo>
                    <a:pt x="62" y="40"/>
                  </a:lnTo>
                  <a:close/>
                </a:path>
              </a:pathLst>
            </a:custGeom>
            <a:solidFill>
              <a:srgbClr val="000000">
                <a:alpha val="5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85" name="Freeform 10"/>
            <p:cNvSpPr/>
            <p:nvPr/>
          </p:nvSpPr>
          <p:spPr>
            <a:xfrm>
              <a:off x="3852360" y="6939000"/>
              <a:ext cx="132480" cy="69120"/>
            </a:xfrm>
            <a:custGeom>
              <a:avLst/>
              <a:gdLst>
                <a:gd name="textAreaLeft" fmla="*/ 0 w 132480"/>
                <a:gd name="textAreaRight" fmla="*/ 134280 w 132480"/>
                <a:gd name="textAreaTop" fmla="*/ 0 h 69120"/>
                <a:gd name="textAreaBottom" fmla="*/ 70920 h 69120"/>
              </a:gdLst>
              <a:ahLst/>
              <a:cxnLst/>
              <a:rect l="textAreaLeft" t="textAreaTop" r="textAreaRight" b="textAreaBottom"/>
              <a:pathLst>
                <a:path w="132" h="127">
                  <a:moveTo>
                    <a:pt x="132" y="124"/>
                  </a:moveTo>
                  <a:cubicBezTo>
                    <a:pt x="132" y="125"/>
                    <a:pt x="132" y="125"/>
                    <a:pt x="132" y="125"/>
                  </a:cubicBezTo>
                  <a:cubicBezTo>
                    <a:pt x="132" y="126"/>
                    <a:pt x="131" y="126"/>
                    <a:pt x="131" y="126"/>
                  </a:cubicBezTo>
                  <a:cubicBezTo>
                    <a:pt x="130" y="126"/>
                    <a:pt x="130" y="126"/>
                    <a:pt x="129" y="127"/>
                  </a:cubicBezTo>
                  <a:cubicBezTo>
                    <a:pt x="128" y="127"/>
                    <a:pt x="127" y="127"/>
                    <a:pt x="126" y="127"/>
                  </a:cubicBezTo>
                  <a:cubicBezTo>
                    <a:pt x="125" y="127"/>
                    <a:pt x="124" y="127"/>
                    <a:pt x="123" y="127"/>
                  </a:cubicBezTo>
                  <a:cubicBezTo>
                    <a:pt x="123" y="126"/>
                    <a:pt x="122" y="126"/>
                    <a:pt x="121" y="126"/>
                  </a:cubicBezTo>
                  <a:cubicBezTo>
                    <a:pt x="121" y="126"/>
                    <a:pt x="121" y="126"/>
                    <a:pt x="120" y="125"/>
                  </a:cubicBezTo>
                  <a:cubicBezTo>
                    <a:pt x="120" y="125"/>
                    <a:pt x="120" y="125"/>
                    <a:pt x="120" y="124"/>
                  </a:cubicBezTo>
                  <a:cubicBezTo>
                    <a:pt x="120" y="10"/>
                    <a:pt x="120" y="10"/>
                    <a:pt x="120" y="10"/>
                  </a:cubicBezTo>
                  <a:cubicBezTo>
                    <a:pt x="120" y="10"/>
                    <a:pt x="120" y="10"/>
                    <a:pt x="120" y="10"/>
                  </a:cubicBezTo>
                  <a:cubicBezTo>
                    <a:pt x="70" y="125"/>
                    <a:pt x="70" y="125"/>
                    <a:pt x="70" y="125"/>
                  </a:cubicBezTo>
                  <a:cubicBezTo>
                    <a:pt x="70" y="125"/>
                    <a:pt x="70" y="125"/>
                    <a:pt x="70" y="126"/>
                  </a:cubicBezTo>
                  <a:cubicBezTo>
                    <a:pt x="69" y="126"/>
                    <a:pt x="69" y="126"/>
                    <a:pt x="68" y="126"/>
                  </a:cubicBezTo>
                  <a:cubicBezTo>
                    <a:pt x="68" y="126"/>
                    <a:pt x="67" y="127"/>
                    <a:pt x="67" y="127"/>
                  </a:cubicBezTo>
                  <a:cubicBezTo>
                    <a:pt x="66" y="127"/>
                    <a:pt x="66" y="127"/>
                    <a:pt x="65" y="127"/>
                  </a:cubicBezTo>
                  <a:cubicBezTo>
                    <a:pt x="64" y="127"/>
                    <a:pt x="63" y="127"/>
                    <a:pt x="62" y="127"/>
                  </a:cubicBezTo>
                  <a:cubicBezTo>
                    <a:pt x="62" y="127"/>
                    <a:pt x="61" y="126"/>
                    <a:pt x="61" y="126"/>
                  </a:cubicBezTo>
                  <a:cubicBezTo>
                    <a:pt x="60" y="126"/>
                    <a:pt x="60" y="126"/>
                    <a:pt x="60" y="126"/>
                  </a:cubicBezTo>
                  <a:cubicBezTo>
                    <a:pt x="59" y="125"/>
                    <a:pt x="59" y="125"/>
                    <a:pt x="59" y="125"/>
                  </a:cubicBezTo>
                  <a:cubicBezTo>
                    <a:pt x="12" y="10"/>
                    <a:pt x="12" y="10"/>
                    <a:pt x="12" y="10"/>
                  </a:cubicBezTo>
                  <a:cubicBezTo>
                    <a:pt x="12" y="10"/>
                    <a:pt x="12" y="10"/>
                    <a:pt x="12" y="10"/>
                  </a:cubicBezTo>
                  <a:cubicBezTo>
                    <a:pt x="12" y="124"/>
                    <a:pt x="12" y="124"/>
                    <a:pt x="12" y="124"/>
                  </a:cubicBezTo>
                  <a:cubicBezTo>
                    <a:pt x="12" y="125"/>
                    <a:pt x="12" y="125"/>
                    <a:pt x="11" y="125"/>
                  </a:cubicBezTo>
                  <a:cubicBezTo>
                    <a:pt x="11" y="126"/>
                    <a:pt x="11" y="126"/>
                    <a:pt x="10" y="126"/>
                  </a:cubicBezTo>
                  <a:cubicBezTo>
                    <a:pt x="10" y="126"/>
                    <a:pt x="9" y="126"/>
                    <a:pt x="8" y="127"/>
                  </a:cubicBezTo>
                  <a:cubicBezTo>
                    <a:pt x="8" y="127"/>
                    <a:pt x="7" y="127"/>
                    <a:pt x="5" y="127"/>
                  </a:cubicBezTo>
                  <a:cubicBezTo>
                    <a:pt x="4" y="127"/>
                    <a:pt x="3" y="127"/>
                    <a:pt x="3" y="127"/>
                  </a:cubicBezTo>
                  <a:cubicBezTo>
                    <a:pt x="2" y="126"/>
                    <a:pt x="1" y="126"/>
                    <a:pt x="1" y="126"/>
                  </a:cubicBezTo>
                  <a:cubicBezTo>
                    <a:pt x="0" y="126"/>
                    <a:pt x="0" y="126"/>
                    <a:pt x="0" y="125"/>
                  </a:cubicBezTo>
                  <a:cubicBezTo>
                    <a:pt x="0" y="125"/>
                    <a:pt x="0" y="125"/>
                    <a:pt x="0" y="124"/>
                  </a:cubicBezTo>
                  <a:cubicBezTo>
                    <a:pt x="0" y="6"/>
                    <a:pt x="0" y="6"/>
                    <a:pt x="0" y="6"/>
                  </a:cubicBezTo>
                  <a:cubicBezTo>
                    <a:pt x="0" y="4"/>
                    <a:pt x="0" y="2"/>
                    <a:pt x="2" y="1"/>
                  </a:cubicBezTo>
                  <a:cubicBezTo>
                    <a:pt x="3" y="0"/>
                    <a:pt x="4" y="0"/>
                    <a:pt x="5" y="0"/>
                  </a:cubicBezTo>
                  <a:cubicBezTo>
                    <a:pt x="12" y="0"/>
                    <a:pt x="12" y="0"/>
                    <a:pt x="12" y="0"/>
                  </a:cubicBezTo>
                  <a:cubicBezTo>
                    <a:pt x="13" y="0"/>
                    <a:pt x="15" y="0"/>
                    <a:pt x="16" y="0"/>
                  </a:cubicBezTo>
                  <a:cubicBezTo>
                    <a:pt x="17" y="1"/>
                    <a:pt x="18" y="1"/>
                    <a:pt x="19" y="2"/>
                  </a:cubicBezTo>
                  <a:cubicBezTo>
                    <a:pt x="20" y="3"/>
                    <a:pt x="21" y="3"/>
                    <a:pt x="22" y="4"/>
                  </a:cubicBezTo>
                  <a:cubicBezTo>
                    <a:pt x="22" y="5"/>
                    <a:pt x="23" y="6"/>
                    <a:pt x="23" y="8"/>
                  </a:cubicBezTo>
                  <a:cubicBezTo>
                    <a:pt x="65" y="108"/>
                    <a:pt x="65" y="108"/>
                    <a:pt x="65" y="108"/>
                  </a:cubicBezTo>
                  <a:cubicBezTo>
                    <a:pt x="66" y="108"/>
                    <a:pt x="66" y="108"/>
                    <a:pt x="66" y="108"/>
                  </a:cubicBezTo>
                  <a:cubicBezTo>
                    <a:pt x="109" y="8"/>
                    <a:pt x="109" y="8"/>
                    <a:pt x="109" y="8"/>
                  </a:cubicBezTo>
                  <a:cubicBezTo>
                    <a:pt x="110" y="7"/>
                    <a:pt x="111" y="5"/>
                    <a:pt x="111" y="4"/>
                  </a:cubicBezTo>
                  <a:cubicBezTo>
                    <a:pt x="112" y="3"/>
                    <a:pt x="113" y="2"/>
                    <a:pt x="114" y="2"/>
                  </a:cubicBezTo>
                  <a:cubicBezTo>
                    <a:pt x="115" y="1"/>
                    <a:pt x="115" y="0"/>
                    <a:pt x="116" y="0"/>
                  </a:cubicBezTo>
                  <a:cubicBezTo>
                    <a:pt x="117" y="0"/>
                    <a:pt x="118" y="0"/>
                    <a:pt x="120" y="0"/>
                  </a:cubicBezTo>
                  <a:cubicBezTo>
                    <a:pt x="127" y="0"/>
                    <a:pt x="127" y="0"/>
                    <a:pt x="127" y="0"/>
                  </a:cubicBezTo>
                  <a:cubicBezTo>
                    <a:pt x="127" y="0"/>
                    <a:pt x="128" y="0"/>
                    <a:pt x="129" y="0"/>
                  </a:cubicBezTo>
                  <a:cubicBezTo>
                    <a:pt x="129" y="0"/>
                    <a:pt x="130" y="1"/>
                    <a:pt x="130" y="1"/>
                  </a:cubicBezTo>
                  <a:cubicBezTo>
                    <a:pt x="131" y="2"/>
                    <a:pt x="131" y="2"/>
                    <a:pt x="132" y="3"/>
                  </a:cubicBezTo>
                  <a:cubicBezTo>
                    <a:pt x="132" y="4"/>
                    <a:pt x="132" y="5"/>
                    <a:pt x="132" y="6"/>
                  </a:cubicBezTo>
                  <a:lnTo>
                    <a:pt x="132" y="124"/>
                  </a:ln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25920" rIns="90000" bIns="25920" anchor="t">
              <a:noAutofit/>
            </a:bodyPr>
            <a:lstStyle/>
            <a:p>
              <a:pPr>
                <a:lnSpc>
                  <a:spcPct val="100000"/>
                </a:lnSpc>
              </a:pPr>
              <a:endParaRPr lang="en-US" sz="1800" b="0" strike="noStrike" spc="-1">
                <a:solidFill>
                  <a:srgbClr val="FFFFFF"/>
                </a:solidFill>
                <a:latin typeface="Arial"/>
                <a:ea typeface="DejaVu Sans"/>
              </a:endParaRPr>
            </a:p>
          </p:txBody>
        </p:sp>
        <p:sp>
          <p:nvSpPr>
            <p:cNvPr id="186" name="Freeform 11"/>
            <p:cNvSpPr/>
            <p:nvPr/>
          </p:nvSpPr>
          <p:spPr>
            <a:xfrm>
              <a:off x="4005720" y="6914160"/>
              <a:ext cx="77040" cy="23040"/>
            </a:xfrm>
            <a:custGeom>
              <a:avLst/>
              <a:gdLst>
                <a:gd name="textAreaLeft" fmla="*/ 0 w 77040"/>
                <a:gd name="textAreaRight" fmla="*/ 78840 w 77040"/>
                <a:gd name="textAreaTop" fmla="*/ 0 h 23040"/>
                <a:gd name="textAreaBottom" fmla="*/ 24840 h 23040"/>
              </a:gdLst>
              <a:ahLst/>
              <a:cxnLst/>
              <a:rect l="textAreaLeft" t="textAreaTop" r="textAreaRight" b="textAreaBottom"/>
              <a:pathLst>
                <a:path w="78" h="96">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8" y="81"/>
                    <a:pt x="69" y="80"/>
                  </a:cubicBezTo>
                  <a:cubicBezTo>
                    <a:pt x="71" y="79"/>
                    <a:pt x="72" y="79"/>
                    <a:pt x="72" y="79"/>
                  </a:cubicBezTo>
                  <a:cubicBezTo>
                    <a:pt x="73" y="79"/>
                    <a:pt x="73" y="79"/>
                    <a:pt x="73" y="79"/>
                  </a:cubicBezTo>
                  <a:cubicBezTo>
                    <a:pt x="74" y="79"/>
                    <a:pt x="74" y="80"/>
                    <a:pt x="74" y="80"/>
                  </a:cubicBezTo>
                  <a:cubicBezTo>
                    <a:pt x="74" y="80"/>
                    <a:pt x="75" y="81"/>
                    <a:pt x="75" y="82"/>
                  </a:cubicBezTo>
                  <a:cubicBezTo>
                    <a:pt x="75" y="82"/>
                    <a:pt x="75" y="83"/>
                    <a:pt x="75" y="84"/>
                  </a:cubicBezTo>
                  <a:cubicBezTo>
                    <a:pt x="75" y="84"/>
                    <a:pt x="75" y="85"/>
                    <a:pt x="75" y="85"/>
                  </a:cubicBezTo>
                  <a:cubicBezTo>
                    <a:pt x="75" y="86"/>
                    <a:pt x="75" y="86"/>
                    <a:pt x="74" y="86"/>
                  </a:cubicBezTo>
                  <a:cubicBezTo>
                    <a:pt x="74" y="87"/>
                    <a:pt x="74" y="87"/>
                    <a:pt x="74" y="88"/>
                  </a:cubicBezTo>
                  <a:cubicBezTo>
                    <a:pt x="74" y="88"/>
                    <a:pt x="74" y="88"/>
                    <a:pt x="73" y="88"/>
                  </a:cubicBezTo>
                  <a:cubicBezTo>
                    <a:pt x="73" y="89"/>
                    <a:pt x="72" y="89"/>
                    <a:pt x="70" y="90"/>
                  </a:cubicBezTo>
                  <a:cubicBezTo>
                    <a:pt x="69" y="91"/>
                    <a:pt x="66" y="92"/>
                    <a:pt x="64"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5" y="9"/>
                    <a:pt x="19" y="6"/>
                    <a:pt x="24" y="3"/>
                  </a:cubicBezTo>
                  <a:cubicBezTo>
                    <a:pt x="29" y="1"/>
                    <a:pt x="35" y="0"/>
                    <a:pt x="41" y="0"/>
                  </a:cubicBezTo>
                  <a:cubicBezTo>
                    <a:pt x="48" y="0"/>
                    <a:pt x="53" y="1"/>
                    <a:pt x="58" y="4"/>
                  </a:cubicBezTo>
                  <a:cubicBezTo>
                    <a:pt x="63" y="6"/>
                    <a:pt x="66" y="9"/>
                    <a:pt x="69" y="12"/>
                  </a:cubicBezTo>
                  <a:cubicBezTo>
                    <a:pt x="73" y="16"/>
                    <a:pt x="75" y="21"/>
                    <a:pt x="76" y="26"/>
                  </a:cubicBezTo>
                  <a:cubicBezTo>
                    <a:pt x="78"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8" y="22"/>
                    <a:pt x="16" y="25"/>
                    <a:pt x="14" y="29"/>
                  </a:cubicBezTo>
                  <a:cubicBezTo>
                    <a:pt x="13" y="32"/>
                    <a:pt x="13" y="36"/>
                    <a:pt x="12" y="40"/>
                  </a:cubicBezTo>
                  <a:lnTo>
                    <a:pt x="66" y="40"/>
                  </a:lnTo>
                  <a:close/>
                </a:path>
              </a:pathLst>
            </a:custGeom>
            <a:solidFill>
              <a:srgbClr val="000000">
                <a:alpha val="50000"/>
              </a:srgbClr>
            </a:solidFill>
            <a:ln w="0">
              <a:noFill/>
            </a:ln>
          </p:spPr>
          <p:style>
            <a:lnRef idx="0">
              <a:scrgbClr r="0" g="0" b="0"/>
            </a:lnRef>
            <a:fillRef idx="0">
              <a:scrgbClr r="0" g="0" b="0"/>
            </a:fillRef>
            <a:effectRef idx="0">
              <a:scrgbClr r="0" g="0" b="0"/>
            </a:effectRef>
            <a:fontRef idx="minor"/>
          </p:style>
          <p:txBody>
            <a:bodyPr lIns="90000" tIns="-20160" rIns="90000" bIns="-20160" anchor="t">
              <a:noAutofit/>
            </a:bodyPr>
            <a:lstStyle/>
            <a:p>
              <a:pPr>
                <a:lnSpc>
                  <a:spcPct val="100000"/>
                </a:lnSpc>
              </a:pPr>
              <a:endParaRPr lang="en-US" sz="1800" b="0" strike="noStrike" spc="-1">
                <a:solidFill>
                  <a:srgbClr val="FFFFFF"/>
                </a:solidFill>
                <a:latin typeface="Arial"/>
                <a:ea typeface="DejaVu Sans"/>
              </a:endParaRPr>
            </a:p>
          </p:txBody>
        </p:sp>
        <p:sp>
          <p:nvSpPr>
            <p:cNvPr id="187" name="Freeform 12"/>
            <p:cNvSpPr/>
            <p:nvPr/>
          </p:nvSpPr>
          <p:spPr>
            <a:xfrm>
              <a:off x="3852360" y="6939000"/>
              <a:ext cx="127440" cy="69120"/>
            </a:xfrm>
            <a:custGeom>
              <a:avLst/>
              <a:gdLst>
                <a:gd name="textAreaLeft" fmla="*/ 0 w 127440"/>
                <a:gd name="textAreaRight" fmla="*/ 129240 w 127440"/>
                <a:gd name="textAreaTop" fmla="*/ 0 h 69120"/>
                <a:gd name="textAreaBottom" fmla="*/ 70920 h 69120"/>
              </a:gdLst>
              <a:ahLst/>
              <a:cxnLst/>
              <a:rect l="textAreaLeft" t="textAreaTop" r="textAreaRight" b="textAreaBottom"/>
              <a:pathLst>
                <a:path w="126" h="95">
                  <a:moveTo>
                    <a:pt x="126" y="92"/>
                  </a:moveTo>
                  <a:cubicBezTo>
                    <a:pt x="126" y="93"/>
                    <a:pt x="126" y="93"/>
                    <a:pt x="126" y="93"/>
                  </a:cubicBezTo>
                  <a:cubicBezTo>
                    <a:pt x="126" y="94"/>
                    <a:pt x="126" y="94"/>
                    <a:pt x="125" y="94"/>
                  </a:cubicBezTo>
                  <a:cubicBezTo>
                    <a:pt x="125" y="94"/>
                    <a:pt x="124" y="94"/>
                    <a:pt x="123" y="95"/>
                  </a:cubicBezTo>
                  <a:cubicBezTo>
                    <a:pt x="123" y="95"/>
                    <a:pt x="122" y="95"/>
                    <a:pt x="121" y="95"/>
                  </a:cubicBezTo>
                  <a:cubicBezTo>
                    <a:pt x="119" y="95"/>
                    <a:pt x="118" y="95"/>
                    <a:pt x="118" y="95"/>
                  </a:cubicBezTo>
                  <a:cubicBezTo>
                    <a:pt x="117" y="94"/>
                    <a:pt x="116" y="94"/>
                    <a:pt x="116" y="94"/>
                  </a:cubicBezTo>
                  <a:cubicBezTo>
                    <a:pt x="115" y="94"/>
                    <a:pt x="115" y="94"/>
                    <a:pt x="115" y="93"/>
                  </a:cubicBezTo>
                  <a:cubicBezTo>
                    <a:pt x="115" y="93"/>
                    <a:pt x="115" y="93"/>
                    <a:pt x="115" y="92"/>
                  </a:cubicBezTo>
                  <a:cubicBezTo>
                    <a:pt x="115" y="38"/>
                    <a:pt x="115" y="38"/>
                    <a:pt x="115" y="38"/>
                  </a:cubicBezTo>
                  <a:cubicBezTo>
                    <a:pt x="115" y="34"/>
                    <a:pt x="114" y="30"/>
                    <a:pt x="114" y="26"/>
                  </a:cubicBezTo>
                  <a:cubicBezTo>
                    <a:pt x="113" y="23"/>
                    <a:pt x="112" y="20"/>
                    <a:pt x="110" y="18"/>
                  </a:cubicBezTo>
                  <a:cubicBezTo>
                    <a:pt x="109" y="15"/>
                    <a:pt x="106" y="13"/>
                    <a:pt x="104" y="12"/>
                  </a:cubicBezTo>
                  <a:cubicBezTo>
                    <a:pt x="102" y="11"/>
                    <a:pt x="99" y="10"/>
                    <a:pt x="95" y="10"/>
                  </a:cubicBezTo>
                  <a:cubicBezTo>
                    <a:pt x="91" y="10"/>
                    <a:pt x="87" y="12"/>
                    <a:pt x="83" y="15"/>
                  </a:cubicBezTo>
                  <a:cubicBezTo>
                    <a:pt x="79" y="18"/>
                    <a:pt x="74" y="23"/>
                    <a:pt x="69" y="29"/>
                  </a:cubicBezTo>
                  <a:cubicBezTo>
                    <a:pt x="69" y="92"/>
                    <a:pt x="69" y="92"/>
                    <a:pt x="69" y="92"/>
                  </a:cubicBezTo>
                  <a:cubicBezTo>
                    <a:pt x="69" y="93"/>
                    <a:pt x="69" y="93"/>
                    <a:pt x="69" y="93"/>
                  </a:cubicBezTo>
                  <a:cubicBezTo>
                    <a:pt x="69" y="94"/>
                    <a:pt x="68" y="94"/>
                    <a:pt x="68" y="94"/>
                  </a:cubicBezTo>
                  <a:cubicBezTo>
                    <a:pt x="67" y="94"/>
                    <a:pt x="67" y="94"/>
                    <a:pt x="66" y="95"/>
                  </a:cubicBezTo>
                  <a:cubicBezTo>
                    <a:pt x="65" y="95"/>
                    <a:pt x="64" y="95"/>
                    <a:pt x="63" y="95"/>
                  </a:cubicBezTo>
                  <a:cubicBezTo>
                    <a:pt x="62" y="95"/>
                    <a:pt x="61" y="95"/>
                    <a:pt x="60" y="95"/>
                  </a:cubicBezTo>
                  <a:cubicBezTo>
                    <a:pt x="60" y="94"/>
                    <a:pt x="59" y="94"/>
                    <a:pt x="59" y="94"/>
                  </a:cubicBezTo>
                  <a:cubicBezTo>
                    <a:pt x="58" y="94"/>
                    <a:pt x="58" y="94"/>
                    <a:pt x="58" y="93"/>
                  </a:cubicBezTo>
                  <a:cubicBezTo>
                    <a:pt x="58" y="93"/>
                    <a:pt x="57" y="93"/>
                    <a:pt x="57" y="92"/>
                  </a:cubicBezTo>
                  <a:cubicBezTo>
                    <a:pt x="57" y="38"/>
                    <a:pt x="57" y="38"/>
                    <a:pt x="57" y="38"/>
                  </a:cubicBezTo>
                  <a:cubicBezTo>
                    <a:pt x="57" y="34"/>
                    <a:pt x="57" y="30"/>
                    <a:pt x="56" y="26"/>
                  </a:cubicBezTo>
                  <a:cubicBezTo>
                    <a:pt x="56" y="23"/>
                    <a:pt x="54" y="20"/>
                    <a:pt x="53" y="18"/>
                  </a:cubicBezTo>
                  <a:cubicBezTo>
                    <a:pt x="51" y="15"/>
                    <a:pt x="49" y="13"/>
                    <a:pt x="47" y="12"/>
                  </a:cubicBezTo>
                  <a:cubicBezTo>
                    <a:pt x="44" y="11"/>
                    <a:pt x="41" y="10"/>
                    <a:pt x="38" y="10"/>
                  </a:cubicBezTo>
                  <a:cubicBezTo>
                    <a:pt x="34" y="10"/>
                    <a:pt x="30" y="12"/>
                    <a:pt x="25" y="15"/>
                  </a:cubicBezTo>
                  <a:cubicBezTo>
                    <a:pt x="21" y="18"/>
                    <a:pt x="17" y="23"/>
                    <a:pt x="12" y="29"/>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5" y="1"/>
                    <a:pt x="6" y="1"/>
                  </a:cubicBezTo>
                  <a:cubicBezTo>
                    <a:pt x="7" y="1"/>
                    <a:pt x="8" y="1"/>
                    <a:pt x="8" y="1"/>
                  </a:cubicBezTo>
                  <a:cubicBezTo>
                    <a:pt x="9" y="2"/>
                    <a:pt x="10" y="2"/>
                    <a:pt x="10" y="2"/>
                  </a:cubicBezTo>
                  <a:cubicBezTo>
                    <a:pt x="10" y="2"/>
                    <a:pt x="11" y="2"/>
                    <a:pt x="11" y="3"/>
                  </a:cubicBezTo>
                  <a:cubicBezTo>
                    <a:pt x="11" y="3"/>
                    <a:pt x="11" y="3"/>
                    <a:pt x="11" y="4"/>
                  </a:cubicBezTo>
                  <a:cubicBezTo>
                    <a:pt x="11" y="16"/>
                    <a:pt x="11" y="16"/>
                    <a:pt x="11" y="16"/>
                  </a:cubicBezTo>
                  <a:cubicBezTo>
                    <a:pt x="16" y="11"/>
                    <a:pt x="21" y="7"/>
                    <a:pt x="26" y="4"/>
                  </a:cubicBezTo>
                  <a:cubicBezTo>
                    <a:pt x="30" y="1"/>
                    <a:pt x="35" y="0"/>
                    <a:pt x="39" y="0"/>
                  </a:cubicBezTo>
                  <a:cubicBezTo>
                    <a:pt x="43" y="0"/>
                    <a:pt x="46" y="1"/>
                    <a:pt x="49" y="2"/>
                  </a:cubicBezTo>
                  <a:cubicBezTo>
                    <a:pt x="52" y="2"/>
                    <a:pt x="55" y="4"/>
                    <a:pt x="57" y="5"/>
                  </a:cubicBezTo>
                  <a:cubicBezTo>
                    <a:pt x="59" y="7"/>
                    <a:pt x="61" y="9"/>
                    <a:pt x="63" y="11"/>
                  </a:cubicBezTo>
                  <a:cubicBezTo>
                    <a:pt x="64" y="13"/>
                    <a:pt x="65" y="16"/>
                    <a:pt x="66" y="18"/>
                  </a:cubicBezTo>
                  <a:cubicBezTo>
                    <a:pt x="69" y="15"/>
                    <a:pt x="72" y="12"/>
                    <a:pt x="75" y="10"/>
                  </a:cubicBezTo>
                  <a:cubicBezTo>
                    <a:pt x="78" y="7"/>
                    <a:pt x="80" y="6"/>
                    <a:pt x="83" y="4"/>
                  </a:cubicBezTo>
                  <a:cubicBezTo>
                    <a:pt x="85" y="3"/>
                    <a:pt x="88" y="2"/>
                    <a:pt x="90" y="1"/>
                  </a:cubicBezTo>
                  <a:cubicBezTo>
                    <a:pt x="92" y="1"/>
                    <a:pt x="94" y="0"/>
                    <a:pt x="97" y="0"/>
                  </a:cubicBezTo>
                  <a:cubicBezTo>
                    <a:pt x="102" y="0"/>
                    <a:pt x="107" y="1"/>
                    <a:pt x="111" y="3"/>
                  </a:cubicBezTo>
                  <a:cubicBezTo>
                    <a:pt x="115" y="5"/>
                    <a:pt x="118" y="8"/>
                    <a:pt x="120" y="11"/>
                  </a:cubicBezTo>
                  <a:cubicBezTo>
                    <a:pt x="122" y="14"/>
                    <a:pt x="124" y="18"/>
                    <a:pt x="125" y="23"/>
                  </a:cubicBezTo>
                  <a:cubicBezTo>
                    <a:pt x="126" y="27"/>
                    <a:pt x="126" y="32"/>
                    <a:pt x="126" y="37"/>
                  </a:cubicBezTo>
                  <a:lnTo>
                    <a:pt x="126" y="92"/>
                  </a:lnTo>
                  <a:close/>
                </a:path>
              </a:pathLst>
            </a:custGeom>
            <a:solidFill>
              <a:srgbClr val="000000">
                <a:alpha val="50000"/>
              </a:srgbClr>
            </a:solidFill>
            <a:ln w="0">
              <a:noFill/>
            </a:ln>
          </p:spPr>
          <p:style>
            <a:lnRef idx="0">
              <a:scrgbClr r="0" g="0" b="0"/>
            </a:lnRef>
            <a:fillRef idx="0">
              <a:scrgbClr r="0" g="0" b="0"/>
            </a:fillRef>
            <a:effectRef idx="0">
              <a:scrgbClr r="0" g="0" b="0"/>
            </a:effectRef>
            <a:fontRef idx="minor"/>
          </p:style>
          <p:txBody>
            <a:bodyPr lIns="90000" tIns="25920" rIns="90000" bIns="25920" anchor="t">
              <a:noAutofit/>
            </a:bodyPr>
            <a:lstStyle/>
            <a:p>
              <a:pPr>
                <a:lnSpc>
                  <a:spcPct val="100000"/>
                </a:lnSpc>
              </a:pPr>
              <a:endParaRPr lang="en-US" sz="1800" b="0" strike="noStrike" spc="-1">
                <a:solidFill>
                  <a:srgbClr val="FFFFFF"/>
                </a:solidFill>
                <a:latin typeface="Arial"/>
                <a:ea typeface="DejaVu Sans"/>
              </a:endParaRPr>
            </a:p>
          </p:txBody>
        </p:sp>
        <p:sp>
          <p:nvSpPr>
            <p:cNvPr id="188" name="Freeform 13"/>
            <p:cNvSpPr/>
            <p:nvPr/>
          </p:nvSpPr>
          <p:spPr>
            <a:xfrm>
              <a:off x="4255920" y="6872400"/>
              <a:ext cx="75240" cy="136080"/>
            </a:xfrm>
            <a:custGeom>
              <a:avLst/>
              <a:gdLst>
                <a:gd name="textAreaLeft" fmla="*/ 0 w 75240"/>
                <a:gd name="textAreaRight" fmla="*/ 77040 w 75240"/>
                <a:gd name="textAreaTop" fmla="*/ 0 h 136080"/>
                <a:gd name="textAreaBottom" fmla="*/ 137880 h 136080"/>
              </a:gdLst>
              <a:ahLst/>
              <a:cxnLst/>
              <a:rect l="textAreaLeft" t="textAreaTop" r="textAreaRight" b="textAreaBottom"/>
              <a:pathLst>
                <a:path w="77" h="138">
                  <a:moveTo>
                    <a:pt x="77" y="89"/>
                  </a:moveTo>
                  <a:cubicBezTo>
                    <a:pt x="77" y="96"/>
                    <a:pt x="76" y="103"/>
                    <a:pt x="75" y="109"/>
                  </a:cubicBezTo>
                  <a:cubicBezTo>
                    <a:pt x="73" y="115"/>
                    <a:pt x="71" y="120"/>
                    <a:pt x="67" y="125"/>
                  </a:cubicBezTo>
                  <a:cubicBezTo>
                    <a:pt x="64" y="129"/>
                    <a:pt x="60" y="132"/>
                    <a:pt x="55" y="134"/>
                  </a:cubicBezTo>
                  <a:cubicBezTo>
                    <a:pt x="51" y="137"/>
                    <a:pt x="45" y="138"/>
                    <a:pt x="39" y="138"/>
                  </a:cubicBezTo>
                  <a:cubicBezTo>
                    <a:pt x="36" y="138"/>
                    <a:pt x="34" y="138"/>
                    <a:pt x="31" y="137"/>
                  </a:cubicBezTo>
                  <a:cubicBezTo>
                    <a:pt x="29" y="136"/>
                    <a:pt x="27" y="136"/>
                    <a:pt x="25" y="134"/>
                  </a:cubicBezTo>
                  <a:cubicBezTo>
                    <a:pt x="22" y="133"/>
                    <a:pt x="20" y="132"/>
                    <a:pt x="18" y="130"/>
                  </a:cubicBezTo>
                  <a:cubicBezTo>
                    <a:pt x="16" y="128"/>
                    <a:pt x="13" y="125"/>
                    <a:pt x="10" y="123"/>
                  </a:cubicBezTo>
                  <a:cubicBezTo>
                    <a:pt x="10" y="134"/>
                    <a:pt x="10" y="134"/>
                    <a:pt x="10" y="134"/>
                  </a:cubicBezTo>
                  <a:cubicBezTo>
                    <a:pt x="10" y="135"/>
                    <a:pt x="10" y="135"/>
                    <a:pt x="10" y="135"/>
                  </a:cubicBezTo>
                  <a:cubicBezTo>
                    <a:pt x="10" y="136"/>
                    <a:pt x="10" y="136"/>
                    <a:pt x="9" y="136"/>
                  </a:cubicBezTo>
                  <a:cubicBezTo>
                    <a:pt x="9" y="136"/>
                    <a:pt x="8" y="137"/>
                    <a:pt x="7" y="137"/>
                  </a:cubicBezTo>
                  <a:cubicBezTo>
                    <a:pt x="7" y="137"/>
                    <a:pt x="6" y="137"/>
                    <a:pt x="5" y="137"/>
                  </a:cubicBezTo>
                  <a:cubicBezTo>
                    <a:pt x="4" y="137"/>
                    <a:pt x="3" y="137"/>
                    <a:pt x="2" y="137"/>
                  </a:cubicBezTo>
                  <a:cubicBezTo>
                    <a:pt x="2" y="137"/>
                    <a:pt x="1" y="136"/>
                    <a:pt x="1" y="136"/>
                  </a:cubicBezTo>
                  <a:cubicBezTo>
                    <a:pt x="0" y="136"/>
                    <a:pt x="0" y="136"/>
                    <a:pt x="0" y="135"/>
                  </a:cubicBezTo>
                  <a:cubicBezTo>
                    <a:pt x="0" y="135"/>
                    <a:pt x="0" y="135"/>
                    <a:pt x="0" y="134"/>
                  </a:cubicBezTo>
                  <a:cubicBezTo>
                    <a:pt x="0" y="3"/>
                    <a:pt x="0" y="3"/>
                    <a:pt x="0" y="3"/>
                  </a:cubicBezTo>
                  <a:cubicBezTo>
                    <a:pt x="0" y="2"/>
                    <a:pt x="0" y="2"/>
                    <a:pt x="0" y="1"/>
                  </a:cubicBezTo>
                  <a:cubicBezTo>
                    <a:pt x="0" y="1"/>
                    <a:pt x="0" y="1"/>
                    <a:pt x="1" y="1"/>
                  </a:cubicBezTo>
                  <a:cubicBezTo>
                    <a:pt x="1" y="0"/>
                    <a:pt x="2" y="0"/>
                    <a:pt x="3" y="0"/>
                  </a:cubicBezTo>
                  <a:cubicBezTo>
                    <a:pt x="3" y="0"/>
                    <a:pt x="4" y="0"/>
                    <a:pt x="5" y="0"/>
                  </a:cubicBezTo>
                  <a:cubicBezTo>
                    <a:pt x="7" y="0"/>
                    <a:pt x="8" y="0"/>
                    <a:pt x="8" y="0"/>
                  </a:cubicBezTo>
                  <a:cubicBezTo>
                    <a:pt x="9" y="0"/>
                    <a:pt x="10" y="0"/>
                    <a:pt x="10" y="1"/>
                  </a:cubicBezTo>
                  <a:cubicBezTo>
                    <a:pt x="11" y="1"/>
                    <a:pt x="11" y="1"/>
                    <a:pt x="11" y="1"/>
                  </a:cubicBezTo>
                  <a:cubicBezTo>
                    <a:pt x="11" y="2"/>
                    <a:pt x="11" y="2"/>
                    <a:pt x="11" y="3"/>
                  </a:cubicBezTo>
                  <a:cubicBezTo>
                    <a:pt x="11" y="58"/>
                    <a:pt x="11" y="58"/>
                    <a:pt x="11" y="58"/>
                  </a:cubicBezTo>
                  <a:cubicBezTo>
                    <a:pt x="14" y="55"/>
                    <a:pt x="17" y="52"/>
                    <a:pt x="19" y="50"/>
                  </a:cubicBezTo>
                  <a:cubicBezTo>
                    <a:pt x="22" y="48"/>
                    <a:pt x="24" y="47"/>
                    <a:pt x="27" y="46"/>
                  </a:cubicBezTo>
                  <a:cubicBezTo>
                    <a:pt x="29" y="44"/>
                    <a:pt x="32" y="44"/>
                    <a:pt x="34" y="43"/>
                  </a:cubicBezTo>
                  <a:cubicBezTo>
                    <a:pt x="36" y="42"/>
                    <a:pt x="39" y="42"/>
                    <a:pt x="41" y="42"/>
                  </a:cubicBezTo>
                  <a:cubicBezTo>
                    <a:pt x="48" y="42"/>
                    <a:pt x="53" y="43"/>
                    <a:pt x="58" y="46"/>
                  </a:cubicBezTo>
                  <a:cubicBezTo>
                    <a:pt x="62" y="48"/>
                    <a:pt x="66" y="52"/>
                    <a:pt x="69" y="56"/>
                  </a:cubicBezTo>
                  <a:cubicBezTo>
                    <a:pt x="72" y="60"/>
                    <a:pt x="74" y="65"/>
                    <a:pt x="75" y="71"/>
                  </a:cubicBezTo>
                  <a:cubicBezTo>
                    <a:pt x="76" y="76"/>
                    <a:pt x="77" y="83"/>
                    <a:pt x="77" y="89"/>
                  </a:cubicBezTo>
                  <a:close/>
                  <a:moveTo>
                    <a:pt x="65" y="91"/>
                  </a:moveTo>
                  <a:cubicBezTo>
                    <a:pt x="65" y="86"/>
                    <a:pt x="64" y="81"/>
                    <a:pt x="64" y="76"/>
                  </a:cubicBezTo>
                  <a:cubicBezTo>
                    <a:pt x="63" y="72"/>
                    <a:pt x="62" y="68"/>
                    <a:pt x="60" y="64"/>
                  </a:cubicBezTo>
                  <a:cubicBezTo>
                    <a:pt x="58" y="61"/>
                    <a:pt x="55" y="58"/>
                    <a:pt x="52" y="55"/>
                  </a:cubicBezTo>
                  <a:cubicBezTo>
                    <a:pt x="49" y="53"/>
                    <a:pt x="45" y="52"/>
                    <a:pt x="40" y="52"/>
                  </a:cubicBezTo>
                  <a:cubicBezTo>
                    <a:pt x="38" y="52"/>
                    <a:pt x="36" y="53"/>
                    <a:pt x="34" y="53"/>
                  </a:cubicBezTo>
                  <a:cubicBezTo>
                    <a:pt x="31" y="54"/>
                    <a:pt x="29" y="55"/>
                    <a:pt x="27" y="56"/>
                  </a:cubicBezTo>
                  <a:cubicBezTo>
                    <a:pt x="24" y="58"/>
                    <a:pt x="22" y="60"/>
                    <a:pt x="19" y="62"/>
                  </a:cubicBezTo>
                  <a:cubicBezTo>
                    <a:pt x="17" y="65"/>
                    <a:pt x="14" y="68"/>
                    <a:pt x="11" y="71"/>
                  </a:cubicBezTo>
                  <a:cubicBezTo>
                    <a:pt x="11" y="110"/>
                    <a:pt x="11" y="110"/>
                    <a:pt x="11" y="110"/>
                  </a:cubicBezTo>
                  <a:cubicBezTo>
                    <a:pt x="16" y="115"/>
                    <a:pt x="21" y="120"/>
                    <a:pt x="26" y="123"/>
                  </a:cubicBezTo>
                  <a:cubicBezTo>
                    <a:pt x="30" y="126"/>
                    <a:pt x="35" y="128"/>
                    <a:pt x="40" y="128"/>
                  </a:cubicBezTo>
                  <a:cubicBezTo>
                    <a:pt x="44" y="128"/>
                    <a:pt x="48" y="127"/>
                    <a:pt x="51" y="125"/>
                  </a:cubicBezTo>
                  <a:cubicBezTo>
                    <a:pt x="54" y="122"/>
                    <a:pt x="57" y="120"/>
                    <a:pt x="59" y="116"/>
                  </a:cubicBezTo>
                  <a:cubicBezTo>
                    <a:pt x="61" y="113"/>
                    <a:pt x="63" y="109"/>
                    <a:pt x="63" y="104"/>
                  </a:cubicBezTo>
                  <a:cubicBezTo>
                    <a:pt x="64" y="100"/>
                    <a:pt x="65" y="95"/>
                    <a:pt x="65" y="91"/>
                  </a:cubicBezTo>
                  <a:close/>
                </a:path>
              </a:pathLst>
            </a:custGeom>
            <a:solidFill>
              <a:srgbClr val="000000">
                <a:alpha val="5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89" name="Freeform 14"/>
            <p:cNvSpPr/>
            <p:nvPr/>
          </p:nvSpPr>
          <p:spPr>
            <a:xfrm>
              <a:off x="4344480" y="6914160"/>
              <a:ext cx="78480" cy="93960"/>
            </a:xfrm>
            <a:custGeom>
              <a:avLst/>
              <a:gdLst>
                <a:gd name="textAreaLeft" fmla="*/ 0 w 78480"/>
                <a:gd name="textAreaRight" fmla="*/ 80280 w 78480"/>
                <a:gd name="textAreaTop" fmla="*/ 0 h 93960"/>
                <a:gd name="textAreaBottom" fmla="*/ 95760 h 93960"/>
              </a:gdLst>
              <a:ahLst/>
              <a:cxnLst/>
              <a:rect l="textAreaLeft" t="textAreaTop" r="textAreaRight" b="textAreaBottom"/>
              <a:pathLst>
                <a:path w="78" h="96">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7" y="81"/>
                    <a:pt x="69" y="80"/>
                  </a:cubicBezTo>
                  <a:cubicBezTo>
                    <a:pt x="71" y="79"/>
                    <a:pt x="72" y="79"/>
                    <a:pt x="72" y="79"/>
                  </a:cubicBezTo>
                  <a:cubicBezTo>
                    <a:pt x="73" y="79"/>
                    <a:pt x="73" y="79"/>
                    <a:pt x="73" y="79"/>
                  </a:cubicBezTo>
                  <a:cubicBezTo>
                    <a:pt x="74" y="79"/>
                    <a:pt x="74" y="80"/>
                    <a:pt x="74" y="80"/>
                  </a:cubicBezTo>
                  <a:cubicBezTo>
                    <a:pt x="74" y="80"/>
                    <a:pt x="74" y="81"/>
                    <a:pt x="75" y="82"/>
                  </a:cubicBezTo>
                  <a:cubicBezTo>
                    <a:pt x="75" y="82"/>
                    <a:pt x="75" y="83"/>
                    <a:pt x="75" y="84"/>
                  </a:cubicBezTo>
                  <a:cubicBezTo>
                    <a:pt x="75" y="84"/>
                    <a:pt x="75" y="85"/>
                    <a:pt x="75" y="85"/>
                  </a:cubicBezTo>
                  <a:cubicBezTo>
                    <a:pt x="75" y="86"/>
                    <a:pt x="74" y="86"/>
                    <a:pt x="74" y="86"/>
                  </a:cubicBezTo>
                  <a:cubicBezTo>
                    <a:pt x="74" y="87"/>
                    <a:pt x="74" y="87"/>
                    <a:pt x="74" y="88"/>
                  </a:cubicBezTo>
                  <a:cubicBezTo>
                    <a:pt x="74" y="88"/>
                    <a:pt x="73" y="88"/>
                    <a:pt x="73" y="88"/>
                  </a:cubicBezTo>
                  <a:cubicBezTo>
                    <a:pt x="73" y="89"/>
                    <a:pt x="72" y="89"/>
                    <a:pt x="70" y="90"/>
                  </a:cubicBezTo>
                  <a:cubicBezTo>
                    <a:pt x="68" y="91"/>
                    <a:pt x="66" y="92"/>
                    <a:pt x="63"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4" y="9"/>
                    <a:pt x="19" y="6"/>
                    <a:pt x="24" y="3"/>
                  </a:cubicBezTo>
                  <a:cubicBezTo>
                    <a:pt x="29" y="1"/>
                    <a:pt x="35" y="0"/>
                    <a:pt x="41" y="0"/>
                  </a:cubicBezTo>
                  <a:cubicBezTo>
                    <a:pt x="47" y="0"/>
                    <a:pt x="53" y="1"/>
                    <a:pt x="58" y="4"/>
                  </a:cubicBezTo>
                  <a:cubicBezTo>
                    <a:pt x="62" y="6"/>
                    <a:pt x="66" y="9"/>
                    <a:pt x="69" y="12"/>
                  </a:cubicBezTo>
                  <a:cubicBezTo>
                    <a:pt x="72" y="16"/>
                    <a:pt x="75" y="21"/>
                    <a:pt x="76" y="26"/>
                  </a:cubicBezTo>
                  <a:cubicBezTo>
                    <a:pt x="77"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7" y="22"/>
                    <a:pt x="16" y="25"/>
                    <a:pt x="14" y="29"/>
                  </a:cubicBezTo>
                  <a:cubicBezTo>
                    <a:pt x="13" y="32"/>
                    <a:pt x="12" y="36"/>
                    <a:pt x="12" y="40"/>
                  </a:cubicBezTo>
                  <a:lnTo>
                    <a:pt x="66" y="40"/>
                  </a:lnTo>
                  <a:close/>
                </a:path>
              </a:pathLst>
            </a:custGeom>
            <a:solidFill>
              <a:srgbClr val="000000">
                <a:alpha val="5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90" name="Freeform 15"/>
            <p:cNvSpPr/>
            <p:nvPr/>
          </p:nvSpPr>
          <p:spPr>
            <a:xfrm>
              <a:off x="4442760" y="6914160"/>
              <a:ext cx="46800" cy="93960"/>
            </a:xfrm>
            <a:custGeom>
              <a:avLst/>
              <a:gdLst>
                <a:gd name="textAreaLeft" fmla="*/ 0 w 46800"/>
                <a:gd name="textAreaRight" fmla="*/ 48600 w 46800"/>
                <a:gd name="textAreaTop" fmla="*/ 0 h 93960"/>
                <a:gd name="textAreaBottom" fmla="*/ 95760 h 93960"/>
              </a:gdLst>
              <a:ahLst/>
              <a:cxnLst/>
              <a:rect l="textAreaLeft" t="textAreaTop" r="textAreaRight" b="textAreaBottom"/>
              <a:pathLst>
                <a:path w="49" h="95">
                  <a:moveTo>
                    <a:pt x="49" y="8"/>
                  </a:moveTo>
                  <a:cubicBezTo>
                    <a:pt x="49" y="9"/>
                    <a:pt x="49" y="10"/>
                    <a:pt x="49" y="11"/>
                  </a:cubicBezTo>
                  <a:cubicBezTo>
                    <a:pt x="49" y="11"/>
                    <a:pt x="49" y="12"/>
                    <a:pt x="49" y="12"/>
                  </a:cubicBezTo>
                  <a:cubicBezTo>
                    <a:pt x="49" y="13"/>
                    <a:pt x="48" y="13"/>
                    <a:pt x="48" y="13"/>
                  </a:cubicBezTo>
                  <a:cubicBezTo>
                    <a:pt x="48" y="14"/>
                    <a:pt x="48" y="14"/>
                    <a:pt x="47" y="14"/>
                  </a:cubicBezTo>
                  <a:cubicBezTo>
                    <a:pt x="47" y="14"/>
                    <a:pt x="46" y="14"/>
                    <a:pt x="45" y="13"/>
                  </a:cubicBezTo>
                  <a:cubicBezTo>
                    <a:pt x="44" y="13"/>
                    <a:pt x="43" y="13"/>
                    <a:pt x="42" y="12"/>
                  </a:cubicBezTo>
                  <a:cubicBezTo>
                    <a:pt x="41" y="12"/>
                    <a:pt x="40" y="12"/>
                    <a:pt x="39" y="11"/>
                  </a:cubicBezTo>
                  <a:cubicBezTo>
                    <a:pt x="38" y="11"/>
                    <a:pt x="36" y="11"/>
                    <a:pt x="35" y="11"/>
                  </a:cubicBezTo>
                  <a:cubicBezTo>
                    <a:pt x="33" y="11"/>
                    <a:pt x="31" y="11"/>
                    <a:pt x="30" y="12"/>
                  </a:cubicBezTo>
                  <a:cubicBezTo>
                    <a:pt x="28" y="13"/>
                    <a:pt x="26" y="14"/>
                    <a:pt x="24" y="16"/>
                  </a:cubicBezTo>
                  <a:cubicBezTo>
                    <a:pt x="22" y="17"/>
                    <a:pt x="20" y="20"/>
                    <a:pt x="18" y="22"/>
                  </a:cubicBezTo>
                  <a:cubicBezTo>
                    <a:pt x="16" y="25"/>
                    <a:pt x="14" y="28"/>
                    <a:pt x="12" y="32"/>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4" y="1"/>
                    <a:pt x="6" y="1"/>
                  </a:cubicBezTo>
                  <a:cubicBezTo>
                    <a:pt x="7" y="1"/>
                    <a:pt x="8" y="1"/>
                    <a:pt x="8" y="1"/>
                  </a:cubicBezTo>
                  <a:cubicBezTo>
                    <a:pt x="9" y="2"/>
                    <a:pt x="10" y="2"/>
                    <a:pt x="10" y="2"/>
                  </a:cubicBezTo>
                  <a:cubicBezTo>
                    <a:pt x="10" y="2"/>
                    <a:pt x="11" y="2"/>
                    <a:pt x="11" y="3"/>
                  </a:cubicBezTo>
                  <a:cubicBezTo>
                    <a:pt x="11" y="3"/>
                    <a:pt x="11" y="3"/>
                    <a:pt x="11" y="4"/>
                  </a:cubicBezTo>
                  <a:cubicBezTo>
                    <a:pt x="11" y="18"/>
                    <a:pt x="11" y="18"/>
                    <a:pt x="11" y="18"/>
                  </a:cubicBezTo>
                  <a:cubicBezTo>
                    <a:pt x="14" y="14"/>
                    <a:pt x="16" y="11"/>
                    <a:pt x="18" y="9"/>
                  </a:cubicBezTo>
                  <a:cubicBezTo>
                    <a:pt x="20" y="7"/>
                    <a:pt x="22" y="5"/>
                    <a:pt x="24" y="3"/>
                  </a:cubicBezTo>
                  <a:cubicBezTo>
                    <a:pt x="26" y="2"/>
                    <a:pt x="28" y="1"/>
                    <a:pt x="30" y="1"/>
                  </a:cubicBezTo>
                  <a:cubicBezTo>
                    <a:pt x="32" y="0"/>
                    <a:pt x="34" y="0"/>
                    <a:pt x="36" y="0"/>
                  </a:cubicBezTo>
                  <a:cubicBezTo>
                    <a:pt x="37" y="0"/>
                    <a:pt x="38" y="0"/>
                    <a:pt x="39" y="0"/>
                  </a:cubicBezTo>
                  <a:cubicBezTo>
                    <a:pt x="40" y="0"/>
                    <a:pt x="41" y="1"/>
                    <a:pt x="42" y="1"/>
                  </a:cubicBezTo>
                  <a:cubicBezTo>
                    <a:pt x="44" y="1"/>
                    <a:pt x="45" y="1"/>
                    <a:pt x="46" y="2"/>
                  </a:cubicBezTo>
                  <a:cubicBezTo>
                    <a:pt x="47" y="2"/>
                    <a:pt x="47" y="3"/>
                    <a:pt x="48" y="3"/>
                  </a:cubicBezTo>
                  <a:cubicBezTo>
                    <a:pt x="48" y="3"/>
                    <a:pt x="48" y="3"/>
                    <a:pt x="49" y="4"/>
                  </a:cubicBezTo>
                  <a:cubicBezTo>
                    <a:pt x="49" y="4"/>
                    <a:pt x="49" y="4"/>
                    <a:pt x="49" y="4"/>
                  </a:cubicBezTo>
                  <a:cubicBezTo>
                    <a:pt x="49" y="5"/>
                    <a:pt x="49" y="5"/>
                    <a:pt x="49" y="6"/>
                  </a:cubicBezTo>
                  <a:cubicBezTo>
                    <a:pt x="49" y="7"/>
                    <a:pt x="49" y="7"/>
                    <a:pt x="49" y="8"/>
                  </a:cubicBezTo>
                  <a:close/>
                </a:path>
              </a:pathLst>
            </a:custGeom>
            <a:solidFill>
              <a:srgbClr val="000000">
                <a:alpha val="5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91" name="Freeform 16"/>
            <p:cNvSpPr/>
            <p:nvPr/>
          </p:nvSpPr>
          <p:spPr>
            <a:xfrm>
              <a:off x="4490280" y="6914160"/>
              <a:ext cx="360" cy="93960"/>
            </a:xfrm>
            <a:custGeom>
              <a:avLst/>
              <a:gdLst>
                <a:gd name="textAreaLeft" fmla="*/ 0 w 360"/>
                <a:gd name="textAreaRight" fmla="*/ 11520 w 360"/>
                <a:gd name="textAreaTop" fmla="*/ 0 h 93960"/>
                <a:gd name="textAreaBottom" fmla="*/ 95760 h 93960"/>
              </a:gdLst>
              <a:ahLst/>
              <a:cxnLst/>
              <a:rect l="textAreaLeft" t="textAreaTop" r="textAreaRight" b="textAreaBottom"/>
              <a:pathLst>
                <a:path w="60" h="96">
                  <a:moveTo>
                    <a:pt x="60" y="69"/>
                  </a:moveTo>
                  <a:cubicBezTo>
                    <a:pt x="60" y="73"/>
                    <a:pt x="59" y="77"/>
                    <a:pt x="58" y="80"/>
                  </a:cubicBezTo>
                  <a:cubicBezTo>
                    <a:pt x="56" y="83"/>
                    <a:pt x="54" y="86"/>
                    <a:pt x="51" y="89"/>
                  </a:cubicBezTo>
                  <a:cubicBezTo>
                    <a:pt x="48" y="91"/>
                    <a:pt x="45" y="93"/>
                    <a:pt x="41" y="94"/>
                  </a:cubicBezTo>
                  <a:cubicBezTo>
                    <a:pt x="37" y="95"/>
                    <a:pt x="32" y="96"/>
                    <a:pt x="27" y="96"/>
                  </a:cubicBezTo>
                  <a:cubicBezTo>
                    <a:pt x="24" y="96"/>
                    <a:pt x="21" y="96"/>
                    <a:pt x="19" y="95"/>
                  </a:cubicBezTo>
                  <a:cubicBezTo>
                    <a:pt x="16" y="95"/>
                    <a:pt x="13" y="94"/>
                    <a:pt x="11" y="93"/>
                  </a:cubicBezTo>
                  <a:cubicBezTo>
                    <a:pt x="9" y="92"/>
                    <a:pt x="7" y="92"/>
                    <a:pt x="6" y="91"/>
                  </a:cubicBezTo>
                  <a:cubicBezTo>
                    <a:pt x="4" y="90"/>
                    <a:pt x="3" y="89"/>
                    <a:pt x="2" y="89"/>
                  </a:cubicBezTo>
                  <a:cubicBezTo>
                    <a:pt x="1" y="88"/>
                    <a:pt x="1" y="87"/>
                    <a:pt x="1" y="86"/>
                  </a:cubicBezTo>
                  <a:cubicBezTo>
                    <a:pt x="0" y="85"/>
                    <a:pt x="0" y="84"/>
                    <a:pt x="0" y="82"/>
                  </a:cubicBezTo>
                  <a:cubicBezTo>
                    <a:pt x="0" y="81"/>
                    <a:pt x="0" y="81"/>
                    <a:pt x="0" y="80"/>
                  </a:cubicBezTo>
                  <a:cubicBezTo>
                    <a:pt x="0" y="79"/>
                    <a:pt x="1" y="79"/>
                    <a:pt x="1" y="78"/>
                  </a:cubicBezTo>
                  <a:cubicBezTo>
                    <a:pt x="1" y="78"/>
                    <a:pt x="1" y="78"/>
                    <a:pt x="2" y="77"/>
                  </a:cubicBezTo>
                  <a:cubicBezTo>
                    <a:pt x="2" y="77"/>
                    <a:pt x="2" y="77"/>
                    <a:pt x="3" y="77"/>
                  </a:cubicBezTo>
                  <a:cubicBezTo>
                    <a:pt x="3" y="77"/>
                    <a:pt x="4" y="77"/>
                    <a:pt x="6" y="78"/>
                  </a:cubicBezTo>
                  <a:cubicBezTo>
                    <a:pt x="7" y="79"/>
                    <a:pt x="9" y="80"/>
                    <a:pt x="11" y="81"/>
                  </a:cubicBezTo>
                  <a:cubicBezTo>
                    <a:pt x="13" y="82"/>
                    <a:pt x="15" y="83"/>
                    <a:pt x="18" y="84"/>
                  </a:cubicBezTo>
                  <a:cubicBezTo>
                    <a:pt x="21" y="85"/>
                    <a:pt x="24" y="86"/>
                    <a:pt x="28" y="86"/>
                  </a:cubicBezTo>
                  <a:cubicBezTo>
                    <a:pt x="31" y="86"/>
                    <a:pt x="34" y="85"/>
                    <a:pt x="36" y="85"/>
                  </a:cubicBezTo>
                  <a:cubicBezTo>
                    <a:pt x="39" y="84"/>
                    <a:pt x="41" y="83"/>
                    <a:pt x="43" y="82"/>
                  </a:cubicBezTo>
                  <a:cubicBezTo>
                    <a:pt x="45" y="80"/>
                    <a:pt x="46" y="79"/>
                    <a:pt x="47" y="77"/>
                  </a:cubicBezTo>
                  <a:cubicBezTo>
                    <a:pt x="48" y="75"/>
                    <a:pt x="49" y="72"/>
                    <a:pt x="49" y="70"/>
                  </a:cubicBezTo>
                  <a:cubicBezTo>
                    <a:pt x="49" y="67"/>
                    <a:pt x="48" y="65"/>
                    <a:pt x="47" y="63"/>
                  </a:cubicBezTo>
                  <a:cubicBezTo>
                    <a:pt x="45" y="61"/>
                    <a:pt x="44" y="59"/>
                    <a:pt x="42" y="58"/>
                  </a:cubicBezTo>
                  <a:cubicBezTo>
                    <a:pt x="39" y="56"/>
                    <a:pt x="37" y="55"/>
                    <a:pt x="34" y="54"/>
                  </a:cubicBezTo>
                  <a:cubicBezTo>
                    <a:pt x="32" y="53"/>
                    <a:pt x="29" y="52"/>
                    <a:pt x="26" y="51"/>
                  </a:cubicBezTo>
                  <a:cubicBezTo>
                    <a:pt x="23" y="50"/>
                    <a:pt x="20" y="48"/>
                    <a:pt x="18" y="47"/>
                  </a:cubicBezTo>
                  <a:cubicBezTo>
                    <a:pt x="15" y="46"/>
                    <a:pt x="12" y="44"/>
                    <a:pt x="10" y="42"/>
                  </a:cubicBezTo>
                  <a:cubicBezTo>
                    <a:pt x="8" y="40"/>
                    <a:pt x="7" y="38"/>
                    <a:pt x="5" y="35"/>
                  </a:cubicBezTo>
                  <a:cubicBezTo>
                    <a:pt x="4" y="32"/>
                    <a:pt x="3" y="29"/>
                    <a:pt x="3" y="25"/>
                  </a:cubicBezTo>
                  <a:cubicBezTo>
                    <a:pt x="3" y="22"/>
                    <a:pt x="4" y="19"/>
                    <a:pt x="5" y="16"/>
                  </a:cubicBezTo>
                  <a:cubicBezTo>
                    <a:pt x="6" y="13"/>
                    <a:pt x="8" y="10"/>
                    <a:pt x="10" y="8"/>
                  </a:cubicBezTo>
                  <a:cubicBezTo>
                    <a:pt x="13" y="6"/>
                    <a:pt x="16" y="4"/>
                    <a:pt x="20" y="2"/>
                  </a:cubicBezTo>
                  <a:cubicBezTo>
                    <a:pt x="24" y="1"/>
                    <a:pt x="28" y="0"/>
                    <a:pt x="33" y="0"/>
                  </a:cubicBezTo>
                  <a:cubicBezTo>
                    <a:pt x="36" y="0"/>
                    <a:pt x="38" y="0"/>
                    <a:pt x="40" y="1"/>
                  </a:cubicBezTo>
                  <a:cubicBezTo>
                    <a:pt x="42" y="1"/>
                    <a:pt x="44" y="2"/>
                    <a:pt x="46" y="2"/>
                  </a:cubicBezTo>
                  <a:cubicBezTo>
                    <a:pt x="48" y="3"/>
                    <a:pt x="49" y="3"/>
                    <a:pt x="51" y="4"/>
                  </a:cubicBezTo>
                  <a:cubicBezTo>
                    <a:pt x="52" y="5"/>
                    <a:pt x="53" y="5"/>
                    <a:pt x="54" y="6"/>
                  </a:cubicBezTo>
                  <a:cubicBezTo>
                    <a:pt x="54" y="6"/>
                    <a:pt x="55" y="7"/>
                    <a:pt x="55" y="7"/>
                  </a:cubicBezTo>
                  <a:cubicBezTo>
                    <a:pt x="55" y="8"/>
                    <a:pt x="55" y="8"/>
                    <a:pt x="56" y="8"/>
                  </a:cubicBezTo>
                  <a:cubicBezTo>
                    <a:pt x="56" y="9"/>
                    <a:pt x="56" y="9"/>
                    <a:pt x="56" y="10"/>
                  </a:cubicBezTo>
                  <a:cubicBezTo>
                    <a:pt x="56" y="10"/>
                    <a:pt x="56" y="11"/>
                    <a:pt x="56" y="12"/>
                  </a:cubicBezTo>
                  <a:cubicBezTo>
                    <a:pt x="56" y="13"/>
                    <a:pt x="56" y="13"/>
                    <a:pt x="56" y="14"/>
                  </a:cubicBezTo>
                  <a:cubicBezTo>
                    <a:pt x="56" y="14"/>
                    <a:pt x="55" y="15"/>
                    <a:pt x="55" y="15"/>
                  </a:cubicBezTo>
                  <a:cubicBezTo>
                    <a:pt x="55" y="16"/>
                    <a:pt x="55" y="16"/>
                    <a:pt x="55" y="16"/>
                  </a:cubicBezTo>
                  <a:cubicBezTo>
                    <a:pt x="54" y="17"/>
                    <a:pt x="54" y="17"/>
                    <a:pt x="54" y="17"/>
                  </a:cubicBezTo>
                  <a:cubicBezTo>
                    <a:pt x="53" y="17"/>
                    <a:pt x="52" y="16"/>
                    <a:pt x="51" y="16"/>
                  </a:cubicBezTo>
                  <a:cubicBezTo>
                    <a:pt x="50" y="15"/>
                    <a:pt x="49" y="14"/>
                    <a:pt x="47" y="13"/>
                  </a:cubicBezTo>
                  <a:cubicBezTo>
                    <a:pt x="45" y="13"/>
                    <a:pt x="43" y="12"/>
                    <a:pt x="41" y="11"/>
                  </a:cubicBezTo>
                  <a:cubicBezTo>
                    <a:pt x="39" y="10"/>
                    <a:pt x="36" y="10"/>
                    <a:pt x="33" y="10"/>
                  </a:cubicBezTo>
                  <a:cubicBezTo>
                    <a:pt x="30" y="10"/>
                    <a:pt x="27" y="10"/>
                    <a:pt x="25" y="11"/>
                  </a:cubicBezTo>
                  <a:cubicBezTo>
                    <a:pt x="22" y="12"/>
                    <a:pt x="21" y="13"/>
                    <a:pt x="19" y="14"/>
                  </a:cubicBezTo>
                  <a:cubicBezTo>
                    <a:pt x="18" y="15"/>
                    <a:pt x="16" y="17"/>
                    <a:pt x="16" y="19"/>
                  </a:cubicBezTo>
                  <a:cubicBezTo>
                    <a:pt x="15" y="20"/>
                    <a:pt x="15" y="22"/>
                    <a:pt x="15" y="24"/>
                  </a:cubicBezTo>
                  <a:cubicBezTo>
                    <a:pt x="15" y="27"/>
                    <a:pt x="15" y="30"/>
                    <a:pt x="16" y="32"/>
                  </a:cubicBezTo>
                  <a:cubicBezTo>
                    <a:pt x="18" y="34"/>
                    <a:pt x="20" y="35"/>
                    <a:pt x="22" y="37"/>
                  </a:cubicBezTo>
                  <a:cubicBezTo>
                    <a:pt x="24" y="38"/>
                    <a:pt x="26" y="39"/>
                    <a:pt x="29" y="41"/>
                  </a:cubicBezTo>
                  <a:cubicBezTo>
                    <a:pt x="32" y="42"/>
                    <a:pt x="35" y="43"/>
                    <a:pt x="37" y="44"/>
                  </a:cubicBezTo>
                  <a:cubicBezTo>
                    <a:pt x="40" y="45"/>
                    <a:pt x="43" y="46"/>
                    <a:pt x="46" y="48"/>
                  </a:cubicBezTo>
                  <a:cubicBezTo>
                    <a:pt x="49" y="49"/>
                    <a:pt x="51" y="50"/>
                    <a:pt x="53" y="52"/>
                  </a:cubicBezTo>
                  <a:cubicBezTo>
                    <a:pt x="55" y="54"/>
                    <a:pt x="57" y="57"/>
                    <a:pt x="58" y="59"/>
                  </a:cubicBezTo>
                  <a:cubicBezTo>
                    <a:pt x="60" y="62"/>
                    <a:pt x="60" y="65"/>
                    <a:pt x="60" y="69"/>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92" name="Freeform 17"/>
            <p:cNvSpPr/>
            <p:nvPr/>
          </p:nvSpPr>
          <p:spPr>
            <a:xfrm>
              <a:off x="3220920" y="6704640"/>
              <a:ext cx="133920" cy="151560"/>
            </a:xfrm>
            <a:custGeom>
              <a:avLst/>
              <a:gdLst>
                <a:gd name="textAreaLeft" fmla="*/ 0 w 133920"/>
                <a:gd name="textAreaRight" fmla="*/ 135720 w 133920"/>
                <a:gd name="textAreaTop" fmla="*/ 0 h 151560"/>
                <a:gd name="textAreaBottom" fmla="*/ 153360 h 151560"/>
              </a:gdLst>
              <a:ahLst/>
              <a:cxnLst/>
              <a:rect l="textAreaLeft" t="textAreaTop" r="textAreaRight" b="textAreaBottom"/>
              <a:pathLst>
                <a:path w="86" h="99">
                  <a:moveTo>
                    <a:pt x="86" y="99"/>
                  </a:moveTo>
                  <a:lnTo>
                    <a:pt x="86" y="0"/>
                  </a:lnTo>
                  <a:lnTo>
                    <a:pt x="0" y="50"/>
                  </a:lnTo>
                  <a:lnTo>
                    <a:pt x="86" y="99"/>
                  </a:lnTo>
                  <a:close/>
                </a:path>
              </a:pathLst>
            </a:custGeom>
            <a:solidFill>
              <a:srgbClr val="55B33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93" name="Freeform 18"/>
            <p:cNvSpPr/>
            <p:nvPr/>
          </p:nvSpPr>
          <p:spPr>
            <a:xfrm>
              <a:off x="3220920" y="6704640"/>
              <a:ext cx="133920" cy="151560"/>
            </a:xfrm>
            <a:custGeom>
              <a:avLst/>
              <a:gdLst>
                <a:gd name="textAreaLeft" fmla="*/ 0 w 133920"/>
                <a:gd name="textAreaRight" fmla="*/ 135720 w 133920"/>
                <a:gd name="textAreaTop" fmla="*/ 0 h 151560"/>
                <a:gd name="textAreaBottom" fmla="*/ 153360 h 151560"/>
              </a:gdLst>
              <a:ahLst/>
              <a:cxnLst/>
              <a:rect l="textAreaLeft" t="textAreaTop" r="textAreaRight" b="textAreaBottom"/>
              <a:pathLst>
                <a:path w="86" h="99">
                  <a:moveTo>
                    <a:pt x="86" y="99"/>
                  </a:moveTo>
                  <a:lnTo>
                    <a:pt x="86" y="0"/>
                  </a:lnTo>
                  <a:lnTo>
                    <a:pt x="0" y="50"/>
                  </a:lnTo>
                </a:path>
              </a:pathLst>
            </a:custGeom>
            <a:solidFill>
              <a:srgbClr val="111111"/>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94" name="Freeform 19"/>
            <p:cNvSpPr/>
            <p:nvPr/>
          </p:nvSpPr>
          <p:spPr>
            <a:xfrm rot="328800">
              <a:off x="3208680" y="6802200"/>
              <a:ext cx="133920" cy="149400"/>
            </a:xfrm>
            <a:custGeom>
              <a:avLst/>
              <a:gdLst>
                <a:gd name="textAreaLeft" fmla="*/ 0 w 133920"/>
                <a:gd name="textAreaRight" fmla="*/ 135720 w 133920"/>
                <a:gd name="textAreaTop" fmla="*/ 0 h 149400"/>
                <a:gd name="textAreaBottom" fmla="*/ 151200 h 149400"/>
              </a:gdLst>
              <a:ahLst/>
              <a:cxnLst/>
              <a:rect l="textAreaLeft" t="textAreaTop" r="textAreaRight" b="textAreaBottom"/>
              <a:pathLst>
                <a:path w="86" h="98">
                  <a:moveTo>
                    <a:pt x="0" y="0"/>
                  </a:moveTo>
                  <a:lnTo>
                    <a:pt x="0" y="98"/>
                  </a:lnTo>
                  <a:lnTo>
                    <a:pt x="86" y="48"/>
                  </a:lnTo>
                  <a:lnTo>
                    <a:pt x="86" y="48"/>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95" name="Freeform 20"/>
            <p:cNvSpPr/>
            <p:nvPr/>
          </p:nvSpPr>
          <p:spPr>
            <a:xfrm>
              <a:off x="3220920" y="6887880"/>
              <a:ext cx="133920" cy="151560"/>
            </a:xfrm>
            <a:custGeom>
              <a:avLst/>
              <a:gdLst>
                <a:gd name="textAreaLeft" fmla="*/ 0 w 133920"/>
                <a:gd name="textAreaRight" fmla="*/ 135720 w 133920"/>
                <a:gd name="textAreaTop" fmla="*/ 0 h 151560"/>
                <a:gd name="textAreaBottom" fmla="*/ 153360 h 151560"/>
              </a:gdLst>
              <a:ahLst/>
              <a:cxnLst/>
              <a:rect l="textAreaLeft" t="textAreaTop" r="textAreaRight" b="textAreaBottom"/>
              <a:pathLst>
                <a:path w="86" h="99">
                  <a:moveTo>
                    <a:pt x="86" y="99"/>
                  </a:moveTo>
                  <a:lnTo>
                    <a:pt x="86" y="0"/>
                  </a:lnTo>
                  <a:lnTo>
                    <a:pt x="0" y="50"/>
                  </a:lnTo>
                  <a:lnTo>
                    <a:pt x="86" y="99"/>
                  </a:ln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96" name="Freeform 21"/>
            <p:cNvSpPr/>
            <p:nvPr/>
          </p:nvSpPr>
          <p:spPr>
            <a:xfrm>
              <a:off x="3371400" y="6704640"/>
              <a:ext cx="133920" cy="151560"/>
            </a:xfrm>
            <a:custGeom>
              <a:avLst/>
              <a:gdLst>
                <a:gd name="textAreaLeft" fmla="*/ 0 w 133920"/>
                <a:gd name="textAreaRight" fmla="*/ 135720 w 133920"/>
                <a:gd name="textAreaTop" fmla="*/ 0 h 151560"/>
                <a:gd name="textAreaBottom" fmla="*/ 153360 h 151560"/>
              </a:gdLst>
              <a:ahLst/>
              <a:cxnLst/>
              <a:rect l="textAreaLeft" t="textAreaTop" r="textAreaRight" b="textAreaBottom"/>
              <a:pathLst>
                <a:path w="86" h="99">
                  <a:moveTo>
                    <a:pt x="86" y="50"/>
                  </a:moveTo>
                  <a:lnTo>
                    <a:pt x="0" y="0"/>
                  </a:lnTo>
                  <a:lnTo>
                    <a:pt x="0" y="99"/>
                  </a:lnTo>
                  <a:lnTo>
                    <a:pt x="86" y="50"/>
                  </a:ln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2195640" y="2421000"/>
            <a:ext cx="5686560" cy="1942200"/>
          </a:xfrm>
          <a:prstGeom prst="rect">
            <a:avLst/>
          </a:prstGeom>
          <a:noFill/>
          <a:ln w="9360">
            <a:noFill/>
          </a:ln>
        </p:spPr>
        <p:txBody>
          <a:bodyPr lIns="90000" tIns="45000" rIns="90000" bIns="45000" numCol="1" spcCol="0" anchor="ctr">
            <a:noAutofit/>
          </a:bodyPr>
          <a:lstStyle/>
          <a:p>
            <a:pPr indent="0">
              <a:lnSpc>
                <a:spcPct val="100000"/>
              </a:lnSpc>
              <a:buNone/>
              <a:tabLst>
                <a:tab pos="0" algn="l"/>
              </a:tabLst>
            </a:pPr>
            <a:r>
              <a:rPr lang="en-US" sz="7000" b="0" strike="noStrike" spc="-1">
                <a:solidFill>
                  <a:srgbClr val="FFFFFF"/>
                </a:solidFill>
                <a:latin typeface="Calibri"/>
                <a:ea typeface="맑은 고딕"/>
              </a:rPr>
              <a:t>THANK YOU</a:t>
            </a:r>
            <a:endParaRPr lang="en-US" sz="70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p:nvPr>
        </p:nvSpPr>
        <p:spPr>
          <a:xfrm>
            <a:off x="457200" y="1371600"/>
            <a:ext cx="8108640" cy="4839120"/>
          </a:xfrm>
          <a:prstGeom prst="rect">
            <a:avLst/>
          </a:prstGeom>
          <a:noFill/>
          <a:ln w="0">
            <a:noFill/>
          </a:ln>
        </p:spPr>
        <p:txBody>
          <a:bodyPr lIns="90000" tIns="45000" rIns="90000" bIns="45000" anchor="t">
            <a:noAutofit/>
          </a:bodyPr>
          <a:lstStyle/>
          <a:p>
            <a:pPr marL="343080" indent="0">
              <a:lnSpc>
                <a:spcPct val="100000"/>
              </a:lnSpc>
              <a:spcBef>
                <a:spcPts val="320"/>
              </a:spcBef>
              <a:buNone/>
              <a:tabLst>
                <a:tab pos="0" algn="l"/>
              </a:tabLst>
            </a:pPr>
            <a:r>
              <a:rPr lang="en-US" sz="1500" b="1" strike="noStrike" spc="-1">
                <a:solidFill>
                  <a:srgbClr val="262626"/>
                </a:solidFill>
                <a:latin typeface="Times New Roman"/>
                <a:ea typeface="맑은 고딕"/>
              </a:rPr>
              <a:t>Creativity</a:t>
            </a:r>
            <a:r>
              <a:rPr lang="en-US" sz="1500" b="0" strike="noStrike" spc="-1">
                <a:solidFill>
                  <a:srgbClr val="262626"/>
                </a:solidFill>
                <a:latin typeface="Times New Roman"/>
                <a:ea typeface="맑은 고딕"/>
              </a:rPr>
              <a:t> refers to the creation of a valued, useful unique product, service, idea, procedure, or process by individuals working together in a combined social system. It’s the ability to think differently, envision opportunities and create something new.</a:t>
            </a:r>
            <a:endParaRPr lang="en-US" sz="1500" b="0" strike="noStrike" spc="-1">
              <a:solidFill>
                <a:srgbClr val="000000"/>
              </a:solidFill>
              <a:latin typeface="Arial"/>
            </a:endParaRPr>
          </a:p>
          <a:p>
            <a:pPr marL="343080" indent="0">
              <a:lnSpc>
                <a:spcPct val="100000"/>
              </a:lnSpc>
              <a:spcBef>
                <a:spcPts val="320"/>
              </a:spcBef>
              <a:buNone/>
              <a:tabLst>
                <a:tab pos="0" algn="l"/>
              </a:tabLst>
            </a:pPr>
            <a:r>
              <a:rPr lang="en-US" sz="1500" b="0" strike="noStrike" spc="-1">
                <a:solidFill>
                  <a:srgbClr val="262626"/>
                </a:solidFill>
                <a:latin typeface="Times New Roman"/>
                <a:ea typeface="맑은 고딕"/>
              </a:rPr>
              <a:t>Entrepreneurs use creativity to identify unmet needs, develop unique products or services, and design innovative business models.</a:t>
            </a:r>
            <a:endParaRPr lang="en-US" sz="1500" b="0" strike="noStrike" spc="-1">
              <a:solidFill>
                <a:srgbClr val="000000"/>
              </a:solidFill>
              <a:latin typeface="Arial"/>
            </a:endParaRPr>
          </a:p>
          <a:p>
            <a:pPr marL="343080" indent="0">
              <a:lnSpc>
                <a:spcPct val="100000"/>
              </a:lnSpc>
              <a:spcBef>
                <a:spcPts val="320"/>
              </a:spcBef>
              <a:buNone/>
              <a:tabLst>
                <a:tab pos="0" algn="l"/>
              </a:tabLst>
            </a:pPr>
            <a:endParaRPr lang="en-US" sz="1500" b="0" strike="noStrike" spc="-1">
              <a:solidFill>
                <a:srgbClr val="000000"/>
              </a:solidFill>
              <a:latin typeface="Arial"/>
            </a:endParaRPr>
          </a:p>
          <a:p>
            <a:pPr marL="343080" indent="0">
              <a:lnSpc>
                <a:spcPct val="100000"/>
              </a:lnSpc>
              <a:spcBef>
                <a:spcPts val="320"/>
              </a:spcBef>
              <a:buNone/>
              <a:tabLst>
                <a:tab pos="0" algn="l"/>
              </a:tabLst>
            </a:pPr>
            <a:r>
              <a:rPr lang="en-US" sz="1500" b="0" strike="noStrike" spc="-1">
                <a:solidFill>
                  <a:srgbClr val="262626"/>
                </a:solidFill>
                <a:latin typeface="Times New Roman"/>
                <a:ea typeface="맑은 고딕"/>
              </a:rPr>
              <a:t>The modern business operates in a world of galloping change which creates new problems, risks and opportunities and for which entrepreneurs have to mobilize the enterprise’s resources before changes makes their impact felt.</a:t>
            </a:r>
            <a:endParaRPr lang="en-US" sz="1500" b="0" strike="noStrike" spc="-1">
              <a:solidFill>
                <a:srgbClr val="000000"/>
              </a:solidFill>
              <a:latin typeface="Arial"/>
            </a:endParaRPr>
          </a:p>
          <a:p>
            <a:pPr marL="343080" indent="0">
              <a:lnSpc>
                <a:spcPct val="100000"/>
              </a:lnSpc>
              <a:spcBef>
                <a:spcPts val="320"/>
              </a:spcBef>
              <a:buNone/>
              <a:tabLst>
                <a:tab pos="0" algn="l"/>
              </a:tabLst>
            </a:pPr>
            <a:endParaRPr lang="en-US" sz="1500" b="0" strike="noStrike" spc="-1">
              <a:solidFill>
                <a:srgbClr val="000000"/>
              </a:solidFill>
              <a:latin typeface="Arial"/>
            </a:endParaRPr>
          </a:p>
          <a:p>
            <a:pPr marL="343080" indent="0">
              <a:lnSpc>
                <a:spcPct val="100000"/>
              </a:lnSpc>
              <a:spcBef>
                <a:spcPts val="320"/>
              </a:spcBef>
              <a:buNone/>
              <a:tabLst>
                <a:tab pos="0" algn="l"/>
              </a:tabLst>
            </a:pPr>
            <a:r>
              <a:rPr lang="en-US" sz="1500" b="1" strike="noStrike" spc="-1">
                <a:solidFill>
                  <a:srgbClr val="262626"/>
                </a:solidFill>
                <a:latin typeface="Times New Roman"/>
                <a:ea typeface="맑은 고딕"/>
              </a:rPr>
              <a:t>Innovation</a:t>
            </a:r>
            <a:r>
              <a:rPr lang="en-US" sz="1500" b="0" strike="noStrike" spc="-1">
                <a:solidFill>
                  <a:srgbClr val="262626"/>
                </a:solidFill>
                <a:latin typeface="Times New Roman"/>
                <a:ea typeface="맑은 고딕"/>
              </a:rPr>
              <a:t> is defined as the process of implementing creative ideas into practical, valuable, and marketable products, services or processes.</a:t>
            </a:r>
            <a:endParaRPr lang="en-US" sz="1500" b="0" strike="noStrike" spc="-1">
              <a:solidFill>
                <a:srgbClr val="000000"/>
              </a:solidFill>
              <a:latin typeface="Arial"/>
            </a:endParaRPr>
          </a:p>
          <a:p>
            <a:pPr marL="343080" indent="0">
              <a:lnSpc>
                <a:spcPct val="100000"/>
              </a:lnSpc>
              <a:spcBef>
                <a:spcPts val="320"/>
              </a:spcBef>
              <a:buNone/>
              <a:tabLst>
                <a:tab pos="0" algn="l"/>
              </a:tabLst>
            </a:pPr>
            <a:endParaRPr lang="en-US" sz="1500" b="0" strike="noStrike" spc="-1">
              <a:solidFill>
                <a:srgbClr val="000000"/>
              </a:solidFill>
              <a:latin typeface="Arial"/>
            </a:endParaRPr>
          </a:p>
          <a:p>
            <a:pPr marL="343080" indent="0">
              <a:lnSpc>
                <a:spcPct val="100000"/>
              </a:lnSpc>
              <a:spcBef>
                <a:spcPts val="320"/>
              </a:spcBef>
              <a:buNone/>
              <a:tabLst>
                <a:tab pos="0" algn="l"/>
              </a:tabLst>
            </a:pPr>
            <a:r>
              <a:rPr lang="en-US" sz="1500" b="0" strike="noStrike" spc="-1">
                <a:solidFill>
                  <a:srgbClr val="262626"/>
                </a:solidFill>
                <a:latin typeface="Times New Roman"/>
                <a:ea typeface="맑은 고딕"/>
              </a:rPr>
              <a:t>All innovation begins with creative ideas. Creativity is therefore the starting point for innovation. Innovation is the implantation of creative ideas or inspirations.</a:t>
            </a:r>
            <a:endParaRPr lang="en-US" sz="1500" b="0" strike="noStrike" spc="-1">
              <a:solidFill>
                <a:srgbClr val="000000"/>
              </a:solidFill>
              <a:latin typeface="Arial"/>
            </a:endParaRPr>
          </a:p>
        </p:txBody>
      </p:sp>
      <p:sp>
        <p:nvSpPr>
          <p:cNvPr id="198" name="PlaceHolder 2"/>
          <p:cNvSpPr>
            <a:spLocks noGrp="1"/>
          </p:cNvSpPr>
          <p:nvPr>
            <p:ph type="title"/>
          </p:nvPr>
        </p:nvSpPr>
        <p:spPr>
          <a:xfrm>
            <a:off x="722160" y="116640"/>
            <a:ext cx="7232040" cy="794880"/>
          </a:xfrm>
          <a:prstGeom prst="rect">
            <a:avLst/>
          </a:prstGeom>
          <a:noFill/>
          <a:ln w="0">
            <a:noFill/>
          </a:ln>
        </p:spPr>
        <p:txBody>
          <a:bodyPr lIns="90000" tIns="45000" rIns="90000" bIns="45000" anchor="ctr">
            <a:noAutofit/>
          </a:bodyPr>
          <a:lstStyle/>
          <a:p>
            <a:pPr indent="0">
              <a:lnSpc>
                <a:spcPct val="100000"/>
              </a:lnSpc>
              <a:buNone/>
              <a:tabLst>
                <a:tab pos="0" algn="l"/>
              </a:tabLst>
            </a:pPr>
            <a:r>
              <a:rPr lang="en-US" sz="2500" b="1" strike="noStrike" spc="-1">
                <a:solidFill>
                  <a:srgbClr val="FFFFFF"/>
                </a:solidFill>
                <a:latin typeface="Calibri"/>
                <a:ea typeface="맑은 고딕"/>
              </a:rPr>
              <a:t>Introduction</a:t>
            </a:r>
            <a:endParaRPr lang="en-US" sz="25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p:nvPr>
        </p:nvSpPr>
        <p:spPr>
          <a:xfrm>
            <a:off x="413450" y="1485793"/>
            <a:ext cx="8003520" cy="4839120"/>
          </a:xfrm>
          <a:prstGeom prst="rect">
            <a:avLst/>
          </a:prstGeom>
          <a:noFill/>
          <a:ln w="0">
            <a:noFill/>
          </a:ln>
        </p:spPr>
        <p:txBody>
          <a:bodyPr lIns="90000" tIns="45000" rIns="90000" bIns="45000" anchor="t">
            <a:noAutofit/>
          </a:bodyPr>
          <a:lstStyle/>
          <a:p>
            <a:pPr marL="343080" indent="0">
              <a:lnSpc>
                <a:spcPct val="100000"/>
              </a:lnSpc>
              <a:spcBef>
                <a:spcPts val="320"/>
              </a:spcBef>
              <a:buNone/>
              <a:tabLst>
                <a:tab pos="0" algn="l"/>
              </a:tabLst>
            </a:pPr>
            <a:r>
              <a:rPr lang="en-US" sz="1500" b="0" strike="noStrike" spc="-1">
                <a:solidFill>
                  <a:srgbClr val="3E3E3E"/>
                </a:solidFill>
                <a:latin typeface="Times New Roman"/>
                <a:ea typeface="맑은 고딕"/>
              </a:rPr>
              <a:t>Entrepreneurs become more creative by being motivated by interests, satisfaction, and challenges of a certain situation. Within every individual, creativity is a function of three components as;</a:t>
            </a:r>
            <a:r>
              <a:rPr lang="sw-KE" sz="1500" b="0" strike="noStrike" spc="-1">
                <a:solidFill>
                  <a:srgbClr val="3E3E3E"/>
                </a:solidFill>
                <a:latin typeface="Times New Roman"/>
                <a:ea typeface="맑은 고딕"/>
              </a:rPr>
              <a:t> </a:t>
            </a:r>
          </a:p>
          <a:p>
            <a:pPr marL="343080" indent="0">
              <a:lnSpc>
                <a:spcPct val="100000"/>
              </a:lnSpc>
              <a:spcBef>
                <a:spcPts val="320"/>
              </a:spcBef>
              <a:buNone/>
              <a:tabLst>
                <a:tab pos="0" algn="l"/>
              </a:tabLst>
            </a:pPr>
            <a:r>
              <a:rPr lang="sw-KE" sz="1500" spc="-1">
                <a:solidFill>
                  <a:srgbClr val="3E3E3E"/>
                </a:solidFill>
                <a:latin typeface="Times New Roman"/>
                <a:ea typeface="맑은 고딕"/>
              </a:rPr>
              <a:t>i). </a:t>
            </a:r>
            <a:r>
              <a:rPr lang="sw-KE" sz="1500" b="1" spc="-1">
                <a:solidFill>
                  <a:srgbClr val="3E3E3E"/>
                </a:solidFill>
                <a:latin typeface="Times New Roman"/>
                <a:ea typeface="맑은 고딕"/>
              </a:rPr>
              <a:t>Expertise</a:t>
            </a:r>
            <a:r>
              <a:rPr lang="sw-KE" sz="1500" spc="-1">
                <a:solidFill>
                  <a:srgbClr val="3E3E3E"/>
                </a:solidFill>
                <a:latin typeface="Times New Roman"/>
                <a:ea typeface="맑은 고딕"/>
              </a:rPr>
              <a:t> as it encompasses everything that a person knows and can do in the broad domain of hisor her work- knowledge and technical ability.</a:t>
            </a:r>
          </a:p>
          <a:p>
            <a:pPr marL="343080" indent="0">
              <a:lnSpc>
                <a:spcPct val="100000"/>
              </a:lnSpc>
              <a:spcBef>
                <a:spcPts val="320"/>
              </a:spcBef>
              <a:buNone/>
              <a:tabLst>
                <a:tab pos="0" algn="l"/>
              </a:tabLst>
            </a:pPr>
            <a:r>
              <a:rPr lang="sw-KE" sz="1500" b="0" strike="noStrike" spc="-1">
                <a:solidFill>
                  <a:srgbClr val="3E3E3E"/>
                </a:solidFill>
                <a:latin typeface="Times New Roman"/>
                <a:ea typeface="맑은 고딕"/>
              </a:rPr>
              <a:t>ii). </a:t>
            </a:r>
            <a:r>
              <a:rPr lang="sw-KE" sz="1500" b="1" strike="noStrike" spc="-1">
                <a:solidFill>
                  <a:srgbClr val="3E3E3E"/>
                </a:solidFill>
                <a:latin typeface="Times New Roman"/>
                <a:ea typeface="맑은 고딕"/>
              </a:rPr>
              <a:t>Critical thinking skills</a:t>
            </a:r>
            <a:r>
              <a:rPr lang="sw-KE" sz="1500" b="0" strike="noStrike" spc="-1">
                <a:solidFill>
                  <a:srgbClr val="3E3E3E"/>
                </a:solidFill>
                <a:latin typeface="Times New Roman"/>
                <a:ea typeface="맑은 고딕"/>
              </a:rPr>
              <a:t> as it refers to how you approach problems and solutions- the capacity to put existing ideas together in new combinations. The skill itself depends quite a bit on personality as well as on how a person thinks and works. </a:t>
            </a:r>
          </a:p>
          <a:p>
            <a:pPr marL="343080" indent="0">
              <a:lnSpc>
                <a:spcPct val="100000"/>
              </a:lnSpc>
              <a:spcBef>
                <a:spcPts val="320"/>
              </a:spcBef>
              <a:buNone/>
              <a:tabLst>
                <a:tab pos="0" algn="l"/>
              </a:tabLst>
            </a:pPr>
            <a:r>
              <a:rPr lang="sw-KE" sz="1500" b="0" strike="noStrike" spc="-1">
                <a:solidFill>
                  <a:srgbClr val="3E3E3E"/>
                </a:solidFill>
                <a:latin typeface="Times New Roman"/>
                <a:ea typeface="맑은 고딕"/>
              </a:rPr>
              <a:t>Expertise and creative thinking are the entrepreneur’s raw materials or natural resources.</a:t>
            </a:r>
          </a:p>
          <a:p>
            <a:pPr marL="343080" indent="0">
              <a:lnSpc>
                <a:spcPct val="100000"/>
              </a:lnSpc>
              <a:spcBef>
                <a:spcPts val="320"/>
              </a:spcBef>
              <a:buNone/>
              <a:tabLst>
                <a:tab pos="0" algn="l"/>
              </a:tabLst>
            </a:pPr>
            <a:r>
              <a:rPr lang="sw-KE" sz="1500" spc="-1">
                <a:solidFill>
                  <a:srgbClr val="3E3E3E"/>
                </a:solidFill>
                <a:latin typeface="Times New Roman"/>
                <a:ea typeface="맑은 고딕"/>
              </a:rPr>
              <a:t>iii). </a:t>
            </a:r>
            <a:r>
              <a:rPr lang="sw-KE" sz="1500" b="1" strike="noStrike" spc="-1">
                <a:solidFill>
                  <a:srgbClr val="3E3E3E"/>
                </a:solidFill>
                <a:latin typeface="Times New Roman"/>
                <a:ea typeface="맑은 고딕"/>
              </a:rPr>
              <a:t>Motivation</a:t>
            </a:r>
            <a:r>
              <a:rPr lang="sw-KE" sz="1500" b="0" strike="noStrike" spc="-1">
                <a:solidFill>
                  <a:srgbClr val="3E3E3E"/>
                </a:solidFill>
                <a:latin typeface="Times New Roman"/>
                <a:ea typeface="맑은 고딕"/>
              </a:rPr>
              <a:t> as it’s the drive and desire to do something, an inner passion and interest. When people are intrinsically motivated, they engage in their work for the challenge and enjoyment of it. The work itself is motivating. People will be most creative when they feel motivated primarily by the interest, satisfaction and the challenge of the work itself.</a:t>
            </a:r>
          </a:p>
          <a:p>
            <a:pPr marL="343080" indent="0">
              <a:lnSpc>
                <a:spcPct val="100000"/>
              </a:lnSpc>
              <a:spcBef>
                <a:spcPts val="320"/>
              </a:spcBef>
              <a:buNone/>
              <a:tabLst>
                <a:tab pos="0" algn="l"/>
              </a:tabLst>
            </a:pPr>
            <a:endParaRPr lang="sw-KE" sz="1200" spc="-1">
              <a:solidFill>
                <a:srgbClr val="3E3E3E"/>
              </a:solidFill>
              <a:latin typeface="Times New Roman" panose="02020603050405020304" pitchFamily="18" charset="0"/>
              <a:ea typeface="맑은 고딕"/>
              <a:cs typeface="Times New Roman" panose="02020603050405020304" pitchFamily="18" charset="0"/>
            </a:endParaRPr>
          </a:p>
          <a:p>
            <a:pPr marL="343080" indent="0">
              <a:lnSpc>
                <a:spcPct val="100000"/>
              </a:lnSpc>
              <a:spcBef>
                <a:spcPts val="320"/>
              </a:spcBef>
              <a:buNone/>
              <a:tabLst>
                <a:tab pos="0" algn="l"/>
              </a:tabLst>
            </a:pPr>
            <a:r>
              <a:rPr lang="en-GB" sz="1500" b="0" i="0" u="none" strike="noStrike">
                <a:effectLst/>
                <a:latin typeface="Times New Roman" panose="02020603050405020304" pitchFamily="18" charset="0"/>
                <a:cs typeface="Times New Roman" panose="02020603050405020304" pitchFamily="18" charset="0"/>
              </a:rPr>
              <a:t>The </a:t>
            </a:r>
            <a:r>
              <a:rPr lang="en-GB" sz="1500" b="1" i="0" u="none" strike="noStrike">
                <a:effectLst/>
                <a:latin typeface="Times New Roman" panose="02020603050405020304" pitchFamily="18" charset="0"/>
                <a:cs typeface="Times New Roman" panose="02020603050405020304" pitchFamily="18" charset="0"/>
              </a:rPr>
              <a:t>creative process</a:t>
            </a:r>
            <a:r>
              <a:rPr lang="en-GB" sz="1500" b="0" i="0" u="none" strike="noStrike">
                <a:effectLst/>
                <a:latin typeface="Times New Roman" panose="02020603050405020304" pitchFamily="18" charset="0"/>
                <a:cs typeface="Times New Roman" panose="02020603050405020304" pitchFamily="18" charset="0"/>
              </a:rPr>
              <a:t> is the act of solving problems through innovation. It is a systematic approach to solving problems by finding new ways of looking at old concepts. This system can be executed by an individual or a team of people for personal, educational, or business purposes.</a:t>
            </a:r>
            <a:r>
              <a:rPr lang="en-US" sz="1500" b="0" i="0" u="none" strike="noStrike">
                <a:effectLst/>
                <a:latin typeface="Times New Roman" panose="02020603050405020304" pitchFamily="18" charset="0"/>
                <a:cs typeface="Times New Roman" panose="02020603050405020304" pitchFamily="18" charset="0"/>
              </a:rPr>
              <a:t> It’s described as follows;</a:t>
            </a:r>
            <a:endParaRPr lang="en-US" sz="1500" b="0" strike="noStrike" spc="-1">
              <a:latin typeface="Times New Roman" panose="02020603050405020304" pitchFamily="18" charset="0"/>
              <a:cs typeface="Times New Roman" panose="02020603050405020304" pitchFamily="18" charset="0"/>
            </a:endParaRPr>
          </a:p>
        </p:txBody>
      </p:sp>
      <p:sp>
        <p:nvSpPr>
          <p:cNvPr id="200" name="PlaceHolder 2"/>
          <p:cNvSpPr>
            <a:spLocks noGrp="1"/>
          </p:cNvSpPr>
          <p:nvPr>
            <p:ph type="title"/>
          </p:nvPr>
        </p:nvSpPr>
        <p:spPr>
          <a:xfrm>
            <a:off x="714600" y="183960"/>
            <a:ext cx="8103600" cy="722880"/>
          </a:xfrm>
          <a:prstGeom prst="rect">
            <a:avLst/>
          </a:prstGeom>
          <a:noFill/>
          <a:ln w="0">
            <a:noFill/>
          </a:ln>
        </p:spPr>
        <p:txBody>
          <a:bodyPr lIns="90000" tIns="45000" rIns="90000" bIns="45000" anchor="ctr">
            <a:noAutofit/>
          </a:bodyPr>
          <a:lstStyle/>
          <a:p>
            <a:pPr indent="0">
              <a:lnSpc>
                <a:spcPct val="100000"/>
              </a:lnSpc>
              <a:buNone/>
              <a:tabLst>
                <a:tab pos="0" algn="l"/>
              </a:tabLst>
            </a:pPr>
            <a:r>
              <a:rPr lang="en-US" sz="2500" b="1" strike="noStrike" spc="-1">
                <a:solidFill>
                  <a:srgbClr val="FFFFFF"/>
                </a:solidFill>
                <a:latin typeface="Calibri"/>
                <a:ea typeface="맑은 고딕"/>
              </a:rPr>
              <a:t>Creativity: “The Foundation”</a:t>
            </a:r>
            <a:endParaRPr lang="en-US" sz="25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p:cNvSpPr>
          <p:nvPr>
            <p:ph/>
          </p:nvPr>
        </p:nvSpPr>
        <p:spPr>
          <a:xfrm>
            <a:off x="815040" y="1196640"/>
            <a:ext cx="8003520" cy="4839120"/>
          </a:xfrm>
          <a:prstGeom prst="rect">
            <a:avLst/>
          </a:prstGeom>
          <a:noFill/>
          <a:ln w="0">
            <a:noFill/>
          </a:ln>
        </p:spPr>
        <p:txBody>
          <a:bodyPr lIns="90000" tIns="45000" rIns="90000" bIns="45000" anchor="t">
            <a:noAutofit/>
          </a:bodyPr>
          <a:lstStyle/>
          <a:p>
            <a:pPr marL="343080" indent="0">
              <a:lnSpc>
                <a:spcPct val="100000"/>
              </a:lnSpc>
              <a:spcBef>
                <a:spcPts val="320"/>
              </a:spcBef>
              <a:buNone/>
              <a:tabLst>
                <a:tab pos="0" algn="l"/>
              </a:tabLst>
            </a:pPr>
            <a:r>
              <a:rPr lang="en-US" sz="1600" b="0" strike="noStrike" spc="-1">
                <a:solidFill>
                  <a:srgbClr val="000000"/>
                </a:solidFill>
                <a:latin typeface="Arial"/>
              </a:rPr>
              <a:t>      </a:t>
            </a:r>
          </a:p>
          <a:p>
            <a:pPr marL="343080" indent="0">
              <a:lnSpc>
                <a:spcPct val="100000"/>
              </a:lnSpc>
              <a:spcBef>
                <a:spcPts val="320"/>
              </a:spcBef>
              <a:buNone/>
              <a:tabLst>
                <a:tab pos="0" algn="l"/>
              </a:tabLst>
            </a:pPr>
            <a:endParaRPr lang="en-US" sz="1600" spc="-1">
              <a:solidFill>
                <a:srgbClr val="000000"/>
              </a:solidFill>
              <a:latin typeface="Arial"/>
            </a:endParaRPr>
          </a:p>
          <a:p>
            <a:pPr marL="343080" indent="0">
              <a:lnSpc>
                <a:spcPct val="100000"/>
              </a:lnSpc>
              <a:spcBef>
                <a:spcPts val="320"/>
              </a:spcBef>
              <a:buNone/>
              <a:tabLst>
                <a:tab pos="0" algn="l"/>
              </a:tabLst>
            </a:pPr>
            <a:endParaRPr lang="en-US" sz="1600" b="0" strike="noStrike" spc="-1">
              <a:solidFill>
                <a:srgbClr val="000000"/>
              </a:solidFill>
              <a:latin typeface="Arial"/>
            </a:endParaRPr>
          </a:p>
          <a:p>
            <a:pPr marL="343080" indent="0">
              <a:lnSpc>
                <a:spcPct val="100000"/>
              </a:lnSpc>
              <a:spcBef>
                <a:spcPts val="320"/>
              </a:spcBef>
              <a:buNone/>
              <a:tabLst>
                <a:tab pos="0" algn="l"/>
              </a:tabLst>
            </a:pPr>
            <a:endParaRPr lang="en-US" sz="1600" b="0" strike="noStrike" spc="-1">
              <a:solidFill>
                <a:srgbClr val="000000"/>
              </a:solidFill>
              <a:latin typeface="Arial"/>
            </a:endParaRPr>
          </a:p>
        </p:txBody>
      </p:sp>
      <p:sp>
        <p:nvSpPr>
          <p:cNvPr id="202" name="PlaceHolder 2"/>
          <p:cNvSpPr>
            <a:spLocks noGrp="1"/>
          </p:cNvSpPr>
          <p:nvPr>
            <p:ph type="title"/>
          </p:nvPr>
        </p:nvSpPr>
        <p:spPr>
          <a:xfrm>
            <a:off x="714600" y="183960"/>
            <a:ext cx="8103600" cy="722880"/>
          </a:xfrm>
          <a:prstGeom prst="rect">
            <a:avLst/>
          </a:prstGeom>
          <a:noFill/>
          <a:ln w="0">
            <a:noFill/>
          </a:ln>
        </p:spPr>
        <p:txBody>
          <a:bodyPr lIns="90000" tIns="45000" rIns="90000" bIns="45000" anchor="ctr">
            <a:noAutofit/>
          </a:bodyPr>
          <a:lstStyle/>
          <a:p>
            <a:pPr indent="0">
              <a:lnSpc>
                <a:spcPct val="100000"/>
              </a:lnSpc>
              <a:buNone/>
              <a:tabLst>
                <a:tab pos="0" algn="l"/>
              </a:tabLst>
            </a:pPr>
            <a:r>
              <a:rPr lang="en-US" sz="2500" b="0" strike="noStrike" spc="-1">
                <a:solidFill>
                  <a:schemeClr val="bg1"/>
                </a:solidFill>
                <a:latin typeface="Arial"/>
              </a:rPr>
              <a:t>The Creative process;</a:t>
            </a:r>
          </a:p>
        </p:txBody>
      </p:sp>
      <p:pic>
        <p:nvPicPr>
          <p:cNvPr id="7" name="Picture 6">
            <a:extLst>
              <a:ext uri="{FF2B5EF4-FFF2-40B4-BE49-F238E27FC236}">
                <a16:creationId xmlns:a16="http://schemas.microsoft.com/office/drawing/2014/main" id="{09025920-0BF2-89E0-7220-3DD2916BAADB}"/>
              </a:ext>
            </a:extLst>
          </p:cNvPr>
          <p:cNvPicPr>
            <a:picLocks noChangeAspect="1"/>
          </p:cNvPicPr>
          <p:nvPr/>
        </p:nvPicPr>
        <p:blipFill>
          <a:blip r:embed="rId2"/>
          <a:stretch>
            <a:fillRect/>
          </a:stretch>
        </p:blipFill>
        <p:spPr>
          <a:xfrm>
            <a:off x="325440" y="1501228"/>
            <a:ext cx="8414871" cy="48243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p:nvPr>
        </p:nvSpPr>
        <p:spPr>
          <a:xfrm>
            <a:off x="815040" y="1196640"/>
            <a:ext cx="8003520" cy="4839120"/>
          </a:xfrm>
          <a:prstGeom prst="rect">
            <a:avLst/>
          </a:prstGeom>
          <a:noFill/>
          <a:ln w="0">
            <a:noFill/>
          </a:ln>
        </p:spPr>
        <p:txBody>
          <a:bodyPr lIns="90000" tIns="45000" rIns="90000" bIns="45000" anchor="t">
            <a:noAutofit/>
          </a:bodyPr>
          <a:lstStyle/>
          <a:p>
            <a:pPr marL="343080" indent="0">
              <a:lnSpc>
                <a:spcPct val="100000"/>
              </a:lnSpc>
              <a:spcBef>
                <a:spcPts val="320"/>
              </a:spcBef>
              <a:buNone/>
              <a:tabLst>
                <a:tab pos="0" algn="l"/>
              </a:tabLst>
            </a:pPr>
            <a:r>
              <a:rPr lang="en-US" sz="1300" b="0" strike="noStrike" spc="-1">
                <a:latin typeface="Times New Roman" panose="02020603050405020304" pitchFamily="18" charset="0"/>
                <a:cs typeface="Times New Roman" panose="02020603050405020304" pitchFamily="18" charset="0"/>
              </a:rPr>
              <a:t>The following are some of the importance of creativity in the workplace;</a:t>
            </a:r>
          </a:p>
          <a:p>
            <a:pPr marL="343080" indent="0">
              <a:lnSpc>
                <a:spcPct val="100000"/>
              </a:lnSpc>
              <a:spcBef>
                <a:spcPts val="320"/>
              </a:spcBef>
              <a:buNone/>
              <a:tabLst>
                <a:tab pos="0" algn="l"/>
              </a:tabLst>
            </a:pPr>
            <a:endParaRPr lang="en-US" sz="1300" b="0" i="0" u="none" strike="noStrike" spc="-1">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r>
              <a:rPr lang="en-US" sz="1300" b="0" i="0" u="none" strike="noStrike" spc="-1">
                <a:effectLst/>
                <a:latin typeface="Times New Roman" panose="02020603050405020304" pitchFamily="18" charset="0"/>
                <a:cs typeface="Times New Roman" panose="02020603050405020304" pitchFamily="18" charset="0"/>
              </a:rPr>
              <a:t>i). </a:t>
            </a:r>
            <a:r>
              <a:rPr lang="en-GB" sz="1300" b="0" i="0" u="none" strike="noStrike">
                <a:effectLst/>
                <a:latin typeface="Times New Roman" panose="02020603050405020304" pitchFamily="18" charset="0"/>
                <a:cs typeface="Times New Roman" panose="02020603050405020304" pitchFamily="18" charset="0"/>
              </a:rPr>
              <a:t>Creative thinking allows entrepreneurs to find unique and effective</a:t>
            </a:r>
            <a:r>
              <a:rPr lang="en-US" sz="1300" b="0" i="0" u="none" strike="noStrike">
                <a:effectLst/>
                <a:latin typeface="Times New Roman" panose="02020603050405020304" pitchFamily="18" charset="0"/>
                <a:cs typeface="Times New Roman" panose="02020603050405020304" pitchFamily="18" charset="0"/>
              </a:rPr>
              <a:t> </a:t>
            </a:r>
            <a:r>
              <a:rPr lang="en-GB" sz="1300" b="0" i="0" u="none" strike="noStrike">
                <a:effectLst/>
                <a:latin typeface="Times New Roman" panose="02020603050405020304" pitchFamily="18" charset="0"/>
                <a:cs typeface="Times New Roman" panose="02020603050405020304" pitchFamily="18" charset="0"/>
              </a:rPr>
              <a:t> solutions to these problems</a:t>
            </a:r>
            <a:r>
              <a:rPr lang="en-US" sz="1300" b="0" i="0" u="none" strike="noStrike">
                <a:effectLst/>
                <a:latin typeface="Times New Roman" panose="02020603050405020304" pitchFamily="18" charset="0"/>
                <a:cs typeface="Times New Roman" panose="02020603050405020304" pitchFamily="18" charset="0"/>
              </a:rPr>
              <a:t> thus problem solving.</a:t>
            </a:r>
          </a:p>
          <a:p>
            <a:pPr marL="343080" indent="0">
              <a:lnSpc>
                <a:spcPct val="100000"/>
              </a:lnSpc>
              <a:spcBef>
                <a:spcPts val="320"/>
              </a:spcBef>
              <a:buNone/>
              <a:tabLst>
                <a:tab pos="0" algn="l"/>
              </a:tabLst>
            </a:pPr>
            <a:endParaRPr lang="en-US" sz="1300" b="0" i="0" u="none" strike="noStrike">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r>
              <a:rPr lang="en-US" sz="1300" spc="-1">
                <a:latin typeface="Times New Roman" panose="02020603050405020304" pitchFamily="18" charset="0"/>
                <a:cs typeface="Times New Roman" panose="02020603050405020304" pitchFamily="18" charset="0"/>
              </a:rPr>
              <a:t>ii). Adaptability as c</a:t>
            </a:r>
            <a:r>
              <a:rPr lang="en-GB" sz="1300" b="0" i="0" u="none" strike="noStrike">
                <a:effectLst/>
                <a:latin typeface="Times New Roman" panose="02020603050405020304" pitchFamily="18" charset="0"/>
                <a:cs typeface="Times New Roman" panose="02020603050405020304" pitchFamily="18" charset="0"/>
              </a:rPr>
              <a:t>reativity enables entrepreneurs to adapt to changing market conditions, customer preferences, and industry trends</a:t>
            </a:r>
            <a:endParaRPr lang="en-US" sz="1300" b="0" i="0" u="none" strike="noStrike">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endParaRPr lang="en-US" sz="1300" b="0" i="0" u="none" strike="noStrike">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r>
              <a:rPr lang="en-US" sz="1300" spc="-1">
                <a:latin typeface="Times New Roman" panose="02020603050405020304" pitchFamily="18" charset="0"/>
                <a:cs typeface="Times New Roman" panose="02020603050405020304" pitchFamily="18" charset="0"/>
              </a:rPr>
              <a:t>iii) </a:t>
            </a:r>
            <a:r>
              <a:rPr lang="en-GB" sz="1300" b="0" i="0" u="none" strike="noStrike">
                <a:effectLst/>
                <a:latin typeface="Times New Roman" panose="02020603050405020304" pitchFamily="18" charset="0"/>
                <a:cs typeface="Times New Roman" panose="02020603050405020304" pitchFamily="18" charset="0"/>
              </a:rPr>
              <a:t>In a crowded market, creativity helps businesses differentiate themselves by offering something distinctive, which can attract customers and investors.</a:t>
            </a:r>
            <a:endParaRPr lang="en-US" sz="1300" b="0" i="0" u="none" strike="noStrike">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endParaRPr lang="en-US" sz="1300" b="0" i="0" u="none" strike="noStrike">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r>
              <a:rPr lang="en-US" sz="1300" spc="-1">
                <a:latin typeface="Times New Roman" panose="02020603050405020304" pitchFamily="18" charset="0"/>
                <a:cs typeface="Times New Roman" panose="02020603050405020304" pitchFamily="18" charset="0"/>
              </a:rPr>
              <a:t>iv) </a:t>
            </a:r>
            <a:r>
              <a:rPr lang="en-GB" sz="1300" b="0" i="0" u="none" strike="noStrike">
                <a:effectLst/>
                <a:latin typeface="Times New Roman" panose="02020603050405020304" pitchFamily="18" charset="0"/>
                <a:cs typeface="Times New Roman" panose="02020603050405020304" pitchFamily="18" charset="0"/>
              </a:rPr>
              <a:t>Creative entrepreneurs can create a competitive advantage by continuously coming up with new and improved offerings that keep customers engaged and loyal</a:t>
            </a:r>
            <a:endParaRPr lang="en-US" sz="1300" b="0" i="0" u="none" strike="noStrike">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endParaRPr lang="en-US" sz="1300" b="0" i="0" u="none" strike="noStrike">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r>
              <a:rPr lang="en-US" sz="1300" spc="-1">
                <a:latin typeface="Times New Roman" panose="02020603050405020304" pitchFamily="18" charset="0"/>
                <a:cs typeface="Times New Roman" panose="02020603050405020304" pitchFamily="18" charset="0"/>
              </a:rPr>
              <a:t>v) </a:t>
            </a:r>
            <a:r>
              <a:rPr lang="en-GB" sz="1300" b="0" i="0" u="none" strike="noStrike">
                <a:effectLst/>
                <a:latin typeface="Times New Roman" panose="02020603050405020304" pitchFamily="18" charset="0"/>
                <a:cs typeface="Times New Roman" panose="02020603050405020304" pitchFamily="18" charset="0"/>
              </a:rPr>
              <a:t>Creativity is vital in crafting compelling marketing campaigns and building a strong brand identity, both of which are crucial for attracting and retaining customers</a:t>
            </a:r>
            <a:endParaRPr lang="en-US" sz="1300" b="0" strike="noStrike" spc="-1">
              <a:latin typeface="Times New Roman" panose="02020603050405020304" pitchFamily="18" charset="0"/>
              <a:cs typeface="Times New Roman" panose="02020603050405020304" pitchFamily="18" charset="0"/>
            </a:endParaRPr>
          </a:p>
        </p:txBody>
      </p:sp>
      <p:sp>
        <p:nvSpPr>
          <p:cNvPr id="204" name="PlaceHolder 2"/>
          <p:cNvSpPr>
            <a:spLocks noGrp="1"/>
          </p:cNvSpPr>
          <p:nvPr>
            <p:ph type="title"/>
          </p:nvPr>
        </p:nvSpPr>
        <p:spPr>
          <a:xfrm>
            <a:off x="714600" y="183960"/>
            <a:ext cx="8103600" cy="722880"/>
          </a:xfrm>
          <a:prstGeom prst="rect">
            <a:avLst/>
          </a:prstGeom>
          <a:noFill/>
          <a:ln w="0">
            <a:noFill/>
          </a:ln>
        </p:spPr>
        <p:txBody>
          <a:bodyPr lIns="90000" tIns="45000" rIns="90000" bIns="45000" anchor="ctr">
            <a:noAutofit/>
          </a:bodyPr>
          <a:lstStyle/>
          <a:p>
            <a:pPr indent="0">
              <a:lnSpc>
                <a:spcPct val="100000"/>
              </a:lnSpc>
              <a:buNone/>
              <a:tabLst>
                <a:tab pos="0" algn="l"/>
              </a:tabLst>
            </a:pPr>
            <a:r>
              <a:rPr lang="en-US" sz="2500" spc="-1">
                <a:solidFill>
                  <a:schemeClr val="bg1"/>
                </a:solidFill>
                <a:latin typeface="Arial"/>
              </a:rPr>
              <a:t>Importance of creativity</a:t>
            </a:r>
            <a:r>
              <a:rPr lang="en-US" sz="2500" spc="-1">
                <a:solidFill>
                  <a:srgbClr val="000000"/>
                </a:solidFill>
                <a:latin typeface="Arial"/>
              </a:rPr>
              <a:t> </a:t>
            </a:r>
            <a:endParaRPr lang="en-US" sz="2500" b="0" strike="noStrike" spc="-1">
              <a:solidFill>
                <a:schemeClr val="bg1"/>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p:nvPr>
        </p:nvSpPr>
        <p:spPr>
          <a:xfrm>
            <a:off x="815040" y="1196640"/>
            <a:ext cx="8003520" cy="4839120"/>
          </a:xfrm>
          <a:prstGeom prst="rect">
            <a:avLst/>
          </a:prstGeom>
          <a:noFill/>
          <a:ln w="0">
            <a:noFill/>
          </a:ln>
        </p:spPr>
        <p:txBody>
          <a:bodyPr lIns="90000" tIns="45000" rIns="90000" bIns="45000" anchor="t">
            <a:noAutofit/>
          </a:bodyPr>
          <a:lstStyle/>
          <a:p>
            <a:pPr marL="343080" indent="0">
              <a:lnSpc>
                <a:spcPct val="100000"/>
              </a:lnSpc>
              <a:spcBef>
                <a:spcPts val="320"/>
              </a:spcBef>
              <a:buNone/>
              <a:tabLst>
                <a:tab pos="0" algn="l"/>
              </a:tabLst>
            </a:pPr>
            <a:endParaRPr lang="en-US" sz="1300" b="0" strike="noStrike" spc="-1">
              <a:solidFill>
                <a:srgbClr val="000000"/>
              </a:solidFill>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r>
              <a:rPr lang="en-US" sz="1300" b="0" strike="noStrike" spc="-1">
                <a:solidFill>
                  <a:srgbClr val="000000"/>
                </a:solidFill>
                <a:latin typeface="Times New Roman" panose="02020603050405020304" pitchFamily="18" charset="0"/>
                <a:cs typeface="Times New Roman" panose="02020603050405020304" pitchFamily="18" charset="0"/>
              </a:rPr>
              <a:t>Innovation is the process that transforms new ideas into new value- turning an idea into value. You cannot innovate without creativity. Innovation is the process that combines ideas and knowledge into new value. Without innovation an enterprise and what it provides quickly become obsolete.</a:t>
            </a:r>
          </a:p>
          <a:p>
            <a:pPr marL="343080" indent="0">
              <a:lnSpc>
                <a:spcPct val="100000"/>
              </a:lnSpc>
              <a:spcBef>
                <a:spcPts val="320"/>
              </a:spcBef>
              <a:buNone/>
              <a:tabLst>
                <a:tab pos="0" algn="l"/>
              </a:tabLst>
            </a:pPr>
            <a:endParaRPr lang="en-US" sz="1300" spc="-1">
              <a:solidFill>
                <a:srgbClr val="000000"/>
              </a:solidFill>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r>
              <a:rPr lang="en-US" sz="1300" spc="-1">
                <a:solidFill>
                  <a:srgbClr val="000000"/>
                </a:solidFill>
                <a:latin typeface="Times New Roman" panose="02020603050405020304" pitchFamily="18" charset="0"/>
                <a:cs typeface="Times New Roman" panose="02020603050405020304" pitchFamily="18" charset="0"/>
              </a:rPr>
              <a:t>Innovation has got four types and they are as follows; </a:t>
            </a:r>
          </a:p>
          <a:p>
            <a:pPr marL="400050" indent="-400050">
              <a:buFont typeface="+mj-lt"/>
              <a:buAutoNum type="romanLcPeriod"/>
            </a:pPr>
            <a:r>
              <a:rPr lang="en-US" sz="1300" b="0" i="0">
                <a:effectLst/>
                <a:latin typeface="Times New Roman" panose="02020603050405020304" pitchFamily="18" charset="0"/>
                <a:cs typeface="Times New Roman" panose="02020603050405020304" pitchFamily="18" charset="0"/>
              </a:rPr>
              <a:t> </a:t>
            </a:r>
            <a:r>
              <a:rPr lang="en-GB" sz="1300" b="1" i="0">
                <a:effectLst/>
                <a:latin typeface="Times New Roman" panose="02020603050405020304" pitchFamily="18" charset="0"/>
                <a:cs typeface="Times New Roman" panose="02020603050405020304" pitchFamily="18" charset="0"/>
              </a:rPr>
              <a:t>invention</a:t>
            </a:r>
            <a:r>
              <a:rPr lang="en-GB" sz="1300" b="0" i="0">
                <a:effectLst/>
                <a:latin typeface="Times New Roman" panose="02020603050405020304" pitchFamily="18" charset="0"/>
                <a:cs typeface="Times New Roman" panose="02020603050405020304" pitchFamily="18" charset="0"/>
              </a:rPr>
              <a:t> – the creation of a new product, service or process, often one that is novel or untried; such concepts </a:t>
            </a:r>
            <a:r>
              <a:rPr lang="en-US" sz="1300" b="0" i="0">
                <a:effectLst/>
                <a:latin typeface="Times New Roman" panose="02020603050405020304" pitchFamily="18" charset="0"/>
                <a:cs typeface="Times New Roman" panose="02020603050405020304" pitchFamily="18" charset="0"/>
              </a:rPr>
              <a:t>    </a:t>
            </a:r>
            <a:r>
              <a:rPr lang="en-GB" sz="1300" b="0" i="0">
                <a:effectLst/>
                <a:latin typeface="Times New Roman" panose="02020603050405020304" pitchFamily="18" charset="0"/>
                <a:cs typeface="Times New Roman" panose="02020603050405020304" pitchFamily="18" charset="0"/>
              </a:rPr>
              <a:t>tend to be revolutionary</a:t>
            </a:r>
            <a:endParaRPr lang="en-GB" sz="1300">
              <a:effectLst/>
              <a:latin typeface="Times New Roman" panose="02020603050405020304" pitchFamily="18" charset="0"/>
              <a:cs typeface="Times New Roman" panose="02020603050405020304" pitchFamily="18" charset="0"/>
            </a:endParaRPr>
          </a:p>
          <a:p>
            <a:pPr marL="400050" indent="-400050">
              <a:buFont typeface="+mj-lt"/>
              <a:buAutoNum type="romanLcPeriod"/>
            </a:pPr>
            <a:r>
              <a:rPr lang="en-GB" sz="1300" b="0" i="0">
                <a:effectLst/>
                <a:latin typeface="Times New Roman" panose="02020603050405020304" pitchFamily="18" charset="0"/>
                <a:cs typeface="Times New Roman" panose="02020603050405020304" pitchFamily="18" charset="0"/>
              </a:rPr>
              <a:t>﻿﻿</a:t>
            </a:r>
            <a:r>
              <a:rPr lang="en-GB" sz="1300" b="1" i="0">
                <a:effectLst/>
                <a:latin typeface="Times New Roman" panose="02020603050405020304" pitchFamily="18" charset="0"/>
                <a:cs typeface="Times New Roman" panose="02020603050405020304" pitchFamily="18" charset="0"/>
              </a:rPr>
              <a:t>extension</a:t>
            </a:r>
            <a:r>
              <a:rPr lang="en-GB" sz="1300" b="0" i="0">
                <a:effectLst/>
                <a:latin typeface="Times New Roman" panose="02020603050405020304" pitchFamily="18" charset="0"/>
                <a:cs typeface="Times New Roman" panose="02020603050405020304" pitchFamily="18" charset="0"/>
              </a:rPr>
              <a:t> - the expansion of a product, service or process already in existence; such concepts make a different application of a current idea</a:t>
            </a:r>
            <a:endParaRPr lang="en-GB" sz="1300">
              <a:effectLst/>
              <a:latin typeface="Times New Roman" panose="02020603050405020304" pitchFamily="18" charset="0"/>
              <a:cs typeface="Times New Roman" panose="02020603050405020304" pitchFamily="18" charset="0"/>
            </a:endParaRPr>
          </a:p>
          <a:p>
            <a:pPr marL="400050" indent="-400050">
              <a:buFont typeface="+mj-lt"/>
              <a:buAutoNum type="romanLcPeriod"/>
            </a:pPr>
            <a:r>
              <a:rPr lang="en-GB" sz="1300" b="0" i="0">
                <a:effectLst/>
                <a:latin typeface="Times New Roman" panose="02020603050405020304" pitchFamily="18" charset="0"/>
                <a:cs typeface="Times New Roman" panose="02020603050405020304" pitchFamily="18" charset="0"/>
              </a:rPr>
              <a:t>﻿﻿</a:t>
            </a:r>
            <a:r>
              <a:rPr lang="en-GB" sz="1300" b="1" i="0">
                <a:effectLst/>
                <a:latin typeface="Times New Roman" panose="02020603050405020304" pitchFamily="18" charset="0"/>
                <a:cs typeface="Times New Roman" panose="02020603050405020304" pitchFamily="18" charset="0"/>
              </a:rPr>
              <a:t>duplication</a:t>
            </a:r>
            <a:r>
              <a:rPr lang="en-GB" sz="1300" b="0" i="0">
                <a:effectLst/>
                <a:latin typeface="Times New Roman" panose="02020603050405020304" pitchFamily="18" charset="0"/>
                <a:cs typeface="Times New Roman" panose="02020603050405020304" pitchFamily="18" charset="0"/>
              </a:rPr>
              <a:t> - the replication </a:t>
            </a:r>
            <a:r>
              <a:rPr lang="en-US" sz="1300" b="0" i="0">
                <a:effectLst/>
                <a:latin typeface="Times New Roman" panose="02020603050405020304" pitchFamily="18" charset="0"/>
                <a:cs typeface="Times New Roman" panose="02020603050405020304" pitchFamily="18" charset="0"/>
              </a:rPr>
              <a:t>is </a:t>
            </a:r>
            <a:r>
              <a:rPr lang="en-GB" sz="1300" b="0" i="0">
                <a:effectLst/>
                <a:latin typeface="Times New Roman" panose="02020603050405020304" pitchFamily="18" charset="0"/>
                <a:cs typeface="Times New Roman" panose="02020603050405020304" pitchFamily="18" charset="0"/>
              </a:rPr>
              <a:t>of an already existing product, service or process; the duplication effort, however, is not simply copying but adding the entrepreneur's own creative touch to enhance or improve the concept to beat the competition</a:t>
            </a:r>
            <a:endParaRPr lang="en-GB" sz="1300">
              <a:effectLst/>
              <a:latin typeface="Times New Roman" panose="02020603050405020304" pitchFamily="18" charset="0"/>
              <a:cs typeface="Times New Roman" panose="02020603050405020304" pitchFamily="18" charset="0"/>
            </a:endParaRPr>
          </a:p>
          <a:p>
            <a:pPr marL="400050" indent="-400050">
              <a:buFont typeface="+mj-lt"/>
              <a:buAutoNum type="romanLcPeriod"/>
            </a:pPr>
            <a:r>
              <a:rPr lang="en-GB" sz="1300" b="0" i="0">
                <a:effectLst/>
                <a:latin typeface="Times New Roman" panose="02020603050405020304" pitchFamily="18" charset="0"/>
                <a:cs typeface="Times New Roman" panose="02020603050405020304" pitchFamily="18" charset="0"/>
              </a:rPr>
              <a:t>﻿﻿</a:t>
            </a:r>
            <a:r>
              <a:rPr lang="en-GB" sz="1300" b="1" i="0">
                <a:effectLst/>
                <a:latin typeface="Times New Roman" panose="02020603050405020304" pitchFamily="18" charset="0"/>
                <a:cs typeface="Times New Roman" panose="02020603050405020304" pitchFamily="18" charset="0"/>
              </a:rPr>
              <a:t>synthesis</a:t>
            </a:r>
            <a:r>
              <a:rPr lang="en-GB" sz="1300" b="0" i="0">
                <a:effectLst/>
                <a:latin typeface="Times New Roman" panose="02020603050405020304" pitchFamily="18" charset="0"/>
                <a:cs typeface="Times New Roman" panose="02020603050405020304" pitchFamily="18" charset="0"/>
              </a:rPr>
              <a:t> - the combination of existing concepts and factors into a new formulation; this involves taking ideas or items already invented and finding a way so together they form a new application.</a:t>
            </a:r>
            <a:endParaRPr lang="en-GB" sz="1300">
              <a:effectLst/>
              <a:latin typeface="Times New Roman" panose="02020603050405020304" pitchFamily="18" charset="0"/>
              <a:cs typeface="Times New Roman" panose="02020603050405020304" pitchFamily="18" charset="0"/>
            </a:endParaRPr>
          </a:p>
          <a:p>
            <a:pPr marL="743130" indent="-400050">
              <a:lnSpc>
                <a:spcPct val="100000"/>
              </a:lnSpc>
              <a:spcBef>
                <a:spcPts val="320"/>
              </a:spcBef>
              <a:buFont typeface="+mj-lt"/>
              <a:buAutoNum type="romanLcPeriod"/>
              <a:tabLst>
                <a:tab pos="0" algn="l"/>
              </a:tabLst>
            </a:pPr>
            <a:endParaRPr lang="en-US" sz="1300" b="0" strike="noStrike" spc="-1">
              <a:solidFill>
                <a:srgbClr val="000000"/>
              </a:solidFill>
              <a:latin typeface="Times New Roman" panose="02020603050405020304" pitchFamily="18" charset="0"/>
              <a:cs typeface="Times New Roman" panose="02020603050405020304" pitchFamily="18" charset="0"/>
            </a:endParaRPr>
          </a:p>
          <a:p>
            <a:pPr marL="743130" indent="-400050">
              <a:lnSpc>
                <a:spcPct val="100000"/>
              </a:lnSpc>
              <a:spcBef>
                <a:spcPts val="320"/>
              </a:spcBef>
              <a:buFont typeface="+mj-lt"/>
              <a:buAutoNum type="romanLcPeriod"/>
              <a:tabLst>
                <a:tab pos="0" algn="l"/>
              </a:tabLst>
            </a:pPr>
            <a:endParaRPr lang="en-US" sz="1300" spc="-1">
              <a:solidFill>
                <a:srgbClr val="000000"/>
              </a:solidFill>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endParaRPr lang="en-US" sz="1600" b="0" strike="noStrike" spc="-1">
              <a:solidFill>
                <a:srgbClr val="000000"/>
              </a:solidFill>
              <a:latin typeface="Arial"/>
            </a:endParaRPr>
          </a:p>
        </p:txBody>
      </p:sp>
      <p:sp>
        <p:nvSpPr>
          <p:cNvPr id="206" name="PlaceHolder 2"/>
          <p:cNvSpPr>
            <a:spLocks noGrp="1"/>
          </p:cNvSpPr>
          <p:nvPr>
            <p:ph type="title"/>
          </p:nvPr>
        </p:nvSpPr>
        <p:spPr>
          <a:xfrm>
            <a:off x="714600" y="183960"/>
            <a:ext cx="8103600" cy="722880"/>
          </a:xfrm>
          <a:prstGeom prst="rect">
            <a:avLst/>
          </a:prstGeom>
          <a:noFill/>
          <a:ln w="0">
            <a:noFill/>
          </a:ln>
        </p:spPr>
        <p:txBody>
          <a:bodyPr lIns="90000" tIns="45000" rIns="90000" bIns="45000" anchor="ctr">
            <a:noAutofit/>
          </a:bodyPr>
          <a:lstStyle/>
          <a:p>
            <a:pPr indent="0">
              <a:lnSpc>
                <a:spcPct val="100000"/>
              </a:lnSpc>
              <a:buNone/>
              <a:tabLst>
                <a:tab pos="0" algn="l"/>
              </a:tabLst>
            </a:pPr>
            <a:r>
              <a:rPr lang="en-US" sz="2700" spc="-1">
                <a:solidFill>
                  <a:schemeClr val="bg1"/>
                </a:solidFill>
                <a:latin typeface="Times New Roman" panose="02020603050405020304" pitchFamily="18" charset="0"/>
                <a:cs typeface="Times New Roman" panose="02020603050405020304" pitchFamily="18" charset="0"/>
              </a:rPr>
              <a:t>INNOVATION</a:t>
            </a:r>
            <a:r>
              <a:rPr lang="en-US" sz="2500" spc="-1">
                <a:solidFill>
                  <a:srgbClr val="000000"/>
                </a:solidFill>
                <a:latin typeface="Arial"/>
              </a:rPr>
              <a:t> </a:t>
            </a:r>
            <a:endParaRPr lang="en-US" sz="25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p:nvPr>
        </p:nvSpPr>
        <p:spPr>
          <a:xfrm>
            <a:off x="815040" y="1196640"/>
            <a:ext cx="8003520" cy="4839120"/>
          </a:xfrm>
          <a:prstGeom prst="rect">
            <a:avLst/>
          </a:prstGeom>
          <a:noFill/>
          <a:ln w="0">
            <a:noFill/>
          </a:ln>
        </p:spPr>
        <p:txBody>
          <a:bodyPr lIns="90000" tIns="45000" rIns="90000" bIns="45000" anchor="t">
            <a:noAutofit/>
          </a:bodyPr>
          <a:lstStyle/>
          <a:p>
            <a:pPr marL="343080" indent="0">
              <a:lnSpc>
                <a:spcPct val="100000"/>
              </a:lnSpc>
              <a:spcBef>
                <a:spcPts val="320"/>
              </a:spcBef>
              <a:buNone/>
              <a:tabLst>
                <a:tab pos="0" algn="l"/>
              </a:tabLst>
            </a:pPr>
            <a:r>
              <a:rPr lang="en-US" sz="1300" strike="noStrike" spc="-1">
                <a:solidFill>
                  <a:srgbClr val="000000"/>
                </a:solidFill>
                <a:latin typeface="Times New Roman" panose="02020603050405020304" pitchFamily="18" charset="0"/>
                <a:cs typeface="Times New Roman" panose="02020603050405020304" pitchFamily="18" charset="0"/>
              </a:rPr>
              <a:t>The following are some of the importance of innovation in the business environment;</a:t>
            </a:r>
          </a:p>
          <a:p>
            <a:pPr marL="343080" indent="0">
              <a:lnSpc>
                <a:spcPct val="100000"/>
              </a:lnSpc>
              <a:spcBef>
                <a:spcPts val="320"/>
              </a:spcBef>
              <a:buNone/>
              <a:tabLst>
                <a:tab pos="0" algn="l"/>
              </a:tabLst>
            </a:pPr>
            <a:endParaRPr lang="en-US" sz="1300" spc="-1">
              <a:solidFill>
                <a:srgbClr val="000000"/>
              </a:solidFill>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r>
              <a:rPr lang="en-US" sz="1300" strike="noStrike" spc="-1">
                <a:solidFill>
                  <a:srgbClr val="000000"/>
                </a:solidFill>
                <a:latin typeface="Times New Roman" panose="02020603050405020304" pitchFamily="18" charset="0"/>
                <a:cs typeface="Times New Roman" panose="02020603050405020304" pitchFamily="18" charset="0"/>
              </a:rPr>
              <a:t>i). </a:t>
            </a:r>
            <a:r>
              <a:rPr lang="en-GB" sz="1300" i="0" u="none" strike="noStrike">
                <a:solidFill>
                  <a:srgbClr val="535353"/>
                </a:solidFill>
                <a:effectLst/>
                <a:latin typeface="Times New Roman" panose="02020603050405020304" pitchFamily="18" charset="0"/>
                <a:cs typeface="Times New Roman" panose="02020603050405020304" pitchFamily="18" charset="0"/>
              </a:rPr>
              <a:t>Thinking innovatively or creatively can help managers and executives develop unique marketing campaigns to help them stand out. </a:t>
            </a:r>
            <a:r>
              <a:rPr lang="en-US" sz="1300" i="0" u="none" strike="noStrike">
                <a:solidFill>
                  <a:srgbClr val="535353"/>
                </a:solidFill>
                <a:effectLst/>
                <a:latin typeface="Times New Roman" panose="02020603050405020304" pitchFamily="18" charset="0"/>
                <a:cs typeface="Times New Roman" panose="02020603050405020304" pitchFamily="18" charset="0"/>
              </a:rPr>
              <a:t>Thus creating a competitive advantage.</a:t>
            </a:r>
            <a:endParaRPr lang="sw-KE" sz="1300" i="0" u="none" strike="noStrike">
              <a:solidFill>
                <a:srgbClr val="535353"/>
              </a:solidFill>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endParaRPr lang="en-US" sz="1300" i="0" u="none" strike="noStrike">
              <a:solidFill>
                <a:srgbClr val="535353"/>
              </a:solidFill>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r>
              <a:rPr lang="en-US" sz="1300" strike="noStrike" spc="-1">
                <a:solidFill>
                  <a:srgbClr val="535353"/>
                </a:solidFill>
                <a:latin typeface="Times New Roman" panose="02020603050405020304" pitchFamily="18" charset="0"/>
                <a:cs typeface="Times New Roman" panose="02020603050405020304" pitchFamily="18" charset="0"/>
              </a:rPr>
              <a:t>ii). Also</a:t>
            </a:r>
            <a:r>
              <a:rPr lang="sw-KE" sz="1300" strike="noStrike" spc="-1">
                <a:solidFill>
                  <a:srgbClr val="535353"/>
                </a:solidFill>
                <a:latin typeface="Times New Roman" panose="02020603050405020304" pitchFamily="18" charset="0"/>
                <a:cs typeface="Times New Roman" panose="02020603050405020304" pitchFamily="18" charset="0"/>
              </a:rPr>
              <a:t>, </a:t>
            </a:r>
            <a:r>
              <a:rPr lang="en-GB" sz="1300" i="0" u="none" strike="noStrike">
                <a:solidFill>
                  <a:srgbClr val="535353"/>
                </a:solidFill>
                <a:effectLst/>
                <a:latin typeface="Times New Roman" panose="02020603050405020304" pitchFamily="18" charset="0"/>
                <a:cs typeface="Times New Roman" panose="02020603050405020304" pitchFamily="18" charset="0"/>
              </a:rPr>
              <a:t>one of the biggest advantages of innovation is that it helps increase revenue and market shares. Subsequently, leading to a reduction in cost.</a:t>
            </a:r>
            <a:endParaRPr lang="sw-KE" sz="1300" i="0" u="none" strike="noStrike">
              <a:solidFill>
                <a:srgbClr val="535353"/>
              </a:solidFill>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endParaRPr lang="sw-KE" sz="1300" i="0" u="none" strike="noStrike">
              <a:solidFill>
                <a:srgbClr val="535353"/>
              </a:solidFill>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r>
              <a:rPr lang="sw-KE" sz="1300" spc="-1">
                <a:solidFill>
                  <a:srgbClr val="535353"/>
                </a:solidFill>
                <a:latin typeface="Times New Roman" panose="02020603050405020304" pitchFamily="18" charset="0"/>
                <a:cs typeface="Times New Roman" panose="02020603050405020304" pitchFamily="18" charset="0"/>
              </a:rPr>
              <a:t>iii). </a:t>
            </a:r>
            <a:r>
              <a:rPr lang="en-GB" sz="1300" i="0" u="none" strike="noStrike">
                <a:solidFill>
                  <a:srgbClr val="535353"/>
                </a:solidFill>
                <a:effectLst/>
                <a:latin typeface="Times New Roman" panose="02020603050405020304" pitchFamily="18" charset="0"/>
                <a:cs typeface="Times New Roman" panose="02020603050405020304" pitchFamily="18" charset="0"/>
              </a:rPr>
              <a:t>Brings uniqueness and novelty to business process</a:t>
            </a:r>
            <a:endParaRPr lang="sw-KE" sz="1300" i="0" u="none" strike="noStrike">
              <a:solidFill>
                <a:srgbClr val="535353"/>
              </a:solidFill>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endParaRPr lang="sw-KE" sz="1300">
              <a:solidFill>
                <a:srgbClr val="535353"/>
              </a:solidFill>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r>
              <a:rPr lang="sw-KE" sz="1300" spc="-1">
                <a:solidFill>
                  <a:srgbClr val="535353"/>
                </a:solidFill>
                <a:latin typeface="Times New Roman" panose="02020603050405020304" pitchFamily="18" charset="0"/>
                <a:cs typeface="Times New Roman" panose="02020603050405020304" pitchFamily="18" charset="0"/>
              </a:rPr>
              <a:t>iv) </a:t>
            </a:r>
            <a:r>
              <a:rPr lang="en-GB" sz="1300" i="0" u="none" strike="noStrike">
                <a:solidFill>
                  <a:srgbClr val="862110"/>
                </a:solidFill>
                <a:effectLst/>
                <a:latin typeface="Times New Roman" panose="02020603050405020304" pitchFamily="18" charset="0"/>
                <a:cs typeface="Times New Roman" panose="02020603050405020304" pitchFamily="18" charset="0"/>
              </a:rPr>
              <a:t>Innovation helps the firm long to take advantage of new technology: Thus new technologies for process/ product innovation enables to optimize the business and gain competitive advantages over competitors</a:t>
            </a:r>
            <a:endParaRPr lang="sw-KE" sz="1300" i="0" u="none" strike="noStrike">
              <a:solidFill>
                <a:srgbClr val="862110"/>
              </a:solidFill>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endParaRPr lang="sw-KE" sz="1300" i="0" u="none" strike="noStrike">
              <a:solidFill>
                <a:srgbClr val="862110"/>
              </a:solidFill>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r>
              <a:rPr lang="sw-KE" sz="1300">
                <a:solidFill>
                  <a:srgbClr val="862110"/>
                </a:solidFill>
                <a:latin typeface="Times New Roman" panose="02020603050405020304" pitchFamily="18" charset="0"/>
                <a:cs typeface="Times New Roman" panose="02020603050405020304" pitchFamily="18" charset="0"/>
              </a:rPr>
              <a:t>v) </a:t>
            </a:r>
            <a:r>
              <a:rPr lang="en-GB" sz="1300" i="0" u="none" strike="noStrike">
                <a:solidFill>
                  <a:srgbClr val="535353"/>
                </a:solidFill>
                <a:effectLst/>
                <a:latin typeface="Times New Roman" panose="02020603050405020304" pitchFamily="18" charset="0"/>
                <a:cs typeface="Times New Roman" panose="02020603050405020304" pitchFamily="18" charset="0"/>
              </a:rPr>
              <a:t>It helps organizations grow in complex situations such as the COVID-19 pandemic.</a:t>
            </a:r>
            <a:endParaRPr lang="sw-KE" sz="1300" i="0" u="none" strike="noStrike">
              <a:solidFill>
                <a:srgbClr val="535353"/>
              </a:solidFill>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endParaRPr lang="en-GB" sz="1300" i="0" u="none" strike="noStrike">
              <a:solidFill>
                <a:srgbClr val="535353"/>
              </a:solidFill>
              <a:effectLst/>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r>
              <a:rPr lang="sw-KE" sz="1300" i="0" u="none" strike="noStrike">
                <a:solidFill>
                  <a:srgbClr val="000000"/>
                </a:solidFill>
                <a:effectLst/>
                <a:latin typeface="Times New Roman" panose="02020603050405020304" pitchFamily="18" charset="0"/>
                <a:cs typeface="Times New Roman" panose="02020603050405020304" pitchFamily="18" charset="0"/>
              </a:rPr>
              <a:t>vi) It also helps to solve complex business problems.</a:t>
            </a:r>
            <a:r>
              <a:rPr lang="sw-KE" sz="1100" b="0" i="0" u="none" strike="noStrike">
                <a:solidFill>
                  <a:srgbClr val="000000"/>
                </a:solidFill>
                <a:effectLst/>
                <a:latin typeface="Century Schoolbook" panose="020F0502020204030204" pitchFamily="34" charset="0"/>
              </a:rPr>
              <a:t> </a:t>
            </a:r>
            <a:endParaRPr lang="en-GB" sz="1100" b="0" i="0" u="none" strike="noStrike">
              <a:solidFill>
                <a:srgbClr val="000000"/>
              </a:solidFill>
              <a:effectLst/>
              <a:latin typeface="Century Schoolbook" panose="020F0502020204030204" pitchFamily="34" charset="0"/>
            </a:endParaRPr>
          </a:p>
        </p:txBody>
      </p:sp>
      <p:sp>
        <p:nvSpPr>
          <p:cNvPr id="208" name="PlaceHolder 2"/>
          <p:cNvSpPr>
            <a:spLocks noGrp="1"/>
          </p:cNvSpPr>
          <p:nvPr>
            <p:ph type="title"/>
          </p:nvPr>
        </p:nvSpPr>
        <p:spPr>
          <a:xfrm>
            <a:off x="714600" y="183960"/>
            <a:ext cx="8103600" cy="722880"/>
          </a:xfrm>
          <a:prstGeom prst="rect">
            <a:avLst/>
          </a:prstGeom>
          <a:noFill/>
          <a:ln w="0">
            <a:noFill/>
          </a:ln>
        </p:spPr>
        <p:txBody>
          <a:bodyPr lIns="90000" tIns="45000" rIns="90000" bIns="45000" anchor="ctr">
            <a:noAutofit/>
          </a:bodyPr>
          <a:lstStyle/>
          <a:p>
            <a:pPr indent="0">
              <a:lnSpc>
                <a:spcPct val="100000"/>
              </a:lnSpc>
              <a:buNone/>
              <a:tabLst>
                <a:tab pos="0" algn="l"/>
              </a:tabLst>
            </a:pPr>
            <a:r>
              <a:rPr lang="en-US" sz="2500" b="0" strike="noStrike" spc="-1">
                <a:solidFill>
                  <a:schemeClr val="bg1"/>
                </a:solidFill>
                <a:latin typeface="Arial"/>
              </a:rPr>
              <a:t>The importance of Innovation</a:t>
            </a:r>
            <a:r>
              <a:rPr lang="en-US" sz="2500" b="0" strike="noStrike" spc="-1">
                <a:solidFill>
                  <a:srgbClr val="000000"/>
                </a:solidFill>
                <a:latin typeface="Aria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p:nvPr>
        </p:nvSpPr>
        <p:spPr>
          <a:xfrm>
            <a:off x="815040" y="1196640"/>
            <a:ext cx="8003520" cy="4839120"/>
          </a:xfrm>
          <a:prstGeom prst="rect">
            <a:avLst/>
          </a:prstGeom>
          <a:noFill/>
          <a:ln w="0">
            <a:noFill/>
          </a:ln>
        </p:spPr>
        <p:txBody>
          <a:bodyPr lIns="90000" tIns="45000" rIns="90000" bIns="45000" anchor="t">
            <a:noAutofit/>
          </a:bodyPr>
          <a:lstStyle/>
          <a:p>
            <a:pPr marL="343080" indent="0" algn="ctr">
              <a:lnSpc>
                <a:spcPct val="100000"/>
              </a:lnSpc>
              <a:spcBef>
                <a:spcPts val="320"/>
              </a:spcBef>
              <a:buNone/>
              <a:tabLst>
                <a:tab pos="0" algn="l"/>
              </a:tabLst>
            </a:pPr>
            <a:r>
              <a:rPr lang="sw-KE" sz="1700" b="1" u="sng" strike="noStrike" spc="-1">
                <a:solidFill>
                  <a:srgbClr val="000000"/>
                </a:solidFill>
                <a:latin typeface="Times New Roman" panose="02020603050405020304" pitchFamily="18" charset="0"/>
                <a:cs typeface="Times New Roman" panose="02020603050405020304" pitchFamily="18" charset="0"/>
              </a:rPr>
              <a:t>Differences between Creativity and Innovation</a:t>
            </a:r>
          </a:p>
          <a:p>
            <a:pPr marL="343080" indent="0">
              <a:lnSpc>
                <a:spcPct val="100000"/>
              </a:lnSpc>
              <a:spcBef>
                <a:spcPts val="320"/>
              </a:spcBef>
              <a:buNone/>
              <a:tabLst>
                <a:tab pos="0" algn="l"/>
              </a:tabLst>
            </a:pPr>
            <a:endParaRPr lang="en-US" sz="1400" strike="noStrike" spc="-1">
              <a:solidFill>
                <a:srgbClr val="000000"/>
              </a:solidFill>
              <a:latin typeface="Times New Roman" panose="02020603050405020304" pitchFamily="18" charset="0"/>
              <a:cs typeface="Times New Roman" panose="02020603050405020304" pitchFamily="18" charset="0"/>
            </a:endParaRPr>
          </a:p>
        </p:txBody>
      </p:sp>
      <p:sp>
        <p:nvSpPr>
          <p:cNvPr id="208" name="PlaceHolder 2"/>
          <p:cNvSpPr>
            <a:spLocks noGrp="1"/>
          </p:cNvSpPr>
          <p:nvPr>
            <p:ph type="title"/>
          </p:nvPr>
        </p:nvSpPr>
        <p:spPr>
          <a:xfrm>
            <a:off x="714600" y="183960"/>
            <a:ext cx="8103600" cy="722880"/>
          </a:xfrm>
          <a:prstGeom prst="rect">
            <a:avLst/>
          </a:prstGeom>
          <a:noFill/>
          <a:ln w="0">
            <a:noFill/>
          </a:ln>
        </p:spPr>
        <p:txBody>
          <a:bodyPr lIns="90000" tIns="45000" rIns="90000" bIns="45000" anchor="ctr">
            <a:noAutofit/>
          </a:bodyPr>
          <a:lstStyle/>
          <a:p>
            <a:pPr indent="0">
              <a:lnSpc>
                <a:spcPct val="100000"/>
              </a:lnSpc>
              <a:buNone/>
              <a:tabLst>
                <a:tab pos="0" algn="l"/>
              </a:tabLst>
            </a:pPr>
            <a:r>
              <a:rPr lang="sw-KE" sz="2500" spc="-1">
                <a:solidFill>
                  <a:schemeClr val="bg1"/>
                </a:solidFill>
                <a:latin typeface="Arial"/>
              </a:rPr>
              <a:t>Creativity vs Innovation</a:t>
            </a:r>
            <a:endParaRPr lang="en-US" sz="2500" b="0" strike="noStrike" spc="-1">
              <a:solidFill>
                <a:schemeClr val="bg1"/>
              </a:solidFill>
              <a:latin typeface="Arial"/>
            </a:endParaRPr>
          </a:p>
        </p:txBody>
      </p:sp>
      <p:graphicFrame>
        <p:nvGraphicFramePr>
          <p:cNvPr id="2" name="Table 2">
            <a:extLst>
              <a:ext uri="{FF2B5EF4-FFF2-40B4-BE49-F238E27FC236}">
                <a16:creationId xmlns:a16="http://schemas.microsoft.com/office/drawing/2014/main" id="{E7582BC9-56BA-6D50-C1D7-FD85006583EB}"/>
              </a:ext>
            </a:extLst>
          </p:cNvPr>
          <p:cNvGraphicFramePr>
            <a:graphicFrameLocks noGrp="1"/>
          </p:cNvGraphicFramePr>
          <p:nvPr>
            <p:extLst>
              <p:ext uri="{D42A27DB-BD31-4B8C-83A1-F6EECF244321}">
                <p14:modId xmlns:p14="http://schemas.microsoft.com/office/powerpoint/2010/main" val="3006281227"/>
              </p:ext>
            </p:extLst>
          </p:nvPr>
        </p:nvGraphicFramePr>
        <p:xfrm>
          <a:off x="325440" y="1693333"/>
          <a:ext cx="8492760" cy="4358640"/>
        </p:xfrm>
        <a:graphic>
          <a:graphicData uri="http://schemas.openxmlformats.org/drawingml/2006/table">
            <a:tbl>
              <a:tblPr firstRow="1" bandRow="1">
                <a:tableStyleId>{5C22544A-7EE6-4342-B048-85BDC9FD1C3A}</a:tableStyleId>
              </a:tblPr>
              <a:tblGrid>
                <a:gridCol w="4246380">
                  <a:extLst>
                    <a:ext uri="{9D8B030D-6E8A-4147-A177-3AD203B41FA5}">
                      <a16:colId xmlns:a16="http://schemas.microsoft.com/office/drawing/2014/main" val="711676268"/>
                    </a:ext>
                  </a:extLst>
                </a:gridCol>
                <a:gridCol w="4246380">
                  <a:extLst>
                    <a:ext uri="{9D8B030D-6E8A-4147-A177-3AD203B41FA5}">
                      <a16:colId xmlns:a16="http://schemas.microsoft.com/office/drawing/2014/main" val="4224096081"/>
                    </a:ext>
                  </a:extLst>
                </a:gridCol>
              </a:tblGrid>
              <a:tr h="405675">
                <a:tc>
                  <a:txBody>
                    <a:bodyPr/>
                    <a:lstStyle/>
                    <a:p>
                      <a:pPr algn="ctr"/>
                      <a:r>
                        <a:rPr lang="sw-KE" sz="2200" b="1">
                          <a:latin typeface="Times New Roman" panose="02020603050405020304" pitchFamily="18" charset="0"/>
                          <a:cs typeface="Times New Roman" panose="02020603050405020304" pitchFamily="18" charset="0"/>
                        </a:rPr>
                        <a:t>CREATIVITY</a:t>
                      </a:r>
                      <a:endParaRPr lang="en-TZ" sz="2200" b="1">
                        <a:latin typeface="Times New Roman" panose="02020603050405020304" pitchFamily="18" charset="0"/>
                        <a:cs typeface="Times New Roman" panose="02020603050405020304" pitchFamily="18" charset="0"/>
                      </a:endParaRPr>
                    </a:p>
                  </a:txBody>
                  <a:tcPr anchor="b"/>
                </a:tc>
                <a:tc>
                  <a:txBody>
                    <a:bodyPr/>
                    <a:lstStyle/>
                    <a:p>
                      <a:pPr algn="ctr"/>
                      <a:r>
                        <a:rPr lang="sw-KE" sz="2200">
                          <a:latin typeface="Times New Roman" panose="02020603050405020304" pitchFamily="18" charset="0"/>
                          <a:cs typeface="Times New Roman" panose="02020603050405020304" pitchFamily="18" charset="0"/>
                        </a:rPr>
                        <a:t>INNOVATION</a:t>
                      </a:r>
                      <a:endParaRPr lang="en-TZ" sz="2200">
                        <a:latin typeface="Times New Roman" panose="02020603050405020304" pitchFamily="18" charset="0"/>
                        <a:cs typeface="Times New Roman" panose="02020603050405020304" pitchFamily="18" charset="0"/>
                      </a:endParaRPr>
                    </a:p>
                  </a:txBody>
                  <a:tcPr anchor="b"/>
                </a:tc>
                <a:extLst>
                  <a:ext uri="{0D108BD9-81ED-4DB2-BD59-A6C34878D82A}">
                    <a16:rowId xmlns:a16="http://schemas.microsoft.com/office/drawing/2014/main" val="957110166"/>
                  </a:ext>
                </a:extLst>
              </a:tr>
              <a:tr h="8693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a:effectLst/>
                          <a:latin typeface="Helvetica" pitchFamily="2" charset="0"/>
                        </a:rPr>
                        <a:t>Involves the generation of novel and useful ideas.</a:t>
                      </a:r>
                      <a:endParaRPr lang="en-GB">
                        <a:effectLst/>
                        <a:latin typeface="Helvetica" pitchFamily="2" charset="0"/>
                      </a:endParaRPr>
                    </a:p>
                    <a:p>
                      <a:endParaRPr lang="en-TZ"/>
                    </a:p>
                  </a:txBody>
                  <a:tcPr/>
                </a:tc>
                <a:tc>
                  <a:txBody>
                    <a:bodyPr/>
                    <a:lstStyle/>
                    <a:p>
                      <a:r>
                        <a:rPr lang="en-GB" b="0" i="0">
                          <a:effectLst/>
                          <a:latin typeface="Helvetica" pitchFamily="2" charset="0"/>
                        </a:rPr>
                        <a:t>Entails the implementation of these</a:t>
                      </a:r>
                      <a:endParaRPr lang="en-GB">
                        <a:effectLst/>
                        <a:latin typeface="Helvetica" pitchFamily="2" charset="0"/>
                      </a:endParaRPr>
                    </a:p>
                    <a:p>
                      <a:r>
                        <a:rPr lang="en-GB" b="0" i="0">
                          <a:effectLst/>
                          <a:latin typeface="Helvetica" pitchFamily="2" charset="0"/>
                        </a:rPr>
                        <a:t>Ideas into new products and processes.</a:t>
                      </a:r>
                      <a:endParaRPr lang="en-GB">
                        <a:effectLst/>
                        <a:latin typeface="Helvetica" pitchFamily="2" charset="0"/>
                      </a:endParaRPr>
                    </a:p>
                    <a:p>
                      <a:endParaRPr lang="en-TZ"/>
                    </a:p>
                  </a:txBody>
                  <a:tcPr/>
                </a:tc>
                <a:extLst>
                  <a:ext uri="{0D108BD9-81ED-4DB2-BD59-A6C34878D82A}">
                    <a16:rowId xmlns:a16="http://schemas.microsoft.com/office/drawing/2014/main" val="1481369605"/>
                  </a:ext>
                </a:extLst>
              </a:tr>
              <a:tr h="13908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a:solidFill>
                            <a:schemeClr val="tx1"/>
                          </a:solidFill>
                          <a:effectLst/>
                          <a:latin typeface="Times New Roman" panose="02020603050405020304" pitchFamily="18" charset="0"/>
                          <a:cs typeface="Times New Roman" panose="02020603050405020304" pitchFamily="18" charset="0"/>
                        </a:rPr>
                        <a:t>Creativity is a mental process and can occur in any context, not necessarily limited to a specific field or industry.</a:t>
                      </a:r>
                    </a:p>
                    <a:p>
                      <a:endParaRPr lang="en-TZ"/>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a:solidFill>
                            <a:schemeClr val="tx1"/>
                          </a:solidFill>
                          <a:effectLst/>
                          <a:latin typeface="Times New Roman" panose="02020603050405020304" pitchFamily="18" charset="0"/>
                          <a:cs typeface="Times New Roman" panose="02020603050405020304" pitchFamily="18" charset="0"/>
                        </a:rPr>
                        <a:t>Innovation is typically goal-oriented and aims to address specific challenges, improve efficiency, or meet market demands.</a:t>
                      </a:r>
                    </a:p>
                    <a:p>
                      <a:endParaRPr lang="en-TZ"/>
                    </a:p>
                  </a:txBody>
                  <a:tcPr/>
                </a:tc>
                <a:extLst>
                  <a:ext uri="{0D108BD9-81ED-4DB2-BD59-A6C34878D82A}">
                    <a16:rowId xmlns:a16="http://schemas.microsoft.com/office/drawing/2014/main" val="3838304373"/>
                  </a:ext>
                </a:extLst>
              </a:tr>
              <a:tr h="1130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a:solidFill>
                            <a:srgbClr val="D1D5DB"/>
                          </a:solidFill>
                          <a:effectLst/>
                          <a:latin typeface="Söhne"/>
                        </a:rPr>
                        <a:t>It </a:t>
                      </a:r>
                      <a:r>
                        <a:rPr lang="en-GB" b="0" i="0" u="none" strike="noStrike">
                          <a:solidFill>
                            <a:schemeClr val="tx1"/>
                          </a:solidFill>
                          <a:effectLst/>
                          <a:latin typeface="Times New Roman" panose="02020603050405020304" pitchFamily="18" charset="0"/>
                          <a:cs typeface="Times New Roman" panose="02020603050405020304" pitchFamily="18" charset="0"/>
                        </a:rPr>
                        <a:t>often focuses on the generation of ideas and doesn't necessarily require those ideas to be implemented.</a:t>
                      </a:r>
                    </a:p>
                    <a:p>
                      <a:endParaRPr lang="en-TZ"/>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a:solidFill>
                            <a:srgbClr val="D1D5DB"/>
                          </a:solidFill>
                          <a:effectLst/>
                          <a:latin typeface="Söhne"/>
                        </a:rPr>
                        <a:t>It </a:t>
                      </a:r>
                      <a:r>
                        <a:rPr lang="en-GB" b="0" i="0" u="none" strike="noStrike">
                          <a:solidFill>
                            <a:schemeClr val="tx1"/>
                          </a:solidFill>
                          <a:effectLst/>
                          <a:latin typeface="Times New Roman" panose="02020603050405020304" pitchFamily="18" charset="0"/>
                          <a:cs typeface="Times New Roman" panose="02020603050405020304" pitchFamily="18" charset="0"/>
                        </a:rPr>
                        <a:t>often involves a systematic process of development, testing, and implementation to create real-world impact.</a:t>
                      </a:r>
                    </a:p>
                    <a:p>
                      <a:endParaRPr lang="en-TZ"/>
                    </a:p>
                  </a:txBody>
                  <a:tcPr/>
                </a:tc>
                <a:extLst>
                  <a:ext uri="{0D108BD9-81ED-4DB2-BD59-A6C34878D82A}">
                    <a16:rowId xmlns:a16="http://schemas.microsoft.com/office/drawing/2014/main" val="1293153003"/>
                  </a:ext>
                </a:extLst>
              </a:tr>
              <a:tr h="347721">
                <a:tc>
                  <a:txBody>
                    <a:bodyPr/>
                    <a:lstStyle/>
                    <a:p>
                      <a:r>
                        <a:rPr lang="en-GB" b="0" i="0" u="none" strike="noStrike">
                          <a:solidFill>
                            <a:srgbClr val="862110"/>
                          </a:solidFill>
                          <a:effectLst/>
                          <a:latin typeface="Times New Roman" panose="02020603050405020304" pitchFamily="18" charset="0"/>
                        </a:rPr>
                        <a:t>It is harder to measure</a:t>
                      </a:r>
                      <a:endParaRPr lang="en-TZ"/>
                    </a:p>
                  </a:txBody>
                  <a:tcPr/>
                </a:tc>
                <a:tc>
                  <a:txBody>
                    <a:bodyPr/>
                    <a:lstStyle/>
                    <a:p>
                      <a:r>
                        <a:rPr lang="sw-KE"/>
                        <a:t>Can be easily measured</a:t>
                      </a:r>
                      <a:endParaRPr lang="en-TZ"/>
                    </a:p>
                  </a:txBody>
                  <a:tcPr/>
                </a:tc>
                <a:extLst>
                  <a:ext uri="{0D108BD9-81ED-4DB2-BD59-A6C34878D82A}">
                    <a16:rowId xmlns:a16="http://schemas.microsoft.com/office/drawing/2014/main" val="2070621031"/>
                  </a:ext>
                </a:extLst>
              </a:tr>
            </a:tbl>
          </a:graphicData>
        </a:graphic>
      </p:graphicFrame>
    </p:spTree>
    <p:extLst>
      <p:ext uri="{BB962C8B-B14F-4D97-AF65-F5344CB8AC3E}">
        <p14:creationId xmlns:p14="http://schemas.microsoft.com/office/powerpoint/2010/main" val="130160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p:nvPr>
        </p:nvSpPr>
        <p:spPr>
          <a:xfrm>
            <a:off x="815040" y="1196640"/>
            <a:ext cx="8003520" cy="4839120"/>
          </a:xfrm>
          <a:prstGeom prst="rect">
            <a:avLst/>
          </a:prstGeom>
          <a:noFill/>
          <a:ln w="0">
            <a:noFill/>
          </a:ln>
        </p:spPr>
        <p:txBody>
          <a:bodyPr lIns="90000" tIns="45000" rIns="90000" bIns="45000" anchor="t">
            <a:noAutofit/>
          </a:bodyPr>
          <a:lstStyle/>
          <a:p>
            <a:pPr marL="343080" indent="0">
              <a:lnSpc>
                <a:spcPct val="100000"/>
              </a:lnSpc>
              <a:spcBef>
                <a:spcPts val="320"/>
              </a:spcBef>
              <a:buNone/>
              <a:tabLst>
                <a:tab pos="0" algn="l"/>
              </a:tabLst>
            </a:pPr>
            <a:r>
              <a:rPr lang="sw-KE" sz="2000" b="1" spc="-1" dirty="0">
                <a:solidFill>
                  <a:srgbClr val="000000"/>
                </a:solidFill>
                <a:latin typeface="Times New Roman" panose="02020603050405020304" pitchFamily="18" charset="0"/>
                <a:cs typeface="Times New Roman" panose="02020603050405020304" pitchFamily="18" charset="0"/>
              </a:rPr>
              <a:t>References</a:t>
            </a:r>
          </a:p>
          <a:p>
            <a:r>
              <a:rPr lang="en-GB" sz="1500" b="0" i="0" u="none" strike="noStrike" dirty="0" err="1">
                <a:solidFill>
                  <a:srgbClr val="000000"/>
                </a:solidFill>
                <a:effectLst/>
                <a:latin typeface="Times New Roman" panose="02020603050405020304" pitchFamily="18" charset="0"/>
                <a:cs typeface="Times New Roman" panose="02020603050405020304" pitchFamily="18" charset="0"/>
              </a:rPr>
              <a:t>Kuratko</a:t>
            </a:r>
            <a:r>
              <a:rPr lang="en-GB" sz="1500" b="0" i="0" u="none" strike="noStrike" dirty="0">
                <a:solidFill>
                  <a:srgbClr val="000000"/>
                </a:solidFill>
                <a:effectLst/>
                <a:latin typeface="Times New Roman" panose="02020603050405020304" pitchFamily="18" charset="0"/>
                <a:cs typeface="Times New Roman" panose="02020603050405020304" pitchFamily="18" charset="0"/>
              </a:rPr>
              <a:t> D. F and </a:t>
            </a:r>
            <a:r>
              <a:rPr lang="en-GB" sz="1500" b="0" i="0" u="none" strike="noStrike" dirty="0" err="1">
                <a:solidFill>
                  <a:srgbClr val="000000"/>
                </a:solidFill>
                <a:effectLst/>
                <a:latin typeface="Times New Roman" panose="02020603050405020304" pitchFamily="18" charset="0"/>
                <a:cs typeface="Times New Roman" panose="02020603050405020304" pitchFamily="18" charset="0"/>
              </a:rPr>
              <a:t>Hodgetts</a:t>
            </a:r>
            <a:r>
              <a:rPr lang="en-GB" sz="1500" b="0" i="0" u="none" strike="noStrike" dirty="0">
                <a:solidFill>
                  <a:srgbClr val="000000"/>
                </a:solidFill>
                <a:effectLst/>
                <a:latin typeface="Times New Roman" panose="02020603050405020304" pitchFamily="18" charset="0"/>
                <a:cs typeface="Times New Roman" panose="02020603050405020304" pitchFamily="18" charset="0"/>
              </a:rPr>
              <a:t> R, M (2011), Entrepreneurship – A Contemporary Approach; Harcourt Inc</a:t>
            </a:r>
          </a:p>
          <a:p>
            <a:r>
              <a:rPr lang="en-GB" sz="1500" b="0" i="0" u="none" strike="noStrike" dirty="0">
                <a:solidFill>
                  <a:srgbClr val="FE8637"/>
                </a:solidFill>
                <a:effectLst/>
                <a:latin typeface="Times New Roman" panose="02020603050405020304" pitchFamily="18" charset="0"/>
                <a:cs typeface="Times New Roman" panose="02020603050405020304" pitchFamily="18" charset="0"/>
              </a:rPr>
              <a:t>•</a:t>
            </a:r>
            <a:r>
              <a:rPr lang="en-GB" sz="1500" b="0" i="0" u="none" strike="noStrike" dirty="0" err="1">
                <a:solidFill>
                  <a:srgbClr val="000000"/>
                </a:solidFill>
                <a:effectLst/>
                <a:latin typeface="Times New Roman" panose="02020603050405020304" pitchFamily="18" charset="0"/>
                <a:cs typeface="Times New Roman" panose="02020603050405020304" pitchFamily="18" charset="0"/>
              </a:rPr>
              <a:t>Kuratko</a:t>
            </a:r>
            <a:r>
              <a:rPr lang="en-GB" sz="1500" b="0" i="0" u="none" strike="noStrike" dirty="0">
                <a:solidFill>
                  <a:srgbClr val="000000"/>
                </a:solidFill>
                <a:effectLst/>
                <a:latin typeface="Times New Roman" panose="02020603050405020304" pitchFamily="18" charset="0"/>
                <a:cs typeface="Times New Roman" panose="02020603050405020304" pitchFamily="18" charset="0"/>
              </a:rPr>
              <a:t> D. F and </a:t>
            </a:r>
            <a:r>
              <a:rPr lang="en-GB" sz="1500" b="0" i="0" u="none" strike="noStrike" dirty="0" err="1">
                <a:solidFill>
                  <a:srgbClr val="000000"/>
                </a:solidFill>
                <a:effectLst/>
                <a:latin typeface="Times New Roman" panose="02020603050405020304" pitchFamily="18" charset="0"/>
                <a:cs typeface="Times New Roman" panose="02020603050405020304" pitchFamily="18" charset="0"/>
              </a:rPr>
              <a:t>Hodgetts</a:t>
            </a:r>
            <a:r>
              <a:rPr lang="en-GB" sz="1500" b="0" i="0" u="none" strike="noStrike" dirty="0">
                <a:solidFill>
                  <a:srgbClr val="000000"/>
                </a:solidFill>
                <a:effectLst/>
                <a:latin typeface="Times New Roman" panose="02020603050405020304" pitchFamily="18" charset="0"/>
                <a:cs typeface="Times New Roman" panose="02020603050405020304" pitchFamily="18" charset="0"/>
              </a:rPr>
              <a:t> R, M (2014), Entrepreneurship, Theory Process and Practice, Thomson Learning.</a:t>
            </a:r>
          </a:p>
          <a:p>
            <a:pPr marL="343080" indent="0">
              <a:lnSpc>
                <a:spcPct val="100000"/>
              </a:lnSpc>
              <a:spcBef>
                <a:spcPts val="320"/>
              </a:spcBef>
              <a:buNone/>
              <a:tabLst>
                <a:tab pos="0" algn="l"/>
              </a:tabLst>
            </a:pPr>
            <a:endParaRPr lang="sw-KE" sz="1600" b="0" strike="noStrike" spc="-1" dirty="0">
              <a:solidFill>
                <a:srgbClr val="000000"/>
              </a:solidFill>
              <a:latin typeface="Arial"/>
            </a:endParaRPr>
          </a:p>
          <a:p>
            <a:pPr marL="343080" indent="0">
              <a:lnSpc>
                <a:spcPct val="100000"/>
              </a:lnSpc>
              <a:spcBef>
                <a:spcPts val="320"/>
              </a:spcBef>
              <a:buNone/>
              <a:tabLst>
                <a:tab pos="0" algn="l"/>
              </a:tabLst>
            </a:pPr>
            <a:endParaRPr lang="sw-KE" sz="1600" spc="-1" dirty="0">
              <a:solidFill>
                <a:srgbClr val="000000"/>
              </a:solidFill>
              <a:latin typeface="Arial"/>
            </a:endParaRPr>
          </a:p>
          <a:p>
            <a:pPr marL="343080" indent="0">
              <a:lnSpc>
                <a:spcPct val="100000"/>
              </a:lnSpc>
              <a:spcBef>
                <a:spcPts val="320"/>
              </a:spcBef>
              <a:buNone/>
              <a:tabLst>
                <a:tab pos="0" algn="l"/>
              </a:tabLst>
            </a:pPr>
            <a:endParaRPr lang="sw-KE" sz="1600" b="0" strike="noStrike" spc="-1" dirty="0">
              <a:solidFill>
                <a:srgbClr val="000000"/>
              </a:solidFill>
              <a:latin typeface="Arial"/>
            </a:endParaRPr>
          </a:p>
          <a:p>
            <a:pPr marL="343080" indent="0">
              <a:lnSpc>
                <a:spcPct val="100000"/>
              </a:lnSpc>
              <a:spcBef>
                <a:spcPts val="320"/>
              </a:spcBef>
              <a:buNone/>
              <a:tabLst>
                <a:tab pos="0" algn="l"/>
              </a:tabLst>
            </a:pPr>
            <a:endParaRPr lang="sw-KE" sz="1600" spc="-1" dirty="0">
              <a:solidFill>
                <a:srgbClr val="000000"/>
              </a:solidFill>
              <a:latin typeface="Arial"/>
            </a:endParaRPr>
          </a:p>
          <a:p>
            <a:pPr marL="343080" indent="0">
              <a:lnSpc>
                <a:spcPct val="100000"/>
              </a:lnSpc>
              <a:spcBef>
                <a:spcPts val="320"/>
              </a:spcBef>
              <a:buNone/>
              <a:tabLst>
                <a:tab pos="0" algn="l"/>
              </a:tabLst>
            </a:pPr>
            <a:r>
              <a:rPr lang="sw-KE" sz="1900" b="1" spc="-1" dirty="0">
                <a:solidFill>
                  <a:srgbClr val="000000"/>
                </a:solidFill>
                <a:latin typeface="Times New Roman" panose="02020603050405020304" pitchFamily="18" charset="0"/>
                <a:cs typeface="Times New Roman" panose="02020603050405020304" pitchFamily="18" charset="0"/>
              </a:rPr>
              <a:t>Group members</a:t>
            </a:r>
          </a:p>
          <a:p>
            <a:pPr marL="343080" indent="0">
              <a:lnSpc>
                <a:spcPct val="100000"/>
              </a:lnSpc>
              <a:spcBef>
                <a:spcPts val="320"/>
              </a:spcBef>
              <a:buNone/>
              <a:tabLst>
                <a:tab pos="0" algn="l"/>
              </a:tabLst>
            </a:pPr>
            <a:r>
              <a:rPr lang="sw-KE" sz="1600" b="0" strike="noStrike" spc="-1" dirty="0">
                <a:solidFill>
                  <a:srgbClr val="000000"/>
                </a:solidFill>
                <a:latin typeface="Times New Roman" panose="02020603050405020304" pitchFamily="18" charset="0"/>
                <a:cs typeface="Times New Roman" panose="02020603050405020304" pitchFamily="18" charset="0"/>
              </a:rPr>
              <a:t>TAMALA</a:t>
            </a:r>
            <a:r>
              <a:rPr lang="sw-KE" sz="1600" b="0" strike="noStrike" spc="-1">
                <a:solidFill>
                  <a:srgbClr val="000000"/>
                </a:solidFill>
                <a:latin typeface="Times New Roman" panose="02020603050405020304" pitchFamily="18" charset="0"/>
                <a:cs typeface="Times New Roman" panose="02020603050405020304" pitchFamily="18" charset="0"/>
              </a:rPr>
              <a:t>. S ABDALLAH      IMC/BAIT/2111191</a:t>
            </a:r>
            <a:endParaRPr lang="sw-KE" sz="1600" b="0" strike="noStrike" spc="-1" dirty="0">
              <a:solidFill>
                <a:srgbClr val="000000"/>
              </a:solidFill>
              <a:latin typeface="Times New Roman" panose="02020603050405020304" pitchFamily="18" charset="0"/>
              <a:cs typeface="Times New Roman" panose="02020603050405020304" pitchFamily="18" charset="0"/>
            </a:endParaRPr>
          </a:p>
          <a:p>
            <a:pPr marL="343080" indent="0">
              <a:lnSpc>
                <a:spcPct val="100000"/>
              </a:lnSpc>
              <a:spcBef>
                <a:spcPts val="320"/>
              </a:spcBef>
              <a:buNone/>
              <a:tabLst>
                <a:tab pos="0" algn="l"/>
              </a:tabLst>
            </a:pPr>
            <a:r>
              <a:rPr lang="sw-KE" sz="1600" b="0" strike="noStrike" spc="-1" dirty="0">
                <a:solidFill>
                  <a:srgbClr val="000000"/>
                </a:solidFill>
                <a:latin typeface="Times New Roman" panose="02020603050405020304" pitchFamily="18" charset="0"/>
                <a:cs typeface="Times New Roman" panose="02020603050405020304" pitchFamily="18" charset="0"/>
              </a:rPr>
              <a:t>MASURA H. TEWELE           IMC/BAIT/2111681</a:t>
            </a:r>
          </a:p>
          <a:p>
            <a:pPr marL="343080" indent="0">
              <a:lnSpc>
                <a:spcPct val="100000"/>
              </a:lnSpc>
              <a:spcBef>
                <a:spcPts val="320"/>
              </a:spcBef>
              <a:buNone/>
              <a:tabLst>
                <a:tab pos="0" algn="l"/>
              </a:tabLst>
            </a:pPr>
            <a:r>
              <a:rPr lang="sw-KE" sz="1600" spc="-1" dirty="0">
                <a:solidFill>
                  <a:srgbClr val="000000"/>
                </a:solidFill>
                <a:latin typeface="Times New Roman" panose="02020603050405020304" pitchFamily="18" charset="0"/>
                <a:cs typeface="Times New Roman" panose="02020603050405020304" pitchFamily="18" charset="0"/>
              </a:rPr>
              <a:t>ALEXANDER A. NATAI        IMC/BAIT/2121154</a:t>
            </a:r>
            <a:endParaRPr lang="en-US" sz="16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08" name="PlaceHolder 2"/>
          <p:cNvSpPr>
            <a:spLocks noGrp="1"/>
          </p:cNvSpPr>
          <p:nvPr>
            <p:ph type="title"/>
          </p:nvPr>
        </p:nvSpPr>
        <p:spPr>
          <a:xfrm>
            <a:off x="714600" y="183960"/>
            <a:ext cx="8103600" cy="722880"/>
          </a:xfrm>
          <a:prstGeom prst="rect">
            <a:avLst/>
          </a:prstGeom>
          <a:noFill/>
          <a:ln w="0">
            <a:noFill/>
          </a:ln>
        </p:spPr>
        <p:txBody>
          <a:bodyPr lIns="90000" tIns="45000" rIns="90000" bIns="45000" anchor="ctr">
            <a:noAutofit/>
          </a:bodyPr>
          <a:lstStyle/>
          <a:p>
            <a:pPr indent="0">
              <a:lnSpc>
                <a:spcPct val="100000"/>
              </a:lnSpc>
              <a:buNone/>
              <a:tabLst>
                <a:tab pos="0" algn="l"/>
              </a:tabLst>
            </a:pPr>
            <a:r>
              <a:rPr lang="sw-KE" sz="2500" b="0" strike="noStrike" spc="-1">
                <a:solidFill>
                  <a:schemeClr val="bg1"/>
                </a:solidFill>
                <a:latin typeface="Times New Roman" panose="02020603050405020304" pitchFamily="18" charset="0"/>
                <a:cs typeface="Times New Roman" panose="02020603050405020304" pitchFamily="18" charset="0"/>
              </a:rPr>
              <a:t>References</a:t>
            </a:r>
            <a:endParaRPr lang="en-US" sz="2500" b="0" strike="noStrike" spc="-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49885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11311</TotalTime>
  <Application>Microsoft Office PowerPoint</Application>
  <PresentationFormat>On-screen Show (4:3)</PresentationFormat>
  <Slides>10</Slides>
  <Notes>1</Notes>
  <HiddenSlides>0</HiddenSlides>
  <ScaleCrop>false</ScaleCrop>
  <HeadingPairs>
    <vt:vector size="4" baseType="variant">
      <vt:variant>
        <vt:lpstr>Theme</vt:lpstr>
      </vt:variant>
      <vt:variant>
        <vt:i4>4</vt:i4>
      </vt:variant>
      <vt:variant>
        <vt:lpstr>Slide Titles</vt:lpstr>
      </vt:variant>
      <vt:variant>
        <vt:i4>10</vt:i4>
      </vt:variant>
    </vt:vector>
  </HeadingPairs>
  <TitlesOfParts>
    <vt:vector size="14" baseType="lpstr">
      <vt:lpstr>Office Theme</vt:lpstr>
      <vt:lpstr>Office Theme</vt:lpstr>
      <vt:lpstr>Office Theme</vt:lpstr>
      <vt:lpstr>Office Theme</vt:lpstr>
      <vt:lpstr>CREATIVITY AND INNOVATION</vt:lpstr>
      <vt:lpstr>Introduction</vt:lpstr>
      <vt:lpstr>Creativity: “The Foundation”</vt:lpstr>
      <vt:lpstr>The Creative process;</vt:lpstr>
      <vt:lpstr>Importance of creativity </vt:lpstr>
      <vt:lpstr>INNOVATION </vt:lpstr>
      <vt:lpstr>The importance of Innovation </vt:lpstr>
      <vt:lpstr>Creativity vs Innovation</vt:lpstr>
      <vt:lpstr>References</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Alexander Natai</cp:lastModifiedBy>
  <cp:revision>17</cp:revision>
  <dcterms:created xsi:type="dcterms:W3CDTF">2010-02-01T08:03:16Z</dcterms:created>
  <dcterms:modified xsi:type="dcterms:W3CDTF">2023-11-08T16:02:52Z</dcterms:modified>
  <cp:category>www.slidemembers.com</cp:category>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화면 슬라이드 쇼(4:3)</vt:lpwstr>
  </property>
  <property fmtid="{D5CDD505-2E9C-101B-9397-08002B2CF9AE}" pid="4" name="Slides">
    <vt:r8>6</vt:r8>
  </property>
</Properties>
</file>