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8BA0C1F-67E0-4E1F-ACB3-6B81E6433A46}" type="datetimeFigureOut">
              <a:rPr lang="en-GB" smtClean="0"/>
              <a:t>08/11/2023</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602EC3B-BEC5-4CF5-B2F2-7A5A526763C9}"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A0C1F-67E0-4E1F-ACB3-6B81E6433A46}" type="datetimeFigureOut">
              <a:rPr lang="en-GB" smtClean="0"/>
              <a:t>08/11/2023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2EC3B-BEC5-4CF5-B2F2-7A5A526763C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A0C1F-67E0-4E1F-ACB3-6B81E6433A46}" type="datetimeFigureOut">
              <a:rPr lang="en-GB" smtClean="0"/>
              <a:t>08/11/2023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2EC3B-BEC5-4CF5-B2F2-7A5A526763C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8BA0C1F-67E0-4E1F-ACB3-6B81E6433A46}" type="datetimeFigureOut">
              <a:rPr lang="en-GB" smtClean="0"/>
              <a:t>08/11/2023</a:t>
            </a:fld>
            <a:endParaRPr lang="en-GB"/>
          </a:p>
        </p:txBody>
      </p:sp>
      <p:sp>
        <p:nvSpPr>
          <p:cNvPr id="9" name="Slide Number Placeholder 8"/>
          <p:cNvSpPr>
            <a:spLocks noGrp="1"/>
          </p:cNvSpPr>
          <p:nvPr>
            <p:ph type="sldNum" sz="quarter" idx="15"/>
          </p:nvPr>
        </p:nvSpPr>
        <p:spPr/>
        <p:txBody>
          <a:bodyPr rtlCol="0"/>
          <a:lstStyle/>
          <a:p>
            <a:fld id="{9602EC3B-BEC5-4CF5-B2F2-7A5A526763C9}"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8BA0C1F-67E0-4E1F-ACB3-6B81E6433A46}" type="datetimeFigureOut">
              <a:rPr lang="en-GB" smtClean="0"/>
              <a:t>08/11/2023</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602EC3B-BEC5-4CF5-B2F2-7A5A526763C9}"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BA0C1F-67E0-4E1F-ACB3-6B81E6433A46}" type="datetimeFigureOut">
              <a:rPr lang="en-GB" smtClean="0"/>
              <a:t>08/11/2023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2EC3B-BEC5-4CF5-B2F2-7A5A526763C9}"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8BA0C1F-67E0-4E1F-ACB3-6B81E6433A46}" type="datetimeFigureOut">
              <a:rPr lang="en-GB" smtClean="0"/>
              <a:t>08/11/2023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02EC3B-BEC5-4CF5-B2F2-7A5A526763C9}"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8BA0C1F-67E0-4E1F-ACB3-6B81E6433A46}" type="datetimeFigureOut">
              <a:rPr lang="en-GB" smtClean="0"/>
              <a:t>08/11/2023</a:t>
            </a:fld>
            <a:endParaRPr lang="en-GB"/>
          </a:p>
        </p:txBody>
      </p:sp>
      <p:sp>
        <p:nvSpPr>
          <p:cNvPr id="7" name="Slide Number Placeholder 6"/>
          <p:cNvSpPr>
            <a:spLocks noGrp="1"/>
          </p:cNvSpPr>
          <p:nvPr>
            <p:ph type="sldNum" sz="quarter" idx="11"/>
          </p:nvPr>
        </p:nvSpPr>
        <p:spPr/>
        <p:txBody>
          <a:bodyPr rtlCol="0"/>
          <a:lstStyle/>
          <a:p>
            <a:fld id="{9602EC3B-BEC5-4CF5-B2F2-7A5A526763C9}"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A0C1F-67E0-4E1F-ACB3-6B81E6433A46}" type="datetimeFigureOut">
              <a:rPr lang="en-GB" smtClean="0"/>
              <a:t>08/11/2023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02EC3B-BEC5-4CF5-B2F2-7A5A526763C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8BA0C1F-67E0-4E1F-ACB3-6B81E6433A46}" type="datetimeFigureOut">
              <a:rPr lang="en-GB" smtClean="0"/>
              <a:t>08/11/2023</a:t>
            </a:fld>
            <a:endParaRPr lang="en-GB"/>
          </a:p>
        </p:txBody>
      </p:sp>
      <p:sp>
        <p:nvSpPr>
          <p:cNvPr id="22" name="Slide Number Placeholder 21"/>
          <p:cNvSpPr>
            <a:spLocks noGrp="1"/>
          </p:cNvSpPr>
          <p:nvPr>
            <p:ph type="sldNum" sz="quarter" idx="15"/>
          </p:nvPr>
        </p:nvSpPr>
        <p:spPr/>
        <p:txBody>
          <a:bodyPr rtlCol="0"/>
          <a:lstStyle/>
          <a:p>
            <a:fld id="{9602EC3B-BEC5-4CF5-B2F2-7A5A526763C9}"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8BA0C1F-67E0-4E1F-ACB3-6B81E6433A46}" type="datetimeFigureOut">
              <a:rPr lang="en-GB" smtClean="0"/>
              <a:t>08/11/2023</a:t>
            </a:fld>
            <a:endParaRPr lang="en-GB"/>
          </a:p>
        </p:txBody>
      </p:sp>
      <p:sp>
        <p:nvSpPr>
          <p:cNvPr id="18" name="Slide Number Placeholder 17"/>
          <p:cNvSpPr>
            <a:spLocks noGrp="1"/>
          </p:cNvSpPr>
          <p:nvPr>
            <p:ph type="sldNum" sz="quarter" idx="11"/>
          </p:nvPr>
        </p:nvSpPr>
        <p:spPr/>
        <p:txBody>
          <a:bodyPr rtlCol="0"/>
          <a:lstStyle/>
          <a:p>
            <a:fld id="{9602EC3B-BEC5-4CF5-B2F2-7A5A526763C9}"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8BA0C1F-67E0-4E1F-ACB3-6B81E6433A46}" type="datetimeFigureOut">
              <a:rPr lang="en-GB" smtClean="0"/>
              <a:t>08/11/2023</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602EC3B-BEC5-4CF5-B2F2-7A5A526763C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188640"/>
            <a:ext cx="6172200" cy="1606330"/>
          </a:xfrm>
        </p:spPr>
        <p:txBody>
          <a:bodyPr>
            <a:noAutofit/>
          </a:bodyPr>
          <a:lstStyle/>
          <a:p>
            <a:pPr algn="ctr"/>
            <a:r>
              <a:rPr lang="en-US" sz="3200" dirty="0" smtClean="0"/>
              <a:t>CONCEPTS OF SOCIAL AND PUBLIC ENTREPRENEURSHIP</a:t>
            </a:r>
            <a:endParaRPr lang="en-GB" sz="3200" dirty="0"/>
          </a:p>
        </p:txBody>
      </p:sp>
      <p:sp>
        <p:nvSpPr>
          <p:cNvPr id="3" name="Subtitle 2"/>
          <p:cNvSpPr>
            <a:spLocks noGrp="1"/>
          </p:cNvSpPr>
          <p:nvPr>
            <p:ph type="subTitle" idx="1"/>
          </p:nvPr>
        </p:nvSpPr>
        <p:spPr>
          <a:xfrm>
            <a:off x="2483768" y="2348880"/>
            <a:ext cx="6172200" cy="648072"/>
          </a:xfrm>
        </p:spPr>
        <p:txBody>
          <a:bodyPr/>
          <a:lstStyle/>
          <a:p>
            <a:r>
              <a:rPr lang="en-US" dirty="0"/>
              <a:t>PRESENTED BY:</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17936445"/>
              </p:ext>
            </p:extLst>
          </p:nvPr>
        </p:nvGraphicFramePr>
        <p:xfrm>
          <a:off x="2483768" y="3212976"/>
          <a:ext cx="6096000" cy="2808312"/>
        </p:xfrm>
        <a:graphic>
          <a:graphicData uri="http://schemas.openxmlformats.org/drawingml/2006/table">
            <a:tbl>
              <a:tblPr firstRow="1" bandRow="1">
                <a:tableStyleId>{5C22544A-7EE6-4342-B048-85BDC9FD1C3A}</a:tableStyleId>
              </a:tblPr>
              <a:tblGrid>
                <a:gridCol w="3024336"/>
                <a:gridCol w="3071664"/>
              </a:tblGrid>
              <a:tr h="702078">
                <a:tc>
                  <a:txBody>
                    <a:bodyPr/>
                    <a:lstStyle/>
                    <a:p>
                      <a:r>
                        <a:rPr lang="en-US" dirty="0" smtClean="0"/>
                        <a:t>NAMES</a:t>
                      </a:r>
                      <a:endParaRPr lang="en-GB" dirty="0"/>
                    </a:p>
                  </a:txBody>
                  <a:tcPr/>
                </a:tc>
                <a:tc>
                  <a:txBody>
                    <a:bodyPr/>
                    <a:lstStyle/>
                    <a:p>
                      <a:r>
                        <a:rPr lang="en-US" dirty="0" smtClean="0"/>
                        <a:t>REG NUMBER</a:t>
                      </a:r>
                      <a:endParaRPr lang="en-GB" dirty="0"/>
                    </a:p>
                  </a:txBody>
                  <a:tcPr/>
                </a:tc>
              </a:tr>
              <a:tr h="702078">
                <a:tc>
                  <a:txBody>
                    <a:bodyPr/>
                    <a:lstStyle/>
                    <a:p>
                      <a:r>
                        <a:rPr lang="en-US" dirty="0" smtClean="0"/>
                        <a:t>1.FIONA E.MAKALWE</a:t>
                      </a:r>
                      <a:endParaRPr lang="en-GB" dirty="0"/>
                    </a:p>
                  </a:txBody>
                  <a:tcPr/>
                </a:tc>
                <a:tc>
                  <a:txBody>
                    <a:bodyPr/>
                    <a:lstStyle/>
                    <a:p>
                      <a:r>
                        <a:rPr lang="en-US" dirty="0" smtClean="0"/>
                        <a:t>IMC/BAIT/2112315</a:t>
                      </a:r>
                    </a:p>
                  </a:txBody>
                  <a:tcPr/>
                </a:tc>
              </a:tr>
              <a:tr h="702078">
                <a:tc>
                  <a:txBody>
                    <a:bodyPr/>
                    <a:lstStyle/>
                    <a:p>
                      <a:r>
                        <a:rPr lang="en-US" dirty="0" smtClean="0"/>
                        <a:t>2.RAHMA  KANDITA</a:t>
                      </a:r>
                      <a:endParaRPr lang="en-GB" dirty="0"/>
                    </a:p>
                  </a:txBody>
                  <a:tcPr/>
                </a:tc>
                <a:tc>
                  <a:txBody>
                    <a:bodyPr/>
                    <a:lstStyle/>
                    <a:p>
                      <a:r>
                        <a:rPr lang="en-US" dirty="0" smtClean="0"/>
                        <a:t>IMC/BAIT/2112854</a:t>
                      </a:r>
                      <a:endParaRPr lang="en-GB" dirty="0"/>
                    </a:p>
                  </a:txBody>
                  <a:tcPr/>
                </a:tc>
              </a:tr>
              <a:tr h="702078">
                <a:tc>
                  <a:txBody>
                    <a:bodyPr/>
                    <a:lstStyle/>
                    <a:p>
                      <a:r>
                        <a:rPr lang="en-US" dirty="0" smtClean="0"/>
                        <a:t>3.STEVEN</a:t>
                      </a:r>
                      <a:r>
                        <a:rPr lang="en-US" baseline="0" dirty="0" smtClean="0"/>
                        <a:t> EGIDIUS</a:t>
                      </a:r>
                      <a:endParaRPr lang="en-GB" dirty="0"/>
                    </a:p>
                  </a:txBody>
                  <a:tcPr/>
                </a:tc>
                <a:tc>
                  <a:txBody>
                    <a:bodyPr/>
                    <a:lstStyle/>
                    <a:p>
                      <a:r>
                        <a:rPr lang="en-US" dirty="0" smtClean="0"/>
                        <a:t>IMC/BAIT/2122151</a:t>
                      </a:r>
                      <a:endParaRPr lang="en-GB" dirty="0"/>
                    </a:p>
                  </a:txBody>
                  <a:tcPr/>
                </a:tc>
              </a:tr>
            </a:tbl>
          </a:graphicData>
        </a:graphic>
      </p:graphicFrame>
    </p:spTree>
    <p:extLst>
      <p:ext uri="{BB962C8B-B14F-4D97-AF65-F5344CB8AC3E}">
        <p14:creationId xmlns:p14="http://schemas.microsoft.com/office/powerpoint/2010/main" val="1586434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467600" cy="652934"/>
          </a:xfrm>
        </p:spPr>
        <p:txBody>
          <a:bodyPr/>
          <a:lstStyle/>
          <a:p>
            <a:pPr marL="457200" indent="-457200">
              <a:buFont typeface="Wingdings" pitchFamily="2" charset="2"/>
              <a:buChar char="v"/>
            </a:pPr>
            <a:r>
              <a:rPr lang="en-US" dirty="0" smtClean="0"/>
              <a:t>SOCIAL ENTREPRENEURSHIP</a:t>
            </a:r>
            <a:endParaRPr lang="en-GB" dirty="0"/>
          </a:p>
        </p:txBody>
      </p:sp>
      <p:sp>
        <p:nvSpPr>
          <p:cNvPr id="3" name="Content Placeholder 2"/>
          <p:cNvSpPr>
            <a:spLocks noGrp="1"/>
          </p:cNvSpPr>
          <p:nvPr>
            <p:ph sz="quarter" idx="1"/>
          </p:nvPr>
        </p:nvSpPr>
        <p:spPr>
          <a:xfrm>
            <a:off x="755576" y="1412776"/>
            <a:ext cx="7467600" cy="4873752"/>
          </a:xfrm>
        </p:spPr>
        <p:txBody>
          <a:bodyPr>
            <a:normAutofit/>
          </a:bodyPr>
          <a:lstStyle/>
          <a:p>
            <a:pPr>
              <a:buFont typeface="Wingdings" pitchFamily="2" charset="2"/>
              <a:buChar char="Ø"/>
            </a:pPr>
            <a:r>
              <a:rPr lang="en-GB" dirty="0" smtClean="0">
                <a:latin typeface="Times New Roman" pitchFamily="18" charset="0"/>
                <a:cs typeface="Times New Roman" pitchFamily="18" charset="0"/>
              </a:rPr>
              <a:t>Is a form of entrepreneurship that focuses on creating and implementing innovative solutions to address social and environmental challenges. Social entrepreneurship creates positive changes and makes a difference in the society.</a:t>
            </a:r>
          </a:p>
          <a:p>
            <a:pPr>
              <a:buFont typeface="Wingdings" pitchFamily="2" charset="2"/>
              <a:buChar char="Ø"/>
            </a:pPr>
            <a:r>
              <a:rPr lang="en-GB" dirty="0" smtClean="0">
                <a:latin typeface="Times New Roman" pitchFamily="18" charset="0"/>
                <a:cs typeface="Times New Roman" pitchFamily="18" charset="0"/>
              </a:rPr>
              <a:t>They tend to use business principles to achieve social or environmental goals and operate for profit or non profit organizations.</a:t>
            </a:r>
          </a:p>
          <a:p>
            <a:pPr>
              <a:buFont typeface="Wingdings" pitchFamily="2" charset="2"/>
              <a:buChar char="Ø"/>
            </a:pPr>
            <a:r>
              <a:rPr lang="en-GB" dirty="0" smtClean="0">
                <a:latin typeface="Times New Roman" pitchFamily="18" charset="0"/>
                <a:cs typeface="Times New Roman" pitchFamily="18" charset="0"/>
              </a:rPr>
              <a:t>Examples of social entrepreneurship include companies like grameen bank which provides microloans to alleviate poverty</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26173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404664"/>
            <a:ext cx="7467600" cy="4873752"/>
          </a:xfrm>
        </p:spPr>
        <p:txBody>
          <a:bodyPr/>
          <a:lstStyle/>
          <a:p>
            <a:pPr marL="0" indent="0">
              <a:buNone/>
            </a:pPr>
            <a:r>
              <a:rPr lang="en-GB" dirty="0" smtClean="0"/>
              <a:t>Contin….</a:t>
            </a:r>
          </a:p>
          <a:p>
            <a:pPr>
              <a:buFont typeface="Wingdings" pitchFamily="2" charset="2"/>
              <a:buChar char="Ø"/>
            </a:pPr>
            <a:r>
              <a:rPr lang="en-GB" dirty="0" smtClean="0"/>
              <a:t>Another example is company founded by blake mycoskie in 2006 known as TOMS one for one business model, where for every one of shoes sold, the company donates a pair of shoes to a child in need where it expanded and showed positive development in the society.</a:t>
            </a:r>
          </a:p>
          <a:p>
            <a:pPr>
              <a:buFont typeface="Wingdings" pitchFamily="2" charset="2"/>
              <a:buChar char="Ø"/>
            </a:pPr>
            <a:r>
              <a:rPr lang="en-GB" dirty="0" smtClean="0"/>
              <a:t>Social </a:t>
            </a:r>
            <a:r>
              <a:rPr lang="en-GB" dirty="0" smtClean="0">
                <a:latin typeface="Times New Roman" pitchFamily="18" charset="0"/>
                <a:cs typeface="Times New Roman" pitchFamily="18" charset="0"/>
              </a:rPr>
              <a:t>entrepreneurship has different types such as environmental entrepreneurship, health care and medical innovation, education and skills development and agricultural and food based initiative.</a:t>
            </a:r>
            <a:endParaRPr lang="en-GB" dirty="0"/>
          </a:p>
        </p:txBody>
      </p:sp>
    </p:spTree>
    <p:extLst>
      <p:ext uri="{BB962C8B-B14F-4D97-AF65-F5344CB8AC3E}">
        <p14:creationId xmlns:p14="http://schemas.microsoft.com/office/powerpoint/2010/main" val="855858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467600" cy="504056"/>
          </a:xfrm>
        </p:spPr>
        <p:txBody>
          <a:bodyPr>
            <a:normAutofit fontScale="90000"/>
          </a:bodyPr>
          <a:lstStyle/>
          <a:p>
            <a:pPr marL="457200" indent="-457200" algn="just">
              <a:buFont typeface="Wingdings" pitchFamily="2" charset="2"/>
              <a:buChar char="v"/>
            </a:pPr>
            <a:r>
              <a:rPr lang="en-GB" dirty="0" smtClean="0"/>
              <a:t>Public </a:t>
            </a:r>
            <a:r>
              <a:rPr lang="en-GB" dirty="0">
                <a:latin typeface="Times New Roman" pitchFamily="18" charset="0"/>
                <a:cs typeface="Times New Roman" pitchFamily="18" charset="0"/>
              </a:rPr>
              <a:t>entrepreneurship</a:t>
            </a:r>
            <a:endParaRPr lang="en-GB" dirty="0"/>
          </a:p>
        </p:txBody>
      </p:sp>
      <p:sp>
        <p:nvSpPr>
          <p:cNvPr id="3" name="Content Placeholder 2"/>
          <p:cNvSpPr>
            <a:spLocks noGrp="1"/>
          </p:cNvSpPr>
          <p:nvPr>
            <p:ph sz="quarter" idx="1"/>
          </p:nvPr>
        </p:nvSpPr>
        <p:spPr>
          <a:xfrm>
            <a:off x="539552" y="1052736"/>
            <a:ext cx="7467600" cy="4873752"/>
          </a:xfrm>
        </p:spPr>
        <p:txBody>
          <a:bodyPr>
            <a:normAutofit lnSpcReduction="10000"/>
          </a:bodyPr>
          <a:lstStyle/>
          <a:p>
            <a:pPr>
              <a:buFont typeface="Wingdings" pitchFamily="2" charset="2"/>
              <a:buChar char="Ø"/>
            </a:pPr>
            <a:r>
              <a:rPr lang="en-GB" dirty="0" smtClean="0"/>
              <a:t>Is a concept related to the public sector where government agencies and public officials adopt </a:t>
            </a:r>
            <a:r>
              <a:rPr lang="en-GB" dirty="0" smtClean="0">
                <a:latin typeface="Times New Roman" pitchFamily="18" charset="0"/>
                <a:cs typeface="Times New Roman" pitchFamily="18" charset="0"/>
              </a:rPr>
              <a:t>entrepreneurial approaches to solve public problems and promote innovations in government operations.</a:t>
            </a:r>
          </a:p>
          <a:p>
            <a:pPr>
              <a:buFont typeface="Wingdings" pitchFamily="2" charset="2"/>
              <a:buChar char="Ø"/>
            </a:pPr>
            <a:r>
              <a:rPr lang="en-GB" dirty="0" smtClean="0">
                <a:latin typeface="Times New Roman" pitchFamily="18" charset="0"/>
                <a:cs typeface="Times New Roman" pitchFamily="18" charset="0"/>
              </a:rPr>
              <a:t>They work to improve public services, enhance efficiency and address societal challenges by thinking and acting entrepreneurially within the public administration.</a:t>
            </a:r>
          </a:p>
          <a:p>
            <a:pPr>
              <a:buFont typeface="Wingdings" pitchFamily="2" charset="2"/>
              <a:buChar char="Ø"/>
            </a:pPr>
            <a:r>
              <a:rPr lang="en-GB" dirty="0" smtClean="0">
                <a:latin typeface="Times New Roman" pitchFamily="18" charset="0"/>
                <a:cs typeface="Times New Roman" pitchFamily="18" charset="0"/>
              </a:rPr>
              <a:t>It can involve partnership within the private sector, non-profit organisations and citizen to create more effective and responsive government solutions.</a:t>
            </a:r>
          </a:p>
          <a:p>
            <a:pPr>
              <a:buFont typeface="Wingdings" pitchFamily="2" charset="2"/>
              <a:buChar char="Ø"/>
            </a:pPr>
            <a:r>
              <a:rPr lang="en-GB" dirty="0" smtClean="0">
                <a:latin typeface="Times New Roman" pitchFamily="18" charset="0"/>
                <a:cs typeface="Times New Roman" pitchFamily="18" charset="0"/>
              </a:rPr>
              <a:t>Example public private partnership for infrastructure project</a:t>
            </a:r>
            <a:endParaRPr lang="en-GB" dirty="0"/>
          </a:p>
        </p:txBody>
      </p:sp>
    </p:spTree>
    <p:extLst>
      <p:ext uri="{BB962C8B-B14F-4D97-AF65-F5344CB8AC3E}">
        <p14:creationId xmlns:p14="http://schemas.microsoft.com/office/powerpoint/2010/main" val="1159258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5576" y="260648"/>
            <a:ext cx="7467600" cy="4873752"/>
          </a:xfrm>
        </p:spPr>
        <p:txBody>
          <a:bodyPr/>
          <a:lstStyle/>
          <a:p>
            <a:pPr marL="0" indent="0">
              <a:buNone/>
            </a:pPr>
            <a:r>
              <a:rPr lang="en-GB" dirty="0" smtClean="0"/>
              <a:t>Cont…..</a:t>
            </a:r>
          </a:p>
          <a:p>
            <a:pPr>
              <a:buFont typeface="Wingdings" pitchFamily="2" charset="2"/>
              <a:buChar char="Ø"/>
            </a:pPr>
            <a:r>
              <a:rPr lang="en-GB" dirty="0" smtClean="0"/>
              <a:t>Another example of public </a:t>
            </a:r>
            <a:r>
              <a:rPr lang="en-GB" dirty="0" smtClean="0">
                <a:latin typeface="Times New Roman" pitchFamily="18" charset="0"/>
                <a:cs typeface="Times New Roman" pitchFamily="18" charset="0"/>
              </a:rPr>
              <a:t>entrepreneurship is citymart platform, which was founded by Sasha haselmayer. It dealt withdigital market place and innovation platform that connects cities and government with innovative solutions from the private sector to address urban challenges and improve public services.</a:t>
            </a:r>
          </a:p>
          <a:p>
            <a:pPr>
              <a:buFont typeface="Wingdings" pitchFamily="2" charset="2"/>
              <a:buChar char="Ø"/>
            </a:pPr>
            <a:r>
              <a:rPr lang="en-GB" dirty="0" smtClean="0">
                <a:latin typeface="Times New Roman" pitchFamily="18" charset="0"/>
                <a:cs typeface="Times New Roman" pitchFamily="18" charset="0"/>
              </a:rPr>
              <a:t>Public entrepreneurship has different types such as, local economical development, citizen  engagement and participation, public private partnership and service delivery innovation.</a:t>
            </a:r>
            <a:endParaRPr lang="en-GB" dirty="0"/>
          </a:p>
        </p:txBody>
      </p:sp>
    </p:spTree>
    <p:extLst>
      <p:ext uri="{BB962C8B-B14F-4D97-AF65-F5344CB8AC3E}">
        <p14:creationId xmlns:p14="http://schemas.microsoft.com/office/powerpoint/2010/main" val="2061618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404664"/>
            <a:ext cx="7467600" cy="4873752"/>
          </a:xfrm>
        </p:spPr>
        <p:txBody>
          <a:bodyPr/>
          <a:lstStyle/>
          <a:p>
            <a:pPr marL="0" indent="0">
              <a:buNone/>
            </a:pPr>
            <a:r>
              <a:rPr lang="en-GB" b="1" dirty="0" smtClean="0"/>
              <a:t>REFFERENCE</a:t>
            </a:r>
          </a:p>
          <a:p>
            <a:pPr>
              <a:buFont typeface="Arial" pitchFamily="34" charset="0"/>
              <a:buChar char="•"/>
            </a:pPr>
            <a:r>
              <a:rPr lang="en-GB" dirty="0" err="1" smtClean="0"/>
              <a:t>Drucker</a:t>
            </a:r>
            <a:r>
              <a:rPr lang="en-GB" dirty="0" smtClean="0"/>
              <a:t>, P. (2014) Innovation and Entrepreneurship, </a:t>
            </a:r>
            <a:r>
              <a:rPr lang="en-GB" dirty="0" err="1" smtClean="0"/>
              <a:t>Routledge</a:t>
            </a:r>
            <a:r>
              <a:rPr lang="en-GB" dirty="0" smtClean="0"/>
              <a:t>.</a:t>
            </a:r>
          </a:p>
          <a:p>
            <a:pPr>
              <a:buFont typeface="Arial" pitchFamily="34" charset="0"/>
              <a:buChar char="•"/>
            </a:pPr>
            <a:r>
              <a:rPr lang="en-GB" dirty="0" err="1" smtClean="0"/>
              <a:t>Havard</a:t>
            </a:r>
            <a:r>
              <a:rPr lang="en-GB" dirty="0" smtClean="0"/>
              <a:t> Business Review (hbr.org)</a:t>
            </a:r>
          </a:p>
          <a:p>
            <a:pPr>
              <a:buFont typeface="Arial" pitchFamily="34" charset="0"/>
              <a:buChar char="•"/>
            </a:pPr>
            <a:r>
              <a:rPr lang="en-GB" dirty="0" err="1" smtClean="0"/>
              <a:t>Kuratko</a:t>
            </a:r>
            <a:r>
              <a:rPr lang="en-GB" dirty="0" smtClean="0"/>
              <a:t> D. F and </a:t>
            </a:r>
            <a:r>
              <a:rPr lang="en-GB" dirty="0" err="1" smtClean="0"/>
              <a:t>Hodgetts</a:t>
            </a:r>
            <a:r>
              <a:rPr lang="en-GB" dirty="0" smtClean="0"/>
              <a:t> R, M (2014), Entrepreneurship, Theory Process and Practice, Thomson Learning.</a:t>
            </a:r>
          </a:p>
          <a:p>
            <a:pPr>
              <a:buFont typeface="Arial" pitchFamily="34" charset="0"/>
              <a:buChar char="•"/>
            </a:pPr>
            <a:r>
              <a:rPr lang="en-GB" dirty="0" err="1" smtClean="0"/>
              <a:t>Szirmai</a:t>
            </a:r>
            <a:r>
              <a:rPr lang="en-GB" dirty="0" smtClean="0"/>
              <a:t>, A., NAUDE, W.,&amp; </a:t>
            </a:r>
            <a:r>
              <a:rPr lang="en-GB" dirty="0" err="1" smtClean="0"/>
              <a:t>Goedhuys</a:t>
            </a:r>
            <a:r>
              <a:rPr lang="en-GB" dirty="0" smtClean="0"/>
              <a:t>, M.((</a:t>
            </a:r>
            <a:r>
              <a:rPr lang="en-GB" dirty="0" err="1" smtClean="0"/>
              <a:t>Eds</a:t>
            </a:r>
            <a:r>
              <a:rPr lang="en-GB" smtClean="0"/>
              <a:t>), 2011.)</a:t>
            </a:r>
            <a:endParaRPr lang="en-GB" dirty="0" smtClean="0"/>
          </a:p>
          <a:p>
            <a:pPr>
              <a:buFont typeface="Arial" pitchFamily="34" charset="0"/>
              <a:buChar char="•"/>
            </a:pPr>
            <a:endParaRPr lang="en-GB" dirty="0" smtClean="0"/>
          </a:p>
          <a:p>
            <a:pPr>
              <a:buFont typeface="Arial" pitchFamily="34" charset="0"/>
              <a:buChar char="•"/>
            </a:pPr>
            <a:endParaRPr lang="en-GB" dirty="0"/>
          </a:p>
        </p:txBody>
      </p:sp>
    </p:spTree>
    <p:extLst>
      <p:ext uri="{BB962C8B-B14F-4D97-AF65-F5344CB8AC3E}">
        <p14:creationId xmlns:p14="http://schemas.microsoft.com/office/powerpoint/2010/main" val="2145640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201</TotalTime>
  <Words>383</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CONCEPTS OF SOCIAL AND PUBLIC ENTREPRENEURSHIP</vt:lpstr>
      <vt:lpstr>SOCIAL ENTREPRENEURSHIP</vt:lpstr>
      <vt:lpstr>PowerPoint Presentation</vt:lpstr>
      <vt:lpstr>Public entrepreneurship</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CONCEPTS OF SOCIAL AND PUBLIC ENTREPRENEURSHIP</dc:title>
  <dc:creator>pc</dc:creator>
  <cp:lastModifiedBy>pc</cp:lastModifiedBy>
  <cp:revision>11</cp:revision>
  <dcterms:created xsi:type="dcterms:W3CDTF">2023-11-08T10:44:11Z</dcterms:created>
  <dcterms:modified xsi:type="dcterms:W3CDTF">2023-11-08T17:38:26Z</dcterms:modified>
</cp:coreProperties>
</file>