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7" r:id="rId4"/>
    <p:sldId id="259" r:id="rId5"/>
    <p:sldId id="260" r:id="rId6"/>
    <p:sldId id="261" r:id="rId7"/>
    <p:sldId id="262" r:id="rId8"/>
    <p:sldId id="263" r:id="rId9"/>
    <p:sldId id="264" r:id="rId10"/>
    <p:sldId id="266" r:id="rId11"/>
    <p:sldId id="269" r:id="rId12"/>
    <p:sldId id="270" r:id="rId13"/>
    <p:sldId id="271" r:id="rId14"/>
    <p:sldId id="268" r:id="rId15"/>
    <p:sldId id="265" r:id="rId16"/>
    <p:sldId id="26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66725-FE85-433D-A56D-780E49C710C1}" type="datetimeFigureOut">
              <a:rPr lang="en-US" smtClean="0"/>
              <a:pPr/>
              <a:t>11/16/2023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5369B-73D5-4FBD-9CB2-92AA91A2CD15}" type="slidenum">
              <a:rPr lang="en-US" smtClean="0"/>
              <a:pPr/>
              <a:t>‹#›</a:t>
            </a:fld>
            <a:endParaRPr lang="en-US"/>
          </a:p>
        </p:txBody>
      </p:sp>
    </p:spTree>
    <p:extLst>
      <p:ext uri="{BB962C8B-B14F-4D97-AF65-F5344CB8AC3E}">
        <p14:creationId xmlns:p14="http://schemas.microsoft.com/office/powerpoint/2010/main" xmlns="" val="122797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D5369B-73D5-4FBD-9CB2-92AA91A2CD15}" type="slidenum">
              <a:rPr lang="en-US" smtClean="0"/>
              <a:pPr/>
              <a:t>8</a:t>
            </a:fld>
            <a:endParaRPr lang="en-US"/>
          </a:p>
        </p:txBody>
      </p:sp>
    </p:spTree>
    <p:extLst>
      <p:ext uri="{BB962C8B-B14F-4D97-AF65-F5344CB8AC3E}">
        <p14:creationId xmlns:p14="http://schemas.microsoft.com/office/powerpoint/2010/main" xmlns="" val="193964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7821AF-A514-47C5-AEFF-2CAE1D11E2B5}" type="datetime1">
              <a:rPr lang="en-US" smtClean="0"/>
              <a:pPr/>
              <a:t>11/16/2023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1A8C874-88F2-4FEF-9B03-83EFF5CAC62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40E5E-E323-40F9-986D-B7CB249CB3A0}"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C15611-3838-49BF-AAD3-A8310208C21B}"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FE65AE-C90F-47DB-BD4C-53C4D8515294}" type="datetime1">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8C874-88F2-4FEF-9B03-83EFF5CAC62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304FFE-9144-43E3-B114-CFB19579C5D6}" type="datetime1">
              <a:rPr lang="en-US" smtClean="0"/>
              <a:pPr/>
              <a:t>11/16/2023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1A8C874-88F2-4FEF-9B03-83EFF5CAC6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DB5BFF-C55B-415E-9C54-0A052C425E9C}" type="datetime1">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8C874-88F2-4FEF-9B03-83EFF5CAC62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DC8F12-2EF3-42CD-AC2E-2A5CD0980273}" type="datetime1">
              <a:rPr lang="en-US" smtClean="0"/>
              <a:pPr/>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8C874-88F2-4FEF-9B03-83EFF5CAC62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397238-F16B-4E27-BBC2-DEA82854C58F}" type="datetime1">
              <a:rPr lang="en-US" smtClean="0"/>
              <a:pPr/>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7A7FF-1143-4962-ACD5-BD392F659DDD}" type="datetime1">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2DD3C-F9CF-47D5-983C-02927AAD6A93}" type="datetime1">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8C874-88F2-4FEF-9B03-83EFF5CAC62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6455D3-6C68-4635-894D-605CCEB399B4}" type="datetime1">
              <a:rPr lang="en-US" smtClean="0"/>
              <a:pPr/>
              <a:t>11/16/2023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1A8C874-88F2-4FEF-9B03-83EFF5CAC62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2863B42-F100-4A47-AA49-648D3C512F82}" type="datetime1">
              <a:rPr lang="en-US" smtClean="0"/>
              <a:pPr/>
              <a:t>11/16/2023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1A8C874-88F2-4FEF-9B03-83EFF5CAC6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solidFill>
                  <a:schemeClr val="tx1"/>
                </a:solidFill>
              </a:rPr>
              <a:t>Mwamba</a:t>
            </a:r>
            <a:r>
              <a:rPr lang="en-US" dirty="0" smtClean="0">
                <a:solidFill>
                  <a:schemeClr val="tx1"/>
                </a:solidFill>
              </a:rPr>
              <a:t> Ally </a:t>
            </a:r>
            <a:r>
              <a:rPr lang="en-US" dirty="0" err="1" smtClean="0">
                <a:solidFill>
                  <a:schemeClr val="tx1"/>
                </a:solidFill>
              </a:rPr>
              <a:t>Jingu</a:t>
            </a:r>
            <a:r>
              <a:rPr lang="en-US" dirty="0" smtClean="0">
                <a:solidFill>
                  <a:schemeClr val="tx1"/>
                </a:solidFill>
              </a:rPr>
              <a:t>: FCPA; PhD</a:t>
            </a:r>
            <a:endParaRPr lang="en-US" dirty="0">
              <a:solidFill>
                <a:schemeClr val="tx1"/>
              </a:solidFill>
            </a:endParaRPr>
          </a:p>
        </p:txBody>
      </p:sp>
      <p:sp>
        <p:nvSpPr>
          <p:cNvPr id="2" name="Title 1"/>
          <p:cNvSpPr>
            <a:spLocks noGrp="1"/>
          </p:cNvSpPr>
          <p:nvPr>
            <p:ph type="ctrTitle"/>
          </p:nvPr>
        </p:nvSpPr>
        <p:spPr/>
        <p:txBody>
          <a:bodyPr/>
          <a:lstStyle/>
          <a:p>
            <a:r>
              <a:rPr lang="en-US" altLang="en-US" dirty="0" smtClean="0">
                <a:solidFill>
                  <a:srgbClr val="000000"/>
                </a:solidFill>
                <a:latin typeface="Times New Roman"/>
              </a:rPr>
              <a:t>Auditing </a:t>
            </a:r>
            <a:r>
              <a:rPr lang="en-US" altLang="en-US" dirty="0">
                <a:solidFill>
                  <a:srgbClr val="000000"/>
                </a:solidFill>
                <a:latin typeface="Times New Roman"/>
              </a:rPr>
              <a:t>Information </a:t>
            </a:r>
            <a:r>
              <a:rPr lang="en-US" altLang="en-US" dirty="0" smtClean="0">
                <a:solidFill>
                  <a:srgbClr val="000000"/>
                </a:solidFill>
                <a:latin typeface="Times New Roman"/>
              </a:rPr>
              <a:t>Technology </a:t>
            </a:r>
            <a:endParaRPr lang="en-US" dirty="0"/>
          </a:p>
        </p:txBody>
      </p:sp>
      <p:sp>
        <p:nvSpPr>
          <p:cNvPr id="4" name="Slide Number Placeholder 3"/>
          <p:cNvSpPr>
            <a:spLocks noGrp="1"/>
          </p:cNvSpPr>
          <p:nvPr>
            <p:ph type="sldNum" sz="quarter" idx="12"/>
          </p:nvPr>
        </p:nvSpPr>
        <p:spPr/>
        <p:txBody>
          <a:bodyPr/>
          <a:lstStyle/>
          <a:p>
            <a:fld id="{41A8C874-88F2-4FEF-9B03-83EFF5CAC622}" type="slidenum">
              <a:rPr lang="en-US" smtClean="0"/>
              <a:pPr/>
              <a:t>1</a:t>
            </a:fld>
            <a:endParaRPr lang="en-US"/>
          </a:p>
        </p:txBody>
      </p:sp>
    </p:spTree>
    <p:extLst>
      <p:ext uri="{BB962C8B-B14F-4D97-AF65-F5344CB8AC3E}">
        <p14:creationId xmlns:p14="http://schemas.microsoft.com/office/powerpoint/2010/main" xmlns="" val="2015241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0629"/>
            <a:ext cx="7772400" cy="1143000"/>
          </a:xfrm>
        </p:spPr>
        <p:txBody>
          <a:bodyPr>
            <a:normAutofit/>
          </a:bodyPr>
          <a:lstStyle/>
          <a:p>
            <a:r>
              <a:rPr lang="en-US" sz="4000" dirty="0" smtClean="0">
                <a:solidFill>
                  <a:srgbClr val="222222"/>
                </a:solidFill>
                <a:latin typeface="Arial Narrow" pitchFamily="34" charset="0"/>
                <a:ea typeface="Times New Roman"/>
                <a:cs typeface="+mn-cs"/>
              </a:rPr>
              <a:t>Computer </a:t>
            </a:r>
            <a:r>
              <a:rPr lang="en-US" sz="4000" dirty="0">
                <a:solidFill>
                  <a:srgbClr val="222222"/>
                </a:solidFill>
                <a:latin typeface="Arial Narrow" pitchFamily="34" charset="0"/>
                <a:ea typeface="Times New Roman"/>
                <a:cs typeface="+mn-cs"/>
              </a:rPr>
              <a:t>Assisted Auditing Techniques</a:t>
            </a:r>
            <a:endParaRPr lang="en-US" sz="4000" dirty="0"/>
          </a:p>
        </p:txBody>
      </p:sp>
      <p:sp>
        <p:nvSpPr>
          <p:cNvPr id="3" name="Rectangle 2"/>
          <p:cNvSpPr/>
          <p:nvPr/>
        </p:nvSpPr>
        <p:spPr>
          <a:xfrm>
            <a:off x="476250" y="1447800"/>
            <a:ext cx="8001000" cy="4388894"/>
          </a:xfrm>
          <a:prstGeom prst="rect">
            <a:avLst/>
          </a:prstGeom>
        </p:spPr>
        <p:txBody>
          <a:bodyPr wrap="square">
            <a:spAutoFit/>
          </a:bodyPr>
          <a:lstStyle/>
          <a:p>
            <a:pPr>
              <a:lnSpc>
                <a:spcPct val="115000"/>
              </a:lnSpc>
              <a:spcAft>
                <a:spcPts val="1200"/>
              </a:spcAft>
            </a:pPr>
            <a:r>
              <a:rPr lang="en-US" sz="3200" dirty="0">
                <a:solidFill>
                  <a:srgbClr val="353434"/>
                </a:solidFill>
                <a:latin typeface="Arial Narrow"/>
                <a:ea typeface="Times New Roman"/>
                <a:cs typeface="Arial"/>
              </a:rPr>
              <a:t>CAATs use a computer to assist the auditor in testing during the audit </a:t>
            </a:r>
            <a:r>
              <a:rPr lang="en-US" sz="3200" dirty="0" smtClean="0">
                <a:solidFill>
                  <a:srgbClr val="353434"/>
                </a:solidFill>
                <a:latin typeface="Arial Narrow"/>
                <a:ea typeface="Times New Roman"/>
                <a:cs typeface="Arial"/>
              </a:rPr>
              <a:t>procedures</a:t>
            </a:r>
            <a:r>
              <a:rPr lang="en-US" sz="3200" dirty="0" smtClean="0">
                <a:ea typeface="Times New Roman"/>
                <a:cs typeface="Times New Roman"/>
              </a:rPr>
              <a:t>. </a:t>
            </a:r>
            <a:r>
              <a:rPr lang="en-US" sz="3200" dirty="0" smtClean="0">
                <a:solidFill>
                  <a:srgbClr val="353434"/>
                </a:solidFill>
                <a:latin typeface="Arial Narrow"/>
                <a:ea typeface="Times New Roman"/>
                <a:cs typeface="Arial"/>
              </a:rPr>
              <a:t>There </a:t>
            </a:r>
            <a:r>
              <a:rPr lang="en-US" sz="3200" dirty="0">
                <a:solidFill>
                  <a:srgbClr val="353434"/>
                </a:solidFill>
                <a:latin typeface="Arial Narrow"/>
                <a:ea typeface="Times New Roman"/>
                <a:cs typeface="Arial"/>
              </a:rPr>
              <a:t>are 2 categories of </a:t>
            </a:r>
            <a:r>
              <a:rPr lang="en-US" sz="3200" dirty="0" smtClean="0">
                <a:solidFill>
                  <a:srgbClr val="353434"/>
                </a:solidFill>
                <a:latin typeface="Arial Narrow"/>
                <a:ea typeface="Times New Roman"/>
                <a:cs typeface="Arial"/>
              </a:rPr>
              <a:t>CAATs:</a:t>
            </a:r>
            <a:r>
              <a:rPr lang="en-US" sz="3200" dirty="0" smtClean="0">
                <a:ea typeface="Times New Roman"/>
                <a:cs typeface="Times New Roman"/>
              </a:rPr>
              <a:t> </a:t>
            </a:r>
          </a:p>
          <a:p>
            <a:pPr marL="457200" indent="-457200">
              <a:lnSpc>
                <a:spcPct val="115000"/>
              </a:lnSpc>
              <a:spcAft>
                <a:spcPts val="1200"/>
              </a:spcAft>
              <a:buAutoNum type="arabicPeriod"/>
            </a:pPr>
            <a:r>
              <a:rPr lang="en-US" sz="3200" dirty="0" smtClean="0">
                <a:solidFill>
                  <a:srgbClr val="353434"/>
                </a:solidFill>
                <a:latin typeface="Arial Narrow"/>
                <a:ea typeface="Times New Roman"/>
                <a:cs typeface="Arial"/>
              </a:rPr>
              <a:t>Test Data and 2.  </a:t>
            </a:r>
          </a:p>
          <a:p>
            <a:pPr marL="457200" indent="-457200">
              <a:lnSpc>
                <a:spcPct val="115000"/>
              </a:lnSpc>
              <a:spcAft>
                <a:spcPts val="1200"/>
              </a:spcAft>
              <a:buAutoNum type="arabicPeriod"/>
            </a:pPr>
            <a:r>
              <a:rPr lang="en-US" sz="3200" dirty="0" smtClean="0">
                <a:solidFill>
                  <a:srgbClr val="353434"/>
                </a:solidFill>
                <a:latin typeface="Arial Narrow"/>
                <a:ea typeface="Times New Roman"/>
                <a:cs typeface="Arial"/>
              </a:rPr>
              <a:t>Audit Software</a:t>
            </a:r>
          </a:p>
          <a:p>
            <a:pPr>
              <a:lnSpc>
                <a:spcPct val="115000"/>
              </a:lnSpc>
              <a:spcAft>
                <a:spcPts val="1200"/>
              </a:spcAft>
            </a:pPr>
            <a:endParaRPr lang="en-US" sz="2400" dirty="0" smtClean="0">
              <a:solidFill>
                <a:srgbClr val="353434"/>
              </a:solidFill>
              <a:latin typeface="Arial Narrow"/>
              <a:ea typeface="Times New Roman"/>
              <a:cs typeface="Arial"/>
            </a:endParaRPr>
          </a:p>
          <a:p>
            <a:pPr>
              <a:lnSpc>
                <a:spcPct val="115000"/>
              </a:lnSpc>
              <a:spcAft>
                <a:spcPts val="1000"/>
              </a:spcAft>
            </a:pPr>
            <a:r>
              <a:rPr lang="en-US" sz="2400" dirty="0" smtClean="0">
                <a:latin typeface="Arial Narrow"/>
                <a:ea typeface="Calibri"/>
                <a:cs typeface="Times New Roman"/>
              </a:rPr>
              <a:t>.</a:t>
            </a:r>
            <a:endParaRPr lang="en-US" sz="2400" dirty="0">
              <a:ea typeface="Calibri"/>
              <a:cs typeface="Times New Roman"/>
            </a:endParaRPr>
          </a:p>
        </p:txBody>
      </p:sp>
      <p:sp>
        <p:nvSpPr>
          <p:cNvPr id="4" name="Slide Number Placeholder 3"/>
          <p:cNvSpPr>
            <a:spLocks noGrp="1"/>
          </p:cNvSpPr>
          <p:nvPr>
            <p:ph type="sldNum" sz="quarter" idx="12"/>
          </p:nvPr>
        </p:nvSpPr>
        <p:spPr/>
        <p:txBody>
          <a:bodyPr/>
          <a:lstStyle/>
          <a:p>
            <a:fld id="{41A8C874-88F2-4FEF-9B03-83EFF5CAC622}" type="slidenum">
              <a:rPr lang="en-US" smtClean="0"/>
              <a:pPr/>
              <a:t>10</a:t>
            </a:fld>
            <a:endParaRPr lang="en-US"/>
          </a:p>
        </p:txBody>
      </p:sp>
    </p:spTree>
    <p:extLst>
      <p:ext uri="{BB962C8B-B14F-4D97-AF65-F5344CB8AC3E}">
        <p14:creationId xmlns:p14="http://schemas.microsoft.com/office/powerpoint/2010/main" xmlns="" val="413520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 y="152400"/>
            <a:ext cx="8686800" cy="6867521"/>
          </a:xfrm>
          <a:prstGeom prst="rect">
            <a:avLst/>
          </a:prstGeom>
        </p:spPr>
        <p:txBody>
          <a:bodyPr wrap="square">
            <a:spAutoFit/>
          </a:bodyPr>
          <a:lstStyle/>
          <a:p>
            <a:pPr algn="ctr">
              <a:lnSpc>
                <a:spcPct val="115000"/>
              </a:lnSpc>
              <a:spcAft>
                <a:spcPts val="1000"/>
              </a:spcAft>
            </a:pPr>
            <a:r>
              <a:rPr lang="en-US" sz="2800" b="1" dirty="0">
                <a:latin typeface="Arial Narrow"/>
                <a:ea typeface="Calibri"/>
                <a:cs typeface="Times New Roman"/>
              </a:rPr>
              <a:t>Advantages of </a:t>
            </a:r>
            <a:r>
              <a:rPr lang="en-US" sz="2800" b="1" dirty="0" smtClean="0">
                <a:latin typeface="Arial Narrow"/>
                <a:ea typeface="Calibri"/>
                <a:cs typeface="Times New Roman"/>
              </a:rPr>
              <a:t>CAATs </a:t>
            </a:r>
            <a:r>
              <a:rPr lang="en-US" sz="2800" b="1" dirty="0">
                <a:latin typeface="Arial Narrow"/>
                <a:ea typeface="Calibri"/>
                <a:cs typeface="Times New Roman"/>
              </a:rPr>
              <a:t>to the </a:t>
            </a:r>
            <a:r>
              <a:rPr lang="en-US" sz="2800" b="1" dirty="0" smtClean="0">
                <a:latin typeface="Arial Narrow"/>
                <a:ea typeface="Calibri"/>
                <a:cs typeface="Times New Roman"/>
              </a:rPr>
              <a:t>Auditor</a:t>
            </a:r>
            <a:endParaRPr lang="en-US" sz="2800" dirty="0">
              <a:ea typeface="Calibri"/>
              <a:cs typeface="Times New Roman"/>
            </a:endParaRPr>
          </a:p>
          <a:p>
            <a:pPr marL="342900" marR="0" lvl="0" indent="-342900">
              <a:lnSpc>
                <a:spcPct val="115000"/>
              </a:lnSpc>
              <a:spcBef>
                <a:spcPts val="0"/>
              </a:spcBef>
              <a:spcAft>
                <a:spcPts val="425"/>
              </a:spcAft>
              <a:buFont typeface="Symbol"/>
              <a:buChar char=""/>
            </a:pPr>
            <a:r>
              <a:rPr lang="en-US" sz="2400" dirty="0" smtClean="0">
                <a:solidFill>
                  <a:srgbClr val="000000"/>
                </a:solidFill>
                <a:latin typeface="Arial Narrow"/>
                <a:ea typeface="Calibri"/>
                <a:cs typeface="Times New Roman"/>
              </a:rPr>
              <a:t>Test </a:t>
            </a:r>
            <a:r>
              <a:rPr lang="en-US" sz="2400" dirty="0">
                <a:solidFill>
                  <a:srgbClr val="000000"/>
                </a:solidFill>
                <a:latin typeface="Arial Narrow"/>
                <a:ea typeface="Calibri"/>
                <a:cs typeface="Times New Roman"/>
              </a:rPr>
              <a:t>programmed controls: in a computer based accounting system, there are large volume of transactions which the auditor will have to audit. </a:t>
            </a:r>
            <a:endParaRPr lang="en-US" sz="2400" dirty="0" smtClean="0">
              <a:solidFill>
                <a:srgbClr val="000000"/>
              </a:solidFill>
              <a:latin typeface="Symbol"/>
              <a:ea typeface="Calibri"/>
              <a:cs typeface="Times New Roman"/>
            </a:endParaRPr>
          </a:p>
          <a:p>
            <a:pPr marR="0" lvl="0">
              <a:lnSpc>
                <a:spcPct val="115000"/>
              </a:lnSpc>
              <a:spcBef>
                <a:spcPts val="0"/>
              </a:spcBef>
              <a:spcAft>
                <a:spcPts val="425"/>
              </a:spcAft>
            </a:pPr>
            <a:r>
              <a:rPr lang="en-US" sz="2400" dirty="0" smtClean="0">
                <a:solidFill>
                  <a:srgbClr val="000000"/>
                </a:solidFill>
                <a:latin typeface="Arial Narrow"/>
                <a:ea typeface="Calibri"/>
                <a:cs typeface="Times New Roman"/>
              </a:rPr>
              <a:t>The </a:t>
            </a:r>
            <a:r>
              <a:rPr lang="en-US" sz="2400" dirty="0">
                <a:solidFill>
                  <a:srgbClr val="000000"/>
                </a:solidFill>
                <a:latin typeface="Arial Narrow"/>
                <a:ea typeface="Calibri"/>
                <a:cs typeface="Times New Roman"/>
              </a:rPr>
              <a:t>auditor will have to check if the programmed controls are </a:t>
            </a:r>
            <a:r>
              <a:rPr lang="en-US" sz="2400" dirty="0" smtClean="0">
                <a:solidFill>
                  <a:srgbClr val="000000"/>
                </a:solidFill>
                <a:latin typeface="Arial Narrow"/>
                <a:ea typeface="Calibri"/>
                <a:cs typeface="Times New Roman"/>
              </a:rPr>
              <a:t>functioning </a:t>
            </a:r>
            <a:r>
              <a:rPr lang="en-US" sz="2400" dirty="0">
                <a:solidFill>
                  <a:srgbClr val="000000"/>
                </a:solidFill>
                <a:latin typeface="Arial Narrow"/>
                <a:ea typeface="Calibri"/>
                <a:cs typeface="Times New Roman"/>
              </a:rPr>
              <a:t>correctly. The only effective way of testing programmed controls is through CAAT. </a:t>
            </a:r>
            <a:endParaRPr lang="en-US" sz="2400" dirty="0">
              <a:solidFill>
                <a:srgbClr val="000000"/>
              </a:solidFill>
              <a:latin typeface="Symbol"/>
              <a:ea typeface="Calibri"/>
              <a:cs typeface="Symbol"/>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Test on large volume of data: CAAT enable auditors to test large amount of data quickly and accurately and therefore increase the confidence they have in their opinion. </a:t>
            </a:r>
            <a:endParaRPr lang="en-US" sz="2400" dirty="0">
              <a:solidFill>
                <a:srgbClr val="000000"/>
              </a:solidFill>
              <a:latin typeface="Symbol"/>
              <a:ea typeface="Calibri"/>
              <a:cs typeface="Symbol"/>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Test on source location of data: CAAT enables auditors to test the accounting systems and its records (e.g. disk files) at its source location rather than testing the printouts of what they believe to be a copy of those records. </a:t>
            </a:r>
            <a:endParaRPr lang="en-US" sz="2400" dirty="0">
              <a:solidFill>
                <a:srgbClr val="000000"/>
              </a:solidFill>
              <a:latin typeface="Symbol"/>
              <a:ea typeface="Calibri"/>
              <a:cs typeface="Symbol"/>
            </a:endParaRPr>
          </a:p>
          <a:p>
            <a:pPr>
              <a:lnSpc>
                <a:spcPct val="115000"/>
              </a:lnSpc>
            </a:pPr>
            <a:endParaRPr lang="en-US" sz="2400" dirty="0">
              <a:solidFill>
                <a:srgbClr val="000000"/>
              </a:solidFill>
              <a:effectLst/>
              <a:latin typeface="Symbol"/>
              <a:ea typeface="Calibri"/>
              <a:cs typeface="Symbol"/>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11</a:t>
            </a:fld>
            <a:endParaRPr lang="en-US"/>
          </a:p>
        </p:txBody>
      </p:sp>
    </p:spTree>
    <p:extLst>
      <p:ext uri="{BB962C8B-B14F-4D97-AF65-F5344CB8AC3E}">
        <p14:creationId xmlns:p14="http://schemas.microsoft.com/office/powerpoint/2010/main" xmlns="" val="1681577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772400" cy="4061625"/>
          </a:xfrm>
          <a:prstGeom prst="rect">
            <a:avLst/>
          </a:prstGeom>
        </p:spPr>
        <p:txBody>
          <a:bodyPr wrap="square">
            <a:spAutoFit/>
          </a:bodyPr>
          <a:lstStyle/>
          <a:p>
            <a:pPr lvl="0">
              <a:lnSpc>
                <a:spcPct val="115000"/>
              </a:lnSpc>
              <a:spcAft>
                <a:spcPts val="1000"/>
              </a:spcAft>
            </a:pPr>
            <a:r>
              <a:rPr lang="en-US" b="1" dirty="0">
                <a:solidFill>
                  <a:prstClr val="black"/>
                </a:solidFill>
                <a:latin typeface="Arial Narrow"/>
                <a:ea typeface="Calibri"/>
                <a:cs typeface="Times New Roman"/>
              </a:rPr>
              <a:t>Advantages of CAATs to the </a:t>
            </a:r>
            <a:r>
              <a:rPr lang="en-US" b="1" dirty="0" smtClean="0">
                <a:solidFill>
                  <a:prstClr val="black"/>
                </a:solidFill>
                <a:latin typeface="Arial Narrow"/>
                <a:ea typeface="Calibri"/>
                <a:cs typeface="Times New Roman"/>
              </a:rPr>
              <a:t>Auditor Continued</a:t>
            </a:r>
          </a:p>
          <a:p>
            <a:pPr lvl="0">
              <a:lnSpc>
                <a:spcPct val="115000"/>
              </a:lnSpc>
              <a:spcAft>
                <a:spcPts val="1000"/>
              </a:spcAft>
            </a:pPr>
            <a:endParaRPr lang="en-US" b="1" dirty="0" smtClean="0">
              <a:solidFill>
                <a:prstClr val="black"/>
              </a:solidFill>
              <a:latin typeface="Arial Narrow"/>
              <a:ea typeface="Calibri"/>
              <a:cs typeface="Times New Roman"/>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Cost effective: once set up CAAT are likely to be cost effective way of obtaining audit evidence year after year provided that the client does not change the accounting system regularly. </a:t>
            </a:r>
            <a:endParaRPr lang="en-US" sz="2400" dirty="0" smtClean="0">
              <a:solidFill>
                <a:srgbClr val="000000"/>
              </a:solidFill>
              <a:latin typeface="Arial Narrow"/>
              <a:ea typeface="Calibri"/>
              <a:cs typeface="Times New Roman"/>
            </a:endParaRPr>
          </a:p>
          <a:p>
            <a:pPr marL="342900" marR="0" lvl="0" indent="-342900">
              <a:lnSpc>
                <a:spcPct val="115000"/>
              </a:lnSpc>
              <a:spcBef>
                <a:spcPts val="0"/>
              </a:spcBef>
              <a:spcAft>
                <a:spcPts val="425"/>
              </a:spcAft>
              <a:buFont typeface="Symbol"/>
              <a:buChar char=""/>
            </a:pPr>
            <a:endParaRPr lang="en-US" sz="2400" dirty="0">
              <a:solidFill>
                <a:srgbClr val="000000"/>
              </a:solidFill>
              <a:latin typeface="Symbol"/>
              <a:ea typeface="Calibri"/>
              <a:cs typeface="Symbol"/>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Comparison: allows results from using CAAT to be compared to traditional testing. Where the two results agree this increase the overall audit confidence</a:t>
            </a:r>
            <a:r>
              <a:rPr lang="en-US" dirty="0">
                <a:solidFill>
                  <a:srgbClr val="000000"/>
                </a:solidFill>
                <a:latin typeface="Arial Narrow"/>
                <a:ea typeface="Calibri"/>
                <a:cs typeface="Times New Roman"/>
              </a:rPr>
              <a:t>. </a:t>
            </a:r>
            <a:endParaRPr lang="en-US" sz="1600" dirty="0">
              <a:solidFill>
                <a:srgbClr val="000000"/>
              </a:solidFill>
              <a:latin typeface="Symbol"/>
              <a:ea typeface="Calibri"/>
              <a:cs typeface="Symbol"/>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12</a:t>
            </a:fld>
            <a:endParaRPr lang="en-US"/>
          </a:p>
        </p:txBody>
      </p:sp>
    </p:spTree>
    <p:extLst>
      <p:ext uri="{BB962C8B-B14F-4D97-AF65-F5344CB8AC3E}">
        <p14:creationId xmlns:p14="http://schemas.microsoft.com/office/powerpoint/2010/main" xmlns="" val="349470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432530"/>
          </a:xfrm>
          <a:prstGeom prst="rect">
            <a:avLst/>
          </a:prstGeom>
        </p:spPr>
        <p:txBody>
          <a:bodyPr wrap="square">
            <a:spAutoFit/>
          </a:bodyPr>
          <a:lstStyle/>
          <a:p>
            <a:pPr algn="ctr"/>
            <a:r>
              <a:rPr lang="en-MY" sz="2800" b="1" dirty="0">
                <a:latin typeface="Arial Narrow"/>
                <a:ea typeface="Calibri"/>
                <a:cs typeface="Times New Roman"/>
              </a:rPr>
              <a:t>Disadvantages of using </a:t>
            </a:r>
            <a:r>
              <a:rPr lang="en-MY" sz="2800" b="1" dirty="0" smtClean="0">
                <a:latin typeface="Arial Narrow"/>
                <a:ea typeface="Calibri"/>
                <a:cs typeface="Times New Roman"/>
              </a:rPr>
              <a:t>CAATS</a:t>
            </a:r>
            <a:endParaRPr lang="en-MY" sz="2800" b="1" dirty="0">
              <a:latin typeface="Arial Narrow"/>
              <a:ea typeface="Calibri"/>
              <a:cs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CAATs can be expensive and time consuming to set up, the software must either be purchased or designed (in which case specialist IT staff will be needed);</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Client permission and cooperation may be difficult to obtain;</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Potential incompatibility with the client's computer system;</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The audit team may not have sufficient IT skills and knowledge to create the complex data extracts and programming required;</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The audit team may not have the knowledge or training needed to understand the results of the CAATs; and</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Data may be corrupted or lost during the application of CAATs.</a:t>
            </a:r>
            <a:endParaRPr lang="en-US" sz="2400" dirty="0">
              <a:solidFill>
                <a:srgbClr val="464646"/>
              </a:solidFill>
              <a:latin typeface="Arial Narrow" pitchFamily="34" charset="0"/>
              <a:ea typeface="Times New Roman"/>
            </a:endParaRPr>
          </a:p>
          <a:p>
            <a:pPr algn="ctr"/>
            <a:endParaRPr lang="en-MY" sz="2400" b="1" dirty="0" smtClean="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13</a:t>
            </a:fld>
            <a:endParaRPr lang="en-US"/>
          </a:p>
        </p:txBody>
      </p:sp>
    </p:spTree>
    <p:extLst>
      <p:ext uri="{BB962C8B-B14F-4D97-AF65-F5344CB8AC3E}">
        <p14:creationId xmlns:p14="http://schemas.microsoft.com/office/powerpoint/2010/main" xmlns="" val="2087792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848600" cy="4512004"/>
          </a:xfrm>
          <a:prstGeom prst="rect">
            <a:avLst/>
          </a:prstGeom>
        </p:spPr>
        <p:txBody>
          <a:bodyPr wrap="square">
            <a:spAutoFit/>
          </a:bodyPr>
          <a:lstStyle/>
          <a:p>
            <a:pPr lvl="0" algn="ctr">
              <a:lnSpc>
                <a:spcPct val="115000"/>
              </a:lnSpc>
              <a:spcAft>
                <a:spcPts val="1000"/>
              </a:spcAft>
            </a:pPr>
            <a:r>
              <a:rPr lang="en-US" sz="3200" dirty="0" smtClean="0">
                <a:solidFill>
                  <a:prstClr val="black"/>
                </a:solidFill>
                <a:latin typeface="Arial Narrow"/>
                <a:ea typeface="Calibri"/>
                <a:cs typeface="Times New Roman"/>
              </a:rPr>
              <a:t>Test Data</a:t>
            </a:r>
          </a:p>
          <a:p>
            <a:pPr lvl="0">
              <a:lnSpc>
                <a:spcPct val="115000"/>
              </a:lnSpc>
              <a:spcAft>
                <a:spcPts val="1000"/>
              </a:spcAft>
            </a:pPr>
            <a:r>
              <a:rPr lang="en-US" sz="2800" dirty="0" smtClean="0">
                <a:latin typeface="Arial Narrow" pitchFamily="34" charset="0"/>
                <a:ea typeface="Calibri"/>
                <a:cs typeface="Times New Roman"/>
              </a:rPr>
              <a:t>One of the Two Types of CAATs is Test Data</a:t>
            </a:r>
          </a:p>
          <a:p>
            <a:pPr lvl="0">
              <a:lnSpc>
                <a:spcPct val="115000"/>
              </a:lnSpc>
              <a:spcAft>
                <a:spcPts val="1000"/>
              </a:spcAft>
            </a:pPr>
            <a:r>
              <a:rPr lang="en-US" sz="2800" dirty="0" smtClean="0">
                <a:latin typeface="Arial Narrow" pitchFamily="34" charset="0"/>
                <a:ea typeface="Calibri"/>
                <a:cs typeface="Times New Roman"/>
              </a:rPr>
              <a:t>Test </a:t>
            </a:r>
            <a:r>
              <a:rPr lang="en-US" sz="2800" dirty="0">
                <a:latin typeface="Arial Narrow" pitchFamily="34" charset="0"/>
                <a:ea typeface="Calibri"/>
                <a:cs typeface="Times New Roman"/>
              </a:rPr>
              <a:t>data involves the auditor submitting “dummy” data into the client’s computer system to ensure that the system correctly processes it and that it prevents or detects and corrects misstatements.</a:t>
            </a:r>
          </a:p>
          <a:p>
            <a:pPr lvl="0">
              <a:lnSpc>
                <a:spcPct val="115000"/>
              </a:lnSpc>
              <a:spcAft>
                <a:spcPts val="1000"/>
              </a:spcAft>
            </a:pPr>
            <a:r>
              <a:rPr lang="en-US" sz="2800" dirty="0">
                <a:latin typeface="Arial Narrow" pitchFamily="34" charset="0"/>
                <a:ea typeface="Calibri"/>
                <a:cs typeface="Times New Roman"/>
              </a:rPr>
              <a:t>The objective of this is to test the operations of application controls within the system</a:t>
            </a:r>
            <a:endParaRPr lang="en-US" sz="2800" dirty="0">
              <a:latin typeface="Arial Narrow" pitchFamily="34" charset="0"/>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14</a:t>
            </a:fld>
            <a:endParaRPr lang="en-US"/>
          </a:p>
        </p:txBody>
      </p:sp>
    </p:spTree>
    <p:extLst>
      <p:ext uri="{BB962C8B-B14F-4D97-AF65-F5344CB8AC3E}">
        <p14:creationId xmlns:p14="http://schemas.microsoft.com/office/powerpoint/2010/main" xmlns="" val="4286107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551537"/>
          </a:xfrm>
          <a:prstGeom prst="rect">
            <a:avLst/>
          </a:prstGeom>
        </p:spPr>
        <p:txBody>
          <a:bodyPr wrap="square">
            <a:spAutoFit/>
          </a:bodyPr>
          <a:lstStyle/>
          <a:p>
            <a:pPr lvl="0" algn="just"/>
            <a:r>
              <a:rPr lang="en-MY" b="1" dirty="0" smtClean="0">
                <a:solidFill>
                  <a:prstClr val="black"/>
                </a:solidFill>
                <a:latin typeface="Arial Narrow" pitchFamily="34" charset="0"/>
                <a:ea typeface="Calibri"/>
                <a:cs typeface="Sakkal Majalla" pitchFamily="2" charset="-78"/>
              </a:rPr>
              <a:t>Test Data Continued</a:t>
            </a:r>
          </a:p>
          <a:p>
            <a:pPr lvl="0">
              <a:lnSpc>
                <a:spcPct val="115000"/>
              </a:lnSpc>
              <a:spcAft>
                <a:spcPts val="1000"/>
              </a:spcAft>
            </a:pPr>
            <a:r>
              <a:rPr lang="en-US" sz="2400" dirty="0">
                <a:solidFill>
                  <a:prstClr val="black"/>
                </a:solidFill>
                <a:latin typeface="Arial Narrow"/>
                <a:ea typeface="Calibri"/>
                <a:cs typeface="Times New Roman"/>
              </a:rPr>
              <a:t>To be successful test data should include data with errors built into it and data without errors. Examples include:</a:t>
            </a:r>
            <a:endParaRPr lang="en-US" sz="2400" dirty="0">
              <a:solidFill>
                <a:prstClr val="black"/>
              </a:solidFill>
              <a:ea typeface="Calibri"/>
              <a:cs typeface="Times New Roman"/>
            </a:endParaRPr>
          </a:p>
          <a:p>
            <a:pPr marL="342900" lvl="0" indent="-342900">
              <a:lnSpc>
                <a:spcPct val="115000"/>
              </a:lnSpc>
              <a:buFont typeface="Symbol"/>
              <a:buChar char=""/>
            </a:pPr>
            <a:r>
              <a:rPr lang="en-US" sz="2400" dirty="0">
                <a:solidFill>
                  <a:prstClr val="black"/>
                </a:solidFill>
                <a:latin typeface="Arial Narrow"/>
                <a:ea typeface="Calibri"/>
                <a:cs typeface="Times New Roman"/>
              </a:rPr>
              <a:t>Codes that do not exist, e.g., customers, suppliers and employees</a:t>
            </a:r>
            <a:endParaRPr lang="en-US" sz="2400" dirty="0">
              <a:solidFill>
                <a:prstClr val="black"/>
              </a:solidFill>
              <a:ea typeface="Calibri"/>
              <a:cs typeface="Times New Roman"/>
            </a:endParaRPr>
          </a:p>
          <a:p>
            <a:pPr marL="342900" lvl="0" indent="-342900">
              <a:lnSpc>
                <a:spcPct val="115000"/>
              </a:lnSpc>
              <a:buFont typeface="Symbol"/>
              <a:buChar char=""/>
            </a:pPr>
            <a:r>
              <a:rPr lang="en-US" sz="2400" dirty="0">
                <a:solidFill>
                  <a:prstClr val="black"/>
                </a:solidFill>
                <a:latin typeface="Arial Narrow"/>
                <a:ea typeface="Calibri"/>
                <a:cs typeface="Times New Roman"/>
              </a:rPr>
              <a:t>Transactions above predetermined limits, e.g., salaries above contracted amounts, credits above limits agreed with customers</a:t>
            </a:r>
            <a:endParaRPr lang="en-US" sz="2400" dirty="0">
              <a:solidFill>
                <a:prstClr val="black"/>
              </a:solidFill>
              <a:ea typeface="Calibri"/>
              <a:cs typeface="Times New Roman"/>
            </a:endParaRPr>
          </a:p>
          <a:p>
            <a:pPr marL="342900" lvl="0" indent="-342900">
              <a:lnSpc>
                <a:spcPct val="115000"/>
              </a:lnSpc>
              <a:buFont typeface="Symbol"/>
              <a:buChar char=""/>
            </a:pPr>
            <a:r>
              <a:rPr lang="en-US" sz="2400" dirty="0">
                <a:solidFill>
                  <a:prstClr val="black"/>
                </a:solidFill>
                <a:latin typeface="Arial Narrow"/>
                <a:ea typeface="Calibri"/>
                <a:cs typeface="Times New Roman"/>
              </a:rPr>
              <a:t>Invoices with arithmetical errors and</a:t>
            </a:r>
            <a:endParaRPr lang="en-US" sz="2400" dirty="0">
              <a:solidFill>
                <a:prstClr val="black"/>
              </a:solidFill>
              <a:ea typeface="Calibri"/>
              <a:cs typeface="Times New Roman"/>
            </a:endParaRPr>
          </a:p>
          <a:p>
            <a:pPr marL="342900" lvl="0" indent="-342900">
              <a:lnSpc>
                <a:spcPct val="115000"/>
              </a:lnSpc>
              <a:spcAft>
                <a:spcPts val="1000"/>
              </a:spcAft>
              <a:buFont typeface="Symbol"/>
              <a:buChar char=""/>
            </a:pPr>
            <a:r>
              <a:rPr lang="en-US" sz="2400" dirty="0">
                <a:solidFill>
                  <a:prstClr val="black"/>
                </a:solidFill>
                <a:latin typeface="Arial Narrow"/>
                <a:ea typeface="Calibri"/>
                <a:cs typeface="Times New Roman"/>
              </a:rPr>
              <a:t>Submitting data with incorrect control totals</a:t>
            </a:r>
            <a:endParaRPr lang="en-US" sz="2400" dirty="0">
              <a:solidFill>
                <a:prstClr val="black"/>
              </a:solidFill>
              <a:ea typeface="Calibri"/>
              <a:cs typeface="Times New Roman"/>
            </a:endParaRPr>
          </a:p>
          <a:p>
            <a:pPr>
              <a:lnSpc>
                <a:spcPct val="115000"/>
              </a:lnSpc>
              <a:spcAft>
                <a:spcPts val="1000"/>
              </a:spcAft>
            </a:pPr>
            <a:r>
              <a:rPr lang="en-US" sz="2400" dirty="0">
                <a:latin typeface="Arial Narrow"/>
                <a:ea typeface="Calibri"/>
                <a:cs typeface="Times New Roman"/>
              </a:rPr>
              <a:t>Data may be processed during a normal operational cycle (live test data) or during a special run at a point in time outside the normal operational cycle (dead test). </a:t>
            </a:r>
            <a:endParaRPr lang="en-US" sz="2400" dirty="0" smtClean="0">
              <a:latin typeface="Arial Narrow"/>
              <a:ea typeface="Calibri"/>
              <a:cs typeface="Times New Roman"/>
            </a:endParaRPr>
          </a:p>
          <a:p>
            <a:pPr>
              <a:lnSpc>
                <a:spcPct val="115000"/>
              </a:lnSpc>
              <a:spcAft>
                <a:spcPts val="1000"/>
              </a:spcAft>
            </a:pPr>
            <a:r>
              <a:rPr lang="en-US" sz="2400" dirty="0" smtClean="0">
                <a:latin typeface="Arial Narrow"/>
                <a:ea typeface="Calibri"/>
                <a:cs typeface="Times New Roman"/>
              </a:rPr>
              <a:t>Both </a:t>
            </a:r>
            <a:r>
              <a:rPr lang="en-US" sz="2400" dirty="0">
                <a:latin typeface="Arial Narrow"/>
                <a:ea typeface="Calibri"/>
                <a:cs typeface="Times New Roman"/>
              </a:rPr>
              <a:t>have their advantages and disadvantages </a:t>
            </a:r>
            <a:endParaRPr lang="en-US" sz="2400" dirty="0">
              <a:ea typeface="Calibri"/>
              <a:cs typeface="Times New Roman"/>
            </a:endParaRPr>
          </a:p>
          <a:p>
            <a:pPr lvl="0">
              <a:lnSpc>
                <a:spcPct val="115000"/>
              </a:lnSpc>
              <a:spcAft>
                <a:spcPts val="1200"/>
              </a:spcAft>
            </a:pPr>
            <a:endParaRPr lang="en-US" dirty="0">
              <a:solidFill>
                <a:srgbClr val="353434"/>
              </a:solidFill>
              <a:latin typeface="Arial Narrow"/>
              <a:ea typeface="Times New Roman"/>
              <a:cs typeface="Arial"/>
            </a:endParaRPr>
          </a:p>
          <a:p>
            <a:pPr marL="342900" lvl="0" indent="-342900">
              <a:lnSpc>
                <a:spcPct val="115000"/>
              </a:lnSpc>
              <a:tabLst>
                <a:tab pos="457200" algn="l"/>
              </a:tabLst>
            </a:pPr>
            <a:endParaRPr lang="en-US" sz="1400" dirty="0">
              <a:solidFill>
                <a:prstClr val="black"/>
              </a:solidFill>
              <a:ea typeface="Calibri"/>
              <a:cs typeface="Times New Roman"/>
            </a:endParaRPr>
          </a:p>
          <a:p>
            <a:pPr lvl="0" algn="just"/>
            <a:endParaRPr lang="en-MY" b="1" dirty="0">
              <a:solidFill>
                <a:prstClr val="black"/>
              </a:solidFill>
              <a:latin typeface="Arial Narrow" pitchFamily="34" charset="0"/>
              <a:ea typeface="Calibri"/>
              <a:cs typeface="Sakkal Majalla" pitchFamily="2" charset="-78"/>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15</a:t>
            </a:fld>
            <a:endParaRPr lang="en-US"/>
          </a:p>
        </p:txBody>
      </p:sp>
    </p:spTree>
    <p:extLst>
      <p:ext uri="{BB962C8B-B14F-4D97-AF65-F5344CB8AC3E}">
        <p14:creationId xmlns:p14="http://schemas.microsoft.com/office/powerpoint/2010/main" xmlns="" val="3198214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056017"/>
          </a:xfrm>
          <a:prstGeom prst="rect">
            <a:avLst/>
          </a:prstGeom>
        </p:spPr>
        <p:txBody>
          <a:bodyPr wrap="square">
            <a:spAutoFit/>
          </a:bodyPr>
          <a:lstStyle/>
          <a:p>
            <a:pPr>
              <a:lnSpc>
                <a:spcPct val="115000"/>
              </a:lnSpc>
              <a:spcAft>
                <a:spcPts val="1000"/>
              </a:spcAft>
            </a:pPr>
            <a:r>
              <a:rPr lang="en-US" sz="2800" dirty="0">
                <a:latin typeface="Arial Narrow" pitchFamily="34" charset="0"/>
                <a:ea typeface="Calibri"/>
                <a:cs typeface="Times New Roman"/>
              </a:rPr>
              <a:t>Live data could interfere with the normal operations of the system or corrupt master file or standing data.</a:t>
            </a:r>
          </a:p>
          <a:p>
            <a:pPr>
              <a:lnSpc>
                <a:spcPct val="115000"/>
              </a:lnSpc>
              <a:spcAft>
                <a:spcPts val="1000"/>
              </a:spcAft>
            </a:pPr>
            <a:r>
              <a:rPr lang="en-US" sz="2800" dirty="0">
                <a:latin typeface="Arial Narrow" pitchFamily="34" charset="0"/>
                <a:ea typeface="Calibri"/>
                <a:cs typeface="Times New Roman"/>
              </a:rPr>
              <a:t>The auditor prepares input containing both valid and invalid data. </a:t>
            </a:r>
            <a:endParaRPr lang="en-US" sz="2800" dirty="0" smtClean="0">
              <a:latin typeface="Arial Narrow" pitchFamily="34" charset="0"/>
              <a:ea typeface="Calibri"/>
              <a:cs typeface="Times New Roman"/>
            </a:endParaRPr>
          </a:p>
          <a:p>
            <a:pPr>
              <a:lnSpc>
                <a:spcPct val="115000"/>
              </a:lnSpc>
              <a:spcAft>
                <a:spcPts val="1000"/>
              </a:spcAft>
            </a:pPr>
            <a:r>
              <a:rPr lang="en-US" sz="2800" dirty="0" smtClean="0">
                <a:latin typeface="Arial Narrow" pitchFamily="34" charset="0"/>
                <a:ea typeface="Calibri"/>
                <a:cs typeface="Times New Roman"/>
              </a:rPr>
              <a:t>Prior </a:t>
            </a:r>
            <a:r>
              <a:rPr lang="en-US" sz="2800" dirty="0">
                <a:latin typeface="Arial Narrow" pitchFamily="34" charset="0"/>
                <a:ea typeface="Calibri"/>
                <a:cs typeface="Times New Roman"/>
              </a:rPr>
              <a:t>to processing the test data, the input is manually processed to determine what the output should look like. </a:t>
            </a:r>
            <a:endParaRPr lang="en-US" sz="2800" dirty="0" smtClean="0">
              <a:latin typeface="Arial Narrow" pitchFamily="34" charset="0"/>
              <a:ea typeface="Calibri"/>
              <a:cs typeface="Times New Roman"/>
            </a:endParaRPr>
          </a:p>
          <a:p>
            <a:pPr>
              <a:lnSpc>
                <a:spcPct val="115000"/>
              </a:lnSpc>
              <a:spcAft>
                <a:spcPts val="1000"/>
              </a:spcAft>
            </a:pPr>
            <a:r>
              <a:rPr lang="en-US" sz="2800" dirty="0" smtClean="0">
                <a:latin typeface="Arial Narrow" pitchFamily="34" charset="0"/>
                <a:ea typeface="Calibri"/>
                <a:cs typeface="Times New Roman"/>
              </a:rPr>
              <a:t>The </a:t>
            </a:r>
            <a:r>
              <a:rPr lang="en-US" sz="2800" dirty="0">
                <a:latin typeface="Arial Narrow" pitchFamily="34" charset="0"/>
                <a:ea typeface="Calibri"/>
                <a:cs typeface="Times New Roman"/>
              </a:rPr>
              <a:t>auditor then compares the computer-processed output with the manually processed </a:t>
            </a:r>
            <a:r>
              <a:rPr lang="en-US" sz="2800" dirty="0" smtClean="0">
                <a:latin typeface="Arial Narrow" pitchFamily="34" charset="0"/>
                <a:ea typeface="Calibri"/>
                <a:cs typeface="Times New Roman"/>
              </a:rPr>
              <a:t>results</a:t>
            </a:r>
          </a:p>
          <a:p>
            <a:pPr>
              <a:lnSpc>
                <a:spcPct val="115000"/>
              </a:lnSpc>
              <a:spcAft>
                <a:spcPts val="1000"/>
              </a:spcAft>
            </a:pPr>
            <a:r>
              <a:rPr lang="en-US" sz="2800" dirty="0" smtClean="0">
                <a:latin typeface="Arial Narrow" pitchFamily="34" charset="0"/>
                <a:ea typeface="Calibri"/>
                <a:cs typeface="Times New Roman"/>
              </a:rPr>
              <a:t>Note that, </a:t>
            </a:r>
            <a:r>
              <a:rPr lang="en-US" sz="2800" dirty="0">
                <a:latin typeface="Arial Narrow" pitchFamily="34" charset="0"/>
                <a:ea typeface="Calibri"/>
                <a:cs typeface="Arial"/>
              </a:rPr>
              <a:t>Test data involves the auditor submitting 'dummy' data into the client's system to ensure that the system correctly processes it and that it prevents or detects and corrects misstatements</a:t>
            </a:r>
            <a:r>
              <a:rPr lang="en-US" sz="2400" dirty="0">
                <a:solidFill>
                  <a:srgbClr val="3B3B3B"/>
                </a:solidFill>
                <a:latin typeface="Arial Narrow"/>
                <a:ea typeface="Calibri"/>
                <a:cs typeface="Arial"/>
              </a:rPr>
              <a:t>. </a:t>
            </a:r>
            <a:endParaRPr lang="en-US" sz="2400" dirty="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16</a:t>
            </a:fld>
            <a:endParaRPr lang="en-US"/>
          </a:p>
        </p:txBody>
      </p:sp>
    </p:spTree>
    <p:extLst>
      <p:ext uri="{BB962C8B-B14F-4D97-AF65-F5344CB8AC3E}">
        <p14:creationId xmlns:p14="http://schemas.microsoft.com/office/powerpoint/2010/main" xmlns="" val="3269029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7205049"/>
          </a:xfrm>
          <a:prstGeom prst="rect">
            <a:avLst/>
          </a:prstGeom>
        </p:spPr>
        <p:txBody>
          <a:bodyPr wrap="square">
            <a:spAutoFit/>
          </a:bodyPr>
          <a:lstStyle/>
          <a:p>
            <a:pPr algn="just">
              <a:lnSpc>
                <a:spcPct val="150000"/>
              </a:lnSpc>
            </a:pPr>
            <a:r>
              <a:rPr lang="en-MY" sz="2400" b="1" dirty="0" smtClean="0">
                <a:solidFill>
                  <a:srgbClr val="464646"/>
                </a:solidFill>
                <a:latin typeface="Arial Narrow" pitchFamily="34" charset="0"/>
                <a:ea typeface="Times New Roman"/>
              </a:rPr>
              <a:t>Test Data Summary </a:t>
            </a:r>
          </a:p>
          <a:p>
            <a:pPr algn="just">
              <a:lnSpc>
                <a:spcPct val="150000"/>
              </a:lnSpc>
            </a:pPr>
            <a:r>
              <a:rPr lang="en-MY" sz="2800" b="1" dirty="0" smtClean="0">
                <a:solidFill>
                  <a:srgbClr val="464646"/>
                </a:solidFill>
                <a:latin typeface="Arial Narrow" pitchFamily="34" charset="0"/>
                <a:ea typeface="Times New Roman"/>
              </a:rPr>
              <a:t>1. Contents </a:t>
            </a:r>
            <a:r>
              <a:rPr lang="en-MY" sz="2800" b="1" dirty="0">
                <a:solidFill>
                  <a:srgbClr val="464646"/>
                </a:solidFill>
                <a:latin typeface="Arial Narrow" pitchFamily="34" charset="0"/>
                <a:ea typeface="Times New Roman"/>
              </a:rPr>
              <a:t>of the Test Data</a:t>
            </a:r>
            <a:endParaRPr lang="en-US" sz="2800" dirty="0">
              <a:latin typeface="Arial Narrow" pitchFamily="34" charset="0"/>
              <a:ea typeface="Times New Roman"/>
            </a:endParaRPr>
          </a:p>
          <a:p>
            <a:pPr algn="just">
              <a:lnSpc>
                <a:spcPct val="115000"/>
              </a:lnSpc>
            </a:pPr>
            <a:r>
              <a:rPr lang="en-US" sz="2800" dirty="0">
                <a:latin typeface="Arial Narrow" pitchFamily="34" charset="0"/>
                <a:ea typeface="Times New Roman"/>
              </a:rPr>
              <a:t>-Test data involves auditor preparation of a set of fictitious (dummy) data: </a:t>
            </a:r>
          </a:p>
          <a:p>
            <a:pPr>
              <a:lnSpc>
                <a:spcPct val="115000"/>
              </a:lnSpc>
              <a:spcAft>
                <a:spcPts val="1200"/>
              </a:spcAft>
            </a:pPr>
            <a:r>
              <a:rPr lang="en-US" sz="2800" dirty="0">
                <a:latin typeface="Arial Narrow" pitchFamily="34" charset="0"/>
                <a:ea typeface="Times New Roman"/>
              </a:rPr>
              <a:t>-The set of fictitious data is divided into two categories. One category consists of valid (correct) data and the other category invalid (incorrect) data.</a:t>
            </a:r>
          </a:p>
          <a:p>
            <a:pPr>
              <a:lnSpc>
                <a:spcPct val="115000"/>
              </a:lnSpc>
              <a:spcAft>
                <a:spcPts val="1200"/>
              </a:spcAft>
            </a:pPr>
            <a:r>
              <a:rPr lang="en-US" sz="2800" dirty="0">
                <a:latin typeface="Arial Narrow" pitchFamily="34" charset="0"/>
                <a:ea typeface="Times New Roman"/>
              </a:rPr>
              <a:t>-.For example, a customer sales order record contains the following data: Quantity 10, sales price 20 shillings, for a valid data, the total value of the sale should be calculated to 200</a:t>
            </a:r>
          </a:p>
          <a:p>
            <a:pPr>
              <a:lnSpc>
                <a:spcPct val="115000"/>
              </a:lnSpc>
              <a:spcAft>
                <a:spcPts val="1200"/>
              </a:spcAft>
            </a:pPr>
            <a:r>
              <a:rPr lang="en-US" sz="2800" dirty="0">
                <a:latin typeface="Arial Narrow" pitchFamily="34" charset="0"/>
                <a:ea typeface="Times New Roman"/>
              </a:rPr>
              <a:t>-But if the calculated value is 2000 then the application controls should detect the error because the data is invalid</a:t>
            </a:r>
          </a:p>
          <a:p>
            <a:pPr>
              <a:lnSpc>
                <a:spcPct val="115000"/>
              </a:lnSpc>
              <a:spcAft>
                <a:spcPts val="1200"/>
              </a:spcAft>
            </a:pPr>
            <a:r>
              <a:rPr lang="en-US" sz="2800" dirty="0">
                <a:latin typeface="Times New Roman"/>
                <a:ea typeface="Times New Roman"/>
              </a:rPr>
              <a:t> </a:t>
            </a:r>
            <a:endParaRPr lang="en-US" sz="2800" dirty="0">
              <a:effectLst/>
              <a:latin typeface="Times New Roman"/>
              <a:ea typeface="Times New Roman"/>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17</a:t>
            </a:fld>
            <a:endParaRPr lang="en-US"/>
          </a:p>
        </p:txBody>
      </p:sp>
    </p:spTree>
    <p:extLst>
      <p:ext uri="{BB962C8B-B14F-4D97-AF65-F5344CB8AC3E}">
        <p14:creationId xmlns:p14="http://schemas.microsoft.com/office/powerpoint/2010/main" xmlns="" val="150800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371" y="216182"/>
            <a:ext cx="8686800" cy="6641818"/>
          </a:xfrm>
          <a:prstGeom prst="rect">
            <a:avLst/>
          </a:prstGeom>
        </p:spPr>
        <p:txBody>
          <a:bodyPr wrap="square">
            <a:spAutoFit/>
          </a:bodyPr>
          <a:lstStyle/>
          <a:p>
            <a:pPr lvl="0" algn="just">
              <a:lnSpc>
                <a:spcPct val="150000"/>
              </a:lnSpc>
            </a:pPr>
            <a:r>
              <a:rPr lang="en-MY" sz="2400" b="1" dirty="0">
                <a:solidFill>
                  <a:srgbClr val="464646"/>
                </a:solidFill>
                <a:latin typeface="Arial Narrow" pitchFamily="34" charset="0"/>
                <a:ea typeface="Times New Roman"/>
              </a:rPr>
              <a:t>Test Data Summary </a:t>
            </a:r>
            <a:endParaRPr lang="en-US" sz="2400" b="1" dirty="0" smtClean="0">
              <a:solidFill>
                <a:prstClr val="black"/>
              </a:solidFill>
              <a:latin typeface="Arial Narrow" pitchFamily="34" charset="0"/>
              <a:ea typeface="Times New Roman"/>
            </a:endParaRPr>
          </a:p>
          <a:p>
            <a:pPr lvl="0">
              <a:lnSpc>
                <a:spcPct val="115000"/>
              </a:lnSpc>
              <a:spcAft>
                <a:spcPts val="1200"/>
              </a:spcAft>
            </a:pPr>
            <a:r>
              <a:rPr lang="en-US" sz="2400" b="1" dirty="0" smtClean="0">
                <a:solidFill>
                  <a:prstClr val="black"/>
                </a:solidFill>
                <a:latin typeface="Arial Narrow" pitchFamily="34" charset="0"/>
                <a:ea typeface="Times New Roman"/>
              </a:rPr>
              <a:t>2. How </a:t>
            </a:r>
            <a:r>
              <a:rPr lang="en-US" sz="2400" b="1" dirty="0">
                <a:solidFill>
                  <a:prstClr val="black"/>
                </a:solidFill>
                <a:latin typeface="Arial Narrow" pitchFamily="34" charset="0"/>
                <a:ea typeface="Times New Roman"/>
              </a:rPr>
              <a:t>the Test Data is used by the auditor</a:t>
            </a:r>
            <a:endParaRPr lang="en-US" sz="2400" dirty="0">
              <a:solidFill>
                <a:prstClr val="black"/>
              </a:solidFill>
              <a:latin typeface="Arial Narrow" pitchFamily="34" charset="0"/>
              <a:ea typeface="Times New Roman"/>
            </a:endParaRPr>
          </a:p>
          <a:p>
            <a:pPr lvl="0">
              <a:lnSpc>
                <a:spcPct val="115000"/>
              </a:lnSpc>
              <a:spcAft>
                <a:spcPts val="1200"/>
              </a:spcAft>
            </a:pPr>
            <a:r>
              <a:rPr lang="en-US" sz="2400" dirty="0">
                <a:solidFill>
                  <a:srgbClr val="000000"/>
                </a:solidFill>
                <a:latin typeface="Arial Narrow" pitchFamily="34" charset="0"/>
              </a:rPr>
              <a:t>-</a:t>
            </a:r>
            <a:r>
              <a:rPr lang="en-US" sz="2800" dirty="0">
                <a:solidFill>
                  <a:srgbClr val="000000"/>
                </a:solidFill>
                <a:latin typeface="Arial Narrow" pitchFamily="34" charset="0"/>
              </a:rPr>
              <a:t>Prior to processing the test data, the input is manually processed to determine what the output should look like.  </a:t>
            </a:r>
            <a:endParaRPr lang="en-US" sz="2800" dirty="0">
              <a:solidFill>
                <a:prstClr val="black"/>
              </a:solidFill>
              <a:latin typeface="Arial Narrow" pitchFamily="34" charset="0"/>
              <a:ea typeface="Times New Roman"/>
            </a:endParaRPr>
          </a:p>
          <a:p>
            <a:pPr lvl="0">
              <a:lnSpc>
                <a:spcPct val="115000"/>
              </a:lnSpc>
              <a:spcAft>
                <a:spcPts val="1200"/>
              </a:spcAft>
            </a:pPr>
            <a:r>
              <a:rPr lang="en-US" sz="2800" dirty="0">
                <a:solidFill>
                  <a:prstClr val="black"/>
                </a:solidFill>
                <a:latin typeface="Arial Narrow" pitchFamily="34" charset="0"/>
                <a:ea typeface="Times New Roman"/>
              </a:rPr>
              <a:t>-The auditor then enters the test data through the client’s application programs. </a:t>
            </a:r>
          </a:p>
          <a:p>
            <a:pPr lvl="0">
              <a:lnSpc>
                <a:spcPct val="115000"/>
              </a:lnSpc>
              <a:spcAft>
                <a:spcPts val="1200"/>
              </a:spcAft>
            </a:pPr>
            <a:r>
              <a:rPr lang="en-US" sz="2800" dirty="0">
                <a:solidFill>
                  <a:prstClr val="black"/>
                </a:solidFill>
                <a:latin typeface="Arial Narrow" pitchFamily="34" charset="0"/>
                <a:ea typeface="Times New Roman"/>
              </a:rPr>
              <a:t>-If the input data is entered into the system, the auditor will expect an input rejection. Conversely, the valid data should be processed without problems </a:t>
            </a:r>
          </a:p>
          <a:p>
            <a:pPr lvl="0">
              <a:lnSpc>
                <a:spcPct val="115000"/>
              </a:lnSpc>
            </a:pPr>
            <a:r>
              <a:rPr lang="en-US" sz="2800" dirty="0">
                <a:solidFill>
                  <a:prstClr val="black"/>
                </a:solidFill>
                <a:latin typeface="Arial Narrow" pitchFamily="34" charset="0"/>
                <a:ea typeface="Times New Roman"/>
              </a:rPr>
              <a:t>- Results of input procedures are compared with expected behavior of application in order to determine whether input controls are in place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18</a:t>
            </a:fld>
            <a:endParaRPr lang="en-US"/>
          </a:p>
        </p:txBody>
      </p:sp>
    </p:spTree>
    <p:extLst>
      <p:ext uri="{BB962C8B-B14F-4D97-AF65-F5344CB8AC3E}">
        <p14:creationId xmlns:p14="http://schemas.microsoft.com/office/powerpoint/2010/main" xmlns="" val="347709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655" y="685800"/>
            <a:ext cx="9053345" cy="49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19</a:t>
            </a:fld>
            <a:endParaRPr lang="en-US"/>
          </a:p>
        </p:txBody>
      </p:sp>
    </p:spTree>
    <p:extLst>
      <p:ext uri="{BB962C8B-B14F-4D97-AF65-F5344CB8AC3E}">
        <p14:creationId xmlns:p14="http://schemas.microsoft.com/office/powerpoint/2010/main" xmlns="" val="3199224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6507744"/>
          </a:xfrm>
          <a:prstGeom prst="rect">
            <a:avLst/>
          </a:prstGeom>
        </p:spPr>
        <p:txBody>
          <a:bodyPr wrap="square">
            <a:spAutoFit/>
          </a:bodyPr>
          <a:lstStyle/>
          <a:p>
            <a:pPr algn="just">
              <a:lnSpc>
                <a:spcPct val="115000"/>
              </a:lnSpc>
              <a:spcAft>
                <a:spcPts val="1000"/>
              </a:spcAft>
            </a:pPr>
            <a:r>
              <a:rPr lang="en-US" sz="2800" dirty="0" smtClean="0">
                <a:effectLst/>
                <a:latin typeface="Arial Narrow" pitchFamily="34" charset="0"/>
                <a:ea typeface="Calibri"/>
                <a:cs typeface="Times New Roman"/>
              </a:rPr>
              <a:t>Information Technology (IT) has revolutionized and dramatically changed the manner in which the business is conducted today. </a:t>
            </a:r>
            <a:endParaRPr lang="en-US" sz="2800" dirty="0">
              <a:latin typeface="Arial Narrow" pitchFamily="34" charset="0"/>
              <a:ea typeface="Calibri"/>
              <a:cs typeface="Times New Roman"/>
            </a:endParaRPr>
          </a:p>
          <a:p>
            <a:pPr algn="just">
              <a:lnSpc>
                <a:spcPct val="115000"/>
              </a:lnSpc>
              <a:spcAft>
                <a:spcPts val="1000"/>
              </a:spcAft>
            </a:pPr>
            <a:r>
              <a:rPr lang="en-US" sz="2800" dirty="0" smtClean="0">
                <a:effectLst/>
                <a:latin typeface="Arial Narrow" pitchFamily="34" charset="0"/>
                <a:ea typeface="Calibri"/>
                <a:cs typeface="Times New Roman"/>
              </a:rPr>
              <a:t>Computerization has a significant effect on organization control, flow of document information processing and so on. </a:t>
            </a:r>
            <a:endParaRPr lang="en-US" sz="2800" dirty="0">
              <a:latin typeface="Arial Narrow" pitchFamily="34" charset="0"/>
              <a:ea typeface="Calibri"/>
              <a:cs typeface="Times New Roman"/>
            </a:endParaRPr>
          </a:p>
          <a:p>
            <a:pPr algn="just">
              <a:lnSpc>
                <a:spcPct val="115000"/>
              </a:lnSpc>
              <a:spcAft>
                <a:spcPts val="1000"/>
              </a:spcAft>
            </a:pPr>
            <a:r>
              <a:rPr lang="en-US" sz="2800" dirty="0" smtClean="0">
                <a:effectLst/>
                <a:latin typeface="Arial Narrow" pitchFamily="34" charset="0"/>
                <a:ea typeface="Calibri"/>
                <a:cs typeface="Times New Roman"/>
              </a:rPr>
              <a:t>However, auditing IT has not changed the fundamental nature of auditing. The objective of an audit is still</a:t>
            </a:r>
            <a:endParaRPr lang="en-US" sz="2800" dirty="0">
              <a:latin typeface="Arial Narrow" pitchFamily="34" charset="0"/>
              <a:ea typeface="Calibri"/>
              <a:cs typeface="Times New Roman"/>
            </a:endParaRPr>
          </a:p>
          <a:p>
            <a:pPr algn="just">
              <a:lnSpc>
                <a:spcPct val="115000"/>
              </a:lnSpc>
              <a:spcAft>
                <a:spcPts val="1000"/>
              </a:spcAft>
            </a:pPr>
            <a:r>
              <a:rPr lang="en-US" sz="2800" dirty="0" smtClean="0">
                <a:effectLst/>
                <a:latin typeface="Arial Narrow" pitchFamily="34" charset="0"/>
                <a:ea typeface="Calibri"/>
                <a:cs typeface="Times New Roman"/>
              </a:rPr>
              <a:t> “to obtain reasonable assurance about whether the financial statements as a whole are free from material misstatement, whether due to fraud or error, </a:t>
            </a:r>
            <a:endParaRPr lang="en-US" sz="2800" dirty="0" smtClean="0">
              <a:latin typeface="Arial Narrow" pitchFamily="34" charset="0"/>
              <a:ea typeface="Calibri"/>
              <a:cs typeface="Times New Roman"/>
            </a:endParaRPr>
          </a:p>
          <a:p>
            <a:pPr algn="just">
              <a:lnSpc>
                <a:spcPct val="115000"/>
              </a:lnSpc>
            </a:pPr>
            <a:r>
              <a:rPr lang="en-US" sz="2800" dirty="0" smtClean="0">
                <a:latin typeface="Arial Narrow" pitchFamily="34" charset="0"/>
                <a:ea typeface="Calibri"/>
                <a:cs typeface="Times New Roman"/>
              </a:rPr>
              <a:t>OR</a:t>
            </a:r>
            <a:r>
              <a:rPr lang="en-US" sz="2800" dirty="0" smtClean="0">
                <a:effectLst/>
                <a:latin typeface="Arial Narrow" pitchFamily="34" charset="0"/>
                <a:ea typeface="Calibri"/>
                <a:cs typeface="Times New Roman"/>
              </a:rPr>
              <a:t> to express an opinion on whether the financial statements have been prepared, in all material respects, in accordance with an applicable financial reporting framework</a:t>
            </a:r>
            <a:endParaRPr lang="en-US" sz="2800" dirty="0">
              <a:latin typeface="Arial Narrow" pitchFamily="34" charset="0"/>
              <a:ea typeface="Calibri"/>
              <a:cs typeface="Times New Roman"/>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2</a:t>
            </a:fld>
            <a:endParaRPr lang="en-US"/>
          </a:p>
        </p:txBody>
      </p:sp>
    </p:spTree>
    <p:extLst>
      <p:ext uri="{BB962C8B-B14F-4D97-AF65-F5344CB8AC3E}">
        <p14:creationId xmlns:p14="http://schemas.microsoft.com/office/powerpoint/2010/main" xmlns="" val="2631816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65314"/>
            <a:ext cx="8991599" cy="7498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20</a:t>
            </a:fld>
            <a:endParaRPr lang="en-US"/>
          </a:p>
        </p:txBody>
      </p:sp>
    </p:spTree>
    <p:extLst>
      <p:ext uri="{BB962C8B-B14F-4D97-AF65-F5344CB8AC3E}">
        <p14:creationId xmlns:p14="http://schemas.microsoft.com/office/powerpoint/2010/main" xmlns="" val="1489180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xmlns="" val="3993391221"/>
              </p:ext>
            </p:extLst>
          </p:nvPr>
        </p:nvGraphicFramePr>
        <p:xfrm>
          <a:off x="381000" y="381000"/>
          <a:ext cx="8449056" cy="6035040"/>
        </p:xfrm>
        <a:graphic>
          <a:graphicData uri="http://schemas.openxmlformats.org/presentationml/2006/ole">
            <p:oleObj spid="_x0000_s3143" name="Document" r:id="rId3" imgW="6117983" imgH="5389564" progId="Word.Document.12">
              <p:embed/>
            </p:oleObj>
          </a:graphicData>
        </a:graphic>
      </p:graphicFrame>
      <p:sp>
        <p:nvSpPr>
          <p:cNvPr id="3" name="Slide Number Placeholder 2"/>
          <p:cNvSpPr>
            <a:spLocks noGrp="1"/>
          </p:cNvSpPr>
          <p:nvPr>
            <p:ph type="sldNum" sz="quarter" idx="12"/>
          </p:nvPr>
        </p:nvSpPr>
        <p:spPr/>
        <p:txBody>
          <a:bodyPr/>
          <a:lstStyle/>
          <a:p>
            <a:fld id="{41A8C874-88F2-4FEF-9B03-83EFF5CAC622}" type="slidenum">
              <a:rPr lang="en-US" smtClean="0"/>
              <a:pPr/>
              <a:t>21</a:t>
            </a:fld>
            <a:endParaRPr lang="en-US"/>
          </a:p>
        </p:txBody>
      </p:sp>
    </p:spTree>
    <p:extLst>
      <p:ext uri="{BB962C8B-B14F-4D97-AF65-F5344CB8AC3E}">
        <p14:creationId xmlns:p14="http://schemas.microsoft.com/office/powerpoint/2010/main" xmlns="" val="2242144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687" y="0"/>
            <a:ext cx="8675913" cy="7040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22</a:t>
            </a:fld>
            <a:endParaRPr lang="en-US"/>
          </a:p>
        </p:txBody>
      </p:sp>
    </p:spTree>
    <p:extLst>
      <p:ext uri="{BB962C8B-B14F-4D97-AF65-F5344CB8AC3E}">
        <p14:creationId xmlns:p14="http://schemas.microsoft.com/office/powerpoint/2010/main" xmlns="" val="2912665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2" y="182880"/>
            <a:ext cx="8686798" cy="6675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23</a:t>
            </a:fld>
            <a:endParaRPr lang="en-US"/>
          </a:p>
        </p:txBody>
      </p:sp>
    </p:spTree>
    <p:extLst>
      <p:ext uri="{BB962C8B-B14F-4D97-AF65-F5344CB8AC3E}">
        <p14:creationId xmlns:p14="http://schemas.microsoft.com/office/powerpoint/2010/main" xmlns="" val="3665975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a:solidFill>
                  <a:srgbClr val="000000"/>
                </a:solidFill>
                <a:latin typeface="Times New Roman"/>
              </a:rPr>
              <a:t/>
            </a:r>
            <a:br>
              <a:rPr lang="en-US" sz="4800" dirty="0">
                <a:solidFill>
                  <a:srgbClr val="000000"/>
                </a:solidFill>
                <a:latin typeface="Times New Roman"/>
              </a:rPr>
            </a:br>
            <a:r>
              <a:rPr lang="en-US" sz="4800" dirty="0">
                <a:solidFill>
                  <a:srgbClr val="000000"/>
                </a:solidFill>
                <a:latin typeface="Times New Roman"/>
              </a:rPr>
              <a:t> </a:t>
            </a:r>
            <a:r>
              <a:rPr lang="en-US" b="1" dirty="0" smtClean="0">
                <a:solidFill>
                  <a:srgbClr val="000000"/>
                </a:solidFill>
                <a:latin typeface="Times New Roman"/>
              </a:rPr>
              <a:t>Audit Software </a:t>
            </a:r>
            <a:r>
              <a:rPr lang="en-US" dirty="0">
                <a:solidFill>
                  <a:srgbClr val="000000"/>
                </a:solidFill>
                <a:latin typeface="Times New Roman"/>
              </a:rPr>
              <a:t/>
            </a:r>
            <a:br>
              <a:rPr lang="en-US" dirty="0">
                <a:solidFill>
                  <a:srgbClr val="000000"/>
                </a:solidFill>
                <a:latin typeface="Times New Roman"/>
              </a:rPr>
            </a:br>
            <a:endParaRPr lang="en-US" dirty="0"/>
          </a:p>
        </p:txBody>
      </p:sp>
      <p:sp>
        <p:nvSpPr>
          <p:cNvPr id="4" name="Rectangle 3"/>
          <p:cNvSpPr/>
          <p:nvPr/>
        </p:nvSpPr>
        <p:spPr>
          <a:xfrm>
            <a:off x="304800" y="914400"/>
            <a:ext cx="8610600" cy="5016758"/>
          </a:xfrm>
          <a:prstGeom prst="rect">
            <a:avLst/>
          </a:prstGeom>
        </p:spPr>
        <p:txBody>
          <a:bodyPr wrap="square">
            <a:spAutoFit/>
          </a:bodyPr>
          <a:lstStyle/>
          <a:p>
            <a:r>
              <a:rPr lang="en-US" sz="3200" b="1" dirty="0" smtClean="0">
                <a:solidFill>
                  <a:srgbClr val="000000"/>
                </a:solidFill>
                <a:latin typeface="Arial Narrow" pitchFamily="34" charset="0"/>
              </a:rPr>
              <a:t>Audit </a:t>
            </a:r>
            <a:r>
              <a:rPr lang="en-US" sz="3200" b="1" dirty="0">
                <a:solidFill>
                  <a:srgbClr val="000000"/>
                </a:solidFill>
                <a:latin typeface="Arial Narrow" pitchFamily="34" charset="0"/>
              </a:rPr>
              <a:t>software: </a:t>
            </a:r>
            <a:r>
              <a:rPr lang="en-US" sz="3200" dirty="0">
                <a:solidFill>
                  <a:srgbClr val="000000"/>
                </a:solidFill>
                <a:latin typeface="Arial Narrow" pitchFamily="34" charset="0"/>
              </a:rPr>
              <a:t>comprises computer programs used for audit purposes to process data audit significance from the client accounting system. </a:t>
            </a:r>
            <a:endParaRPr lang="en-US" sz="3200" dirty="0" smtClean="0">
              <a:solidFill>
                <a:srgbClr val="000000"/>
              </a:solidFill>
              <a:latin typeface="Arial Narrow" pitchFamily="34" charset="0"/>
            </a:endParaRPr>
          </a:p>
          <a:p>
            <a:endParaRPr lang="en-US" sz="3200" dirty="0">
              <a:solidFill>
                <a:srgbClr val="000000"/>
              </a:solidFill>
              <a:latin typeface="Arial Narrow" pitchFamily="34" charset="0"/>
            </a:endParaRPr>
          </a:p>
          <a:p>
            <a:r>
              <a:rPr lang="en-US" sz="3200" dirty="0">
                <a:solidFill>
                  <a:srgbClr val="000000"/>
                </a:solidFill>
                <a:latin typeface="Arial Narrow" pitchFamily="34" charset="0"/>
              </a:rPr>
              <a:t> It is used by the auditor to examine the </a:t>
            </a:r>
            <a:r>
              <a:rPr lang="en-US" sz="3200" dirty="0" smtClean="0">
                <a:solidFill>
                  <a:srgbClr val="000000"/>
                </a:solidFill>
                <a:latin typeface="Arial Narrow" pitchFamily="34" charset="0"/>
              </a:rPr>
              <a:t>entity:</a:t>
            </a:r>
          </a:p>
          <a:p>
            <a:pPr marL="457200" indent="-457200">
              <a:buFont typeface="Arial" pitchFamily="34" charset="0"/>
              <a:buChar char="•"/>
            </a:pPr>
            <a:r>
              <a:rPr lang="en-US" sz="3200" dirty="0" smtClean="0">
                <a:solidFill>
                  <a:srgbClr val="000000"/>
                </a:solidFill>
                <a:latin typeface="Arial Narrow" pitchFamily="34" charset="0"/>
              </a:rPr>
              <a:t>computer </a:t>
            </a:r>
            <a:r>
              <a:rPr lang="en-US" sz="3200" dirty="0">
                <a:solidFill>
                  <a:srgbClr val="000000"/>
                </a:solidFill>
                <a:latin typeface="Arial Narrow" pitchFamily="34" charset="0"/>
              </a:rPr>
              <a:t>files and may be used during both test of control and substantive testing of transactions </a:t>
            </a:r>
            <a:r>
              <a:rPr lang="en-US" sz="3200" dirty="0" smtClean="0">
                <a:solidFill>
                  <a:srgbClr val="000000"/>
                </a:solidFill>
                <a:latin typeface="Arial Narrow" pitchFamily="34" charset="0"/>
              </a:rPr>
              <a:t>and</a:t>
            </a:r>
          </a:p>
          <a:p>
            <a:endParaRPr lang="en-US" sz="3200" dirty="0" smtClean="0">
              <a:solidFill>
                <a:srgbClr val="000000"/>
              </a:solidFill>
              <a:latin typeface="Arial Narrow" pitchFamily="34" charset="0"/>
            </a:endParaRPr>
          </a:p>
          <a:p>
            <a:pPr marL="457200" indent="-457200">
              <a:buFont typeface="Arial" pitchFamily="34" charset="0"/>
              <a:buChar char="•"/>
            </a:pPr>
            <a:r>
              <a:rPr lang="en-US" sz="3200" dirty="0" smtClean="0">
                <a:solidFill>
                  <a:srgbClr val="000000"/>
                </a:solidFill>
                <a:latin typeface="Arial Narrow" pitchFamily="34" charset="0"/>
              </a:rPr>
              <a:t>balances </a:t>
            </a:r>
            <a:r>
              <a:rPr lang="en-US" sz="3200" dirty="0">
                <a:solidFill>
                  <a:srgbClr val="000000"/>
                </a:solidFill>
                <a:latin typeface="Arial Narrow" pitchFamily="34" charset="0"/>
              </a:rPr>
              <a:t>as the program can scrutinize large volume of data and extract information</a:t>
            </a:r>
            <a:r>
              <a:rPr lang="en-US" sz="2800" dirty="0">
                <a:solidFill>
                  <a:srgbClr val="000000"/>
                </a:solidFill>
                <a:latin typeface="Arial Narrow" pitchFamily="34" charset="0"/>
              </a:rPr>
              <a:t>,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24</a:t>
            </a:fld>
            <a:endParaRPr lang="en-US"/>
          </a:p>
        </p:txBody>
      </p:sp>
    </p:spTree>
    <p:extLst>
      <p:ext uri="{BB962C8B-B14F-4D97-AF65-F5344CB8AC3E}">
        <p14:creationId xmlns:p14="http://schemas.microsoft.com/office/powerpoint/2010/main" xmlns="" val="2659761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sz="4800" dirty="0">
                <a:solidFill>
                  <a:srgbClr val="000000"/>
                </a:solidFill>
                <a:latin typeface="Times New Roman"/>
              </a:rPr>
              <a:t/>
            </a:r>
            <a:br>
              <a:rPr lang="en-US" sz="4800" dirty="0">
                <a:solidFill>
                  <a:srgbClr val="000000"/>
                </a:solidFill>
                <a:latin typeface="Times New Roman"/>
              </a:rPr>
            </a:br>
            <a:r>
              <a:rPr lang="en-US" sz="4800" dirty="0">
                <a:solidFill>
                  <a:srgbClr val="000000"/>
                </a:solidFill>
                <a:latin typeface="Times New Roman"/>
              </a:rPr>
              <a:t> </a:t>
            </a:r>
            <a:r>
              <a:rPr lang="en-US" b="1" dirty="0" smtClean="0">
                <a:solidFill>
                  <a:srgbClr val="000000"/>
                </a:solidFill>
                <a:latin typeface="Times New Roman"/>
              </a:rPr>
              <a:t>Types </a:t>
            </a:r>
            <a:r>
              <a:rPr lang="en-US" b="1" dirty="0">
                <a:solidFill>
                  <a:srgbClr val="000000"/>
                </a:solidFill>
                <a:latin typeface="Times New Roman"/>
              </a:rPr>
              <a:t>of audit programs are: </a:t>
            </a:r>
            <a:r>
              <a:rPr lang="en-US" dirty="0">
                <a:solidFill>
                  <a:srgbClr val="000000"/>
                </a:solidFill>
                <a:latin typeface="Times New Roman"/>
              </a:rPr>
              <a:t/>
            </a:r>
            <a:br>
              <a:rPr lang="en-US" dirty="0">
                <a:solidFill>
                  <a:srgbClr val="000000"/>
                </a:solidFill>
                <a:latin typeface="Times New Roman"/>
              </a:rPr>
            </a:br>
            <a:endParaRPr lang="en-US" dirty="0"/>
          </a:p>
        </p:txBody>
      </p:sp>
      <p:sp>
        <p:nvSpPr>
          <p:cNvPr id="3" name="Rectangle 2"/>
          <p:cNvSpPr/>
          <p:nvPr/>
        </p:nvSpPr>
        <p:spPr>
          <a:xfrm>
            <a:off x="261257" y="762000"/>
            <a:ext cx="8686800" cy="6001643"/>
          </a:xfrm>
          <a:prstGeom prst="rect">
            <a:avLst/>
          </a:prstGeom>
        </p:spPr>
        <p:txBody>
          <a:bodyPr wrap="square">
            <a:spAutoFit/>
          </a:bodyPr>
          <a:lstStyle/>
          <a:p>
            <a:endParaRPr lang="en-US" sz="2000" dirty="0">
              <a:solidFill>
                <a:srgbClr val="000000"/>
              </a:solidFill>
              <a:latin typeface="Times New Roman"/>
            </a:endParaRPr>
          </a:p>
          <a:p>
            <a:pPr marL="285750" indent="-285750">
              <a:buFont typeface="Arial" pitchFamily="34" charset="0"/>
              <a:buChar char="•"/>
            </a:pPr>
            <a:r>
              <a:rPr lang="en-US" sz="2800" b="1" dirty="0">
                <a:solidFill>
                  <a:srgbClr val="000000"/>
                </a:solidFill>
                <a:latin typeface="Arial Narrow" pitchFamily="34" charset="0"/>
              </a:rPr>
              <a:t>Generalized packaged programs</a:t>
            </a:r>
            <a:r>
              <a:rPr lang="en-US" sz="2800" dirty="0">
                <a:solidFill>
                  <a:srgbClr val="000000"/>
                </a:solidFill>
                <a:latin typeface="Arial Narrow" pitchFamily="34" charset="0"/>
              </a:rPr>
              <a:t>: however they need to be tailored to each specific case by defining the format of the files to be interrogated by specifying the parameters required and the form of that output</a:t>
            </a:r>
            <a:r>
              <a:rPr lang="en-US" sz="2800" dirty="0" smtClean="0">
                <a:solidFill>
                  <a:srgbClr val="000000"/>
                </a:solidFill>
                <a:latin typeface="Arial Narrow" pitchFamily="34" charset="0"/>
              </a:rPr>
              <a:t>.</a:t>
            </a:r>
          </a:p>
          <a:p>
            <a:pPr marL="285750" indent="-285750">
              <a:buFont typeface="Arial" pitchFamily="34" charset="0"/>
              <a:buChar char="•"/>
            </a:pPr>
            <a:r>
              <a:rPr lang="en-US" sz="2800" dirty="0" smtClean="0">
                <a:solidFill>
                  <a:srgbClr val="000000"/>
                </a:solidFill>
                <a:latin typeface="Arial Narrow" pitchFamily="34" charset="0"/>
              </a:rPr>
              <a:t> </a:t>
            </a:r>
          </a:p>
          <a:p>
            <a:pPr marL="285750" indent="-285750">
              <a:buFont typeface="Arial" pitchFamily="34" charset="0"/>
              <a:buChar char="•"/>
            </a:pPr>
            <a:r>
              <a:rPr lang="en-US" sz="2800" b="1" dirty="0" smtClean="0">
                <a:solidFill>
                  <a:srgbClr val="000000"/>
                </a:solidFill>
                <a:latin typeface="Arial Narrow" pitchFamily="34" charset="0"/>
              </a:rPr>
              <a:t>Purpose </a:t>
            </a:r>
            <a:r>
              <a:rPr lang="en-US" sz="2800" b="1" dirty="0">
                <a:solidFill>
                  <a:srgbClr val="000000"/>
                </a:solidFill>
                <a:latin typeface="Arial Narrow" pitchFamily="34" charset="0"/>
              </a:rPr>
              <a:t>written programs</a:t>
            </a:r>
            <a:r>
              <a:rPr lang="en-US" sz="2800" dirty="0">
                <a:solidFill>
                  <a:srgbClr val="000000"/>
                </a:solidFill>
                <a:latin typeface="Arial Narrow" pitchFamily="34" charset="0"/>
              </a:rPr>
              <a:t>: these are specially written programs where it is not possible to adapt a package program because of the type of machine, processing or file organization used. </a:t>
            </a:r>
            <a:endParaRPr lang="en-US" sz="2800" dirty="0" smtClean="0">
              <a:solidFill>
                <a:srgbClr val="000000"/>
              </a:solidFill>
              <a:latin typeface="Arial Narrow" pitchFamily="34" charset="0"/>
            </a:endParaRPr>
          </a:p>
          <a:p>
            <a:pPr marL="285750" indent="-285750">
              <a:buFont typeface="Arial" pitchFamily="34" charset="0"/>
              <a:buChar char="•"/>
            </a:pPr>
            <a:endParaRPr lang="en-US" sz="2800" dirty="0" smtClean="0">
              <a:solidFill>
                <a:srgbClr val="000000"/>
              </a:solidFill>
              <a:latin typeface="Arial Narrow" pitchFamily="34" charset="0"/>
            </a:endParaRPr>
          </a:p>
          <a:p>
            <a:pPr marL="285750" indent="-285750">
              <a:buFont typeface="Arial" pitchFamily="34" charset="0"/>
              <a:buChar char="•"/>
            </a:pPr>
            <a:r>
              <a:rPr lang="en-US" sz="2800" b="1" dirty="0" smtClean="0">
                <a:solidFill>
                  <a:srgbClr val="000000"/>
                </a:solidFill>
                <a:latin typeface="Arial Narrow" pitchFamily="34" charset="0"/>
              </a:rPr>
              <a:t>Utility </a:t>
            </a:r>
            <a:r>
              <a:rPr lang="en-US" sz="2800" b="1" dirty="0">
                <a:solidFill>
                  <a:srgbClr val="000000"/>
                </a:solidFill>
                <a:latin typeface="Arial Narrow" pitchFamily="34" charset="0"/>
              </a:rPr>
              <a:t>programs used by the client</a:t>
            </a:r>
            <a:r>
              <a:rPr lang="en-US" sz="2800" dirty="0">
                <a:solidFill>
                  <a:srgbClr val="000000"/>
                </a:solidFill>
                <a:latin typeface="Arial Narrow" pitchFamily="34" charset="0"/>
              </a:rPr>
              <a:t>: used by the entity to perform data processing functions such as sorting and printing of files e.g. excel</a:t>
            </a:r>
            <a:r>
              <a:rPr lang="en-US" dirty="0">
                <a:solidFill>
                  <a:srgbClr val="000000"/>
                </a:solidFill>
                <a:latin typeface="Times New Roman"/>
              </a:rPr>
              <a:t>. </a:t>
            </a:r>
          </a:p>
        </p:txBody>
      </p:sp>
      <p:sp>
        <p:nvSpPr>
          <p:cNvPr id="4" name="Slide Number Placeholder 3"/>
          <p:cNvSpPr>
            <a:spLocks noGrp="1"/>
          </p:cNvSpPr>
          <p:nvPr>
            <p:ph type="sldNum" sz="quarter" idx="12"/>
          </p:nvPr>
        </p:nvSpPr>
        <p:spPr/>
        <p:txBody>
          <a:bodyPr/>
          <a:lstStyle/>
          <a:p>
            <a:fld id="{41A8C874-88F2-4FEF-9B03-83EFF5CAC622}" type="slidenum">
              <a:rPr lang="en-US" smtClean="0"/>
              <a:pPr/>
              <a:t>25</a:t>
            </a:fld>
            <a:endParaRPr lang="en-US"/>
          </a:p>
        </p:txBody>
      </p:sp>
    </p:spTree>
    <p:extLst>
      <p:ext uri="{BB962C8B-B14F-4D97-AF65-F5344CB8AC3E}">
        <p14:creationId xmlns:p14="http://schemas.microsoft.com/office/powerpoint/2010/main" xmlns="" val="46711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91600" cy="6940361"/>
          </a:xfrm>
          <a:prstGeom prst="rect">
            <a:avLst/>
          </a:prstGeom>
        </p:spPr>
        <p:txBody>
          <a:bodyPr wrap="square">
            <a:spAutoFit/>
          </a:bodyPr>
          <a:lstStyle/>
          <a:p>
            <a:r>
              <a:rPr lang="en-US" sz="3200" b="1" dirty="0" smtClean="0">
                <a:solidFill>
                  <a:srgbClr val="000000"/>
                </a:solidFill>
                <a:latin typeface="Arial Narrow" pitchFamily="34" charset="0"/>
              </a:rPr>
              <a:t>The </a:t>
            </a:r>
            <a:r>
              <a:rPr lang="en-US" sz="3200" b="1" dirty="0">
                <a:solidFill>
                  <a:srgbClr val="000000"/>
                </a:solidFill>
                <a:latin typeface="Arial Narrow" pitchFamily="34" charset="0"/>
              </a:rPr>
              <a:t>uses of audit software are: </a:t>
            </a:r>
            <a:endParaRPr lang="en-US" sz="3200" dirty="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Calculation </a:t>
            </a:r>
            <a:r>
              <a:rPr lang="en-US" sz="2400" b="1" dirty="0">
                <a:solidFill>
                  <a:srgbClr val="000000"/>
                </a:solidFill>
                <a:latin typeface="Arial Narrow" pitchFamily="34" charset="0"/>
              </a:rPr>
              <a:t>checks</a:t>
            </a:r>
            <a:r>
              <a:rPr lang="en-US" sz="2400" dirty="0">
                <a:solidFill>
                  <a:srgbClr val="000000"/>
                </a:solidFill>
                <a:latin typeface="Arial Narrow" pitchFamily="34" charset="0"/>
              </a:rPr>
              <a:t>: e.g. program gives the total amount of individual entries in purchases day book in a particular period. Auditor then agree this total amount to the amount posted in purchases ledger control a/c. </a:t>
            </a:r>
            <a:endParaRPr lang="en-US" sz="2400" dirty="0" smtClean="0">
              <a:solidFill>
                <a:srgbClr val="000000"/>
              </a:solidFill>
              <a:latin typeface="Arial Narrow" pitchFamily="34" charset="0"/>
            </a:endParaRPr>
          </a:p>
          <a:p>
            <a:pPr marL="285750" indent="-285750">
              <a:buFont typeface="Arial" pitchFamily="34" charset="0"/>
              <a:buChar char="•"/>
            </a:pPr>
            <a:endParaRPr lang="en-US" sz="1100" dirty="0" smtClean="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Detecting </a:t>
            </a:r>
            <a:r>
              <a:rPr lang="en-US" sz="2400" b="1" dirty="0">
                <a:solidFill>
                  <a:srgbClr val="000000"/>
                </a:solidFill>
                <a:latin typeface="Arial Narrow" pitchFamily="34" charset="0"/>
              </a:rPr>
              <a:t>system violation rule: </a:t>
            </a:r>
            <a:r>
              <a:rPr lang="en-US" sz="2400" dirty="0">
                <a:solidFill>
                  <a:srgbClr val="000000"/>
                </a:solidFill>
                <a:latin typeface="Arial Narrow" pitchFamily="34" charset="0"/>
              </a:rPr>
              <a:t>e.g. program checks that no customer has balance above specified credit limit. </a:t>
            </a:r>
            <a:endParaRPr lang="en-US" sz="2400" dirty="0" smtClean="0">
              <a:solidFill>
                <a:srgbClr val="000000"/>
              </a:solidFill>
              <a:latin typeface="Arial Narrow" pitchFamily="34" charset="0"/>
            </a:endParaRPr>
          </a:p>
          <a:p>
            <a:pPr marL="285750" indent="-285750">
              <a:buFont typeface="Arial" pitchFamily="34" charset="0"/>
              <a:buChar char="•"/>
            </a:pPr>
            <a:endParaRPr lang="en-US" sz="1100" dirty="0" smtClean="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Detecting </a:t>
            </a:r>
            <a:r>
              <a:rPr lang="en-US" sz="2400" b="1" dirty="0">
                <a:solidFill>
                  <a:srgbClr val="000000"/>
                </a:solidFill>
                <a:latin typeface="Arial Narrow" pitchFamily="34" charset="0"/>
              </a:rPr>
              <a:t>unreasonable items: </a:t>
            </a:r>
            <a:r>
              <a:rPr lang="en-US" sz="2400" dirty="0">
                <a:solidFill>
                  <a:srgbClr val="000000"/>
                </a:solidFill>
                <a:latin typeface="Arial Narrow" pitchFamily="34" charset="0"/>
              </a:rPr>
              <a:t>programs checks that no customer has discount of 50% </a:t>
            </a:r>
            <a:r>
              <a:rPr lang="en-US" sz="2400" dirty="0" smtClean="0">
                <a:solidFill>
                  <a:srgbClr val="000000"/>
                </a:solidFill>
                <a:latin typeface="Arial Narrow" pitchFamily="34" charset="0"/>
              </a:rPr>
              <a:t>or </a:t>
            </a:r>
            <a:r>
              <a:rPr lang="en-US" sz="2400" dirty="0">
                <a:solidFill>
                  <a:srgbClr val="000000"/>
                </a:solidFill>
                <a:latin typeface="Arial Narrow" pitchFamily="34" charset="0"/>
              </a:rPr>
              <a:t>debtors </a:t>
            </a:r>
            <a:r>
              <a:rPr lang="en-US" sz="2400" dirty="0" smtClean="0">
                <a:solidFill>
                  <a:srgbClr val="000000"/>
                </a:solidFill>
                <a:latin typeface="Arial Narrow" pitchFamily="34" charset="0"/>
              </a:rPr>
              <a:t>balance </a:t>
            </a:r>
            <a:r>
              <a:rPr lang="en-US" sz="2400" dirty="0">
                <a:solidFill>
                  <a:srgbClr val="000000"/>
                </a:solidFill>
                <a:latin typeface="Arial Narrow" pitchFamily="34" charset="0"/>
              </a:rPr>
              <a:t>is more than the amount of sales made to that customer. </a:t>
            </a:r>
            <a:endParaRPr lang="en-US" sz="2400" dirty="0" smtClean="0">
              <a:solidFill>
                <a:srgbClr val="000000"/>
              </a:solidFill>
              <a:latin typeface="Arial Narrow" pitchFamily="34" charset="0"/>
            </a:endParaRPr>
          </a:p>
          <a:p>
            <a:r>
              <a:rPr lang="en-US" sz="2000" dirty="0" smtClean="0">
                <a:solidFill>
                  <a:srgbClr val="000000"/>
                </a:solidFill>
                <a:latin typeface="Arial Narrow" pitchFamily="34" charset="0"/>
              </a:rPr>
              <a:t>	</a:t>
            </a:r>
          </a:p>
          <a:p>
            <a:pPr marL="285750" indent="-285750">
              <a:buFont typeface="Arial" pitchFamily="34" charset="0"/>
              <a:buChar char="•"/>
            </a:pPr>
            <a:r>
              <a:rPr lang="en-US" sz="2400" b="1" dirty="0" smtClean="0">
                <a:solidFill>
                  <a:srgbClr val="000000"/>
                </a:solidFill>
                <a:latin typeface="Arial Narrow" pitchFamily="34" charset="0"/>
              </a:rPr>
              <a:t>New </a:t>
            </a:r>
            <a:r>
              <a:rPr lang="en-US" sz="2400" b="1" dirty="0">
                <a:solidFill>
                  <a:srgbClr val="000000"/>
                </a:solidFill>
                <a:latin typeface="Arial Narrow" pitchFamily="34" charset="0"/>
              </a:rPr>
              <a:t>calculation and analysis: </a:t>
            </a:r>
            <a:r>
              <a:rPr lang="en-US" sz="2400" dirty="0">
                <a:solidFill>
                  <a:srgbClr val="000000"/>
                </a:solidFill>
                <a:latin typeface="Arial Narrow" pitchFamily="34" charset="0"/>
              </a:rPr>
              <a:t>e.g. statistical analysis of inventory movements to identify slow moving items. </a:t>
            </a:r>
            <a:endParaRPr lang="en-US" sz="2400" dirty="0" smtClean="0">
              <a:solidFill>
                <a:srgbClr val="000000"/>
              </a:solidFill>
              <a:latin typeface="Arial Narrow" pitchFamily="34" charset="0"/>
            </a:endParaRPr>
          </a:p>
          <a:p>
            <a:pPr marL="285750" indent="-285750">
              <a:buFont typeface="Arial" pitchFamily="34" charset="0"/>
              <a:buChar char="•"/>
            </a:pPr>
            <a:endParaRPr lang="en-US" sz="1100" dirty="0" smtClean="0">
              <a:solidFill>
                <a:srgbClr val="000000"/>
              </a:solidFill>
              <a:latin typeface="Arial Narrow" pitchFamily="34" charset="0"/>
            </a:endParaRPr>
          </a:p>
          <a:p>
            <a:pPr marL="285750" indent="-285750">
              <a:buFont typeface="Arial" pitchFamily="34" charset="0"/>
              <a:buChar char="•"/>
            </a:pPr>
            <a:r>
              <a:rPr lang="en-US" sz="2400" dirty="0" smtClean="0">
                <a:solidFill>
                  <a:srgbClr val="000000"/>
                </a:solidFill>
                <a:latin typeface="Arial Narrow" pitchFamily="34" charset="0"/>
              </a:rPr>
              <a:t> </a:t>
            </a:r>
            <a:r>
              <a:rPr lang="en-US" sz="2400" b="1" dirty="0">
                <a:solidFill>
                  <a:srgbClr val="000000"/>
                </a:solidFill>
                <a:latin typeface="Arial Narrow" pitchFamily="34" charset="0"/>
              </a:rPr>
              <a:t>Selecting items for audit testing: </a:t>
            </a:r>
            <a:r>
              <a:rPr lang="en-US" sz="2400" dirty="0">
                <a:solidFill>
                  <a:srgbClr val="000000"/>
                </a:solidFill>
                <a:latin typeface="Arial Narrow" pitchFamily="34" charset="0"/>
              </a:rPr>
              <a:t>e.g. obtaining a stratified sample of sales ledger </a:t>
            </a:r>
            <a:r>
              <a:rPr lang="en-US" sz="2400" dirty="0" smtClean="0">
                <a:solidFill>
                  <a:srgbClr val="000000"/>
                </a:solidFill>
                <a:latin typeface="Arial Narrow" pitchFamily="34" charset="0"/>
              </a:rPr>
              <a:t>balances</a:t>
            </a:r>
          </a:p>
          <a:p>
            <a:pPr marL="285750" indent="-285750">
              <a:buFont typeface="Arial" pitchFamily="34" charset="0"/>
              <a:buChar char="•"/>
            </a:pPr>
            <a:endParaRPr lang="en-US" sz="1050" dirty="0" smtClean="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Completeness </a:t>
            </a:r>
            <a:r>
              <a:rPr lang="en-US" sz="2400" b="1" dirty="0">
                <a:solidFill>
                  <a:srgbClr val="000000"/>
                </a:solidFill>
                <a:latin typeface="Arial Narrow" pitchFamily="34" charset="0"/>
              </a:rPr>
              <a:t>checks: </a:t>
            </a:r>
            <a:r>
              <a:rPr lang="en-US" sz="2400" dirty="0">
                <a:solidFill>
                  <a:srgbClr val="000000"/>
                </a:solidFill>
                <a:latin typeface="Arial Narrow" pitchFamily="34" charset="0"/>
              </a:rPr>
              <a:t>e.g. checking continuity of sales invoices to ensure that they are all accounted for.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26</a:t>
            </a:fld>
            <a:endParaRPr lang="en-US"/>
          </a:p>
        </p:txBody>
      </p:sp>
    </p:spTree>
    <p:extLst>
      <p:ext uri="{BB962C8B-B14F-4D97-AF65-F5344CB8AC3E}">
        <p14:creationId xmlns:p14="http://schemas.microsoft.com/office/powerpoint/2010/main" xmlns="" val="982754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186309"/>
          </a:xfrm>
          <a:prstGeom prst="rect">
            <a:avLst/>
          </a:prstGeom>
        </p:spPr>
        <p:txBody>
          <a:bodyPr wrap="square">
            <a:spAutoFit/>
          </a:bodyPr>
          <a:lstStyle/>
          <a:p>
            <a:pPr algn="ctr"/>
            <a:r>
              <a:rPr lang="en-US" sz="3600" b="1" dirty="0" smtClean="0">
                <a:solidFill>
                  <a:srgbClr val="000000"/>
                </a:solidFill>
                <a:latin typeface="Arial Narrow" pitchFamily="34" charset="0"/>
              </a:rPr>
              <a:t>difficulties </a:t>
            </a:r>
            <a:r>
              <a:rPr lang="en-US" sz="3600" b="1" dirty="0">
                <a:solidFill>
                  <a:srgbClr val="000000"/>
                </a:solidFill>
                <a:latin typeface="Arial Narrow" pitchFamily="34" charset="0"/>
              </a:rPr>
              <a:t>in using audit software </a:t>
            </a:r>
            <a:endParaRPr lang="en-US" sz="3600" dirty="0">
              <a:solidFill>
                <a:srgbClr val="000000"/>
              </a:solidFill>
              <a:latin typeface="Arial Narrow" pitchFamily="34" charset="0"/>
            </a:endParaRPr>
          </a:p>
          <a:p>
            <a:pPr marL="342900" indent="-342900">
              <a:buFont typeface="Arial" pitchFamily="34" charset="0"/>
              <a:buChar char="•"/>
            </a:pPr>
            <a:r>
              <a:rPr lang="en-US" sz="2400" b="1" dirty="0" smtClean="0">
                <a:solidFill>
                  <a:srgbClr val="000000"/>
                </a:solidFill>
                <a:latin typeface="Arial Narrow" pitchFamily="34" charset="0"/>
              </a:rPr>
              <a:t>Set </a:t>
            </a:r>
            <a:r>
              <a:rPr lang="en-US" sz="2400" b="1" dirty="0">
                <a:solidFill>
                  <a:srgbClr val="000000"/>
                </a:solidFill>
                <a:latin typeface="Arial Narrow" pitchFamily="34" charset="0"/>
              </a:rPr>
              <a:t>up cost is high: </a:t>
            </a:r>
            <a:r>
              <a:rPr lang="en-US" sz="2400" dirty="0">
                <a:solidFill>
                  <a:srgbClr val="000000"/>
                </a:solidFill>
                <a:latin typeface="Arial Narrow" pitchFamily="34" charset="0"/>
              </a:rPr>
              <a:t>set up cost is high as initially client procedures need to be investigated and understood thoroughly prior to the audit software can be used to access and interrogate those files. </a:t>
            </a:r>
            <a:endParaRPr lang="en-US" sz="2400" dirty="0" smtClean="0">
              <a:solidFill>
                <a:srgbClr val="000000"/>
              </a:solidFill>
              <a:latin typeface="Arial Narrow" pitchFamily="34" charset="0"/>
            </a:endParaRPr>
          </a:p>
          <a:p>
            <a:pPr marL="342900" indent="-342900">
              <a:buFont typeface="Arial" pitchFamily="34" charset="0"/>
              <a:buChar char="•"/>
            </a:pPr>
            <a:endParaRPr lang="en-US" sz="2000" dirty="0" smtClean="0">
              <a:solidFill>
                <a:srgbClr val="000000"/>
              </a:solidFill>
              <a:latin typeface="Arial Narrow" pitchFamily="34" charset="0"/>
            </a:endParaRPr>
          </a:p>
          <a:p>
            <a:pPr marL="342900" indent="-342900">
              <a:buFont typeface="Arial" pitchFamily="34" charset="0"/>
              <a:buChar char="•"/>
            </a:pPr>
            <a:r>
              <a:rPr lang="en-US" sz="2400" b="1" dirty="0" smtClean="0">
                <a:solidFill>
                  <a:srgbClr val="000000"/>
                </a:solidFill>
                <a:latin typeface="Arial Narrow" pitchFamily="34" charset="0"/>
              </a:rPr>
              <a:t>Changes </a:t>
            </a:r>
            <a:r>
              <a:rPr lang="en-US" sz="2400" b="1" dirty="0">
                <a:solidFill>
                  <a:srgbClr val="000000"/>
                </a:solidFill>
                <a:latin typeface="Arial Narrow" pitchFamily="34" charset="0"/>
              </a:rPr>
              <a:t>are costly</a:t>
            </a:r>
            <a:r>
              <a:rPr lang="en-US" sz="2400" dirty="0">
                <a:solidFill>
                  <a:srgbClr val="000000"/>
                </a:solidFill>
                <a:latin typeface="Arial Narrow" pitchFamily="34" charset="0"/>
              </a:rPr>
              <a:t>: if there are changes to client system, this will require costly alterations to the audit </a:t>
            </a:r>
            <a:r>
              <a:rPr lang="en-US" sz="2400" dirty="0" smtClean="0">
                <a:solidFill>
                  <a:srgbClr val="000000"/>
                </a:solidFill>
                <a:latin typeface="Arial Narrow" pitchFamily="34" charset="0"/>
              </a:rPr>
              <a:t>software. </a:t>
            </a:r>
          </a:p>
          <a:p>
            <a:pPr marL="342900" indent="-342900">
              <a:buFont typeface="Arial" pitchFamily="34" charset="0"/>
              <a:buChar char="•"/>
            </a:pPr>
            <a:endParaRPr lang="en-US" sz="2000" dirty="0" smtClean="0">
              <a:solidFill>
                <a:srgbClr val="000000"/>
              </a:solidFill>
              <a:latin typeface="Arial Narrow" pitchFamily="34" charset="0"/>
            </a:endParaRPr>
          </a:p>
          <a:p>
            <a:pPr marL="342900" indent="-342900">
              <a:buFont typeface="Arial" pitchFamily="34" charset="0"/>
              <a:buChar char="•"/>
            </a:pPr>
            <a:r>
              <a:rPr lang="en-US" sz="2400" b="1" dirty="0" smtClean="0">
                <a:solidFill>
                  <a:srgbClr val="000000"/>
                </a:solidFill>
                <a:latin typeface="Arial Narrow" pitchFamily="34" charset="0"/>
              </a:rPr>
              <a:t>Not </a:t>
            </a:r>
            <a:r>
              <a:rPr lang="en-US" sz="2400" b="1" dirty="0">
                <a:solidFill>
                  <a:srgbClr val="000000"/>
                </a:solidFill>
                <a:latin typeface="Arial Narrow" pitchFamily="34" charset="0"/>
              </a:rPr>
              <a:t>suitable for small installations</a:t>
            </a:r>
            <a:r>
              <a:rPr lang="en-US" sz="2400" dirty="0">
                <a:solidFill>
                  <a:srgbClr val="000000"/>
                </a:solidFill>
                <a:latin typeface="Arial Narrow" pitchFamily="34" charset="0"/>
              </a:rPr>
              <a:t>: there may be no suitable </a:t>
            </a:r>
            <a:r>
              <a:rPr lang="en-US" sz="2400" dirty="0" smtClean="0">
                <a:solidFill>
                  <a:srgbClr val="000000"/>
                </a:solidFill>
                <a:latin typeface="Arial Narrow" pitchFamily="34" charset="0"/>
              </a:rPr>
              <a:t>audit software </a:t>
            </a:r>
            <a:r>
              <a:rPr lang="en-US" sz="2400" dirty="0">
                <a:solidFill>
                  <a:srgbClr val="000000"/>
                </a:solidFill>
                <a:latin typeface="Arial Narrow" pitchFamily="34" charset="0"/>
              </a:rPr>
              <a:t>for use on mini or micro computer installations. </a:t>
            </a:r>
            <a:endParaRPr lang="en-US" sz="2400" dirty="0" smtClean="0">
              <a:solidFill>
                <a:srgbClr val="000000"/>
              </a:solidFill>
              <a:latin typeface="Arial Narrow" pitchFamily="34" charset="0"/>
            </a:endParaRPr>
          </a:p>
          <a:p>
            <a:r>
              <a:rPr lang="en-US" sz="2400" dirty="0" smtClean="0">
                <a:solidFill>
                  <a:srgbClr val="000000"/>
                </a:solidFill>
                <a:latin typeface="Arial Narrow" pitchFamily="34" charset="0"/>
              </a:rPr>
              <a:t>Client </a:t>
            </a:r>
            <a:r>
              <a:rPr lang="en-US" sz="2400" dirty="0">
                <a:solidFill>
                  <a:srgbClr val="000000"/>
                </a:solidFill>
                <a:latin typeface="Arial Narrow" pitchFamily="34" charset="0"/>
              </a:rPr>
              <a:t>accounting system documentation may be incomplete so that it is difficult to identify all procedures. </a:t>
            </a:r>
            <a:endParaRPr lang="en-US" sz="2400" dirty="0" smtClean="0">
              <a:solidFill>
                <a:srgbClr val="000000"/>
              </a:solidFill>
              <a:latin typeface="Arial Narrow" pitchFamily="34" charset="0"/>
            </a:endParaRPr>
          </a:p>
          <a:p>
            <a:endParaRPr lang="en-US" sz="2000" dirty="0" smtClean="0">
              <a:solidFill>
                <a:srgbClr val="000000"/>
              </a:solidFill>
              <a:latin typeface="Arial Narrow" pitchFamily="34" charset="0"/>
            </a:endParaRPr>
          </a:p>
          <a:p>
            <a:r>
              <a:rPr lang="en-US" sz="2400" dirty="0" smtClean="0">
                <a:solidFill>
                  <a:srgbClr val="000000"/>
                </a:solidFill>
                <a:latin typeface="Arial Narrow" pitchFamily="34" charset="0"/>
              </a:rPr>
              <a:t>The </a:t>
            </a:r>
            <a:r>
              <a:rPr lang="en-US" sz="2400" dirty="0">
                <a:solidFill>
                  <a:srgbClr val="000000"/>
                </a:solidFill>
                <a:latin typeface="Arial Narrow" pitchFamily="34" charset="0"/>
              </a:rPr>
              <a:t>cost of writing specific audit software to test those systems may be difficult to justify against the possible benefit on the audit or possibility of recovering the cost of the software.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27</a:t>
            </a:fld>
            <a:endParaRPr lang="en-US"/>
          </a:p>
        </p:txBody>
      </p:sp>
    </p:spTree>
    <p:extLst>
      <p:ext uri="{BB962C8B-B14F-4D97-AF65-F5344CB8AC3E}">
        <p14:creationId xmlns:p14="http://schemas.microsoft.com/office/powerpoint/2010/main" xmlns="" val="499389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199" cy="7613366"/>
          </a:xfrm>
          <a:prstGeom prst="rect">
            <a:avLst/>
          </a:prstGeom>
        </p:spPr>
        <p:txBody>
          <a:bodyPr wrap="square">
            <a:spAutoFit/>
          </a:bodyPr>
          <a:lstStyle/>
          <a:p>
            <a:r>
              <a:rPr lang="en-US" sz="2800" b="1" dirty="0" smtClean="0">
                <a:solidFill>
                  <a:srgbClr val="000000"/>
                </a:solidFill>
                <a:latin typeface="Times New Roman"/>
                <a:ea typeface="Calibri"/>
              </a:rPr>
              <a:t>briefly </a:t>
            </a:r>
            <a:r>
              <a:rPr lang="en-US" sz="2800" b="1" dirty="0">
                <a:solidFill>
                  <a:srgbClr val="000000"/>
                </a:solidFill>
                <a:latin typeface="Times New Roman"/>
                <a:ea typeface="Calibri"/>
              </a:rPr>
              <a:t>explain </a:t>
            </a:r>
            <a:r>
              <a:rPr lang="en-US" sz="2800" b="1" dirty="0" smtClean="0">
                <a:solidFill>
                  <a:srgbClr val="000000"/>
                </a:solidFill>
                <a:latin typeface="Times New Roman"/>
                <a:ea typeface="Calibri"/>
              </a:rPr>
              <a:t>the </a:t>
            </a:r>
            <a:r>
              <a:rPr lang="en-US" sz="2800" b="1" dirty="0">
                <a:solidFill>
                  <a:srgbClr val="000000"/>
                </a:solidFill>
                <a:latin typeface="Times New Roman"/>
                <a:ea typeface="Calibri"/>
              </a:rPr>
              <a:t>difficulties of using audit </a:t>
            </a:r>
            <a:r>
              <a:rPr lang="en-US" sz="2800" b="1" dirty="0" smtClean="0">
                <a:solidFill>
                  <a:srgbClr val="000000"/>
                </a:solidFill>
                <a:latin typeface="Times New Roman"/>
                <a:ea typeface="Calibri"/>
              </a:rPr>
              <a:t>software</a:t>
            </a:r>
            <a:r>
              <a:rPr lang="en-US" sz="2800" b="1" dirty="0">
                <a:solidFill>
                  <a:srgbClr val="000000"/>
                </a:solidFill>
                <a:latin typeface="Times New Roman"/>
                <a:ea typeface="Calibri"/>
              </a:rPr>
              <a:t>.</a:t>
            </a:r>
            <a:r>
              <a:rPr lang="en-US" sz="2800" b="1" dirty="0" smtClean="0">
                <a:solidFill>
                  <a:srgbClr val="000000"/>
                </a:solidFill>
                <a:latin typeface="Times New Roman"/>
                <a:ea typeface="Calibri"/>
              </a:rPr>
              <a:t> </a:t>
            </a:r>
          </a:p>
          <a:p>
            <a:endParaRPr lang="en-US" dirty="0">
              <a:solidFill>
                <a:srgbClr val="000000"/>
              </a:solidFill>
              <a:latin typeface="Times New Roman"/>
            </a:endParaRPr>
          </a:p>
          <a:p>
            <a:pPr marL="342900" marR="0" lvl="0" indent="-342900">
              <a:lnSpc>
                <a:spcPct val="115000"/>
              </a:lnSpc>
              <a:spcBef>
                <a:spcPts val="0"/>
              </a:spcBef>
              <a:spcAft>
                <a:spcPts val="425"/>
              </a:spcAft>
              <a:buFont typeface="Symbol"/>
              <a:buChar char=""/>
            </a:pPr>
            <a:r>
              <a:rPr lang="en-US" sz="2400" b="1" dirty="0">
                <a:solidFill>
                  <a:srgbClr val="000000"/>
                </a:solidFill>
                <a:latin typeface="Arial Narrow" pitchFamily="34" charset="0"/>
                <a:ea typeface="Calibri"/>
                <a:cs typeface="Times New Roman"/>
              </a:rPr>
              <a:t>Set up cost is high: </a:t>
            </a:r>
            <a:r>
              <a:rPr lang="en-US" sz="2400" dirty="0">
                <a:solidFill>
                  <a:srgbClr val="000000"/>
                </a:solidFill>
                <a:latin typeface="Arial Narrow" pitchFamily="34" charset="0"/>
                <a:ea typeface="Calibri"/>
                <a:cs typeface="Times New Roman"/>
              </a:rPr>
              <a:t>set up cost is high as initially client procedures need to be investigated and </a:t>
            </a:r>
            <a:r>
              <a:rPr lang="en-US" sz="2400" dirty="0" smtClean="0">
                <a:solidFill>
                  <a:srgbClr val="000000"/>
                </a:solidFill>
                <a:latin typeface="Arial Narrow" pitchFamily="34" charset="0"/>
                <a:ea typeface="Calibri"/>
                <a:cs typeface="Times New Roman"/>
              </a:rPr>
              <a:t>understood </a:t>
            </a:r>
            <a:r>
              <a:rPr lang="en-US" sz="2400" dirty="0">
                <a:solidFill>
                  <a:srgbClr val="000000"/>
                </a:solidFill>
                <a:latin typeface="Arial Narrow" pitchFamily="34" charset="0"/>
                <a:ea typeface="Calibri"/>
                <a:cs typeface="Times New Roman"/>
              </a:rPr>
              <a:t>prior to the audit software </a:t>
            </a:r>
            <a:endParaRPr lang="en-US" sz="2400" dirty="0">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a:solidFill>
                  <a:srgbClr val="000000"/>
                </a:solidFill>
                <a:latin typeface="Arial Narrow" pitchFamily="34" charset="0"/>
                <a:ea typeface="Calibri"/>
                <a:cs typeface="Times New Roman"/>
              </a:rPr>
              <a:t>Changes are costly</a:t>
            </a:r>
            <a:r>
              <a:rPr lang="en-US" sz="2400" dirty="0">
                <a:solidFill>
                  <a:srgbClr val="000000"/>
                </a:solidFill>
                <a:latin typeface="Arial Narrow" pitchFamily="34" charset="0"/>
                <a:ea typeface="Calibri"/>
                <a:cs typeface="Times New Roman"/>
              </a:rPr>
              <a:t>: if there are changes to client system, </a:t>
            </a:r>
            <a:endParaRPr lang="en-US" sz="2400" dirty="0" smtClean="0">
              <a:solidFill>
                <a:srgbClr val="000000"/>
              </a:solidFill>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smtClean="0">
                <a:solidFill>
                  <a:srgbClr val="000000"/>
                </a:solidFill>
                <a:latin typeface="Arial Narrow" pitchFamily="34" charset="0"/>
                <a:ea typeface="Calibri"/>
                <a:cs typeface="Times New Roman"/>
              </a:rPr>
              <a:t>Not </a:t>
            </a:r>
            <a:r>
              <a:rPr lang="en-US" sz="2400" b="1" dirty="0">
                <a:solidFill>
                  <a:srgbClr val="000000"/>
                </a:solidFill>
                <a:latin typeface="Arial Narrow" pitchFamily="34" charset="0"/>
                <a:ea typeface="Calibri"/>
                <a:cs typeface="Times New Roman"/>
              </a:rPr>
              <a:t>suitable for small installations</a:t>
            </a:r>
            <a:r>
              <a:rPr lang="en-US" sz="2400" dirty="0">
                <a:solidFill>
                  <a:srgbClr val="000000"/>
                </a:solidFill>
                <a:latin typeface="Arial Narrow" pitchFamily="34" charset="0"/>
                <a:ea typeface="Calibri"/>
                <a:cs typeface="Times New Roman"/>
              </a:rPr>
              <a:t>: there may be no suitable audit software for use on mini or micro computer installations. </a:t>
            </a:r>
            <a:endParaRPr lang="en-US" sz="2400" dirty="0" smtClean="0">
              <a:solidFill>
                <a:srgbClr val="000000"/>
              </a:solidFill>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smtClean="0">
                <a:solidFill>
                  <a:srgbClr val="000000"/>
                </a:solidFill>
                <a:latin typeface="Arial Narrow" pitchFamily="34" charset="0"/>
                <a:ea typeface="Calibri"/>
                <a:cs typeface="Times New Roman"/>
              </a:rPr>
              <a:t>Over </a:t>
            </a:r>
            <a:r>
              <a:rPr lang="en-US" sz="2400" b="1" dirty="0">
                <a:solidFill>
                  <a:srgbClr val="000000"/>
                </a:solidFill>
                <a:latin typeface="Arial Narrow" pitchFamily="34" charset="0"/>
                <a:ea typeface="Calibri"/>
                <a:cs typeface="Times New Roman"/>
              </a:rPr>
              <a:t>elaboration</a:t>
            </a:r>
            <a:r>
              <a:rPr lang="en-US" sz="2400" dirty="0">
                <a:solidFill>
                  <a:srgbClr val="000000"/>
                </a:solidFill>
                <a:latin typeface="Arial Narrow" pitchFamily="34" charset="0"/>
                <a:ea typeface="Calibri"/>
                <a:cs typeface="Times New Roman"/>
              </a:rPr>
              <a:t>: tendency to produce over elaborate enquiry programs which are expensive to develop, time consuming in processing and reviewing. Hence audit cost goes up and its difficult to justify its use. </a:t>
            </a:r>
            <a:endParaRPr lang="en-US" sz="2400" dirty="0">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a:solidFill>
                  <a:srgbClr val="000000"/>
                </a:solidFill>
                <a:latin typeface="Arial Narrow" pitchFamily="34" charset="0"/>
                <a:ea typeface="Calibri"/>
                <a:cs typeface="Times New Roman"/>
              </a:rPr>
              <a:t>Quantities of output</a:t>
            </a:r>
            <a:r>
              <a:rPr lang="en-US" sz="2400" dirty="0">
                <a:solidFill>
                  <a:srgbClr val="000000"/>
                </a:solidFill>
                <a:latin typeface="Arial Narrow" pitchFamily="34" charset="0"/>
                <a:ea typeface="Calibri"/>
                <a:cs typeface="Times New Roman"/>
              </a:rPr>
              <a:t>: it may arise that output is too large either due to poor design of the software </a:t>
            </a:r>
            <a:endParaRPr lang="en-US" sz="2400" dirty="0" smtClean="0">
              <a:solidFill>
                <a:srgbClr val="000000"/>
              </a:solidFill>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smtClean="0">
                <a:solidFill>
                  <a:srgbClr val="000000"/>
                </a:solidFill>
                <a:latin typeface="Arial Narrow" pitchFamily="34" charset="0"/>
                <a:ea typeface="Calibri"/>
                <a:cs typeface="Times New Roman"/>
              </a:rPr>
              <a:t>Live </a:t>
            </a:r>
            <a:r>
              <a:rPr lang="en-US" sz="2400" b="1" dirty="0">
                <a:solidFill>
                  <a:srgbClr val="000000"/>
                </a:solidFill>
                <a:latin typeface="Arial Narrow" pitchFamily="34" charset="0"/>
                <a:ea typeface="Calibri"/>
                <a:cs typeface="Times New Roman"/>
              </a:rPr>
              <a:t>database</a:t>
            </a:r>
            <a:r>
              <a:rPr lang="en-US" sz="2400" dirty="0">
                <a:solidFill>
                  <a:srgbClr val="000000"/>
                </a:solidFill>
                <a:latin typeface="Arial Narrow" pitchFamily="34" charset="0"/>
                <a:ea typeface="Calibri"/>
                <a:cs typeface="Times New Roman"/>
              </a:rPr>
              <a:t>: the audit program need to be run on the live database (i.e. actual files) of the client because the auditor is testing the actual system of the client. </a:t>
            </a:r>
            <a:endParaRPr lang="en-US" sz="2400" dirty="0">
              <a:latin typeface="Arial Narrow" pitchFamily="34" charset="0"/>
              <a:ea typeface="Calibri"/>
              <a:cs typeface="Times New Roman"/>
            </a:endParaRPr>
          </a:p>
          <a:p>
            <a:pPr>
              <a:lnSpc>
                <a:spcPct val="115000"/>
              </a:lnSpc>
              <a:spcAft>
                <a:spcPts val="1000"/>
              </a:spcAft>
            </a:pPr>
            <a:r>
              <a:rPr lang="en-US" sz="2400" dirty="0">
                <a:latin typeface="Arial Narrow" pitchFamily="34" charset="0"/>
                <a:ea typeface="Calibri"/>
                <a:cs typeface="Times New Roman"/>
              </a:rPr>
              <a:t> </a:t>
            </a:r>
          </a:p>
          <a:p>
            <a:endParaRPr lang="en-US" dirty="0"/>
          </a:p>
        </p:txBody>
      </p:sp>
      <p:sp>
        <p:nvSpPr>
          <p:cNvPr id="3" name="Slide Number Placeholder 2"/>
          <p:cNvSpPr>
            <a:spLocks noGrp="1"/>
          </p:cNvSpPr>
          <p:nvPr>
            <p:ph type="sldNum" sz="quarter" idx="12"/>
          </p:nvPr>
        </p:nvSpPr>
        <p:spPr/>
        <p:txBody>
          <a:bodyPr/>
          <a:lstStyle/>
          <a:p>
            <a:fld id="{41A8C874-88F2-4FEF-9B03-83EFF5CAC622}" type="slidenum">
              <a:rPr lang="en-US" smtClean="0"/>
              <a:pPr/>
              <a:t>28</a:t>
            </a:fld>
            <a:endParaRPr lang="en-US"/>
          </a:p>
        </p:txBody>
      </p:sp>
    </p:spTree>
    <p:extLst>
      <p:ext uri="{BB962C8B-B14F-4D97-AF65-F5344CB8AC3E}">
        <p14:creationId xmlns:p14="http://schemas.microsoft.com/office/powerpoint/2010/main" xmlns="" val="196743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29</a:t>
            </a:fld>
            <a:endParaRPr lang="en-US"/>
          </a:p>
        </p:txBody>
      </p:sp>
      <p:sp>
        <p:nvSpPr>
          <p:cNvPr id="3" name="Rectangle 2"/>
          <p:cNvSpPr/>
          <p:nvPr/>
        </p:nvSpPr>
        <p:spPr>
          <a:xfrm>
            <a:off x="228600" y="21771"/>
            <a:ext cx="8839200" cy="6381747"/>
          </a:xfrm>
          <a:prstGeom prst="rect">
            <a:avLst/>
          </a:prstGeom>
        </p:spPr>
        <p:txBody>
          <a:bodyPr wrap="square">
            <a:spAutoFit/>
          </a:bodyPr>
          <a:lstStyle/>
          <a:p>
            <a:pPr algn="just">
              <a:lnSpc>
                <a:spcPct val="115000"/>
              </a:lnSpc>
              <a:spcAft>
                <a:spcPts val="800"/>
              </a:spcAft>
            </a:pPr>
            <a:r>
              <a:rPr lang="en-MY" b="1" dirty="0" smtClean="0">
                <a:latin typeface="Times New Roman"/>
                <a:ea typeface="Calibri"/>
                <a:cs typeface="Times New Roman"/>
              </a:rPr>
              <a:t>EXAM QUESTION</a:t>
            </a:r>
          </a:p>
          <a:p>
            <a:pPr algn="just">
              <a:lnSpc>
                <a:spcPct val="115000"/>
              </a:lnSpc>
              <a:spcAft>
                <a:spcPts val="800"/>
              </a:spcAft>
            </a:pPr>
            <a:r>
              <a:rPr lang="en-MY" sz="2000" dirty="0" smtClean="0">
                <a:latin typeface="Times New Roman"/>
                <a:ea typeface="Calibri"/>
                <a:cs typeface="Times New Roman"/>
              </a:rPr>
              <a:t>Orange </a:t>
            </a:r>
            <a:r>
              <a:rPr lang="en-MY" sz="2000" dirty="0">
                <a:latin typeface="Times New Roman"/>
                <a:ea typeface="Calibri"/>
                <a:cs typeface="Times New Roman"/>
              </a:rPr>
              <a:t>Juice </a:t>
            </a:r>
            <a:r>
              <a:rPr lang="en-MY" sz="2000" dirty="0" smtClean="0">
                <a:latin typeface="Times New Roman"/>
                <a:ea typeface="Calibri"/>
                <a:cs typeface="Times New Roman"/>
              </a:rPr>
              <a:t>Company </a:t>
            </a:r>
            <a:r>
              <a:rPr lang="en-MY" sz="2000" dirty="0">
                <a:latin typeface="Times New Roman"/>
                <a:ea typeface="Calibri"/>
                <a:cs typeface="Times New Roman"/>
              </a:rPr>
              <a:t>(Orange Co.) is a manufacturer of Orange juice in </a:t>
            </a:r>
            <a:r>
              <a:rPr lang="en-MY" sz="2000" dirty="0" err="1">
                <a:latin typeface="Times New Roman"/>
                <a:ea typeface="Calibri"/>
                <a:cs typeface="Times New Roman"/>
              </a:rPr>
              <a:t>Tanga</a:t>
            </a:r>
            <a:r>
              <a:rPr lang="en-MY" sz="2000" dirty="0">
                <a:latin typeface="Times New Roman"/>
                <a:ea typeface="Calibri"/>
                <a:cs typeface="Times New Roman"/>
              </a:rPr>
              <a:t>, The </a:t>
            </a:r>
            <a:r>
              <a:rPr lang="en-MY" sz="2000" dirty="0" smtClean="0">
                <a:latin typeface="Times New Roman"/>
                <a:ea typeface="Calibri"/>
                <a:cs typeface="Times New Roman"/>
              </a:rPr>
              <a:t>company </a:t>
            </a:r>
            <a:r>
              <a:rPr lang="en-MY" sz="2000" dirty="0">
                <a:latin typeface="Times New Roman"/>
                <a:ea typeface="Calibri"/>
                <a:cs typeface="Times New Roman"/>
              </a:rPr>
              <a:t>operates from a large production facility, where it undertakes continuous production 24 hours a day, </a:t>
            </a:r>
            <a:r>
              <a:rPr lang="en-MY" sz="2000" dirty="0" smtClean="0">
                <a:latin typeface="Times New Roman"/>
                <a:ea typeface="Calibri"/>
                <a:cs typeface="Times New Roman"/>
              </a:rPr>
              <a:t>seven </a:t>
            </a:r>
            <a:r>
              <a:rPr lang="en-MY" sz="2000" dirty="0">
                <a:latin typeface="Times New Roman"/>
                <a:ea typeface="Calibri"/>
                <a:cs typeface="Times New Roman"/>
              </a:rPr>
              <a:t>days a week. At this production facility there are two warehouses, where the company’s finished goods and raw materials are stored. Orange Co.’s finished goods consist of Orange juice packed in boxes, and the raw materials consists orange fruits, sugar, and flavours. Orange Co.’s year end is 31 December. </a:t>
            </a:r>
            <a:endParaRPr lang="en-US" sz="2000" dirty="0">
              <a:latin typeface="Calibri"/>
              <a:ea typeface="Calibri"/>
              <a:cs typeface="Times New Roman"/>
            </a:endParaRPr>
          </a:p>
          <a:p>
            <a:pPr algn="just">
              <a:lnSpc>
                <a:spcPct val="115000"/>
              </a:lnSpc>
              <a:spcAft>
                <a:spcPts val="800"/>
              </a:spcAft>
            </a:pPr>
            <a:r>
              <a:rPr lang="en-MY" sz="2000" dirty="0">
                <a:latin typeface="Times New Roman"/>
                <a:ea typeface="Calibri"/>
                <a:cs typeface="Times New Roman"/>
              </a:rPr>
              <a:t>Orange Co. is finalising the arrangements for the year-end inventory count, which is to be undertaken on 31 December 2020. The finished Orange juice is stored within 20 lanes of the first warehouse. The second warehouse is for the raw materials. The following arrangements have been made for the inventory count: The warehouse manager will supervise the count as he is most familiar with the inventory. </a:t>
            </a:r>
            <a:endParaRPr lang="en-MY" sz="2000" dirty="0" smtClean="0">
              <a:latin typeface="Times New Roman"/>
              <a:ea typeface="Calibri"/>
              <a:cs typeface="Times New Roman"/>
            </a:endParaRPr>
          </a:p>
          <a:p>
            <a:pPr algn="just">
              <a:lnSpc>
                <a:spcPct val="115000"/>
              </a:lnSpc>
              <a:spcAft>
                <a:spcPts val="800"/>
              </a:spcAft>
            </a:pPr>
            <a:r>
              <a:rPr lang="en-MY" sz="2000" dirty="0" smtClean="0">
                <a:latin typeface="Times New Roman"/>
                <a:ea typeface="Calibri"/>
                <a:cs typeface="Times New Roman"/>
              </a:rPr>
              <a:t>There </a:t>
            </a:r>
            <a:r>
              <a:rPr lang="en-MY" sz="2000" dirty="0">
                <a:latin typeface="Times New Roman"/>
                <a:ea typeface="Calibri"/>
                <a:cs typeface="Times New Roman"/>
              </a:rPr>
              <a:t>will be ten teams of counters and each team will comprise two members of staff. None of the warehouse staff, other than the manager, will be involved in the count. The level of work-in-progress in the manufacturing plant is to be assessed by the warehouse manager. It is likely that this will be an immaterial balance.  </a:t>
            </a:r>
            <a:endParaRPr lang="en-US" sz="2000" dirty="0">
              <a:effectLst/>
              <a:latin typeface="Calibri"/>
              <a:ea typeface="Calibri"/>
              <a:cs typeface="Times New Roman"/>
            </a:endParaRPr>
          </a:p>
        </p:txBody>
      </p:sp>
    </p:spTree>
    <p:extLst>
      <p:ext uri="{BB962C8B-B14F-4D97-AF65-F5344CB8AC3E}">
        <p14:creationId xmlns:p14="http://schemas.microsoft.com/office/powerpoint/2010/main" xmlns="" val="1773701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1143000"/>
          </a:xfrm>
        </p:spPr>
        <p:txBody>
          <a:bodyPr/>
          <a:lstStyle/>
          <a:p>
            <a:pPr algn="ctr"/>
            <a:r>
              <a:rPr lang="en-US" altLang="en-US" dirty="0">
                <a:solidFill>
                  <a:srgbClr val="000000"/>
                </a:solidFill>
                <a:latin typeface="Times New Roman"/>
              </a:rPr>
              <a:t>Auditing Information Technology </a:t>
            </a:r>
            <a:endParaRPr lang="en-US" dirty="0"/>
          </a:p>
        </p:txBody>
      </p:sp>
      <p:sp>
        <p:nvSpPr>
          <p:cNvPr id="4" name="Rectangle 3"/>
          <p:cNvSpPr/>
          <p:nvPr/>
        </p:nvSpPr>
        <p:spPr>
          <a:xfrm>
            <a:off x="304800" y="914400"/>
            <a:ext cx="8534400" cy="5135765"/>
          </a:xfrm>
          <a:prstGeom prst="rect">
            <a:avLst/>
          </a:prstGeom>
        </p:spPr>
        <p:txBody>
          <a:bodyPr wrap="square">
            <a:spAutoFit/>
          </a:bodyPr>
          <a:lstStyle/>
          <a:p>
            <a:pPr>
              <a:lnSpc>
                <a:spcPct val="115000"/>
              </a:lnSpc>
              <a:spcAft>
                <a:spcPts val="1000"/>
              </a:spcAft>
            </a:pPr>
            <a:r>
              <a:rPr lang="en-US" sz="3200" dirty="0" smtClean="0">
                <a:effectLst/>
                <a:latin typeface="Arial Narrow" pitchFamily="34" charset="0"/>
                <a:ea typeface="Calibri"/>
                <a:cs typeface="Times New Roman"/>
              </a:rPr>
              <a:t>There are several names for an audit in an Information Technology (IT) system. They include: </a:t>
            </a:r>
            <a:endParaRPr lang="en-US" sz="3200" dirty="0">
              <a:latin typeface="Arial Narrow" pitchFamily="34" charset="0"/>
              <a:ea typeface="Calibri"/>
              <a:cs typeface="Times New Roman"/>
            </a:endParaRPr>
          </a:p>
          <a:p>
            <a:pPr>
              <a:lnSpc>
                <a:spcPct val="115000"/>
              </a:lnSpc>
              <a:spcAft>
                <a:spcPts val="1000"/>
              </a:spcAft>
            </a:pPr>
            <a:endParaRPr lang="en-US" sz="3200" dirty="0" smtClean="0">
              <a:effectLst/>
              <a:latin typeface="Arial Narrow" pitchFamily="34" charset="0"/>
              <a:ea typeface="Calibri"/>
              <a:cs typeface="Times New Roman"/>
            </a:endParaRPr>
          </a:p>
          <a:p>
            <a:pPr>
              <a:lnSpc>
                <a:spcPct val="115000"/>
              </a:lnSpc>
              <a:spcAft>
                <a:spcPts val="1000"/>
              </a:spcAft>
            </a:pPr>
            <a:r>
              <a:rPr lang="en-US" sz="3200" dirty="0" smtClean="0">
                <a:effectLst/>
                <a:latin typeface="Arial Narrow" pitchFamily="34" charset="0"/>
                <a:ea typeface="Calibri"/>
                <a:cs typeface="Times New Roman"/>
              </a:rPr>
              <a:t>An audit in an Electronic Data processing (EDP) environment;  </a:t>
            </a:r>
            <a:endParaRPr lang="en-US" sz="3200" dirty="0">
              <a:latin typeface="Arial Narrow" pitchFamily="34" charset="0"/>
              <a:ea typeface="Calibri"/>
              <a:cs typeface="Times New Roman"/>
            </a:endParaRPr>
          </a:p>
          <a:p>
            <a:pPr>
              <a:lnSpc>
                <a:spcPct val="115000"/>
              </a:lnSpc>
              <a:spcAft>
                <a:spcPts val="1000"/>
              </a:spcAft>
            </a:pPr>
            <a:r>
              <a:rPr lang="en-US" sz="3200" dirty="0" smtClean="0">
                <a:effectLst/>
                <a:latin typeface="Arial Narrow" pitchFamily="34" charset="0"/>
                <a:ea typeface="Calibri"/>
                <a:cs typeface="Times New Roman"/>
              </a:rPr>
              <a:t>An audit in a Computerized Information System (CIS) Environment; and </a:t>
            </a:r>
            <a:endParaRPr lang="en-US" sz="3200" dirty="0">
              <a:latin typeface="Arial Narrow" pitchFamily="34" charset="0"/>
              <a:ea typeface="Calibri"/>
              <a:cs typeface="Times New Roman"/>
            </a:endParaRPr>
          </a:p>
          <a:p>
            <a:pPr>
              <a:lnSpc>
                <a:spcPct val="115000"/>
              </a:lnSpc>
            </a:pPr>
            <a:r>
              <a:rPr lang="en-US" sz="3200" dirty="0" smtClean="0">
                <a:effectLst/>
                <a:latin typeface="Arial Narrow" pitchFamily="34" charset="0"/>
                <a:ea typeface="Calibri"/>
                <a:cs typeface="Times New Roman"/>
              </a:rPr>
              <a:t>Computer Audit</a:t>
            </a:r>
            <a:endParaRPr lang="en-US" sz="32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3</a:t>
            </a:fld>
            <a:endParaRPr lang="en-US"/>
          </a:p>
        </p:txBody>
      </p:sp>
    </p:spTree>
    <p:extLst>
      <p:ext uri="{BB962C8B-B14F-4D97-AF65-F5344CB8AC3E}">
        <p14:creationId xmlns:p14="http://schemas.microsoft.com/office/powerpoint/2010/main" xmlns="" val="1169301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30</a:t>
            </a:fld>
            <a:endParaRPr lang="en-US"/>
          </a:p>
        </p:txBody>
      </p:sp>
      <p:sp>
        <p:nvSpPr>
          <p:cNvPr id="3" name="Rectangle 2"/>
          <p:cNvSpPr/>
          <p:nvPr/>
        </p:nvSpPr>
        <p:spPr>
          <a:xfrm>
            <a:off x="195943" y="228600"/>
            <a:ext cx="8915400" cy="7078861"/>
          </a:xfrm>
          <a:prstGeom prst="rect">
            <a:avLst/>
          </a:prstGeom>
        </p:spPr>
        <p:txBody>
          <a:bodyPr wrap="square">
            <a:spAutoFit/>
          </a:bodyPr>
          <a:lstStyle/>
          <a:p>
            <a:pPr algn="just">
              <a:lnSpc>
                <a:spcPct val="115000"/>
              </a:lnSpc>
              <a:spcAft>
                <a:spcPts val="800"/>
              </a:spcAft>
            </a:pPr>
            <a:r>
              <a:rPr lang="en-MY" sz="2400" dirty="0">
                <a:latin typeface="Times New Roman"/>
                <a:ea typeface="Calibri"/>
                <a:cs typeface="Times New Roman"/>
              </a:rPr>
              <a:t>You are the audit manager of Gift &amp; </a:t>
            </a:r>
            <a:r>
              <a:rPr lang="en-MY" sz="2400" dirty="0" err="1">
                <a:latin typeface="Times New Roman"/>
                <a:ea typeface="Calibri"/>
                <a:cs typeface="Times New Roman"/>
              </a:rPr>
              <a:t>Najma</a:t>
            </a:r>
            <a:r>
              <a:rPr lang="en-MY" sz="2400" dirty="0">
                <a:latin typeface="Times New Roman"/>
                <a:ea typeface="Calibri"/>
                <a:cs typeface="Times New Roman"/>
              </a:rPr>
              <a:t> audit firm, and your audit partner wishes to utilise Computer-Assisted Audit Techniques (CAATs) for the first time for controls and substantive testing in auditing Orange Co.’s inventory.</a:t>
            </a:r>
            <a:endParaRPr lang="en-US" sz="2400" dirty="0">
              <a:latin typeface="Calibri"/>
              <a:ea typeface="Calibri"/>
              <a:cs typeface="Times New Roman"/>
            </a:endParaRPr>
          </a:p>
          <a:p>
            <a:pPr algn="just">
              <a:lnSpc>
                <a:spcPct val="115000"/>
              </a:lnSpc>
              <a:spcAft>
                <a:spcPts val="800"/>
              </a:spcAft>
            </a:pPr>
            <a:r>
              <a:rPr lang="en-MY" sz="2400" b="1" dirty="0">
                <a:latin typeface="Times New Roman"/>
                <a:ea typeface="Calibri"/>
                <a:cs typeface="Times New Roman"/>
              </a:rPr>
              <a:t>Required</a:t>
            </a:r>
            <a:endParaRPr lang="en-US" sz="2400" dirty="0">
              <a:latin typeface="Calibri"/>
              <a:ea typeface="Calibri"/>
              <a:cs typeface="Times New Roman"/>
            </a:endParaRPr>
          </a:p>
          <a:p>
            <a:pPr algn="just">
              <a:lnSpc>
                <a:spcPct val="115000"/>
              </a:lnSpc>
              <a:spcAft>
                <a:spcPts val="800"/>
              </a:spcAft>
            </a:pPr>
            <a:r>
              <a:rPr lang="en-MY" sz="2400" dirty="0" smtClean="0">
                <a:latin typeface="Times New Roman"/>
                <a:ea typeface="Calibri"/>
                <a:cs typeface="Times New Roman"/>
              </a:rPr>
              <a:t>While </a:t>
            </a:r>
            <a:r>
              <a:rPr lang="en-MY" sz="2400" dirty="0">
                <a:latin typeface="Times New Roman"/>
                <a:ea typeface="Calibri"/>
                <a:cs typeface="Times New Roman"/>
              </a:rPr>
              <a:t>you understand that, computer assisted audit techniques (CAATs) are the </a:t>
            </a:r>
            <a:r>
              <a:rPr lang="en-MY" sz="2400" dirty="0" smtClean="0">
                <a:latin typeface="Times New Roman"/>
                <a:ea typeface="Calibri"/>
                <a:cs typeface="Times New Roman"/>
              </a:rPr>
              <a:t>methods </a:t>
            </a:r>
            <a:r>
              <a:rPr lang="en-MY" sz="2400" dirty="0">
                <a:latin typeface="Times New Roman"/>
                <a:ea typeface="Calibri"/>
                <a:cs typeface="Times New Roman"/>
              </a:rPr>
              <a:t>of using a computer to assist the auditor in the performance of the computer </a:t>
            </a:r>
            <a:r>
              <a:rPr lang="en-MY" sz="2400" dirty="0" smtClean="0">
                <a:latin typeface="Times New Roman"/>
                <a:ea typeface="Calibri"/>
                <a:cs typeface="Times New Roman"/>
              </a:rPr>
              <a:t>audit:</a:t>
            </a:r>
            <a:endParaRPr lang="en-US" sz="2400" dirty="0" smtClean="0">
              <a:latin typeface="Calibri"/>
              <a:ea typeface="Calibri"/>
              <a:cs typeface="Times New Roman"/>
            </a:endParaRPr>
          </a:p>
          <a:p>
            <a:pPr marL="514350" indent="-514350" algn="just">
              <a:lnSpc>
                <a:spcPct val="115000"/>
              </a:lnSpc>
              <a:spcAft>
                <a:spcPts val="800"/>
              </a:spcAft>
              <a:buAutoNum type="romanLcParenBoth"/>
            </a:pPr>
            <a:r>
              <a:rPr lang="en-MY" sz="2400" dirty="0" smtClean="0">
                <a:latin typeface="Times New Roman"/>
                <a:ea typeface="Calibri"/>
                <a:cs typeface="Times New Roman"/>
              </a:rPr>
              <a:t>Briefly </a:t>
            </a:r>
            <a:r>
              <a:rPr lang="en-MY" sz="2400" dirty="0">
                <a:latin typeface="Times New Roman"/>
                <a:ea typeface="Calibri"/>
                <a:cs typeface="Times New Roman"/>
              </a:rPr>
              <a:t>explain </a:t>
            </a:r>
            <a:r>
              <a:rPr lang="en-MY" sz="2400" dirty="0" smtClean="0">
                <a:latin typeface="Times New Roman"/>
                <a:ea typeface="Calibri"/>
                <a:cs typeface="Times New Roman"/>
              </a:rPr>
              <a:t>any five (</a:t>
            </a:r>
            <a:r>
              <a:rPr lang="en-MY" sz="2400" b="1" dirty="0" smtClean="0">
                <a:latin typeface="Times New Roman"/>
                <a:ea typeface="Calibri"/>
                <a:cs typeface="Times New Roman"/>
              </a:rPr>
              <a:t>5)</a:t>
            </a:r>
            <a:r>
              <a:rPr lang="en-MY" sz="2400" dirty="0" smtClean="0">
                <a:latin typeface="Times New Roman"/>
                <a:ea typeface="Calibri"/>
                <a:cs typeface="Times New Roman"/>
              </a:rPr>
              <a:t> </a:t>
            </a:r>
            <a:r>
              <a:rPr lang="en-MY" sz="2400" dirty="0">
                <a:latin typeface="Times New Roman"/>
                <a:ea typeface="Calibri"/>
                <a:cs typeface="Times New Roman"/>
              </a:rPr>
              <a:t>potential advantages of using </a:t>
            </a:r>
            <a:r>
              <a:rPr lang="en-MY" sz="2400" dirty="0" smtClean="0">
                <a:latin typeface="Times New Roman"/>
                <a:ea typeface="Calibri"/>
                <a:cs typeface="Times New Roman"/>
              </a:rPr>
              <a:t>CAATs </a:t>
            </a:r>
            <a:r>
              <a:rPr lang="en-MY" sz="2400" dirty="0">
                <a:latin typeface="Times New Roman"/>
                <a:ea typeface="Calibri"/>
                <a:cs typeface="Times New Roman"/>
              </a:rPr>
              <a:t>in </a:t>
            </a:r>
            <a:r>
              <a:rPr lang="en-MY" sz="2400" dirty="0" smtClean="0">
                <a:latin typeface="Times New Roman"/>
                <a:ea typeface="Calibri"/>
                <a:cs typeface="Times New Roman"/>
              </a:rPr>
              <a:t>an </a:t>
            </a:r>
            <a:r>
              <a:rPr lang="en-MY" sz="2400" dirty="0">
                <a:latin typeface="Times New Roman"/>
                <a:ea typeface="Calibri"/>
                <a:cs typeface="Times New Roman"/>
              </a:rPr>
              <a:t>audit	</a:t>
            </a:r>
            <a:r>
              <a:rPr lang="en-MY" sz="2400" dirty="0" smtClean="0">
                <a:latin typeface="Times New Roman"/>
                <a:ea typeface="Calibri"/>
                <a:cs typeface="Times New Roman"/>
              </a:rPr>
              <a:t> </a:t>
            </a:r>
            <a:r>
              <a:rPr lang="en-MY" sz="2400" b="1" dirty="0" smtClean="0">
                <a:latin typeface="Times New Roman"/>
                <a:ea typeface="Calibri"/>
                <a:cs typeface="Times New Roman"/>
              </a:rPr>
              <a:t>(5 Marks)</a:t>
            </a:r>
            <a:endParaRPr lang="en-MY" sz="2400" b="1" dirty="0">
              <a:latin typeface="Times New Roman"/>
              <a:ea typeface="Calibri"/>
              <a:cs typeface="Times New Roman"/>
            </a:endParaRPr>
          </a:p>
          <a:p>
            <a:pPr marL="514350" indent="-514350" algn="just">
              <a:lnSpc>
                <a:spcPct val="115000"/>
              </a:lnSpc>
              <a:spcAft>
                <a:spcPts val="800"/>
              </a:spcAft>
              <a:buAutoNum type="romanLcParenBoth"/>
            </a:pPr>
            <a:r>
              <a:rPr lang="en-MY" sz="2400" dirty="0" smtClean="0">
                <a:latin typeface="Times New Roman"/>
                <a:ea typeface="Calibri"/>
                <a:cs typeface="Times New Roman"/>
              </a:rPr>
              <a:t>Briefly </a:t>
            </a:r>
            <a:r>
              <a:rPr lang="en-MY" sz="2400" dirty="0">
                <a:latin typeface="Times New Roman"/>
                <a:ea typeface="Calibri"/>
                <a:cs typeface="Times New Roman"/>
              </a:rPr>
              <a:t>explain any </a:t>
            </a:r>
            <a:r>
              <a:rPr lang="en-MY" sz="2400" dirty="0" smtClean="0">
                <a:latin typeface="Times New Roman"/>
                <a:ea typeface="Calibri"/>
                <a:cs typeface="Times New Roman"/>
              </a:rPr>
              <a:t>five </a:t>
            </a:r>
            <a:r>
              <a:rPr lang="en-MY" sz="2400" b="1" dirty="0">
                <a:latin typeface="Times New Roman"/>
                <a:ea typeface="Calibri"/>
                <a:cs typeface="Times New Roman"/>
              </a:rPr>
              <a:t>(5)</a:t>
            </a:r>
            <a:r>
              <a:rPr lang="en-MY" sz="2400" dirty="0">
                <a:latin typeface="Times New Roman"/>
                <a:ea typeface="Calibri"/>
                <a:cs typeface="Times New Roman"/>
              </a:rPr>
              <a:t> potential challenges of using </a:t>
            </a:r>
            <a:r>
              <a:rPr lang="en-MY" sz="2400" dirty="0" smtClean="0">
                <a:latin typeface="Times New Roman"/>
                <a:ea typeface="Calibri"/>
                <a:cs typeface="Times New Roman"/>
              </a:rPr>
              <a:t>	CAATs </a:t>
            </a:r>
            <a:r>
              <a:rPr lang="en-MY" sz="2400" dirty="0">
                <a:latin typeface="Times New Roman"/>
                <a:ea typeface="Calibri"/>
                <a:cs typeface="Times New Roman"/>
              </a:rPr>
              <a:t>in an </a:t>
            </a:r>
            <a:r>
              <a:rPr lang="en-MY" sz="2400" dirty="0" smtClean="0">
                <a:latin typeface="Times New Roman"/>
                <a:ea typeface="Calibri"/>
                <a:cs typeface="Times New Roman"/>
              </a:rPr>
              <a:t>audit </a:t>
            </a:r>
            <a:r>
              <a:rPr lang="en-MY" sz="2400" b="1" dirty="0" smtClean="0">
                <a:latin typeface="Times New Roman"/>
                <a:ea typeface="Calibri"/>
                <a:cs typeface="Times New Roman"/>
              </a:rPr>
              <a:t>(5 Marks)</a:t>
            </a:r>
            <a:endParaRPr lang="en-US" sz="2400" b="1" dirty="0">
              <a:latin typeface="Calibri"/>
              <a:ea typeface="Calibri"/>
              <a:cs typeface="Times New Roman"/>
            </a:endParaRPr>
          </a:p>
          <a:p>
            <a:pPr marL="514350" indent="-514350" algn="just">
              <a:lnSpc>
                <a:spcPct val="115000"/>
              </a:lnSpc>
              <a:spcAft>
                <a:spcPts val="800"/>
              </a:spcAft>
              <a:buAutoNum type="romanLcParenBoth"/>
            </a:pPr>
            <a:r>
              <a:rPr lang="en-MY" sz="2400" b="1" dirty="0" smtClean="0">
                <a:latin typeface="Times New Roman"/>
                <a:ea typeface="Calibri"/>
                <a:cs typeface="Times New Roman"/>
              </a:rPr>
              <a:t> </a:t>
            </a:r>
            <a:r>
              <a:rPr lang="en-MY" sz="2400" dirty="0" smtClean="0">
                <a:latin typeface="Times New Roman"/>
                <a:ea typeface="Calibri"/>
                <a:cs typeface="Times New Roman"/>
              </a:rPr>
              <a:t>Briefly explain the two approaches to EDP audit: The black box approach and the white box approach	(6 Marks)					</a:t>
            </a:r>
            <a:endParaRPr lang="en-US" sz="2400" dirty="0">
              <a:effectLst/>
              <a:latin typeface="Calibri"/>
              <a:ea typeface="Calibri"/>
              <a:cs typeface="Times New Roman"/>
            </a:endParaRPr>
          </a:p>
        </p:txBody>
      </p:sp>
    </p:spTree>
    <p:extLst>
      <p:ext uri="{BB962C8B-B14F-4D97-AF65-F5344CB8AC3E}">
        <p14:creationId xmlns:p14="http://schemas.microsoft.com/office/powerpoint/2010/main" xmlns="" val="4127070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31</a:t>
            </a:fld>
            <a:endParaRPr lang="en-US"/>
          </a:p>
        </p:txBody>
      </p:sp>
      <p:sp>
        <p:nvSpPr>
          <p:cNvPr id="3" name="Rectangle 2"/>
          <p:cNvSpPr/>
          <p:nvPr/>
        </p:nvSpPr>
        <p:spPr>
          <a:xfrm>
            <a:off x="152400" y="0"/>
            <a:ext cx="8915400" cy="6745949"/>
          </a:xfrm>
          <a:prstGeom prst="rect">
            <a:avLst/>
          </a:prstGeom>
        </p:spPr>
        <p:txBody>
          <a:bodyPr wrap="square">
            <a:spAutoFit/>
          </a:bodyPr>
          <a:lstStyle/>
          <a:p>
            <a:pPr>
              <a:lnSpc>
                <a:spcPct val="115000"/>
              </a:lnSpc>
              <a:spcAft>
                <a:spcPts val="1000"/>
              </a:spcAft>
            </a:pPr>
            <a:r>
              <a:rPr lang="en-GB" b="1" dirty="0">
                <a:latin typeface="Times New Roman"/>
                <a:ea typeface="Calibri"/>
                <a:cs typeface="Times New Roman"/>
              </a:rPr>
              <a:t>SOLUTION FOUR</a:t>
            </a:r>
            <a:endParaRPr lang="en-US" sz="1600" dirty="0">
              <a:latin typeface="Calibri"/>
              <a:ea typeface="Calibri"/>
              <a:cs typeface="Times New Roman"/>
            </a:endParaRPr>
          </a:p>
          <a:p>
            <a:pPr>
              <a:lnSpc>
                <a:spcPct val="115000"/>
              </a:lnSpc>
              <a:spcAft>
                <a:spcPts val="1000"/>
              </a:spcAft>
            </a:pPr>
            <a:r>
              <a:rPr lang="en-GB" b="1" dirty="0" smtClean="0">
                <a:latin typeface="Times New Roman"/>
                <a:ea typeface="Calibri"/>
                <a:cs typeface="Times New Roman"/>
              </a:rPr>
              <a:t>(</a:t>
            </a:r>
            <a:r>
              <a:rPr lang="en-GB" b="1" dirty="0">
                <a:latin typeface="Times New Roman"/>
                <a:ea typeface="Calibri"/>
                <a:cs typeface="Times New Roman"/>
              </a:rPr>
              <a:t>i</a:t>
            </a:r>
            <a:r>
              <a:rPr lang="en-GB" sz="2000" b="1" dirty="0">
                <a:latin typeface="Times New Roman"/>
                <a:ea typeface="Calibri"/>
                <a:cs typeface="Times New Roman"/>
              </a:rPr>
              <a:t>) Advantages of using CAATS</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 CAATs enable the audit team to test a large volume of inventory data accurately and quickly.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If CAATs are utilised on the audit of Gift &amp; </a:t>
            </a:r>
            <a:r>
              <a:rPr lang="en-GB" sz="2000" dirty="0" err="1">
                <a:latin typeface="Times New Roman"/>
                <a:ea typeface="Calibri"/>
                <a:cs typeface="Times New Roman"/>
              </a:rPr>
              <a:t>Najma</a:t>
            </a:r>
            <a:r>
              <a:rPr lang="en-GB" sz="2000" dirty="0">
                <a:latin typeface="Times New Roman"/>
                <a:ea typeface="Calibri"/>
                <a:cs typeface="Times New Roman"/>
              </a:rPr>
              <a:t> audit firm , then as long as they do not change their inventory systems, they can be cost effective after set-up.</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 CAATs can test program controls within the inventory system as well as general IT controls, such as passwords.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Allows the team to test the actual inventory system and records rather than printouts from the system which could be incorrect.</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 CAATs reduce the level of human error in testing and hence provide a better quality of audit evidence.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CAATs results can be compared with traditional audit testing; if these two sources agree, then overall audit confidence will increase.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The use of CAATs can free up audit team members to focus on judgemental and high risk areas, rather than number crunching</a:t>
            </a:r>
            <a:r>
              <a:rPr lang="en-GB" dirty="0">
                <a:latin typeface="Times New Roman"/>
                <a:ea typeface="Calibri"/>
                <a:cs typeface="Times New Roman"/>
              </a:rPr>
              <a:t>.</a:t>
            </a:r>
            <a:endParaRPr lang="en-US" sz="1600" dirty="0">
              <a:effectLst/>
              <a:latin typeface="Calibri"/>
              <a:ea typeface="Calibri"/>
              <a:cs typeface="Times New Roman"/>
            </a:endParaRPr>
          </a:p>
        </p:txBody>
      </p:sp>
    </p:spTree>
    <p:extLst>
      <p:ext uri="{BB962C8B-B14F-4D97-AF65-F5344CB8AC3E}">
        <p14:creationId xmlns:p14="http://schemas.microsoft.com/office/powerpoint/2010/main" xmlns="" val="2298594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32</a:t>
            </a:fld>
            <a:endParaRPr lang="en-US"/>
          </a:p>
        </p:txBody>
      </p:sp>
      <p:sp>
        <p:nvSpPr>
          <p:cNvPr id="3" name="Rectangle 2"/>
          <p:cNvSpPr/>
          <p:nvPr/>
        </p:nvSpPr>
        <p:spPr>
          <a:xfrm>
            <a:off x="152400" y="-47540"/>
            <a:ext cx="8839200" cy="6837769"/>
          </a:xfrm>
          <a:prstGeom prst="rect">
            <a:avLst/>
          </a:prstGeom>
        </p:spPr>
        <p:txBody>
          <a:bodyPr wrap="square">
            <a:spAutoFit/>
          </a:bodyPr>
          <a:lstStyle/>
          <a:p>
            <a:pPr>
              <a:lnSpc>
                <a:spcPct val="115000"/>
              </a:lnSpc>
              <a:spcBef>
                <a:spcPts val="750"/>
              </a:spcBef>
              <a:spcAft>
                <a:spcPts val="750"/>
              </a:spcAft>
            </a:pPr>
            <a:r>
              <a:rPr lang="en-MY" dirty="0">
                <a:latin typeface="Times New Roman"/>
                <a:ea typeface="Times New Roman"/>
                <a:cs typeface="Times New Roman"/>
              </a:rPr>
              <a:t>(</a:t>
            </a:r>
            <a:r>
              <a:rPr lang="en-MY" b="1" dirty="0">
                <a:latin typeface="Times New Roman"/>
                <a:ea typeface="Times New Roman"/>
                <a:cs typeface="Times New Roman"/>
              </a:rPr>
              <a:t>ii) </a:t>
            </a:r>
            <a:r>
              <a:rPr lang="en-MY" sz="2000" b="1" dirty="0">
                <a:latin typeface="Arial Narrow" pitchFamily="34" charset="0"/>
                <a:ea typeface="Times New Roman"/>
                <a:cs typeface="Times New Roman"/>
              </a:rPr>
              <a:t>Challenges/Disadvantages of using CAATS</a:t>
            </a:r>
            <a:r>
              <a:rPr lang="en-MY" sz="2000" dirty="0">
                <a:latin typeface="Arial Narrow" pitchFamily="34" charset="0"/>
                <a:ea typeface="Times New Roman"/>
                <a:cs typeface="Times New Roman"/>
              </a:rPr>
              <a:t>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The cost of using CAATs in this first year will be high as there will be significant set-up costs, it will also be a time-consuming process which increases costs.</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As this is the first time that CAATs will be used on </a:t>
            </a:r>
            <a:r>
              <a:rPr lang="en-GB" sz="2000" dirty="0">
                <a:latin typeface="Arial Narrow" pitchFamily="34" charset="0"/>
                <a:ea typeface="Calibri"/>
                <a:cs typeface="Times New Roman"/>
              </a:rPr>
              <a:t>Gift &amp; </a:t>
            </a:r>
            <a:r>
              <a:rPr lang="en-GB" sz="2000" dirty="0" err="1">
                <a:latin typeface="Arial Narrow" pitchFamily="34" charset="0"/>
                <a:ea typeface="Calibri"/>
                <a:cs typeface="Times New Roman"/>
              </a:rPr>
              <a:t>Najma</a:t>
            </a:r>
            <a:r>
              <a:rPr lang="en-GB" sz="2000" dirty="0">
                <a:latin typeface="Arial Narrow" pitchFamily="34" charset="0"/>
                <a:ea typeface="Calibri"/>
                <a:cs typeface="Times New Roman"/>
              </a:rPr>
              <a:t> audit firm’s</a:t>
            </a:r>
            <a:r>
              <a:rPr lang="en-MY" sz="2000" dirty="0">
                <a:latin typeface="Arial Narrow" pitchFamily="34" charset="0"/>
                <a:ea typeface="Times New Roman"/>
                <a:cs typeface="Times New Roman"/>
              </a:rPr>
              <a:t> audit, then the team may require training on the specific CAATs to be utilised.</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 </a:t>
            </a:r>
            <a:r>
              <a:rPr lang="en-GB" sz="2000" dirty="0">
                <a:latin typeface="Arial Narrow" pitchFamily="34" charset="0"/>
                <a:ea typeface="Calibri"/>
                <a:cs typeface="Times New Roman"/>
              </a:rPr>
              <a:t>Gift &amp; </a:t>
            </a:r>
            <a:r>
              <a:rPr lang="en-GB" sz="2000" dirty="0" err="1">
                <a:latin typeface="Arial Narrow" pitchFamily="34" charset="0"/>
                <a:ea typeface="Calibri"/>
                <a:cs typeface="Times New Roman"/>
              </a:rPr>
              <a:t>Najma</a:t>
            </a:r>
            <a:r>
              <a:rPr lang="en-GB" sz="2000" dirty="0">
                <a:latin typeface="Arial Narrow" pitchFamily="34" charset="0"/>
                <a:ea typeface="Calibri"/>
                <a:cs typeface="Times New Roman"/>
              </a:rPr>
              <a:t> audit firm </a:t>
            </a:r>
            <a:r>
              <a:rPr lang="en-MY" sz="2000" dirty="0">
                <a:latin typeface="Arial Narrow" pitchFamily="34" charset="0"/>
                <a:ea typeface="Times New Roman"/>
                <a:cs typeface="Times New Roman"/>
              </a:rPr>
              <a:t>inventory system is likely to change in the foreseeable future, then costly revisions may be required to the designed CAATs.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The inventory system may not be compatible with the audit firm’s CAATs, in which case bespoke CAATs may be required, which will increase the audit costs.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If testing is performed over the live inventory system, then there is a risk that the data could be corrupted or lost.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If testing is performed using copy files rather than live data, then there is the risk that these files are not genuine copies of the actual files.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In order to perform CAATs, there must be adequate systems </a:t>
            </a:r>
            <a:r>
              <a:rPr lang="en-MY" sz="2000" dirty="0" smtClean="0">
                <a:latin typeface="Arial Narrow" pitchFamily="34" charset="0"/>
                <a:ea typeface="Times New Roman"/>
                <a:cs typeface="Times New Roman"/>
              </a:rPr>
              <a:t>documentation. otherwise </a:t>
            </a:r>
            <a:r>
              <a:rPr lang="en-MY" sz="2000" dirty="0">
                <a:latin typeface="Arial Narrow" pitchFamily="34" charset="0"/>
                <a:ea typeface="Times New Roman"/>
                <a:cs typeface="Times New Roman"/>
              </a:rPr>
              <a:t>it will </a:t>
            </a:r>
            <a:r>
              <a:rPr lang="en-MY" sz="2000" dirty="0" smtClean="0">
                <a:latin typeface="Arial Narrow" pitchFamily="34" charset="0"/>
                <a:ea typeface="Times New Roman"/>
                <a:cs typeface="Times New Roman"/>
              </a:rPr>
              <a:t>be </a:t>
            </a:r>
            <a:r>
              <a:rPr lang="en-MY" sz="2000" dirty="0">
                <a:latin typeface="Arial Narrow" pitchFamily="34" charset="0"/>
                <a:ea typeface="Times New Roman"/>
                <a:cs typeface="Times New Roman"/>
              </a:rPr>
              <a:t>difficult to </a:t>
            </a:r>
            <a:r>
              <a:rPr lang="en-MY" sz="2000" dirty="0" smtClean="0">
                <a:latin typeface="Arial Narrow" pitchFamily="34" charset="0"/>
                <a:ea typeface="Times New Roman"/>
                <a:cs typeface="Times New Roman"/>
              </a:rPr>
              <a:t>devise </a:t>
            </a:r>
            <a:r>
              <a:rPr lang="en-MY" sz="2000" dirty="0">
                <a:latin typeface="Arial Narrow" pitchFamily="34" charset="0"/>
                <a:ea typeface="Times New Roman"/>
                <a:cs typeface="Times New Roman"/>
              </a:rPr>
              <a:t>CAATs due to a lack of understanding of the inventory system</a:t>
            </a:r>
            <a:r>
              <a:rPr lang="en-MY" dirty="0">
                <a:latin typeface="Times New Roman"/>
                <a:ea typeface="Times New Roman"/>
                <a:cs typeface="Times New Roman"/>
              </a:rPr>
              <a:t>.</a:t>
            </a:r>
            <a:endParaRPr lang="en-US" sz="1600" dirty="0">
              <a:effectLst/>
              <a:latin typeface="Calibri"/>
              <a:ea typeface="Calibri"/>
              <a:cs typeface="Times New Roman"/>
            </a:endParaRPr>
          </a:p>
        </p:txBody>
      </p:sp>
    </p:spTree>
    <p:extLst>
      <p:ext uri="{BB962C8B-B14F-4D97-AF65-F5344CB8AC3E}">
        <p14:creationId xmlns:p14="http://schemas.microsoft.com/office/powerpoint/2010/main" xmlns="" val="1683264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33</a:t>
            </a:fld>
            <a:endParaRPr lang="en-US"/>
          </a:p>
        </p:txBody>
      </p:sp>
      <p:sp>
        <p:nvSpPr>
          <p:cNvPr id="3" name="Rectangle 2"/>
          <p:cNvSpPr/>
          <p:nvPr/>
        </p:nvSpPr>
        <p:spPr>
          <a:xfrm>
            <a:off x="174171" y="228600"/>
            <a:ext cx="8763000" cy="5844677"/>
          </a:xfrm>
          <a:prstGeom prst="rect">
            <a:avLst/>
          </a:prstGeom>
        </p:spPr>
        <p:txBody>
          <a:bodyPr wrap="square">
            <a:spAutoFit/>
          </a:bodyPr>
          <a:lstStyle/>
          <a:p>
            <a:pPr>
              <a:lnSpc>
                <a:spcPct val="115000"/>
              </a:lnSpc>
            </a:pPr>
            <a:r>
              <a:rPr lang="en-US" b="1" dirty="0">
                <a:latin typeface="Times New Roman"/>
                <a:ea typeface="Calibri"/>
                <a:cs typeface="Times New Roman"/>
              </a:rPr>
              <a:t>(</a:t>
            </a:r>
            <a:r>
              <a:rPr lang="en-US" sz="2800" b="1" dirty="0">
                <a:latin typeface="Arial Narrow" pitchFamily="34" charset="0"/>
                <a:ea typeface="Calibri"/>
                <a:cs typeface="Times New Roman"/>
              </a:rPr>
              <a:t>b) </a:t>
            </a:r>
            <a:r>
              <a:rPr lang="en-US" sz="2800" b="1" dirty="0">
                <a:latin typeface="Arial Narrow" pitchFamily="34" charset="0"/>
                <a:ea typeface="Times New Roman"/>
                <a:cs typeface="Times New Roman"/>
              </a:rPr>
              <a:t>The two approaches to IT Audit</a:t>
            </a:r>
            <a:endParaRPr lang="en-US" sz="2800" dirty="0">
              <a:latin typeface="Arial Narrow" pitchFamily="34" charset="0"/>
              <a:ea typeface="Calibri"/>
              <a:cs typeface="Times New Roman"/>
            </a:endParaRPr>
          </a:p>
          <a:p>
            <a:pPr>
              <a:lnSpc>
                <a:spcPct val="115000"/>
              </a:lnSpc>
            </a:pPr>
            <a:r>
              <a:rPr lang="en-GB" sz="2800" dirty="0">
                <a:latin typeface="Arial Narrow" pitchFamily="34" charset="0"/>
                <a:ea typeface="Calibri"/>
                <a:cs typeface="Times New Roman"/>
              </a:rPr>
              <a:t>1: A black box approach i.e., Auditing around the computer, or </a:t>
            </a:r>
            <a:endParaRPr lang="en-US" sz="2800" dirty="0">
              <a:latin typeface="Arial Narrow" pitchFamily="34" charset="0"/>
              <a:ea typeface="Calibri"/>
              <a:cs typeface="Times New Roman"/>
            </a:endParaRPr>
          </a:p>
          <a:p>
            <a:pPr>
              <a:lnSpc>
                <a:spcPct val="115000"/>
              </a:lnSpc>
            </a:pPr>
            <a:r>
              <a:rPr lang="en-GB" sz="2800" dirty="0">
                <a:latin typeface="Arial Narrow" pitchFamily="34" charset="0"/>
                <a:ea typeface="Calibri"/>
                <a:cs typeface="Times New Roman"/>
              </a:rPr>
              <a:t>2: A white box approach i.e., Auditing through the computer</a:t>
            </a:r>
            <a:endParaRPr lang="en-US" sz="2800" dirty="0">
              <a:latin typeface="Arial Narrow" pitchFamily="34" charset="0"/>
              <a:ea typeface="Calibri"/>
              <a:cs typeface="Times New Roman"/>
            </a:endParaRPr>
          </a:p>
          <a:p>
            <a:pPr>
              <a:lnSpc>
                <a:spcPct val="115000"/>
              </a:lnSpc>
            </a:pPr>
            <a:r>
              <a:rPr lang="en-GB" sz="2800" b="1" dirty="0">
                <a:latin typeface="Arial Narrow" pitchFamily="34" charset="0"/>
                <a:ea typeface="Calibri"/>
                <a:cs typeface="Times New Roman"/>
              </a:rPr>
              <a:t> </a:t>
            </a:r>
            <a:endParaRPr lang="en-US" sz="2800" dirty="0">
              <a:latin typeface="Arial Narrow" pitchFamily="34" charset="0"/>
              <a:ea typeface="Calibri"/>
              <a:cs typeface="Times New Roman"/>
            </a:endParaRPr>
          </a:p>
          <a:p>
            <a:pPr>
              <a:lnSpc>
                <a:spcPct val="115000"/>
              </a:lnSpc>
            </a:pPr>
            <a:r>
              <a:rPr lang="en-GB" sz="2800" b="1" dirty="0">
                <a:latin typeface="Arial Narrow" pitchFamily="34" charset="0"/>
                <a:ea typeface="Calibri"/>
                <a:cs typeface="Times New Roman"/>
              </a:rPr>
              <a:t>1: The Black Box (around the computer) Approach</a:t>
            </a:r>
            <a:endParaRPr lang="en-US" sz="2800" dirty="0">
              <a:latin typeface="Arial Narrow" pitchFamily="34" charset="0"/>
              <a:ea typeface="Calibri"/>
              <a:cs typeface="Times New Roman"/>
            </a:endParaRPr>
          </a:p>
          <a:p>
            <a:pPr algn="just">
              <a:lnSpc>
                <a:spcPct val="115000"/>
              </a:lnSpc>
            </a:pPr>
            <a:r>
              <a:rPr lang="en-GB" sz="2800" dirty="0">
                <a:latin typeface="Arial Narrow" pitchFamily="34" charset="0"/>
                <a:ea typeface="Calibri"/>
                <a:cs typeface="Times New Roman"/>
              </a:rPr>
              <a:t>-In the black box approach the computer, the auditor concentrates on the inputs and outputs and ignores how data or transactions are processed by the computer. </a:t>
            </a:r>
            <a:endParaRPr lang="en-GB" sz="2800" dirty="0" smtClean="0">
              <a:latin typeface="Arial Narrow" pitchFamily="34" charset="0"/>
              <a:ea typeface="Calibri"/>
              <a:cs typeface="Times New Roman"/>
            </a:endParaRPr>
          </a:p>
          <a:p>
            <a:pPr algn="just">
              <a:lnSpc>
                <a:spcPct val="115000"/>
              </a:lnSpc>
            </a:pPr>
            <a:endParaRPr lang="en-US" sz="2400" dirty="0">
              <a:latin typeface="Arial Narrow" pitchFamily="34" charset="0"/>
              <a:ea typeface="Calibri"/>
              <a:cs typeface="Times New Roman"/>
            </a:endParaRPr>
          </a:p>
          <a:p>
            <a:r>
              <a:rPr lang="en-GB" sz="2800" dirty="0">
                <a:latin typeface="Arial Narrow" pitchFamily="34" charset="0"/>
                <a:ea typeface="Calibri"/>
              </a:rPr>
              <a:t>-If input matches the outputs, the auditor assumes that the processing of data and transactions must have been correct and therefore the application controls are effective</a:t>
            </a:r>
            <a:endParaRPr lang="en-US" sz="2800" dirty="0">
              <a:latin typeface="Arial Narrow" pitchFamily="34" charset="0"/>
            </a:endParaRPr>
          </a:p>
        </p:txBody>
      </p:sp>
    </p:spTree>
    <p:extLst>
      <p:ext uri="{BB962C8B-B14F-4D97-AF65-F5344CB8AC3E}">
        <p14:creationId xmlns:p14="http://schemas.microsoft.com/office/powerpoint/2010/main" xmlns="" val="3542521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34</a:t>
            </a:fld>
            <a:endParaRPr lang="en-US"/>
          </a:p>
        </p:txBody>
      </p:sp>
      <p:sp>
        <p:nvSpPr>
          <p:cNvPr id="3" name="Rectangle 2"/>
          <p:cNvSpPr/>
          <p:nvPr/>
        </p:nvSpPr>
        <p:spPr>
          <a:xfrm>
            <a:off x="228600" y="43458"/>
            <a:ext cx="8610600" cy="7655942"/>
          </a:xfrm>
          <a:prstGeom prst="rect">
            <a:avLst/>
          </a:prstGeom>
        </p:spPr>
        <p:txBody>
          <a:bodyPr wrap="square">
            <a:spAutoFit/>
          </a:bodyPr>
          <a:lstStyle/>
          <a:p>
            <a:pPr algn="just">
              <a:lnSpc>
                <a:spcPct val="115000"/>
              </a:lnSpc>
            </a:pPr>
            <a:r>
              <a:rPr lang="en-GB" sz="2800" b="1" dirty="0">
                <a:latin typeface="Arial Narrow" pitchFamily="34" charset="0"/>
                <a:ea typeface="Times New Roman"/>
                <a:cs typeface="Times New Roman"/>
              </a:rPr>
              <a:t>Most Often this Approach is Used (Suitable) either because</a:t>
            </a:r>
            <a:r>
              <a:rPr lang="en-GB" sz="2800" dirty="0">
                <a:latin typeface="Arial Narrow" pitchFamily="34" charset="0"/>
                <a:ea typeface="Times New Roman"/>
                <a:cs typeface="Times New Roman"/>
              </a:rPr>
              <a:t>:</a:t>
            </a:r>
            <a:endParaRPr lang="en-US" sz="2800" dirty="0">
              <a:latin typeface="Arial Narrow" pitchFamily="34" charset="0"/>
              <a:ea typeface="Calibri"/>
              <a:cs typeface="Times New Roman"/>
            </a:endParaRPr>
          </a:p>
          <a:p>
            <a:pPr marL="342900" marR="0" lvl="0" indent="-342900" algn="just">
              <a:lnSpc>
                <a:spcPct val="115000"/>
              </a:lnSpc>
              <a:spcBef>
                <a:spcPts val="0"/>
              </a:spcBef>
              <a:spcAft>
                <a:spcPts val="0"/>
              </a:spcAft>
              <a:buSzPts val="1000"/>
              <a:buFont typeface="Symbol"/>
              <a:buChar char=""/>
              <a:tabLst>
                <a:tab pos="457200" algn="l"/>
              </a:tabLst>
            </a:pPr>
            <a:r>
              <a:rPr lang="en-GB" sz="2800" dirty="0">
                <a:latin typeface="Arial Narrow" pitchFamily="34" charset="0"/>
                <a:ea typeface="Times New Roman"/>
                <a:cs typeface="Times New Roman"/>
              </a:rPr>
              <a:t>Processing done by the computer is too simple e.g., sorting, simple calculations </a:t>
            </a:r>
            <a:r>
              <a:rPr lang="en-GB" sz="2800" dirty="0" err="1">
                <a:latin typeface="Arial Narrow" pitchFamily="34" charset="0"/>
                <a:ea typeface="Times New Roman"/>
                <a:cs typeface="Times New Roman"/>
              </a:rPr>
              <a:t>etc</a:t>
            </a:r>
            <a:endParaRPr lang="en-US" sz="2800" dirty="0">
              <a:latin typeface="Arial Narrow" pitchFamily="34" charset="0"/>
              <a:ea typeface="Calibri"/>
              <a:cs typeface="Times New Roman"/>
            </a:endParaRPr>
          </a:p>
          <a:p>
            <a:pPr marL="342900" marR="0" lvl="0" indent="-342900" algn="just">
              <a:lnSpc>
                <a:spcPct val="115000"/>
              </a:lnSpc>
              <a:spcBef>
                <a:spcPts val="1200"/>
              </a:spcBef>
              <a:spcAft>
                <a:spcPts val="0"/>
              </a:spcAft>
              <a:buSzPts val="1000"/>
              <a:buFont typeface="Symbol"/>
              <a:buChar char=""/>
              <a:tabLst>
                <a:tab pos="457200" algn="l"/>
              </a:tabLst>
            </a:pPr>
            <a:r>
              <a:rPr lang="en-GB" sz="2800" dirty="0">
                <a:latin typeface="Arial Narrow" pitchFamily="34" charset="0"/>
                <a:ea typeface="Times New Roman"/>
                <a:cs typeface="Times New Roman"/>
              </a:rPr>
              <a:t>The auditor believes that the software used by the client is reliable. This is the case with most of off-the-shelf software used by client without any in-house change. </a:t>
            </a:r>
            <a:endParaRPr lang="en-US" sz="2800" dirty="0">
              <a:latin typeface="Arial Narrow" pitchFamily="34" charset="0"/>
              <a:ea typeface="Calibri"/>
              <a:cs typeface="Times New Roman"/>
            </a:endParaRPr>
          </a:p>
          <a:p>
            <a:pPr marL="342900" marR="0" lvl="0" indent="-342900" algn="just">
              <a:lnSpc>
                <a:spcPct val="115000"/>
              </a:lnSpc>
              <a:spcBef>
                <a:spcPts val="1200"/>
              </a:spcBef>
              <a:spcAft>
                <a:spcPts val="0"/>
              </a:spcAft>
              <a:buSzPts val="1000"/>
              <a:buFont typeface="Symbol"/>
              <a:buChar char=""/>
              <a:tabLst>
                <a:tab pos="457200" algn="l"/>
              </a:tabLst>
            </a:pPr>
            <a:r>
              <a:rPr lang="en-GB" sz="2800" dirty="0">
                <a:latin typeface="Arial Narrow" pitchFamily="34" charset="0"/>
                <a:ea typeface="Times New Roman"/>
                <a:cs typeface="Times New Roman"/>
              </a:rPr>
              <a:t>Auditor has no means of gaining understanding of the computer system and therefore, resorts to this approach. This situation may result from a number of reasons including: lack of appropriate system documentation; auditor lacks expertise or skills use the computer system for auditing purposes; auditor is not given access to computer system at the level required</a:t>
            </a:r>
            <a:endParaRPr lang="en-US" sz="2800" dirty="0">
              <a:latin typeface="Arial Narrow" pitchFamily="34" charset="0"/>
              <a:ea typeface="Calibri"/>
              <a:cs typeface="Times New Roman"/>
            </a:endParaRPr>
          </a:p>
          <a:p>
            <a:pPr algn="just">
              <a:lnSpc>
                <a:spcPct val="115000"/>
              </a:lnSpc>
            </a:pPr>
            <a:r>
              <a:rPr lang="en-GB" sz="2800" b="1" dirty="0">
                <a:latin typeface="Arial Narrow" pitchFamily="34" charset="0"/>
                <a:ea typeface="Calibri"/>
                <a:cs typeface="Times New Roman"/>
              </a:rPr>
              <a:t> </a:t>
            </a:r>
            <a:endParaRPr lang="en-US" sz="2800" dirty="0">
              <a:latin typeface="Arial Narrow" pitchFamily="34" charset="0"/>
              <a:ea typeface="Calibri"/>
              <a:cs typeface="Times New Roman"/>
            </a:endParaRPr>
          </a:p>
          <a:p>
            <a:pPr algn="just">
              <a:lnSpc>
                <a:spcPct val="115000"/>
              </a:lnSpc>
            </a:pPr>
            <a:r>
              <a:rPr lang="en-GB" b="1" dirty="0">
                <a:latin typeface="Times New Roman"/>
                <a:ea typeface="Calibri"/>
                <a:cs typeface="Times New Roman"/>
              </a:rPr>
              <a:t> </a:t>
            </a:r>
            <a:endParaRPr lang="en-US" sz="1600" dirty="0">
              <a:effectLst/>
              <a:latin typeface="Calibri"/>
              <a:ea typeface="Calibri"/>
              <a:cs typeface="Times New Roman"/>
            </a:endParaRPr>
          </a:p>
        </p:txBody>
      </p:sp>
    </p:spTree>
    <p:extLst>
      <p:ext uri="{BB962C8B-B14F-4D97-AF65-F5344CB8AC3E}">
        <p14:creationId xmlns:p14="http://schemas.microsoft.com/office/powerpoint/2010/main" xmlns="" val="2842699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35</a:t>
            </a:fld>
            <a:endParaRPr lang="en-US"/>
          </a:p>
        </p:txBody>
      </p:sp>
      <p:sp>
        <p:nvSpPr>
          <p:cNvPr id="3" name="Rectangle 2"/>
          <p:cNvSpPr/>
          <p:nvPr/>
        </p:nvSpPr>
        <p:spPr>
          <a:xfrm>
            <a:off x="163286" y="152400"/>
            <a:ext cx="8763000" cy="7398949"/>
          </a:xfrm>
          <a:prstGeom prst="rect">
            <a:avLst/>
          </a:prstGeom>
        </p:spPr>
        <p:txBody>
          <a:bodyPr wrap="square">
            <a:spAutoFit/>
          </a:bodyPr>
          <a:lstStyle/>
          <a:p>
            <a:pPr algn="just">
              <a:lnSpc>
                <a:spcPct val="115000"/>
              </a:lnSpc>
            </a:pPr>
            <a:r>
              <a:rPr lang="en-GB" sz="2800" b="1" dirty="0">
                <a:latin typeface="Arial Narrow" pitchFamily="34" charset="0"/>
                <a:ea typeface="Calibri"/>
                <a:cs typeface="Times New Roman"/>
              </a:rPr>
              <a:t>2: The White Box (through the computer) Approach</a:t>
            </a:r>
            <a:endParaRPr lang="en-US" sz="2800" dirty="0">
              <a:latin typeface="Arial Narrow" pitchFamily="34" charset="0"/>
              <a:ea typeface="Calibri"/>
              <a:cs typeface="Times New Roman"/>
            </a:endParaRPr>
          </a:p>
          <a:p>
            <a:pPr algn="just">
              <a:lnSpc>
                <a:spcPct val="115000"/>
              </a:lnSpc>
            </a:pPr>
            <a:r>
              <a:rPr lang="en-GB" sz="2800" dirty="0">
                <a:latin typeface="Arial Narrow" pitchFamily="34" charset="0"/>
                <a:ea typeface="Calibri"/>
                <a:cs typeface="Times New Roman"/>
              </a:rPr>
              <a:t>In this approach the processes and controls surrounding the application are also subject to audit </a:t>
            </a:r>
            <a:endParaRPr lang="en-US" sz="2800" dirty="0">
              <a:latin typeface="Arial Narrow" pitchFamily="34" charset="0"/>
              <a:ea typeface="Calibri"/>
              <a:cs typeface="Times New Roman"/>
            </a:endParaRPr>
          </a:p>
          <a:p>
            <a:pPr marL="342900" lvl="0" indent="-342900">
              <a:spcBef>
                <a:spcPts val="0"/>
              </a:spcBef>
              <a:spcAft>
                <a:spcPts val="0"/>
              </a:spcAft>
              <a:buFont typeface="Symbol"/>
              <a:buChar char=""/>
            </a:pPr>
            <a:r>
              <a:rPr lang="en-GB" sz="2800" dirty="0">
                <a:latin typeface="Arial Narrow" pitchFamily="34" charset="0"/>
                <a:ea typeface="Calibri"/>
              </a:rPr>
              <a:t>In order to help the auditor to gain access to these processes computer audit software may be used. The technique is referred to as computer assisted audit technique (CAATS).</a:t>
            </a:r>
            <a:endParaRPr lang="en-US" sz="2800" dirty="0">
              <a:latin typeface="Arial Narrow" pitchFamily="34" charset="0"/>
            </a:endParaRPr>
          </a:p>
          <a:p>
            <a:pPr marL="342900" lvl="0" indent="-342900" algn="just">
              <a:spcBef>
                <a:spcPts val="0"/>
              </a:spcBef>
              <a:spcAft>
                <a:spcPts val="0"/>
              </a:spcAft>
              <a:buFont typeface="Symbol"/>
              <a:buChar char=""/>
            </a:pPr>
            <a:r>
              <a:rPr lang="en-GB" sz="2800" dirty="0">
                <a:latin typeface="Arial Narrow" pitchFamily="34" charset="0"/>
                <a:ea typeface="Calibri"/>
              </a:rPr>
              <a:t>It is obvious that to follow this approach the auditor needs to have sufficient knowledge of computer plans, direct supervise and review the work performed.</a:t>
            </a:r>
            <a:endParaRPr lang="en-US" sz="2800" dirty="0">
              <a:latin typeface="Arial Narrow" pitchFamily="34" charset="0"/>
            </a:endParaRPr>
          </a:p>
          <a:p>
            <a:pPr marL="342900" lvl="0" indent="-342900" algn="just">
              <a:spcBef>
                <a:spcPts val="0"/>
              </a:spcBef>
              <a:spcAft>
                <a:spcPts val="0"/>
              </a:spcAft>
              <a:buFont typeface="Symbol"/>
              <a:buChar char=""/>
            </a:pPr>
            <a:r>
              <a:rPr lang="en-GB" sz="2800" dirty="0" smtClean="0">
                <a:latin typeface="Arial Narrow" pitchFamily="34" charset="0"/>
                <a:ea typeface="Calibri"/>
              </a:rPr>
              <a:t>The </a:t>
            </a:r>
            <a:r>
              <a:rPr lang="en-GB" sz="2800" dirty="0">
                <a:latin typeface="Arial Narrow" pitchFamily="34" charset="0"/>
                <a:ea typeface="Calibri"/>
              </a:rPr>
              <a:t>audit will </a:t>
            </a:r>
            <a:r>
              <a:rPr lang="en-GB" sz="2800" dirty="0" smtClean="0">
                <a:latin typeface="Arial Narrow" pitchFamily="34" charset="0"/>
                <a:ea typeface="Calibri"/>
              </a:rPr>
              <a:t>focus </a:t>
            </a:r>
            <a:r>
              <a:rPr lang="en-GB" sz="2800" dirty="0">
                <a:latin typeface="Arial Narrow" pitchFamily="34" charset="0"/>
                <a:ea typeface="Calibri"/>
              </a:rPr>
              <a:t>on </a:t>
            </a:r>
            <a:r>
              <a:rPr lang="en-GB" sz="2800" dirty="0" smtClean="0">
                <a:latin typeface="Arial Narrow" pitchFamily="34" charset="0"/>
                <a:ea typeface="Calibri"/>
              </a:rPr>
              <a:t>all application controls including </a:t>
            </a:r>
            <a:r>
              <a:rPr lang="en-GB" sz="2800" dirty="0">
                <a:latin typeface="Arial Narrow" pitchFamily="34" charset="0"/>
                <a:ea typeface="Calibri"/>
              </a:rPr>
              <a:t>storage </a:t>
            </a:r>
            <a:r>
              <a:rPr lang="en-GB" sz="2800" dirty="0" smtClean="0">
                <a:latin typeface="Arial Narrow" pitchFamily="34" charset="0"/>
                <a:ea typeface="Calibri"/>
              </a:rPr>
              <a:t>control; </a:t>
            </a:r>
            <a:r>
              <a:rPr lang="en-GB" sz="2800" dirty="0">
                <a:latin typeface="Arial Narrow" pitchFamily="34" charset="0"/>
                <a:ea typeface="Calibri"/>
              </a:rPr>
              <a:t>and data transition </a:t>
            </a:r>
            <a:r>
              <a:rPr lang="en-GB" sz="2800" dirty="0" smtClean="0">
                <a:latin typeface="Arial Narrow" pitchFamily="34" charset="0"/>
                <a:ea typeface="Calibri"/>
              </a:rPr>
              <a:t>control </a:t>
            </a:r>
            <a:endParaRPr lang="en-US" sz="2800" dirty="0">
              <a:latin typeface="Arial Narrow" pitchFamily="34" charset="0"/>
            </a:endParaRPr>
          </a:p>
          <a:p>
            <a:pPr marL="342900" lvl="0" indent="-342900" algn="just">
              <a:spcBef>
                <a:spcPts val="0"/>
              </a:spcBef>
              <a:spcAft>
                <a:spcPts val="0"/>
              </a:spcAft>
              <a:buFont typeface="Symbol"/>
              <a:buChar char=""/>
            </a:pPr>
            <a:r>
              <a:rPr lang="en-US" sz="2800" dirty="0">
                <a:latin typeface="Arial Narrow" pitchFamily="34" charset="0"/>
                <a:ea typeface="Times New Roman"/>
              </a:rPr>
              <a:t>The auditor would also need to satisfy himself / herself that there are adequate general controls, such as, the prevention of unauthorized access to the computer and the computer database</a:t>
            </a:r>
            <a:endParaRPr lang="en-US" sz="2800" dirty="0">
              <a:latin typeface="Arial Narrow" pitchFamily="34" charset="0"/>
            </a:endParaRPr>
          </a:p>
          <a:p>
            <a:pPr>
              <a:lnSpc>
                <a:spcPct val="115000"/>
              </a:lnSpc>
              <a:spcBef>
                <a:spcPts val="1200"/>
              </a:spcBef>
              <a:spcAft>
                <a:spcPts val="1000"/>
              </a:spcAft>
            </a:pPr>
            <a:r>
              <a:rPr lang="en-GB" sz="2800" dirty="0">
                <a:latin typeface="Arial Narrow" pitchFamily="34" charset="0"/>
                <a:ea typeface="Times New Roman"/>
                <a:cs typeface="Times New Roman"/>
              </a:rPr>
              <a:t> </a:t>
            </a:r>
            <a:endParaRPr lang="en-US" sz="2800" dirty="0">
              <a:effectLst/>
              <a:latin typeface="Arial Narrow" pitchFamily="34" charset="0"/>
              <a:ea typeface="Calibri"/>
              <a:cs typeface="Times New Roman"/>
            </a:endParaRPr>
          </a:p>
        </p:txBody>
      </p:sp>
    </p:spTree>
    <p:extLst>
      <p:ext uri="{BB962C8B-B14F-4D97-AF65-F5344CB8AC3E}">
        <p14:creationId xmlns:p14="http://schemas.microsoft.com/office/powerpoint/2010/main" xmlns="" val="250170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1143000"/>
          </a:xfrm>
        </p:spPr>
        <p:txBody>
          <a:bodyPr/>
          <a:lstStyle/>
          <a:p>
            <a:r>
              <a:rPr lang="en-US" dirty="0" smtClean="0">
                <a:latin typeface="Arial Narrow" pitchFamily="34" charset="0"/>
              </a:rPr>
              <a:t>Audit Approaches in an IT Environment</a:t>
            </a:r>
            <a:endParaRPr lang="en-US" dirty="0">
              <a:latin typeface="Arial Narrow" pitchFamily="34" charset="0"/>
            </a:endParaRPr>
          </a:p>
        </p:txBody>
      </p:sp>
      <p:sp>
        <p:nvSpPr>
          <p:cNvPr id="3" name="Rectangle 2"/>
          <p:cNvSpPr/>
          <p:nvPr/>
        </p:nvSpPr>
        <p:spPr>
          <a:xfrm>
            <a:off x="533400" y="1916278"/>
            <a:ext cx="8001000" cy="786882"/>
          </a:xfrm>
          <a:prstGeom prst="rect">
            <a:avLst/>
          </a:prstGeom>
        </p:spPr>
        <p:txBody>
          <a:bodyPr wrap="square">
            <a:spAutoFit/>
          </a:bodyPr>
          <a:lstStyle/>
          <a:p>
            <a:pPr>
              <a:lnSpc>
                <a:spcPct val="115000"/>
              </a:lnSpc>
              <a:spcAft>
                <a:spcPts val="1000"/>
              </a:spcAft>
            </a:pPr>
            <a:endParaRPr lang="en-US" dirty="0" smtClean="0">
              <a:effectLst/>
              <a:latin typeface="Times New Roman"/>
              <a:ea typeface="Calibri"/>
              <a:cs typeface="Times New Roman"/>
            </a:endParaRPr>
          </a:p>
          <a:p>
            <a:pPr>
              <a:lnSpc>
                <a:spcPct val="115000"/>
              </a:lnSpc>
              <a:spcAft>
                <a:spcPts val="1000"/>
              </a:spcAft>
            </a:pPr>
            <a:endParaRPr lang="en-US" sz="1400" dirty="0">
              <a:ea typeface="Calibri"/>
              <a:cs typeface="Times New Roman"/>
            </a:endParaRPr>
          </a:p>
        </p:txBody>
      </p:sp>
      <p:sp>
        <p:nvSpPr>
          <p:cNvPr id="4" name="Rectangle 3"/>
          <p:cNvSpPr/>
          <p:nvPr/>
        </p:nvSpPr>
        <p:spPr>
          <a:xfrm>
            <a:off x="228600" y="1287995"/>
            <a:ext cx="8763000" cy="5600508"/>
          </a:xfrm>
          <a:prstGeom prst="rect">
            <a:avLst/>
          </a:prstGeom>
        </p:spPr>
        <p:txBody>
          <a:bodyPr wrap="square">
            <a:spAutoFit/>
          </a:bodyPr>
          <a:lstStyle/>
          <a:p>
            <a:pPr>
              <a:lnSpc>
                <a:spcPct val="115000"/>
              </a:lnSpc>
            </a:pPr>
            <a:r>
              <a:rPr lang="en-US" sz="2800" dirty="0" smtClean="0">
                <a:effectLst/>
                <a:latin typeface="Arial Narrow"/>
                <a:ea typeface="Calibri"/>
                <a:cs typeface="Times New Roman"/>
              </a:rPr>
              <a:t>There are two audit approaches in an IT environment:</a:t>
            </a:r>
            <a:endParaRPr lang="en-US" sz="2800" dirty="0">
              <a:ea typeface="Calibri"/>
              <a:cs typeface="Times New Roman"/>
            </a:endParaRPr>
          </a:p>
          <a:p>
            <a:pPr>
              <a:lnSpc>
                <a:spcPct val="115000"/>
              </a:lnSpc>
            </a:pPr>
            <a:r>
              <a:rPr lang="en-US" sz="2800" dirty="0" smtClean="0">
                <a:effectLst/>
                <a:latin typeface="Arial Narrow"/>
                <a:ea typeface="Calibri"/>
                <a:cs typeface="Times New Roman"/>
              </a:rPr>
              <a:t>1 Audit around the computer (black box approach) </a:t>
            </a:r>
            <a:endParaRPr lang="en-US" sz="2800" dirty="0">
              <a:ea typeface="Calibri"/>
              <a:cs typeface="Times New Roman"/>
            </a:endParaRPr>
          </a:p>
          <a:p>
            <a:pPr>
              <a:lnSpc>
                <a:spcPct val="115000"/>
              </a:lnSpc>
            </a:pPr>
            <a:r>
              <a:rPr lang="en-US" sz="2800" dirty="0" smtClean="0">
                <a:effectLst/>
                <a:latin typeface="Arial Narrow"/>
                <a:ea typeface="Calibri"/>
                <a:cs typeface="Times New Roman"/>
              </a:rPr>
              <a:t>2. Audit through the computer (white box approach) </a:t>
            </a:r>
          </a:p>
          <a:p>
            <a:pPr>
              <a:lnSpc>
                <a:spcPct val="115000"/>
              </a:lnSpc>
            </a:pPr>
            <a:r>
              <a:rPr lang="en-US" sz="2800" dirty="0" smtClean="0">
                <a:effectLst/>
                <a:latin typeface="Arial Narrow"/>
                <a:ea typeface="Calibri"/>
                <a:cs typeface="Times New Roman"/>
              </a:rPr>
              <a:t> </a:t>
            </a:r>
            <a:endParaRPr lang="en-US" sz="2800" dirty="0">
              <a:ea typeface="Calibri"/>
              <a:cs typeface="Times New Roman"/>
            </a:endParaRPr>
          </a:p>
          <a:p>
            <a:pPr>
              <a:lnSpc>
                <a:spcPct val="115000"/>
              </a:lnSpc>
              <a:spcAft>
                <a:spcPts val="1000"/>
              </a:spcAft>
            </a:pPr>
            <a:r>
              <a:rPr lang="en-US" sz="2800" dirty="0" smtClean="0">
                <a:effectLst/>
                <a:latin typeface="Arial Narrow"/>
                <a:ea typeface="Calibri"/>
                <a:cs typeface="Times New Roman"/>
              </a:rPr>
              <a:t>In the black box approach or auditing around the computer the auditor concentrates on the input controls and output controls and ignores the specific of how the computer processes the data of transactions</a:t>
            </a:r>
            <a:endParaRPr lang="en-US" sz="2800" dirty="0">
              <a:ea typeface="Calibri"/>
              <a:cs typeface="Times New Roman"/>
            </a:endParaRPr>
          </a:p>
          <a:p>
            <a:pPr>
              <a:lnSpc>
                <a:spcPct val="115000"/>
              </a:lnSpc>
            </a:pPr>
            <a:r>
              <a:rPr lang="en-US" sz="2800" dirty="0" smtClean="0">
                <a:effectLst/>
                <a:latin typeface="Arial Narrow"/>
                <a:ea typeface="Calibri"/>
                <a:cs typeface="Times New Roman"/>
              </a:rPr>
              <a:t>If input matches the output the auditor assumes that the processing of data or transactions must have been correct    </a:t>
            </a:r>
            <a:endParaRPr lang="en-US" sz="2800" dirty="0">
              <a:ea typeface="Calibri"/>
              <a:cs typeface="Times New Roman"/>
            </a:endParaRPr>
          </a:p>
          <a:p>
            <a:pPr>
              <a:lnSpc>
                <a:spcPct val="115000"/>
              </a:lnSpc>
            </a:pPr>
            <a:endParaRPr lang="en-US" sz="2400" dirty="0">
              <a:ea typeface="Calibri"/>
              <a:cs typeface="Times New Roman"/>
            </a:endParaRPr>
          </a:p>
        </p:txBody>
      </p:sp>
      <p:sp>
        <p:nvSpPr>
          <p:cNvPr id="5" name="Slide Number Placeholder 4"/>
          <p:cNvSpPr>
            <a:spLocks noGrp="1"/>
          </p:cNvSpPr>
          <p:nvPr>
            <p:ph type="sldNum" sz="quarter" idx="12"/>
          </p:nvPr>
        </p:nvSpPr>
        <p:spPr/>
        <p:txBody>
          <a:bodyPr/>
          <a:lstStyle/>
          <a:p>
            <a:fld id="{41A8C874-88F2-4FEF-9B03-83EFF5CAC622}" type="slidenum">
              <a:rPr lang="en-US" smtClean="0"/>
              <a:pPr/>
              <a:t>4</a:t>
            </a:fld>
            <a:endParaRPr lang="en-US"/>
          </a:p>
        </p:txBody>
      </p:sp>
    </p:spTree>
    <p:extLst>
      <p:ext uri="{BB962C8B-B14F-4D97-AF65-F5344CB8AC3E}">
        <p14:creationId xmlns:p14="http://schemas.microsoft.com/office/powerpoint/2010/main" xmlns="" val="110558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3999" y="533400"/>
            <a:ext cx="6240407" cy="3672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3400" y="4572000"/>
            <a:ext cx="8183880" cy="1881925"/>
          </a:xfrm>
          <a:prstGeom prst="rect">
            <a:avLst/>
          </a:prstGeom>
        </p:spPr>
        <p:txBody>
          <a:bodyPr wrap="square">
            <a:spAutoFit/>
          </a:bodyPr>
          <a:lstStyle/>
          <a:p>
            <a:pPr lvl="0">
              <a:lnSpc>
                <a:spcPct val="115000"/>
              </a:lnSpc>
              <a:spcAft>
                <a:spcPts val="1000"/>
              </a:spcAft>
            </a:pPr>
            <a:r>
              <a:rPr lang="en-US" sz="2400" dirty="0">
                <a:solidFill>
                  <a:prstClr val="black"/>
                </a:solidFill>
                <a:latin typeface="Arial Narrow" pitchFamily="34" charset="0"/>
                <a:ea typeface="Calibri"/>
                <a:cs typeface="Times New Roman"/>
              </a:rPr>
              <a:t>The comparison of inputs and outputs may be done manually with the assistance of the computer. </a:t>
            </a:r>
          </a:p>
          <a:p>
            <a:pPr lvl="0">
              <a:lnSpc>
                <a:spcPct val="115000"/>
              </a:lnSpc>
              <a:spcAft>
                <a:spcPts val="1000"/>
              </a:spcAft>
            </a:pPr>
            <a:r>
              <a:rPr lang="en-MY" sz="2400" dirty="0">
                <a:solidFill>
                  <a:prstClr val="black"/>
                </a:solidFill>
                <a:latin typeface="Arial Narrow"/>
                <a:ea typeface="Times New Roman"/>
                <a:cs typeface="Times New Roman"/>
              </a:rPr>
              <a:t>In simple words evidence is drawn and conclusions are reached without considering how inputs are being processed to provide outputs.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5</a:t>
            </a:fld>
            <a:endParaRPr lang="en-US"/>
          </a:p>
        </p:txBody>
      </p:sp>
    </p:spTree>
    <p:extLst>
      <p:ext uri="{BB962C8B-B14F-4D97-AF65-F5344CB8AC3E}">
        <p14:creationId xmlns:p14="http://schemas.microsoft.com/office/powerpoint/2010/main" xmlns="" val="229921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10711"/>
            <a:ext cx="8382000" cy="6448945"/>
          </a:xfrm>
          <a:prstGeom prst="rect">
            <a:avLst/>
          </a:prstGeom>
        </p:spPr>
        <p:txBody>
          <a:bodyPr wrap="square">
            <a:spAutoFit/>
          </a:bodyPr>
          <a:lstStyle/>
          <a:p>
            <a:pPr>
              <a:lnSpc>
                <a:spcPct val="115000"/>
              </a:lnSpc>
            </a:pPr>
            <a:r>
              <a:rPr lang="en-MY" b="1" dirty="0" smtClean="0">
                <a:effectLst/>
                <a:latin typeface="Arial Narrow"/>
                <a:ea typeface="Times New Roman"/>
                <a:cs typeface="Times New Roman"/>
              </a:rPr>
              <a:t>Black Box Approach continued</a:t>
            </a:r>
          </a:p>
          <a:p>
            <a:pPr>
              <a:lnSpc>
                <a:spcPct val="115000"/>
              </a:lnSpc>
            </a:pPr>
            <a:r>
              <a:rPr lang="en-MY" sz="2400" b="1" dirty="0" smtClean="0">
                <a:effectLst/>
                <a:latin typeface="Arial Narrow"/>
                <a:ea typeface="Times New Roman"/>
                <a:cs typeface="Times New Roman"/>
              </a:rPr>
              <a:t>Most often the black box approach is used either because:</a:t>
            </a:r>
            <a:endParaRPr lang="en-US" sz="2400" b="1" dirty="0">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MY" sz="2400" dirty="0" smtClean="0">
                <a:effectLst/>
                <a:latin typeface="Arial Narrow"/>
                <a:ea typeface="Times New Roman"/>
                <a:cs typeface="Times New Roman"/>
              </a:rPr>
              <a:t>processing done by the computer is too simple e.g. casting, sorting </a:t>
            </a:r>
            <a:r>
              <a:rPr lang="en-MY" sz="2400" dirty="0" err="1" smtClean="0">
                <a:effectLst/>
                <a:latin typeface="Arial Narrow"/>
                <a:ea typeface="Times New Roman"/>
                <a:cs typeface="Times New Roman"/>
              </a:rPr>
              <a:t>etc</a:t>
            </a:r>
            <a:endParaRPr lang="en-US" sz="2400" dirty="0">
              <a:ea typeface="Calibri"/>
              <a:cs typeface="Times New Roman"/>
            </a:endParaRPr>
          </a:p>
          <a:p>
            <a:pPr marL="342900" marR="0" lvl="0" indent="-342900">
              <a:lnSpc>
                <a:spcPct val="115000"/>
              </a:lnSpc>
              <a:spcBef>
                <a:spcPts val="0"/>
              </a:spcBef>
              <a:spcAft>
                <a:spcPts val="800"/>
              </a:spcAft>
              <a:buSzPts val="1000"/>
              <a:buFont typeface="Symbol"/>
              <a:buChar char=""/>
              <a:tabLst>
                <a:tab pos="457200" algn="l"/>
              </a:tabLst>
            </a:pPr>
            <a:r>
              <a:rPr lang="en-MY" sz="2400" dirty="0" smtClean="0">
                <a:effectLst/>
                <a:latin typeface="Arial Narrow"/>
                <a:ea typeface="Times New Roman"/>
                <a:cs typeface="Times New Roman"/>
              </a:rPr>
              <a:t>auditor is already aware of the software’s reliability. This is the case with most of off-the-shelf software used by client without any in-house alteration and thus need not to be checked.</a:t>
            </a:r>
            <a:endParaRPr lang="en-US" sz="2400" dirty="0">
              <a:ea typeface="Calibri"/>
              <a:cs typeface="Times New Roman"/>
            </a:endParaRPr>
          </a:p>
          <a:p>
            <a:pPr marL="342900" marR="0" lvl="0" indent="-342900">
              <a:lnSpc>
                <a:spcPct val="115000"/>
              </a:lnSpc>
              <a:spcBef>
                <a:spcPts val="0"/>
              </a:spcBef>
              <a:spcAft>
                <a:spcPts val="800"/>
              </a:spcAft>
              <a:buSzPts val="1000"/>
              <a:buFont typeface="Symbol"/>
              <a:buChar char=""/>
              <a:tabLst>
                <a:tab pos="457200" algn="l"/>
              </a:tabLst>
            </a:pPr>
            <a:r>
              <a:rPr lang="en-MY" sz="2400" dirty="0" smtClean="0">
                <a:effectLst/>
                <a:latin typeface="Arial Narrow"/>
                <a:ea typeface="Times New Roman"/>
                <a:cs typeface="Times New Roman"/>
              </a:rPr>
              <a:t>auditor has no mean to gain understanding of the computer system and thus resorts with this approach. This situation can arise out of circumstances including:</a:t>
            </a:r>
            <a:endParaRPr lang="en-US" sz="2400" dirty="0">
              <a:ea typeface="Calibri"/>
              <a:cs typeface="Times New Roman"/>
            </a:endParaRPr>
          </a:p>
          <a:p>
            <a:pPr marL="742950" marR="0" lvl="1" indent="-285750">
              <a:lnSpc>
                <a:spcPct val="115000"/>
              </a:lnSpc>
              <a:spcBef>
                <a:spcPts val="0"/>
              </a:spcBef>
              <a:spcAft>
                <a:spcPts val="800"/>
              </a:spcAft>
              <a:buSzPts val="1000"/>
              <a:buFont typeface="Courier New"/>
              <a:buChar char="o"/>
              <a:tabLst>
                <a:tab pos="914400" algn="l"/>
              </a:tabLst>
            </a:pPr>
            <a:r>
              <a:rPr lang="en-MY" sz="2400" dirty="0" smtClean="0">
                <a:effectLst/>
                <a:latin typeface="Arial Narrow"/>
                <a:ea typeface="Times New Roman"/>
                <a:cs typeface="Times New Roman"/>
              </a:rPr>
              <a:t>lack of appropriate system documentation</a:t>
            </a:r>
            <a:endParaRPr lang="en-US" sz="2400" dirty="0">
              <a:ea typeface="Calibri"/>
              <a:cs typeface="Times New Roman"/>
            </a:endParaRPr>
          </a:p>
          <a:p>
            <a:pPr marL="742950" marR="0" lvl="1" indent="-285750">
              <a:lnSpc>
                <a:spcPct val="115000"/>
              </a:lnSpc>
              <a:spcBef>
                <a:spcPts val="0"/>
              </a:spcBef>
              <a:spcAft>
                <a:spcPts val="800"/>
              </a:spcAft>
              <a:buSzPts val="1000"/>
              <a:buFont typeface="Courier New"/>
              <a:buChar char="o"/>
              <a:tabLst>
                <a:tab pos="914400" algn="l"/>
              </a:tabLst>
            </a:pPr>
            <a:r>
              <a:rPr lang="en-MY" sz="2400" dirty="0" smtClean="0">
                <a:effectLst/>
                <a:latin typeface="Arial Narrow"/>
                <a:ea typeface="Times New Roman"/>
                <a:cs typeface="Times New Roman"/>
              </a:rPr>
              <a:t>auditor lacks expertise or skills to understand or use the computer system for auditing purposes.</a:t>
            </a:r>
            <a:endParaRPr lang="en-US" sz="2400" dirty="0">
              <a:ea typeface="Calibri"/>
              <a:cs typeface="Times New Roman"/>
            </a:endParaRPr>
          </a:p>
          <a:p>
            <a:pPr marL="742950" marR="0" lvl="1" indent="-285750">
              <a:lnSpc>
                <a:spcPct val="115000"/>
              </a:lnSpc>
              <a:spcBef>
                <a:spcPts val="0"/>
              </a:spcBef>
              <a:spcAft>
                <a:spcPts val="800"/>
              </a:spcAft>
              <a:buSzPts val="1000"/>
              <a:buFont typeface="Courier New"/>
              <a:buChar char="o"/>
              <a:tabLst>
                <a:tab pos="914400" algn="l"/>
              </a:tabLst>
            </a:pPr>
            <a:r>
              <a:rPr lang="en-MY" sz="2400" dirty="0" smtClean="0">
                <a:effectLst/>
                <a:latin typeface="Arial Narrow"/>
                <a:ea typeface="Times New Roman"/>
                <a:cs typeface="Times New Roman"/>
              </a:rPr>
              <a:t>auditor is not given access to computer system at the level required</a:t>
            </a:r>
            <a:endParaRPr lang="en-US" sz="2400" dirty="0">
              <a:ea typeface="Calibri"/>
              <a:cs typeface="Times New Roman"/>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6</a:t>
            </a:fld>
            <a:endParaRPr lang="en-US"/>
          </a:p>
        </p:txBody>
      </p:sp>
    </p:spTree>
    <p:extLst>
      <p:ext uri="{BB962C8B-B14F-4D97-AF65-F5344CB8AC3E}">
        <p14:creationId xmlns:p14="http://schemas.microsoft.com/office/powerpoint/2010/main" xmlns="" val="2901053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8001000" cy="6397649"/>
          </a:xfrm>
          <a:prstGeom prst="rect">
            <a:avLst/>
          </a:prstGeom>
        </p:spPr>
        <p:txBody>
          <a:bodyPr wrap="square">
            <a:spAutoFit/>
          </a:bodyPr>
          <a:lstStyle/>
          <a:p>
            <a:pPr>
              <a:lnSpc>
                <a:spcPct val="115000"/>
              </a:lnSpc>
            </a:pPr>
            <a:r>
              <a:rPr lang="en-MY" sz="2400" dirty="0" smtClean="0">
                <a:effectLst/>
                <a:latin typeface="Arial Narrow"/>
                <a:ea typeface="Times New Roman"/>
                <a:cs typeface="Times New Roman"/>
              </a:rPr>
              <a:t>Audit around the computer is used in situations when auditor is of the opinion that computer system is reliable and often comparison of inputs to outputs is enough. </a:t>
            </a:r>
          </a:p>
          <a:p>
            <a:pPr>
              <a:lnSpc>
                <a:spcPct val="115000"/>
              </a:lnSpc>
            </a:pPr>
            <a:endParaRPr lang="en-US" sz="2000" dirty="0">
              <a:ea typeface="Calibri"/>
              <a:cs typeface="Times New Roman"/>
            </a:endParaRPr>
          </a:p>
          <a:p>
            <a:pPr>
              <a:lnSpc>
                <a:spcPct val="115000"/>
              </a:lnSpc>
              <a:spcAft>
                <a:spcPts val="800"/>
              </a:spcAft>
            </a:pPr>
            <a:r>
              <a:rPr lang="en-MY" sz="2400" dirty="0" smtClean="0">
                <a:effectLst/>
                <a:latin typeface="Arial Narrow"/>
                <a:ea typeface="Times New Roman"/>
                <a:cs typeface="Times New Roman"/>
              </a:rPr>
              <a:t>In other the auditor will not assess whether required controls are in place and if they are working operating effectively while inputs are processed. </a:t>
            </a:r>
            <a:endParaRPr lang="en-US" sz="2400" dirty="0">
              <a:ea typeface="Calibri"/>
              <a:cs typeface="Times New Roman"/>
            </a:endParaRPr>
          </a:p>
          <a:p>
            <a:pPr>
              <a:lnSpc>
                <a:spcPct val="115000"/>
              </a:lnSpc>
              <a:spcBef>
                <a:spcPts val="1200"/>
              </a:spcBef>
              <a:spcAft>
                <a:spcPts val="800"/>
              </a:spcAft>
            </a:pPr>
            <a:r>
              <a:rPr lang="en-MY" sz="2400" dirty="0" smtClean="0">
                <a:effectLst/>
                <a:latin typeface="Arial Narrow"/>
                <a:ea typeface="Times New Roman"/>
                <a:cs typeface="Times New Roman"/>
              </a:rPr>
              <a:t>However,, relying too much on this approach is not recommended for important aspects of the audit especially where assessed risk is high as this may result in ineffective audit and ultimately inappropriate audit opinion being expressed by the auditor.</a:t>
            </a:r>
            <a:endParaRPr lang="en-US" sz="2400" dirty="0">
              <a:ea typeface="Calibri"/>
              <a:cs typeface="Times New Roman"/>
            </a:endParaRPr>
          </a:p>
          <a:p>
            <a:pPr>
              <a:lnSpc>
                <a:spcPct val="115000"/>
              </a:lnSpc>
            </a:pPr>
            <a:r>
              <a:rPr lang="en-MY" sz="2400" dirty="0" smtClean="0">
                <a:effectLst/>
                <a:latin typeface="Arial Narrow"/>
                <a:ea typeface="Times New Roman"/>
                <a:cs typeface="Times New Roman"/>
              </a:rPr>
              <a:t>As mentioned earlier that auditor will bypass computer system and will not check for existence and/or operating effectiveness of controls in processing data. </a:t>
            </a:r>
            <a:endParaRPr lang="en-US" sz="2400" dirty="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7</a:t>
            </a:fld>
            <a:endParaRPr lang="en-US"/>
          </a:p>
        </p:txBody>
      </p:sp>
    </p:spTree>
    <p:extLst>
      <p:ext uri="{BB962C8B-B14F-4D97-AF65-F5344CB8AC3E}">
        <p14:creationId xmlns:p14="http://schemas.microsoft.com/office/powerpoint/2010/main" xmlns="" val="743810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70" y="266700"/>
            <a:ext cx="8229600" cy="1143000"/>
          </a:xfrm>
        </p:spPr>
        <p:txBody>
          <a:bodyPr>
            <a:normAutofit fontScale="90000"/>
          </a:bodyPr>
          <a:lstStyle/>
          <a:p>
            <a:pPr marL="0" marR="0" algn="ctr">
              <a:lnSpc>
                <a:spcPct val="115000"/>
              </a:lnSpc>
              <a:spcBef>
                <a:spcPts val="0"/>
              </a:spcBef>
              <a:spcAft>
                <a:spcPts val="0"/>
              </a:spcAft>
            </a:pPr>
            <a:r>
              <a:rPr lang="en-MY" b="1" dirty="0" smtClean="0">
                <a:effectLst/>
                <a:latin typeface="Arial Narrow"/>
                <a:ea typeface="Times New Roman"/>
                <a:cs typeface="Times New Roman"/>
              </a:rPr>
              <a:t/>
            </a:r>
            <a:br>
              <a:rPr lang="en-MY" b="1" dirty="0" smtClean="0">
                <a:effectLst/>
                <a:latin typeface="Arial Narrow"/>
                <a:ea typeface="Times New Roman"/>
                <a:cs typeface="Times New Roman"/>
              </a:rPr>
            </a:br>
            <a:r>
              <a:rPr lang="en-MY" b="1" dirty="0" smtClean="0">
                <a:effectLst/>
                <a:latin typeface="Arial Narrow"/>
                <a:ea typeface="Times New Roman"/>
                <a:cs typeface="Times New Roman"/>
              </a:rPr>
              <a:t/>
            </a:r>
            <a:br>
              <a:rPr lang="en-MY" b="1" dirty="0" smtClean="0">
                <a:effectLst/>
                <a:latin typeface="Arial Narrow"/>
                <a:ea typeface="Times New Roman"/>
                <a:cs typeface="Times New Roman"/>
              </a:rPr>
            </a:br>
            <a:r>
              <a:rPr lang="en-MY" b="1" dirty="0">
                <a:latin typeface="Arial Narrow"/>
                <a:ea typeface="Times New Roman"/>
                <a:cs typeface="Times New Roman"/>
              </a:rPr>
              <a:t/>
            </a:r>
            <a:br>
              <a:rPr lang="en-MY" b="1" dirty="0">
                <a:latin typeface="Arial Narrow"/>
                <a:ea typeface="Times New Roman"/>
                <a:cs typeface="Times New Roman"/>
              </a:rPr>
            </a:br>
            <a:r>
              <a:rPr lang="en-MY" dirty="0" smtClean="0">
                <a:effectLst/>
                <a:latin typeface="Arial Narrow" pitchFamily="34" charset="0"/>
                <a:ea typeface="Times New Roman"/>
                <a:cs typeface="Times New Roman"/>
              </a:rPr>
              <a:t>Auditing through the computer</a:t>
            </a:r>
            <a:r>
              <a:rPr lang="en-US" sz="4000" dirty="0">
                <a:latin typeface="Arial Narrow" pitchFamily="34" charset="0"/>
                <a:ea typeface="Calibri"/>
                <a:cs typeface="Times New Roman"/>
              </a:rPr>
              <a:t/>
            </a:r>
            <a:br>
              <a:rPr lang="en-US" sz="4000" dirty="0">
                <a:latin typeface="Arial Narrow" pitchFamily="34" charset="0"/>
                <a:ea typeface="Calibri"/>
                <a:cs typeface="Times New Roman"/>
              </a:rPr>
            </a:br>
            <a:endParaRPr lang="en-US" dirty="0">
              <a:latin typeface="Arial Narrow" pitchFamily="34" charset="0"/>
            </a:endParaRPr>
          </a:p>
        </p:txBody>
      </p:sp>
      <p:sp>
        <p:nvSpPr>
          <p:cNvPr id="4" name="Rectangle 3"/>
          <p:cNvSpPr/>
          <p:nvPr/>
        </p:nvSpPr>
        <p:spPr>
          <a:xfrm>
            <a:off x="483870" y="838200"/>
            <a:ext cx="8153400" cy="7589770"/>
          </a:xfrm>
          <a:prstGeom prst="rect">
            <a:avLst/>
          </a:prstGeom>
        </p:spPr>
        <p:txBody>
          <a:bodyPr wrap="square">
            <a:spAutoFit/>
          </a:bodyPr>
          <a:lstStyle/>
          <a:p>
            <a:pPr algn="just">
              <a:lnSpc>
                <a:spcPct val="115000"/>
              </a:lnSpc>
              <a:spcAft>
                <a:spcPts val="1200"/>
              </a:spcAft>
            </a:pPr>
            <a:r>
              <a:rPr lang="en-MY" sz="2800" dirty="0" smtClean="0">
                <a:effectLst/>
                <a:latin typeface="Arial Narrow"/>
                <a:ea typeface="Calibri"/>
                <a:cs typeface="Times New Roman"/>
              </a:rPr>
              <a:t> </a:t>
            </a:r>
            <a:r>
              <a:rPr lang="en-MY" sz="2400" dirty="0">
                <a:latin typeface="Arial Narrow" pitchFamily="34" charset="0"/>
                <a:ea typeface="Calibri"/>
              </a:rPr>
              <a:t>In this approach the processes and controls surrounding the application are also subject to audit </a:t>
            </a:r>
            <a:endParaRPr lang="en-US" sz="2400" dirty="0">
              <a:latin typeface="Arial Narrow" pitchFamily="34" charset="0"/>
              <a:ea typeface="Times New Roman"/>
            </a:endParaRPr>
          </a:p>
          <a:p>
            <a:pPr>
              <a:lnSpc>
                <a:spcPct val="115000"/>
              </a:lnSpc>
              <a:spcAft>
                <a:spcPts val="800"/>
              </a:spcAft>
            </a:pPr>
            <a:r>
              <a:rPr lang="en-MY" sz="2400" dirty="0">
                <a:latin typeface="Arial Narrow" pitchFamily="34" charset="0"/>
                <a:ea typeface="Calibri"/>
              </a:rPr>
              <a:t>-In order to help the auditor to gain access to these processes computer audit software may be used. </a:t>
            </a:r>
            <a:endParaRPr lang="en-MY" sz="2400" dirty="0" smtClean="0">
              <a:latin typeface="Arial Narrow" pitchFamily="34" charset="0"/>
              <a:ea typeface="Calibri"/>
            </a:endParaRPr>
          </a:p>
          <a:p>
            <a:pPr>
              <a:lnSpc>
                <a:spcPct val="115000"/>
              </a:lnSpc>
              <a:spcAft>
                <a:spcPts val="800"/>
              </a:spcAft>
            </a:pPr>
            <a:r>
              <a:rPr lang="en-MY" sz="2400" dirty="0" smtClean="0">
                <a:latin typeface="Arial Narrow" pitchFamily="34" charset="0"/>
                <a:ea typeface="Calibri"/>
              </a:rPr>
              <a:t>The </a:t>
            </a:r>
            <a:r>
              <a:rPr lang="en-MY" sz="2400" dirty="0">
                <a:latin typeface="Arial Narrow" pitchFamily="34" charset="0"/>
                <a:ea typeface="Calibri"/>
              </a:rPr>
              <a:t>technique is referred to as computer assisted audit technique (CAATS).</a:t>
            </a:r>
            <a:endParaRPr lang="en-US" sz="2400" dirty="0">
              <a:latin typeface="Arial Narrow" pitchFamily="34" charset="0"/>
              <a:ea typeface="Times New Roman"/>
            </a:endParaRPr>
          </a:p>
          <a:p>
            <a:pPr algn="just">
              <a:lnSpc>
                <a:spcPct val="115000"/>
              </a:lnSpc>
              <a:spcAft>
                <a:spcPts val="1200"/>
              </a:spcAft>
            </a:pPr>
            <a:r>
              <a:rPr lang="en-MY" sz="2400" dirty="0">
                <a:latin typeface="Arial Narrow" pitchFamily="34" charset="0"/>
                <a:ea typeface="Calibri"/>
              </a:rPr>
              <a:t>-It is obvious that to follow this approach the auditor needs to have sufficient knowledge of computer plans, direct supervise and review the work performed.</a:t>
            </a:r>
            <a:endParaRPr lang="en-US" sz="2400" dirty="0">
              <a:latin typeface="Arial Narrow" pitchFamily="34" charset="0"/>
              <a:ea typeface="Times New Roman"/>
            </a:endParaRPr>
          </a:p>
          <a:p>
            <a:pPr algn="just">
              <a:lnSpc>
                <a:spcPct val="115000"/>
              </a:lnSpc>
              <a:spcAft>
                <a:spcPts val="1200"/>
              </a:spcAft>
            </a:pPr>
            <a:r>
              <a:rPr lang="en-MY" sz="2400" dirty="0">
                <a:latin typeface="Arial Narrow" pitchFamily="34" charset="0"/>
                <a:ea typeface="Calibri"/>
              </a:rPr>
              <a:t>-The areas covered in the audit will concentrate on the following controls: Input control; processing control; storage control; output control; and data transition controls </a:t>
            </a:r>
            <a:endParaRPr lang="en-US" sz="2400" dirty="0">
              <a:latin typeface="Arial Narrow" pitchFamily="34" charset="0"/>
              <a:ea typeface="Times New Roman"/>
            </a:endParaRPr>
          </a:p>
          <a:p>
            <a:pPr algn="just">
              <a:lnSpc>
                <a:spcPct val="115000"/>
              </a:lnSpc>
              <a:spcAft>
                <a:spcPts val="1200"/>
              </a:spcAft>
            </a:pPr>
            <a:r>
              <a:rPr lang="en-MY" sz="2800" dirty="0">
                <a:latin typeface="Times New Roman"/>
                <a:ea typeface="Calibri"/>
              </a:rPr>
              <a:t> </a:t>
            </a:r>
            <a:endParaRPr lang="en-US" sz="2800" dirty="0">
              <a:latin typeface="Times New Roman"/>
              <a:ea typeface="Times New Roman"/>
            </a:endParaRPr>
          </a:p>
          <a:p>
            <a:pPr>
              <a:lnSpc>
                <a:spcPct val="115000"/>
              </a:lnSpc>
              <a:spcAft>
                <a:spcPts val="800"/>
              </a:spcAft>
            </a:pPr>
            <a:endParaRPr lang="en-US" sz="2800" dirty="0">
              <a:ea typeface="Calibri"/>
              <a:cs typeface="Times New Roman"/>
            </a:endParaRPr>
          </a:p>
          <a:p>
            <a:pPr>
              <a:lnSpc>
                <a:spcPct val="150000"/>
              </a:lnSpc>
              <a:spcAft>
                <a:spcPts val="800"/>
              </a:spcAft>
            </a:pPr>
            <a:r>
              <a:rPr lang="en-MY" dirty="0">
                <a:ea typeface="Calibri"/>
                <a:cs typeface="Times New Roman"/>
              </a:rPr>
              <a:t> </a:t>
            </a:r>
            <a:endParaRPr lang="en-US" sz="1600" dirty="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8</a:t>
            </a:fld>
            <a:endParaRPr lang="en-US"/>
          </a:p>
        </p:txBody>
      </p:sp>
    </p:spTree>
    <p:extLst>
      <p:ext uri="{BB962C8B-B14F-4D97-AF65-F5344CB8AC3E}">
        <p14:creationId xmlns:p14="http://schemas.microsoft.com/office/powerpoint/2010/main" xmlns="" val="3656323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7802"/>
            <a:ext cx="8839200" cy="6771084"/>
          </a:xfrm>
          <a:prstGeom prst="rect">
            <a:avLst/>
          </a:prstGeom>
        </p:spPr>
        <p:txBody>
          <a:bodyPr wrap="square">
            <a:spAutoFit/>
          </a:bodyPr>
          <a:lstStyle/>
          <a:p>
            <a:pPr algn="just"/>
            <a:r>
              <a:rPr lang="en-MY" b="1" dirty="0" smtClean="0">
                <a:latin typeface="Arial Narrow" pitchFamily="34" charset="0"/>
                <a:ea typeface="Calibri"/>
                <a:cs typeface="Sakkal Majalla" pitchFamily="2" charset="-78"/>
              </a:rPr>
              <a:t>Auditing through the computer continued</a:t>
            </a:r>
          </a:p>
          <a:p>
            <a:pPr algn="just"/>
            <a:r>
              <a:rPr lang="en-MY" sz="3200" dirty="0" smtClean="0">
                <a:latin typeface="Arial Narrow" pitchFamily="34" charset="0"/>
                <a:ea typeface="Calibri"/>
                <a:cs typeface="Sakkal Majalla" pitchFamily="2" charset="-78"/>
              </a:rPr>
              <a:t>When</a:t>
            </a:r>
            <a:r>
              <a:rPr lang="en-MY" sz="3200" dirty="0">
                <a:latin typeface="Arial Narrow" pitchFamily="34" charset="0"/>
                <a:ea typeface="Calibri"/>
                <a:cs typeface="Sakkal Majalla" pitchFamily="2" charset="-78"/>
              </a:rPr>
              <a:t> auditing through the computer auditors follow the audit trail through the internal computer operations in order to verify that the processing controls </a:t>
            </a:r>
            <a:r>
              <a:rPr lang="en-MY" sz="3200" dirty="0" smtClean="0">
                <a:latin typeface="Arial Narrow" pitchFamily="34" charset="0"/>
                <a:ea typeface="Calibri"/>
                <a:cs typeface="Sakkal Majalla" pitchFamily="2" charset="-78"/>
              </a:rPr>
              <a:t>are </a:t>
            </a:r>
            <a:r>
              <a:rPr lang="en-MY" sz="3200" dirty="0">
                <a:latin typeface="Arial Narrow" pitchFamily="34" charset="0"/>
                <a:ea typeface="Calibri"/>
                <a:cs typeface="Sakkal Majalla" pitchFamily="2" charset="-78"/>
              </a:rPr>
              <a:t>functioning </a:t>
            </a:r>
            <a:r>
              <a:rPr lang="en-MY" sz="3200" dirty="0" smtClean="0">
                <a:latin typeface="Arial Narrow" pitchFamily="34" charset="0"/>
                <a:ea typeface="Calibri"/>
                <a:cs typeface="Sakkal Majalla" pitchFamily="2" charset="-78"/>
              </a:rPr>
              <a:t>properly</a:t>
            </a:r>
          </a:p>
          <a:p>
            <a:pPr algn="just"/>
            <a:endParaRPr lang="en-MY" sz="3200" dirty="0" smtClean="0">
              <a:latin typeface="Arial Narrow" pitchFamily="34" charset="0"/>
              <a:ea typeface="Calibri"/>
              <a:cs typeface="Sakkal Majalla" pitchFamily="2" charset="-78"/>
            </a:endParaRPr>
          </a:p>
          <a:p>
            <a:pPr algn="just"/>
            <a:r>
              <a:rPr lang="en-MY" sz="3200" dirty="0">
                <a:latin typeface="Arial Narrow" pitchFamily="34" charset="0"/>
                <a:ea typeface="Calibri"/>
                <a:cs typeface="Sakkal Majalla" pitchFamily="2" charset="-78"/>
              </a:rPr>
              <a:t>Additionally, it attempts to validate the accounting data being processed. The auditor assumes that the CPU and additional hardware are functioning properly. </a:t>
            </a:r>
            <a:endParaRPr lang="en-MY" sz="3200" dirty="0" smtClean="0">
              <a:latin typeface="Arial Narrow" pitchFamily="34" charset="0"/>
              <a:ea typeface="Calibri"/>
              <a:cs typeface="Sakkal Majalla" pitchFamily="2" charset="-78"/>
            </a:endParaRPr>
          </a:p>
          <a:p>
            <a:pPr algn="just"/>
            <a:endParaRPr lang="en-MY" sz="3200" dirty="0" smtClean="0">
              <a:latin typeface="Arial Narrow" pitchFamily="34" charset="0"/>
              <a:cs typeface="Sakkal Majalla" pitchFamily="2" charset="-78"/>
            </a:endParaRPr>
          </a:p>
          <a:p>
            <a:pPr algn="just"/>
            <a:r>
              <a:rPr lang="en-MY" sz="3200" dirty="0" smtClean="0">
                <a:latin typeface="Arial Narrow" pitchFamily="34" charset="0"/>
                <a:cs typeface="Sakkal Majalla" pitchFamily="2" charset="-78"/>
              </a:rPr>
              <a:t>As the computer processing is paperless and  not visible by human eyes the auditors use </a:t>
            </a:r>
            <a:r>
              <a:rPr lang="en-US" sz="3200" dirty="0">
                <a:solidFill>
                  <a:srgbClr val="222222"/>
                </a:solidFill>
                <a:latin typeface="Arial Narrow" pitchFamily="34" charset="0"/>
                <a:ea typeface="Times New Roman"/>
              </a:rPr>
              <a:t>Computer Assisted Auditing Techniques</a:t>
            </a:r>
            <a:r>
              <a:rPr lang="en-US" sz="3200" dirty="0">
                <a:solidFill>
                  <a:srgbClr val="222222"/>
                </a:solidFill>
                <a:latin typeface="Arial"/>
                <a:ea typeface="Times New Roman"/>
              </a:rPr>
              <a:t> </a:t>
            </a:r>
            <a:r>
              <a:rPr lang="en-US" sz="3200" dirty="0" smtClean="0">
                <a:solidFill>
                  <a:srgbClr val="222222"/>
                </a:solidFill>
                <a:latin typeface="Arial"/>
                <a:ea typeface="Times New Roman"/>
              </a:rPr>
              <a:t>(</a:t>
            </a:r>
            <a:r>
              <a:rPr lang="en-MY" sz="3200" dirty="0" smtClean="0">
                <a:latin typeface="Arial Narrow" pitchFamily="34" charset="0"/>
                <a:cs typeface="Sakkal Majalla" pitchFamily="2" charset="-78"/>
              </a:rPr>
              <a:t>CAATs) in auditing through the computer </a:t>
            </a:r>
            <a:endParaRPr lang="en-MY" sz="3200" dirty="0">
              <a:latin typeface="Arial Narrow" pitchFamily="34" charset="0"/>
              <a:cs typeface="Sakkal Majalla" pitchFamily="2" charset="-78"/>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9</a:t>
            </a:fld>
            <a:endParaRPr lang="en-US"/>
          </a:p>
        </p:txBody>
      </p:sp>
    </p:spTree>
    <p:extLst>
      <p:ext uri="{BB962C8B-B14F-4D97-AF65-F5344CB8AC3E}">
        <p14:creationId xmlns:p14="http://schemas.microsoft.com/office/powerpoint/2010/main" xmlns="" val="458768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273</TotalTime>
  <Words>2813</Words>
  <Application>Microsoft Office PowerPoint</Application>
  <PresentationFormat>On-screen Show (4:3)</PresentationFormat>
  <Paragraphs>232</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Equity</vt:lpstr>
      <vt:lpstr>Document</vt:lpstr>
      <vt:lpstr>Auditing Information Technology </vt:lpstr>
      <vt:lpstr>Slide 2</vt:lpstr>
      <vt:lpstr>Auditing Information Technology </vt:lpstr>
      <vt:lpstr>Audit Approaches in an IT Environment</vt:lpstr>
      <vt:lpstr>Slide 5</vt:lpstr>
      <vt:lpstr>Slide 6</vt:lpstr>
      <vt:lpstr>Slide 7</vt:lpstr>
      <vt:lpstr>   Auditing through the computer </vt:lpstr>
      <vt:lpstr>Slide 9</vt:lpstr>
      <vt:lpstr>Computer Assisted Auditing Techniques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  Audit Software  </vt:lpstr>
      <vt:lpstr>  Types of audit programs are:  </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Information Technology</dc:title>
  <dc:creator>HP</dc:creator>
  <cp:lastModifiedBy>test</cp:lastModifiedBy>
  <cp:revision>71</cp:revision>
  <dcterms:created xsi:type="dcterms:W3CDTF">2020-08-11T07:32:25Z</dcterms:created>
  <dcterms:modified xsi:type="dcterms:W3CDTF">2023-11-16T15:08:48Z</dcterms:modified>
</cp:coreProperties>
</file>