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85" r:id="rId2"/>
    <p:sldId id="282" r:id="rId3"/>
    <p:sldId id="281" r:id="rId4"/>
    <p:sldId id="28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6"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D55DD-F3B8-4737-A418-BC6F3B607A2B}" type="datetimeFigureOut">
              <a:rPr lang="en-US" smtClean="0"/>
              <a:pPr/>
              <a:t>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5F5D6E-3CE2-4880-A0A8-35DF41A686AF}" type="slidenum">
              <a:rPr lang="en-US" smtClean="0"/>
              <a:pPr/>
              <a:t>‹#›</a:t>
            </a:fld>
            <a:endParaRPr lang="en-US"/>
          </a:p>
        </p:txBody>
      </p:sp>
    </p:spTree>
    <p:extLst>
      <p:ext uri="{BB962C8B-B14F-4D97-AF65-F5344CB8AC3E}">
        <p14:creationId xmlns:p14="http://schemas.microsoft.com/office/powerpoint/2010/main" xmlns="" val="171280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5F5D6E-3CE2-4880-A0A8-35DF41A686AF}" type="slidenum">
              <a:rPr lang="en-US" smtClean="0"/>
              <a:pPr/>
              <a:t>9</a:t>
            </a:fld>
            <a:endParaRPr lang="en-US"/>
          </a:p>
        </p:txBody>
      </p:sp>
    </p:spTree>
    <p:extLst>
      <p:ext uri="{BB962C8B-B14F-4D97-AF65-F5344CB8AC3E}">
        <p14:creationId xmlns:p14="http://schemas.microsoft.com/office/powerpoint/2010/main" xmlns="" val="178551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BAAD7F8-5ED8-45AA-A0BA-266505567BB1}" type="datetime1">
              <a:rPr lang="en-US" smtClean="0"/>
              <a:pPr/>
              <a:t>1/15/2022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C1D3D96-D944-4C3A-8FD4-F7C027F9DCF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FF3D2C-B1EB-478A-8AD3-3F59802105AE}"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D3D96-D944-4C3A-8FD4-F7C027F9DC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76683C-8F42-43E0-B9F6-AB4617626EFC}"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D3D96-D944-4C3A-8FD4-F7C027F9DC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E46E83D-9621-49B9-8126-F17A7E5898AD}"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D3D96-D944-4C3A-8FD4-F7C027F9DCF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62B2A-1689-498E-9454-D89212208391}" type="datetime1">
              <a:rPr lang="en-US" smtClean="0"/>
              <a:pPr/>
              <a:t>1/15/2022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C1D3D96-D944-4C3A-8FD4-F7C027F9DCF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4DD0EF8-BEAD-4CEA-B064-E063C5FED33E}" type="datetime1">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D3D96-D944-4C3A-8FD4-F7C027F9DCF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73C4A21-0398-4B2E-AD06-E1ED3B4DBE2E}" type="datetime1">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1D3D96-D944-4C3A-8FD4-F7C027F9DCF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08E5B8-7F07-4A6E-9B62-6DF7D7C2D369}" type="datetime1">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1D3D96-D944-4C3A-8FD4-F7C027F9DC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C96A5-19AC-475D-BCFD-8C7E678A950C}" type="datetime1">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1D3D96-D944-4C3A-8FD4-F7C027F9DC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396C8C-250F-4BBD-AD58-7DFC5562290D}" type="datetime1">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D3D96-D944-4C3A-8FD4-F7C027F9DCF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E70CCF-CB72-4221-A9A9-FFB39C6E5CDA}" type="datetime1">
              <a:rPr lang="en-US" smtClean="0"/>
              <a:pPr/>
              <a:t>1/15/2022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C1D3D96-D944-4C3A-8FD4-F7C027F9DCF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9B37BA7-A607-4CCA-A007-9AC808C505D9}" type="datetime1">
              <a:rPr lang="en-US" smtClean="0"/>
              <a:pPr/>
              <a:t>1/15/2022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C1D3D96-D944-4C3A-8FD4-F7C027F9DC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276600"/>
            <a:ext cx="6400800" cy="1752600"/>
          </a:xfrm>
        </p:spPr>
        <p:txBody>
          <a:bodyPr>
            <a:normAutofit/>
          </a:bodyPr>
          <a:lstStyle/>
          <a:p>
            <a:r>
              <a:rPr lang="en-US" sz="2400" dirty="0" err="1" smtClean="0"/>
              <a:t>Mwamba</a:t>
            </a:r>
            <a:r>
              <a:rPr lang="en-US" sz="2400" dirty="0" smtClean="0"/>
              <a:t> Ally </a:t>
            </a:r>
            <a:r>
              <a:rPr lang="en-US" sz="2400" dirty="0" err="1" smtClean="0"/>
              <a:t>jingu</a:t>
            </a:r>
            <a:r>
              <a:rPr lang="en-US" sz="2400" dirty="0" smtClean="0"/>
              <a:t>: FCPA; PhD</a:t>
            </a:r>
            <a:endParaRPr lang="en-US" sz="2400" dirty="0"/>
          </a:p>
        </p:txBody>
      </p:sp>
      <p:sp>
        <p:nvSpPr>
          <p:cNvPr id="4" name="Slide Number Placeholder 3"/>
          <p:cNvSpPr>
            <a:spLocks noGrp="1"/>
          </p:cNvSpPr>
          <p:nvPr>
            <p:ph type="sldNum" sz="quarter" idx="12"/>
          </p:nvPr>
        </p:nvSpPr>
        <p:spPr/>
        <p:txBody>
          <a:bodyPr/>
          <a:lstStyle/>
          <a:p>
            <a:fld id="{4C1D3D96-D944-4C3A-8FD4-F7C027F9DCFA}" type="slidenum">
              <a:rPr lang="en-US" smtClean="0"/>
              <a:pPr/>
              <a:t>1</a:t>
            </a:fld>
            <a:endParaRPr lang="en-US"/>
          </a:p>
        </p:txBody>
      </p:sp>
      <p:sp>
        <p:nvSpPr>
          <p:cNvPr id="2" name="Title 1"/>
          <p:cNvSpPr>
            <a:spLocks noGrp="1"/>
          </p:cNvSpPr>
          <p:nvPr>
            <p:ph type="ctrTitle"/>
          </p:nvPr>
        </p:nvSpPr>
        <p:spPr>
          <a:xfrm>
            <a:off x="762000" y="1524000"/>
            <a:ext cx="7772400" cy="1470025"/>
          </a:xfrm>
        </p:spPr>
        <p:txBody>
          <a:bodyPr/>
          <a:lstStyle/>
          <a:p>
            <a:r>
              <a:rPr lang="en-US" dirty="0">
                <a:solidFill>
                  <a:prstClr val="black"/>
                </a:solidFill>
              </a:rPr>
              <a:t>GENERAL COMPUTER CONTROLS</a:t>
            </a:r>
            <a:endParaRPr lang="en-US" dirty="0"/>
          </a:p>
        </p:txBody>
      </p:sp>
    </p:spTree>
    <p:extLst>
      <p:ext uri="{BB962C8B-B14F-4D97-AF65-F5344CB8AC3E}">
        <p14:creationId xmlns:p14="http://schemas.microsoft.com/office/powerpoint/2010/main" xmlns="" val="2566992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533400"/>
            <a:ext cx="8839200" cy="7848302"/>
          </a:xfrm>
          <a:prstGeom prst="rect">
            <a:avLst/>
          </a:prstGeom>
        </p:spPr>
        <p:txBody>
          <a:bodyPr wrap="square">
            <a:spAutoFit/>
          </a:bodyPr>
          <a:lstStyle/>
          <a:p>
            <a:pPr>
              <a:lnSpc>
                <a:spcPct val="150000"/>
              </a:lnSpc>
            </a:pPr>
            <a:r>
              <a:rPr lang="en-MY" sz="2800" b="1" dirty="0" smtClean="0">
                <a:effectLst/>
                <a:latin typeface="Arial Narrow" pitchFamily="34" charset="0"/>
                <a:ea typeface="Calibri"/>
                <a:cs typeface="Times New Roman"/>
              </a:rPr>
              <a:t>The auditor needs to cover the following aspects:-</a:t>
            </a:r>
            <a:endParaRPr lang="en-US" sz="2800" b="1" dirty="0">
              <a:latin typeface="Arial Narrow" pitchFamily="34" charset="0"/>
              <a:ea typeface="Calibri"/>
              <a:cs typeface="Times New Roman"/>
            </a:endParaRPr>
          </a:p>
          <a:p>
            <a:pPr marL="342900" lvl="0" indent="-342900">
              <a:lnSpc>
                <a:spcPct val="150000"/>
              </a:lnSpc>
              <a:spcBef>
                <a:spcPts val="0"/>
              </a:spcBef>
              <a:spcAft>
                <a:spcPts val="0"/>
              </a:spcAft>
              <a:buFont typeface="+mj-lt"/>
              <a:buAutoNum type="arabicPeriod"/>
            </a:pPr>
            <a:r>
              <a:rPr lang="en-MY" sz="2800" b="1" dirty="0" smtClean="0">
                <a:effectLst/>
                <a:latin typeface="Arial Narrow" pitchFamily="34" charset="0"/>
                <a:ea typeface="Calibri"/>
              </a:rPr>
              <a:t>Physical file custody:  </a:t>
            </a:r>
            <a:r>
              <a:rPr lang="en-MY" sz="2800" dirty="0" smtClean="0">
                <a:effectLst/>
                <a:latin typeface="Arial Narrow" pitchFamily="34" charset="0"/>
                <a:ea typeface="Calibri"/>
              </a:rPr>
              <a:t>The auditor should identify</a:t>
            </a:r>
            <a:r>
              <a:rPr lang="en-MY" sz="2800" b="1" dirty="0" smtClean="0">
                <a:effectLst/>
                <a:latin typeface="Arial Narrow" pitchFamily="34" charset="0"/>
                <a:ea typeface="Calibri"/>
              </a:rPr>
              <a:t>:</a:t>
            </a:r>
          </a:p>
          <a:p>
            <a:pPr marL="800100" marR="0" indent="-342900">
              <a:lnSpc>
                <a:spcPct val="150000"/>
              </a:lnSpc>
              <a:spcBef>
                <a:spcPts val="0"/>
              </a:spcBef>
              <a:spcAft>
                <a:spcPts val="0"/>
              </a:spcAft>
              <a:buFont typeface="Arial" pitchFamily="34" charset="0"/>
              <a:buChar char="•"/>
            </a:pPr>
            <a:r>
              <a:rPr lang="en-MY" sz="2800" dirty="0" smtClean="0">
                <a:effectLst/>
                <a:latin typeface="Arial Narrow" pitchFamily="34" charset="0"/>
                <a:ea typeface="Calibri"/>
              </a:rPr>
              <a:t>the various types of media used, </a:t>
            </a:r>
          </a:p>
          <a:p>
            <a:pPr marL="971550" marR="0" indent="-514350">
              <a:lnSpc>
                <a:spcPct val="150000"/>
              </a:lnSpc>
              <a:spcBef>
                <a:spcPts val="0"/>
              </a:spcBef>
              <a:spcAft>
                <a:spcPts val="0"/>
              </a:spcAft>
              <a:buFont typeface="Arial" pitchFamily="34" charset="0"/>
              <a:buChar char="•"/>
            </a:pPr>
            <a:r>
              <a:rPr lang="en-MY" sz="2800" dirty="0" smtClean="0">
                <a:effectLst/>
                <a:latin typeface="Arial Narrow" pitchFamily="34" charset="0"/>
                <a:ea typeface="Calibri"/>
              </a:rPr>
              <a:t>where it is kept and </a:t>
            </a:r>
          </a:p>
          <a:p>
            <a:pPr marL="800100" marR="0" indent="-342900">
              <a:lnSpc>
                <a:spcPct val="150000"/>
              </a:lnSpc>
              <a:spcBef>
                <a:spcPts val="0"/>
              </a:spcBef>
              <a:spcAft>
                <a:spcPts val="0"/>
              </a:spcAft>
              <a:buFont typeface="Arial" pitchFamily="34" charset="0"/>
              <a:buChar char="•"/>
            </a:pPr>
            <a:r>
              <a:rPr lang="en-MY" sz="2800" dirty="0" smtClean="0">
                <a:effectLst/>
                <a:latin typeface="Arial Narrow" pitchFamily="34" charset="0"/>
                <a:ea typeface="Calibri"/>
              </a:rPr>
              <a:t>who is responsible for its custody and maintenance</a:t>
            </a:r>
            <a:endParaRPr lang="en-US" sz="2800" dirty="0" smtClean="0">
              <a:latin typeface="Arial Narrow" pitchFamily="34" charset="0"/>
            </a:endParaRPr>
          </a:p>
          <a:p>
            <a:pPr marL="457200" marR="0">
              <a:lnSpc>
                <a:spcPct val="150000"/>
              </a:lnSpc>
              <a:spcBef>
                <a:spcPts val="0"/>
              </a:spcBef>
              <a:spcAft>
                <a:spcPts val="0"/>
              </a:spcAft>
            </a:pPr>
            <a:r>
              <a:rPr lang="en-MY" sz="2800" b="1" dirty="0" smtClean="0">
                <a:effectLst/>
                <a:latin typeface="Arial Narrow" pitchFamily="34" charset="0"/>
                <a:ea typeface="Calibri"/>
              </a:rPr>
              <a:t>Software and access control</a:t>
            </a:r>
            <a:r>
              <a:rPr lang="en-US" sz="2800" b="1" dirty="0" smtClean="0">
                <a:latin typeface="Arial Narrow" pitchFamily="34" charset="0"/>
              </a:rPr>
              <a:t>: </a:t>
            </a:r>
            <a:r>
              <a:rPr lang="en-MY" sz="2800" dirty="0" smtClean="0">
                <a:effectLst/>
                <a:latin typeface="Arial Narrow" pitchFamily="34" charset="0"/>
                <a:ea typeface="Calibri"/>
              </a:rPr>
              <a:t>The auditor should identify</a:t>
            </a:r>
            <a:r>
              <a:rPr lang="en-MY" sz="2800" b="1" dirty="0" smtClean="0">
                <a:effectLst/>
                <a:latin typeface="Arial Narrow" pitchFamily="34" charset="0"/>
                <a:ea typeface="Calibri"/>
              </a:rPr>
              <a:t>:</a:t>
            </a:r>
          </a:p>
          <a:p>
            <a:pPr marL="800100" marR="0" indent="-342900">
              <a:lnSpc>
                <a:spcPct val="150000"/>
              </a:lnSpc>
              <a:spcBef>
                <a:spcPts val="0"/>
              </a:spcBef>
              <a:spcAft>
                <a:spcPts val="0"/>
              </a:spcAft>
              <a:buFont typeface="Arial" pitchFamily="34" charset="0"/>
              <a:buChar char="•"/>
            </a:pPr>
            <a:r>
              <a:rPr lang="en-MY" sz="2800" dirty="0" smtClean="0">
                <a:effectLst/>
                <a:latin typeface="Arial Narrow" pitchFamily="34" charset="0"/>
                <a:ea typeface="Calibri"/>
              </a:rPr>
              <a:t>the software available in the installation and also, </a:t>
            </a:r>
          </a:p>
          <a:p>
            <a:pPr marL="800100" marR="0" indent="-342900">
              <a:lnSpc>
                <a:spcPct val="150000"/>
              </a:lnSpc>
              <a:spcBef>
                <a:spcPts val="0"/>
              </a:spcBef>
              <a:spcAft>
                <a:spcPts val="0"/>
              </a:spcAft>
              <a:buFont typeface="Arial" pitchFamily="34" charset="0"/>
              <a:buChar char="•"/>
            </a:pPr>
            <a:r>
              <a:rPr lang="en-MY" sz="2800" dirty="0" smtClean="0">
                <a:effectLst/>
                <a:latin typeface="Arial Narrow" pitchFamily="34" charset="0"/>
                <a:ea typeface="Calibri"/>
              </a:rPr>
              <a:t>check on the access restrictions, to ensure that files are safeguarded from unauthorised interference</a:t>
            </a:r>
          </a:p>
          <a:p>
            <a:pPr marL="457200" marR="0">
              <a:lnSpc>
                <a:spcPct val="150000"/>
              </a:lnSpc>
              <a:spcBef>
                <a:spcPts val="0"/>
              </a:spcBef>
              <a:spcAft>
                <a:spcPts val="0"/>
              </a:spcAft>
            </a:pPr>
            <a:endParaRPr lang="en-MY" sz="2800" dirty="0">
              <a:latin typeface="Arial Narrow" pitchFamily="34" charset="0"/>
              <a:ea typeface="Calibri"/>
            </a:endParaRPr>
          </a:p>
          <a:p>
            <a:pPr marL="457200" marR="0">
              <a:lnSpc>
                <a:spcPct val="150000"/>
              </a:lnSpc>
              <a:spcBef>
                <a:spcPts val="0"/>
              </a:spcBef>
              <a:spcAft>
                <a:spcPts val="0"/>
              </a:spcAft>
            </a:pPr>
            <a:endParaRPr lang="en-MY" sz="2800" dirty="0" smtClean="0">
              <a:effectLst/>
              <a:latin typeface="Arial Narrow" pitchFamily="34" charset="0"/>
              <a:ea typeface="Calibri"/>
            </a:endParaRPr>
          </a:p>
          <a:p>
            <a:pPr marL="457200" marR="0">
              <a:spcBef>
                <a:spcPts val="0"/>
              </a:spcBef>
              <a:spcAft>
                <a:spcPts val="0"/>
              </a:spcAft>
            </a:pPr>
            <a:endParaRPr lang="en-US" sz="2400" dirty="0" smtClean="0">
              <a:effectLst/>
              <a:latin typeface="Arial Narrow" pitchFamily="34" charset="0"/>
            </a:endParaRPr>
          </a:p>
          <a:p>
            <a:pPr marL="457200" marR="0">
              <a:spcBef>
                <a:spcPts val="0"/>
              </a:spcBef>
              <a:spcAft>
                <a:spcPts val="0"/>
              </a:spcAft>
            </a:pPr>
            <a:r>
              <a:rPr lang="en-MY" dirty="0" smtClean="0">
                <a:effectLst/>
                <a:latin typeface="Times New Roman"/>
                <a:ea typeface="Calibri"/>
              </a:rPr>
              <a:t> </a:t>
            </a:r>
            <a:endParaRPr lang="en-US" dirty="0">
              <a:effectLst/>
            </a:endParaRPr>
          </a:p>
        </p:txBody>
      </p:sp>
      <p:sp>
        <p:nvSpPr>
          <p:cNvPr id="2" name="Slide Number Placeholder 1"/>
          <p:cNvSpPr>
            <a:spLocks noGrp="1"/>
          </p:cNvSpPr>
          <p:nvPr>
            <p:ph type="sldNum" sz="quarter" idx="12"/>
          </p:nvPr>
        </p:nvSpPr>
        <p:spPr/>
        <p:txBody>
          <a:bodyPr/>
          <a:lstStyle/>
          <a:p>
            <a:fld id="{4C1D3D96-D944-4C3A-8FD4-F7C027F9DCFA}" type="slidenum">
              <a:rPr lang="en-US" smtClean="0"/>
              <a:pPr/>
              <a:t>10</a:t>
            </a:fld>
            <a:endParaRPr lang="en-US"/>
          </a:p>
        </p:txBody>
      </p:sp>
    </p:spTree>
    <p:extLst>
      <p:ext uri="{BB962C8B-B14F-4D97-AF65-F5344CB8AC3E}">
        <p14:creationId xmlns:p14="http://schemas.microsoft.com/office/powerpoint/2010/main" xmlns="" val="2751062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309420"/>
          </a:xfrm>
          <a:prstGeom prst="rect">
            <a:avLst/>
          </a:prstGeom>
        </p:spPr>
        <p:txBody>
          <a:bodyPr wrap="square">
            <a:spAutoFit/>
          </a:bodyPr>
          <a:lstStyle/>
          <a:p>
            <a:pPr lvl="0">
              <a:spcBef>
                <a:spcPts val="0"/>
              </a:spcBef>
              <a:spcAft>
                <a:spcPts val="800"/>
              </a:spcAft>
            </a:pPr>
            <a:r>
              <a:rPr lang="en-MY" sz="2800" b="1" dirty="0" smtClean="0">
                <a:effectLst/>
                <a:latin typeface="Arial Narrow" pitchFamily="34" charset="0"/>
                <a:ea typeface="Calibri"/>
              </a:rPr>
              <a:t>Back-up and archive routines</a:t>
            </a:r>
            <a:r>
              <a:rPr lang="en-MY" sz="2800" dirty="0" smtClean="0">
                <a:effectLst/>
                <a:latin typeface="Arial Narrow" pitchFamily="34" charset="0"/>
                <a:ea typeface="Calibri"/>
              </a:rPr>
              <a:t>:</a:t>
            </a:r>
            <a:endParaRPr lang="en-US" sz="2800" dirty="0" smtClean="0">
              <a:effectLst/>
              <a:latin typeface="Arial Narrow" pitchFamily="34" charset="0"/>
            </a:endParaRPr>
          </a:p>
          <a:p>
            <a:pPr marL="457200" marR="0">
              <a:spcBef>
                <a:spcPts val="0"/>
              </a:spcBef>
              <a:spcAft>
                <a:spcPts val="800"/>
              </a:spcAft>
            </a:pPr>
            <a:r>
              <a:rPr lang="en-MY" sz="2800" dirty="0" smtClean="0">
                <a:effectLst/>
                <a:latin typeface="Arial Narrow" pitchFamily="34" charset="0"/>
                <a:ea typeface="Calibri"/>
              </a:rPr>
              <a:t>The accidental and deliberate loss or theft of an organisation’s data:</a:t>
            </a:r>
          </a:p>
          <a:p>
            <a:pPr marL="457200" marR="0">
              <a:spcBef>
                <a:spcPts val="0"/>
              </a:spcBef>
              <a:spcAft>
                <a:spcPts val="800"/>
              </a:spcAft>
            </a:pPr>
            <a:r>
              <a:rPr lang="en-MY" sz="2800" dirty="0" smtClean="0">
                <a:effectLst/>
                <a:latin typeface="Arial Narrow" pitchFamily="34" charset="0"/>
                <a:ea typeface="Calibri"/>
              </a:rPr>
              <a:t>through hardware, software, data and operator errors may have negative consequences. </a:t>
            </a:r>
          </a:p>
          <a:p>
            <a:pPr marL="457200" marR="0">
              <a:spcBef>
                <a:spcPts val="0"/>
              </a:spcBef>
              <a:spcAft>
                <a:spcPts val="800"/>
              </a:spcAft>
            </a:pPr>
            <a:r>
              <a:rPr lang="en-MY" sz="2800" dirty="0" smtClean="0">
                <a:effectLst/>
                <a:latin typeface="Arial Narrow" pitchFamily="34" charset="0"/>
                <a:ea typeface="Calibri"/>
              </a:rPr>
              <a:t>The auditor should therefore check to see that there are back-up copies kept in different (remote) and secure locations that are tested periodically, on both the main and back-up sites </a:t>
            </a:r>
            <a:endParaRPr lang="en-US" sz="2800" dirty="0" smtClean="0">
              <a:effectLst/>
              <a:latin typeface="Arial Narrow" pitchFamily="34" charset="0"/>
            </a:endParaRPr>
          </a:p>
          <a:p>
            <a:pPr lvl="0">
              <a:spcBef>
                <a:spcPts val="0"/>
              </a:spcBef>
              <a:spcAft>
                <a:spcPts val="800"/>
              </a:spcAft>
            </a:pPr>
            <a:r>
              <a:rPr lang="en-MY" sz="2800" b="1" dirty="0" smtClean="0">
                <a:effectLst/>
                <a:latin typeface="Arial Narrow" pitchFamily="34" charset="0"/>
                <a:ea typeface="Calibri"/>
              </a:rPr>
              <a:t>Programme change</a:t>
            </a:r>
            <a:endParaRPr lang="en-US" sz="2800" b="1" dirty="0" smtClean="0">
              <a:effectLst/>
              <a:latin typeface="Arial Narrow" pitchFamily="34" charset="0"/>
            </a:endParaRPr>
          </a:p>
          <a:p>
            <a:pPr marL="457200" marR="0">
              <a:spcBef>
                <a:spcPts val="0"/>
              </a:spcBef>
              <a:spcAft>
                <a:spcPts val="800"/>
              </a:spcAft>
            </a:pPr>
            <a:r>
              <a:rPr lang="en-MY" sz="2800" dirty="0" smtClean="0">
                <a:effectLst/>
                <a:latin typeface="Arial Narrow" pitchFamily="34" charset="0"/>
                <a:ea typeface="Calibri"/>
              </a:rPr>
              <a:t>The audit objective is to ensure that all production programmes are:</a:t>
            </a:r>
          </a:p>
          <a:p>
            <a:pPr marL="457200" marR="0">
              <a:spcBef>
                <a:spcPts val="0"/>
              </a:spcBef>
              <a:spcAft>
                <a:spcPts val="800"/>
              </a:spcAft>
            </a:pPr>
            <a:r>
              <a:rPr lang="en-MY" sz="2800" dirty="0" smtClean="0">
                <a:effectLst/>
                <a:latin typeface="Arial Narrow" pitchFamily="34" charset="0"/>
                <a:ea typeface="Calibri"/>
              </a:rPr>
              <a:t> authorised, and any amendments thereto are authorised, tested, recorded, and checked </a:t>
            </a:r>
            <a:endParaRPr lang="en-US" sz="2800" dirty="0">
              <a:effectLst/>
              <a:latin typeface="Arial Narrow" pitchFamily="34" charset="0"/>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11</a:t>
            </a:fld>
            <a:endParaRPr lang="en-US"/>
          </a:p>
        </p:txBody>
      </p:sp>
    </p:spTree>
    <p:extLst>
      <p:ext uri="{BB962C8B-B14F-4D97-AF65-F5344CB8AC3E}">
        <p14:creationId xmlns:p14="http://schemas.microsoft.com/office/powerpoint/2010/main" xmlns="" val="3958073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pPr marL="0" marR="0">
              <a:lnSpc>
                <a:spcPct val="115000"/>
              </a:lnSpc>
              <a:spcBef>
                <a:spcPts val="0"/>
              </a:spcBef>
              <a:spcAft>
                <a:spcPts val="800"/>
              </a:spcAft>
            </a:pPr>
            <a:r>
              <a:rPr lang="en-MY" sz="3200" b="1" dirty="0" smtClean="0">
                <a:effectLst/>
                <a:latin typeface="Times New Roman"/>
                <a:ea typeface="Calibri"/>
                <a:cs typeface="Times New Roman"/>
              </a:rPr>
              <a:t>Key Question on File and software controls</a:t>
            </a:r>
            <a:endParaRPr lang="en-US" sz="3200" dirty="0">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12</a:t>
            </a:fld>
            <a:endParaRPr lang="en-US"/>
          </a:p>
        </p:txBody>
      </p:sp>
      <p:sp>
        <p:nvSpPr>
          <p:cNvPr id="4" name="Rectangle 3"/>
          <p:cNvSpPr/>
          <p:nvPr/>
        </p:nvSpPr>
        <p:spPr>
          <a:xfrm>
            <a:off x="609600" y="1066800"/>
            <a:ext cx="8001000" cy="4253152"/>
          </a:xfrm>
          <a:prstGeom prst="rect">
            <a:avLst/>
          </a:prstGeom>
        </p:spPr>
        <p:txBody>
          <a:bodyPr wrap="square">
            <a:spAutoFit/>
          </a:bodyPr>
          <a:lstStyle/>
          <a:p>
            <a:pPr>
              <a:lnSpc>
                <a:spcPct val="115000"/>
              </a:lnSpc>
              <a:spcAft>
                <a:spcPts val="800"/>
              </a:spcAft>
            </a:pPr>
            <a:r>
              <a:rPr lang="en-MY" sz="2800" b="1" dirty="0" smtClean="0">
                <a:effectLst/>
                <a:latin typeface="Arial Narrow" pitchFamily="34" charset="0"/>
                <a:ea typeface="Calibri"/>
                <a:cs typeface="Times New Roman"/>
              </a:rPr>
              <a:t>1. Are there adequate controls over physical custody of files?</a:t>
            </a:r>
            <a:r>
              <a:rPr lang="en-US" sz="2800" dirty="0" smtClean="0">
                <a:latin typeface="Arial Narrow" pitchFamily="34" charset="0"/>
                <a:ea typeface="Calibri"/>
                <a:cs typeface="Times New Roman"/>
              </a:rPr>
              <a:t> </a:t>
            </a:r>
            <a:r>
              <a:rPr lang="en-MY" sz="2800" dirty="0" smtClean="0">
                <a:effectLst/>
                <a:latin typeface="Arial Narrow" pitchFamily="34" charset="0"/>
                <a:ea typeface="Calibri"/>
                <a:cs typeface="Times New Roman"/>
              </a:rPr>
              <a:t>Consider</a:t>
            </a:r>
            <a:endParaRPr lang="en-US" sz="2800" dirty="0">
              <a:latin typeface="Arial Narrow" pitchFamily="34" charset="0"/>
              <a:ea typeface="Calibri"/>
              <a:cs typeface="Times New Roman"/>
            </a:endParaRPr>
          </a:p>
          <a:p>
            <a:pPr marL="342900" marR="0" lvl="0" indent="-342900">
              <a:spcBef>
                <a:spcPts val="0"/>
              </a:spcBef>
              <a:spcAft>
                <a:spcPts val="800"/>
              </a:spcAft>
              <a:buFont typeface="+mj-lt"/>
              <a:buAutoNum type="romanLcParenR"/>
            </a:pPr>
            <a:r>
              <a:rPr lang="en-MY" sz="2800" dirty="0" smtClean="0">
                <a:effectLst/>
                <a:latin typeface="Arial Narrow" pitchFamily="34" charset="0"/>
                <a:ea typeface="Calibri"/>
              </a:rPr>
              <a:t>Responsibilities and duties of data control personnel</a:t>
            </a:r>
            <a:endParaRPr lang="en-US" sz="2800" dirty="0" smtClean="0">
              <a:effectLst/>
              <a:latin typeface="Arial Narrow" pitchFamily="34" charset="0"/>
            </a:endParaRPr>
          </a:p>
          <a:p>
            <a:pPr marL="342900" marR="0" lvl="0" indent="-342900">
              <a:spcBef>
                <a:spcPts val="0"/>
              </a:spcBef>
              <a:spcAft>
                <a:spcPts val="800"/>
              </a:spcAft>
              <a:buFont typeface="+mj-lt"/>
              <a:buAutoNum type="romanLcParenR"/>
            </a:pPr>
            <a:r>
              <a:rPr lang="en-MY" sz="2800" dirty="0" smtClean="0">
                <a:effectLst/>
                <a:latin typeface="Arial Narrow" pitchFamily="34" charset="0"/>
                <a:ea typeface="Calibri"/>
              </a:rPr>
              <a:t>File librarian facilities </a:t>
            </a:r>
            <a:endParaRPr lang="en-US" sz="2800" dirty="0" smtClean="0">
              <a:effectLst/>
              <a:latin typeface="Arial Narrow" pitchFamily="34" charset="0"/>
            </a:endParaRPr>
          </a:p>
          <a:p>
            <a:pPr marL="342900" marR="0" lvl="0" indent="-342900">
              <a:spcBef>
                <a:spcPts val="0"/>
              </a:spcBef>
              <a:spcAft>
                <a:spcPts val="800"/>
              </a:spcAft>
              <a:buFont typeface="+mj-lt"/>
              <a:buAutoNum type="romanLcParenR"/>
            </a:pPr>
            <a:r>
              <a:rPr lang="en-MY" sz="2800" dirty="0" smtClean="0">
                <a:effectLst/>
                <a:latin typeface="Arial Narrow" pitchFamily="34" charset="0"/>
                <a:ea typeface="Calibri"/>
              </a:rPr>
              <a:t>, records, logs and registers of file custody</a:t>
            </a:r>
            <a:endParaRPr lang="en-US" sz="2800" dirty="0" smtClean="0">
              <a:effectLst/>
              <a:latin typeface="Arial Narrow" pitchFamily="34" charset="0"/>
            </a:endParaRPr>
          </a:p>
          <a:p>
            <a:pPr marL="342900" marR="0" lvl="0" indent="-342900">
              <a:spcBef>
                <a:spcPts val="0"/>
              </a:spcBef>
              <a:spcAft>
                <a:spcPts val="800"/>
              </a:spcAft>
              <a:buFont typeface="+mj-lt"/>
              <a:buAutoNum type="romanLcParenR"/>
            </a:pPr>
            <a:r>
              <a:rPr lang="en-MY" sz="2800" dirty="0" smtClean="0">
                <a:effectLst/>
                <a:latin typeface="Arial Narrow" pitchFamily="34" charset="0"/>
                <a:ea typeface="Calibri"/>
              </a:rPr>
              <a:t>Physical storage facilities</a:t>
            </a:r>
            <a:endParaRPr lang="en-US" sz="2800" dirty="0" smtClean="0">
              <a:effectLst/>
              <a:latin typeface="Arial Narrow" pitchFamily="34" charset="0"/>
            </a:endParaRPr>
          </a:p>
          <a:p>
            <a:pPr marL="342900" marR="0" lvl="0" indent="-342900">
              <a:spcBef>
                <a:spcPts val="0"/>
              </a:spcBef>
              <a:spcAft>
                <a:spcPts val="800"/>
              </a:spcAft>
              <a:buFont typeface="+mj-lt"/>
              <a:buAutoNum type="romanLcParenR"/>
            </a:pPr>
            <a:r>
              <a:rPr lang="en-MY" sz="2800" dirty="0" smtClean="0">
                <a:effectLst/>
                <a:latin typeface="Arial Narrow" pitchFamily="34" charset="0"/>
                <a:ea typeface="Calibri"/>
              </a:rPr>
              <a:t>File retention criteria</a:t>
            </a:r>
            <a:endParaRPr lang="en-US" sz="2800" dirty="0" smtClean="0">
              <a:effectLst/>
              <a:latin typeface="Arial Narrow" pitchFamily="34" charset="0"/>
            </a:endParaRPr>
          </a:p>
          <a:p>
            <a:pPr>
              <a:lnSpc>
                <a:spcPct val="115000"/>
              </a:lnSpc>
              <a:spcAft>
                <a:spcPts val="800"/>
              </a:spcAft>
            </a:pPr>
            <a:endParaRPr lang="en-US" sz="2400" dirty="0">
              <a:effectLst/>
            </a:endParaRPr>
          </a:p>
        </p:txBody>
      </p:sp>
    </p:spTree>
    <p:extLst>
      <p:ext uri="{BB962C8B-B14F-4D97-AF65-F5344CB8AC3E}">
        <p14:creationId xmlns:p14="http://schemas.microsoft.com/office/powerpoint/2010/main" xmlns="" val="1877657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8001000" cy="6194516"/>
          </a:xfrm>
          <a:prstGeom prst="rect">
            <a:avLst/>
          </a:prstGeom>
        </p:spPr>
        <p:txBody>
          <a:bodyPr wrap="square">
            <a:spAutoFit/>
          </a:bodyPr>
          <a:lstStyle/>
          <a:p>
            <a:pPr lvl="0">
              <a:lnSpc>
                <a:spcPct val="115000"/>
              </a:lnSpc>
              <a:spcAft>
                <a:spcPts val="800"/>
              </a:spcAft>
            </a:pPr>
            <a:r>
              <a:rPr lang="en-MY" sz="2400" b="1" dirty="0" smtClean="0">
                <a:solidFill>
                  <a:prstClr val="black"/>
                </a:solidFill>
                <a:latin typeface="Times New Roman"/>
                <a:ea typeface="Calibri"/>
                <a:cs typeface="Times New Roman"/>
              </a:rPr>
              <a:t>2. </a:t>
            </a:r>
            <a:r>
              <a:rPr lang="en-MY" sz="2400" b="1" dirty="0">
                <a:solidFill>
                  <a:prstClr val="black"/>
                </a:solidFill>
                <a:latin typeface="Times New Roman"/>
                <a:ea typeface="Calibri"/>
                <a:cs typeface="Times New Roman"/>
              </a:rPr>
              <a:t>Are there controls to prevent unauthorised amendments to data files?</a:t>
            </a:r>
            <a:r>
              <a:rPr lang="en-US" sz="2400" dirty="0">
                <a:solidFill>
                  <a:prstClr val="black"/>
                </a:solidFill>
                <a:ea typeface="Calibri"/>
                <a:cs typeface="Times New Roman"/>
              </a:rPr>
              <a:t> </a:t>
            </a:r>
            <a:r>
              <a:rPr lang="en-MY" sz="2400" b="1" dirty="0">
                <a:solidFill>
                  <a:prstClr val="black"/>
                </a:solidFill>
                <a:latin typeface="Times New Roman"/>
                <a:ea typeface="Calibri"/>
                <a:cs typeface="Times New Roman"/>
              </a:rPr>
              <a:t>Consider</a:t>
            </a:r>
            <a:endParaRPr lang="en-US" sz="2400" b="1" dirty="0">
              <a:solidFill>
                <a:prstClr val="black"/>
              </a:solidFill>
              <a:ea typeface="Calibri"/>
              <a:cs typeface="Times New Roman"/>
            </a:endParaRPr>
          </a:p>
          <a:p>
            <a:pPr marL="342900" lvl="0" indent="-342900">
              <a:spcAft>
                <a:spcPts val="800"/>
              </a:spcAft>
              <a:buFont typeface="Arial" pitchFamily="34" charset="0"/>
              <a:buChar char="•"/>
            </a:pPr>
            <a:r>
              <a:rPr lang="en-MY" sz="2400" dirty="0">
                <a:solidFill>
                  <a:prstClr val="black"/>
                </a:solidFill>
                <a:latin typeface="Times New Roman"/>
                <a:ea typeface="Calibri"/>
              </a:rPr>
              <a:t>Authorisation of jobs prior to </a:t>
            </a:r>
            <a:r>
              <a:rPr lang="en-MY" sz="2400" dirty="0" smtClean="0">
                <a:solidFill>
                  <a:prstClr val="black"/>
                </a:solidFill>
                <a:latin typeface="Times New Roman"/>
                <a:ea typeface="Calibri"/>
              </a:rPr>
              <a:t>processing.</a:t>
            </a:r>
            <a:endParaRPr lang="en-US" sz="2400" dirty="0" smtClean="0">
              <a:solidFill>
                <a:prstClr val="black"/>
              </a:solidFill>
            </a:endParaRPr>
          </a:p>
          <a:p>
            <a:pPr marL="342900" lvl="0" indent="-342900">
              <a:spcAft>
                <a:spcPts val="800"/>
              </a:spcAft>
              <a:buFont typeface="Arial" pitchFamily="34" charset="0"/>
              <a:buChar char="•"/>
            </a:pPr>
            <a:r>
              <a:rPr lang="en-MY" sz="2400" dirty="0" smtClean="0">
                <a:solidFill>
                  <a:prstClr val="black"/>
                </a:solidFill>
                <a:latin typeface="Times New Roman"/>
                <a:ea typeface="Calibri"/>
              </a:rPr>
              <a:t>Records </a:t>
            </a:r>
            <a:r>
              <a:rPr lang="en-MY" sz="2400" dirty="0">
                <a:solidFill>
                  <a:prstClr val="black"/>
                </a:solidFill>
                <a:latin typeface="Times New Roman"/>
                <a:ea typeface="Calibri"/>
              </a:rPr>
              <a:t>of changes and procedures  for ensuring completeness and accuracy of the </a:t>
            </a:r>
            <a:r>
              <a:rPr lang="en-MY" sz="2400" dirty="0" smtClean="0">
                <a:solidFill>
                  <a:prstClr val="black"/>
                </a:solidFill>
                <a:latin typeface="Times New Roman"/>
                <a:ea typeface="Calibri"/>
              </a:rPr>
              <a:t>record</a:t>
            </a:r>
            <a:endParaRPr lang="en-US" sz="2400" dirty="0" smtClean="0">
              <a:solidFill>
                <a:prstClr val="black"/>
              </a:solidFill>
            </a:endParaRPr>
          </a:p>
          <a:p>
            <a:pPr marL="342900" lvl="0" indent="-342900">
              <a:spcAft>
                <a:spcPts val="800"/>
              </a:spcAft>
              <a:buFont typeface="Arial" pitchFamily="34" charset="0"/>
              <a:buChar char="•"/>
            </a:pPr>
            <a:r>
              <a:rPr lang="en-MY" sz="2400" dirty="0" smtClean="0">
                <a:solidFill>
                  <a:prstClr val="black"/>
                </a:solidFill>
                <a:latin typeface="Times New Roman"/>
                <a:ea typeface="Calibri"/>
              </a:rPr>
              <a:t>Supervisory </a:t>
            </a:r>
            <a:r>
              <a:rPr lang="en-MY" sz="2400" dirty="0">
                <a:solidFill>
                  <a:prstClr val="black"/>
                </a:solidFill>
                <a:latin typeface="Times New Roman"/>
                <a:ea typeface="Calibri"/>
              </a:rPr>
              <a:t>review of record of changes to detect unauthorised </a:t>
            </a:r>
            <a:r>
              <a:rPr lang="en-MY" sz="2400" dirty="0" smtClean="0">
                <a:solidFill>
                  <a:prstClr val="black"/>
                </a:solidFill>
                <a:latin typeface="Times New Roman"/>
                <a:ea typeface="Calibri"/>
              </a:rPr>
              <a:t>changes.</a:t>
            </a:r>
            <a:endParaRPr lang="en-US" sz="2400" dirty="0" smtClean="0">
              <a:solidFill>
                <a:prstClr val="black"/>
              </a:solidFill>
            </a:endParaRPr>
          </a:p>
          <a:p>
            <a:pPr marL="342900" lvl="0" indent="-342900">
              <a:spcAft>
                <a:spcPts val="800"/>
              </a:spcAft>
              <a:buFont typeface="Arial" pitchFamily="34" charset="0"/>
              <a:buChar char="•"/>
            </a:pPr>
            <a:r>
              <a:rPr lang="en-MY" sz="2400" dirty="0" smtClean="0">
                <a:solidFill>
                  <a:prstClr val="black"/>
                </a:solidFill>
                <a:latin typeface="Times New Roman"/>
                <a:ea typeface="Calibri"/>
              </a:rPr>
              <a:t>Password </a:t>
            </a:r>
            <a:r>
              <a:rPr lang="en-MY" sz="2400" dirty="0">
                <a:solidFill>
                  <a:prstClr val="black"/>
                </a:solidFill>
                <a:latin typeface="Times New Roman"/>
                <a:ea typeface="Calibri"/>
              </a:rPr>
              <a:t>protection and procedures for recording and investigating unauthorised access </a:t>
            </a:r>
            <a:r>
              <a:rPr lang="en-MY" sz="2400" dirty="0" smtClean="0">
                <a:solidFill>
                  <a:prstClr val="black"/>
                </a:solidFill>
                <a:latin typeface="Times New Roman"/>
                <a:ea typeface="Calibri"/>
              </a:rPr>
              <a:t>attempts</a:t>
            </a:r>
            <a:endParaRPr lang="en-US" sz="2400" dirty="0" smtClean="0">
              <a:solidFill>
                <a:prstClr val="black"/>
              </a:solidFill>
            </a:endParaRPr>
          </a:p>
          <a:p>
            <a:pPr marL="342900" lvl="0" indent="-342900">
              <a:spcAft>
                <a:spcPts val="800"/>
              </a:spcAft>
              <a:buFont typeface="Arial" pitchFamily="34" charset="0"/>
              <a:buChar char="•"/>
            </a:pPr>
            <a:r>
              <a:rPr lang="en-MY" sz="2400" dirty="0" smtClean="0">
                <a:solidFill>
                  <a:prstClr val="black"/>
                </a:solidFill>
                <a:latin typeface="Times New Roman"/>
                <a:ea typeface="Calibri"/>
              </a:rPr>
              <a:t>Physical </a:t>
            </a:r>
            <a:r>
              <a:rPr lang="en-MY" sz="2400" dirty="0">
                <a:solidFill>
                  <a:prstClr val="black"/>
                </a:solidFill>
                <a:latin typeface="Times New Roman"/>
                <a:ea typeface="Calibri"/>
              </a:rPr>
              <a:t>protection of data </a:t>
            </a:r>
            <a:r>
              <a:rPr lang="en-MY" sz="2400" dirty="0" smtClean="0">
                <a:solidFill>
                  <a:prstClr val="black"/>
                </a:solidFill>
                <a:latin typeface="Times New Roman"/>
                <a:ea typeface="Calibri"/>
              </a:rPr>
              <a:t>files</a:t>
            </a:r>
            <a:endParaRPr lang="en-US" sz="2400" dirty="0" smtClean="0">
              <a:solidFill>
                <a:prstClr val="black"/>
              </a:solidFill>
            </a:endParaRPr>
          </a:p>
          <a:p>
            <a:pPr marL="342900" lvl="0" indent="-342900">
              <a:spcAft>
                <a:spcPts val="800"/>
              </a:spcAft>
              <a:buFont typeface="Arial" pitchFamily="34" charset="0"/>
              <a:buChar char="•"/>
            </a:pPr>
            <a:r>
              <a:rPr lang="en-MY" sz="2400" dirty="0" smtClean="0">
                <a:solidFill>
                  <a:prstClr val="black"/>
                </a:solidFill>
                <a:latin typeface="Times New Roman"/>
                <a:ea typeface="Calibri"/>
              </a:rPr>
              <a:t> Restricted </a:t>
            </a:r>
            <a:r>
              <a:rPr lang="en-MY" sz="2400" dirty="0">
                <a:solidFill>
                  <a:prstClr val="black"/>
                </a:solidFill>
                <a:latin typeface="Times New Roman"/>
                <a:ea typeface="Calibri"/>
              </a:rPr>
              <a:t>use of utility </a:t>
            </a:r>
            <a:r>
              <a:rPr lang="en-MY" sz="2400" dirty="0" smtClean="0">
                <a:solidFill>
                  <a:prstClr val="black"/>
                </a:solidFill>
                <a:latin typeface="Times New Roman"/>
                <a:ea typeface="Calibri"/>
              </a:rPr>
              <a:t>programs</a:t>
            </a:r>
            <a:endParaRPr lang="en-US" sz="2400" dirty="0" smtClean="0">
              <a:solidFill>
                <a:prstClr val="black"/>
              </a:solidFill>
            </a:endParaRPr>
          </a:p>
          <a:p>
            <a:pPr marL="342900" lvl="0" indent="-342900">
              <a:spcAft>
                <a:spcPts val="800"/>
              </a:spcAft>
              <a:buFont typeface="Arial" pitchFamily="34" charset="0"/>
              <a:buChar char="•"/>
            </a:pPr>
            <a:r>
              <a:rPr lang="en-MY" sz="2400" dirty="0" smtClean="0">
                <a:solidFill>
                  <a:prstClr val="black"/>
                </a:solidFill>
                <a:latin typeface="Times New Roman"/>
                <a:ea typeface="Calibri"/>
              </a:rPr>
              <a:t>Segregation </a:t>
            </a:r>
            <a:r>
              <a:rPr lang="en-MY" sz="2400" dirty="0">
                <a:solidFill>
                  <a:prstClr val="black"/>
                </a:solidFill>
                <a:latin typeface="Times New Roman"/>
                <a:ea typeface="Calibri"/>
              </a:rPr>
              <a:t>of duties: database; administration; programing; </a:t>
            </a:r>
            <a:r>
              <a:rPr lang="en-MY" sz="2400" dirty="0" smtClean="0">
                <a:solidFill>
                  <a:prstClr val="black"/>
                </a:solidFill>
                <a:latin typeface="Times New Roman"/>
                <a:ea typeface="Calibri"/>
              </a:rPr>
              <a:t>operations</a:t>
            </a:r>
            <a:endParaRPr lang="en-US" sz="2400" dirty="0" smtClean="0">
              <a:solidFill>
                <a:prstClr val="black"/>
              </a:solidFill>
            </a:endParaRPr>
          </a:p>
          <a:p>
            <a:pPr marL="342900" lvl="0" indent="-342900">
              <a:spcAft>
                <a:spcPts val="800"/>
              </a:spcAft>
              <a:buFont typeface="Arial" pitchFamily="34" charset="0"/>
              <a:buChar char="•"/>
            </a:pPr>
            <a:r>
              <a:rPr lang="en-MY" sz="2400" dirty="0" smtClean="0">
                <a:solidFill>
                  <a:prstClr val="black"/>
                </a:solidFill>
                <a:latin typeface="Times New Roman"/>
                <a:ea typeface="Calibri"/>
              </a:rPr>
              <a:t>Training and Supervision</a:t>
            </a:r>
            <a:endParaRPr lang="en-US" sz="2400" dirty="0">
              <a:solidFill>
                <a:prstClr val="black"/>
              </a:solidFill>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13</a:t>
            </a:fld>
            <a:endParaRPr lang="en-US"/>
          </a:p>
        </p:txBody>
      </p:sp>
    </p:spTree>
    <p:extLst>
      <p:ext uri="{BB962C8B-B14F-4D97-AF65-F5344CB8AC3E}">
        <p14:creationId xmlns:p14="http://schemas.microsoft.com/office/powerpoint/2010/main" xmlns="" val="337398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05800" cy="6785447"/>
          </a:xfrm>
          <a:prstGeom prst="rect">
            <a:avLst/>
          </a:prstGeom>
        </p:spPr>
        <p:txBody>
          <a:bodyPr wrap="square">
            <a:spAutoFit/>
          </a:bodyPr>
          <a:lstStyle/>
          <a:p>
            <a:pPr>
              <a:lnSpc>
                <a:spcPct val="115000"/>
              </a:lnSpc>
              <a:spcAft>
                <a:spcPts val="800"/>
              </a:spcAft>
            </a:pPr>
            <a:r>
              <a:rPr lang="en-MY" sz="2400" b="1" dirty="0" smtClean="0">
                <a:effectLst/>
                <a:latin typeface="Times New Roman"/>
                <a:ea typeface="Calibri"/>
                <a:cs typeface="Times New Roman"/>
              </a:rPr>
              <a:t>3. </a:t>
            </a:r>
            <a:r>
              <a:rPr lang="en-MY" sz="2400" b="1" dirty="0" smtClean="0">
                <a:effectLst/>
                <a:latin typeface="Arial Narrow" pitchFamily="34" charset="0"/>
                <a:ea typeface="Calibri"/>
                <a:cs typeface="Times New Roman"/>
              </a:rPr>
              <a:t>Are there controls to detect unauthorised changes to programs? Consider for program maintenance</a:t>
            </a:r>
            <a:endParaRPr lang="en-US" sz="2400" dirty="0">
              <a:latin typeface="Arial Narrow" pitchFamily="34" charset="0"/>
              <a:ea typeface="Calibri"/>
              <a:cs typeface="Times New Roman"/>
            </a:endParaRPr>
          </a:p>
          <a:p>
            <a:pPr marL="285750" marR="0" lvl="0" indent="-285750">
              <a:spcBef>
                <a:spcPts val="0"/>
              </a:spcBef>
              <a:spcAft>
                <a:spcPts val="800"/>
              </a:spcAft>
              <a:buFont typeface="Arial" pitchFamily="34" charset="0"/>
              <a:buChar char="•"/>
            </a:pPr>
            <a:r>
              <a:rPr lang="en-MY" sz="2400" dirty="0" smtClean="0">
                <a:effectLst/>
                <a:latin typeface="Arial Narrow" pitchFamily="34" charset="0"/>
                <a:ea typeface="Calibri"/>
              </a:rPr>
              <a:t>Authorisation of jobs prior to processing</a:t>
            </a:r>
            <a:endParaRPr lang="en-US" sz="2400" dirty="0">
              <a:latin typeface="Arial Narrow" pitchFamily="34" charset="0"/>
            </a:endParaRPr>
          </a:p>
          <a:p>
            <a:pPr marL="285750" marR="0" lvl="0" indent="-285750">
              <a:spcBef>
                <a:spcPts val="0"/>
              </a:spcBef>
              <a:spcAft>
                <a:spcPts val="800"/>
              </a:spcAft>
              <a:buFont typeface="Arial" pitchFamily="34" charset="0"/>
              <a:buChar char="•"/>
            </a:pPr>
            <a:r>
              <a:rPr lang="en-MY" sz="2400" dirty="0" smtClean="0">
                <a:effectLst/>
                <a:latin typeface="Arial Narrow" pitchFamily="34" charset="0"/>
                <a:ea typeface="Calibri"/>
              </a:rPr>
              <a:t>Record of program changes by system/librarian software</a:t>
            </a:r>
            <a:endParaRPr lang="en-US" sz="2400" dirty="0">
              <a:latin typeface="Arial Narrow" pitchFamily="34" charset="0"/>
            </a:endParaRPr>
          </a:p>
          <a:p>
            <a:pPr marL="285750" marR="0" lvl="0" indent="-285750">
              <a:spcBef>
                <a:spcPts val="0"/>
              </a:spcBef>
              <a:spcAft>
                <a:spcPts val="800"/>
              </a:spcAft>
              <a:buFont typeface="Arial" pitchFamily="34" charset="0"/>
              <a:buChar char="•"/>
            </a:pPr>
            <a:r>
              <a:rPr lang="en-MY" sz="2400" dirty="0" smtClean="0">
                <a:effectLst/>
                <a:latin typeface="Arial Narrow" pitchFamily="34" charset="0"/>
                <a:ea typeface="Calibri"/>
              </a:rPr>
              <a:t>Supervisory review of record of program changes to detect unauthorised changes:</a:t>
            </a:r>
            <a:endParaRPr lang="en-US" sz="2400" dirty="0" smtClean="0">
              <a:effectLst/>
              <a:latin typeface="Arial Narrow" pitchFamily="34" charset="0"/>
            </a:endParaRPr>
          </a:p>
          <a:p>
            <a:pPr marL="800100" lvl="1" indent="-342900">
              <a:spcAft>
                <a:spcPts val="800"/>
              </a:spcAft>
              <a:buFont typeface="Wingdings"/>
              <a:buChar char=""/>
            </a:pPr>
            <a:r>
              <a:rPr lang="en-MY" sz="2400" dirty="0" smtClean="0">
                <a:effectLst/>
                <a:latin typeface="Arial Narrow" pitchFamily="34" charset="0"/>
                <a:ea typeface="Calibri"/>
              </a:rPr>
              <a:t>Authority of review</a:t>
            </a:r>
            <a:endParaRPr lang="en-US" sz="2400" dirty="0" smtClean="0">
              <a:effectLst/>
              <a:latin typeface="Arial Narrow" pitchFamily="34" charset="0"/>
            </a:endParaRPr>
          </a:p>
          <a:p>
            <a:pPr marL="800100" lvl="1" indent="-342900">
              <a:spcAft>
                <a:spcPts val="800"/>
              </a:spcAft>
              <a:buFont typeface="Wingdings"/>
              <a:buChar char=""/>
            </a:pPr>
            <a:r>
              <a:rPr lang="en-MY" sz="2400" dirty="0" smtClean="0">
                <a:effectLst/>
                <a:latin typeface="Arial Narrow" pitchFamily="34" charset="0"/>
                <a:ea typeface="Calibri"/>
              </a:rPr>
              <a:t>Frequency of review</a:t>
            </a:r>
            <a:endParaRPr lang="en-US" sz="2400" dirty="0" smtClean="0">
              <a:effectLst/>
              <a:latin typeface="Arial Narrow" pitchFamily="34" charset="0"/>
            </a:endParaRPr>
          </a:p>
          <a:p>
            <a:pPr marL="800100" lvl="1" indent="-342900">
              <a:spcAft>
                <a:spcPts val="800"/>
              </a:spcAft>
              <a:buFont typeface="Wingdings"/>
              <a:buChar char=""/>
            </a:pPr>
            <a:r>
              <a:rPr lang="en-MY" sz="2400" dirty="0" smtClean="0">
                <a:effectLst/>
                <a:latin typeface="Arial Narrow" pitchFamily="34" charset="0"/>
                <a:ea typeface="Calibri"/>
              </a:rPr>
              <a:t>Procedures for follow-up of unauthorised changes</a:t>
            </a:r>
            <a:endParaRPr lang="en-US" sz="2400" dirty="0" smtClean="0">
              <a:effectLst/>
              <a:latin typeface="Arial Narrow" pitchFamily="34" charset="0"/>
            </a:endParaRPr>
          </a:p>
          <a:p>
            <a:pPr marL="342900" marR="0" lvl="0" indent="-342900">
              <a:spcBef>
                <a:spcPts val="0"/>
              </a:spcBef>
              <a:spcAft>
                <a:spcPts val="800"/>
              </a:spcAft>
              <a:buFont typeface="+mj-lt"/>
              <a:buAutoNum type="romanLcParenR"/>
            </a:pPr>
            <a:r>
              <a:rPr lang="en-MY" sz="2400" dirty="0" smtClean="0">
                <a:effectLst/>
                <a:latin typeface="Arial Narrow" pitchFamily="34" charset="0"/>
                <a:ea typeface="Calibri"/>
              </a:rPr>
              <a:t>Password protection of programs and procedure</a:t>
            </a:r>
            <a:endParaRPr lang="en-US" sz="2400" dirty="0" smtClean="0">
              <a:effectLst/>
              <a:latin typeface="Arial Narrow" pitchFamily="34" charset="0"/>
            </a:endParaRPr>
          </a:p>
          <a:p>
            <a:pPr marL="342900" marR="0" lvl="0" indent="-342900">
              <a:spcBef>
                <a:spcPts val="0"/>
              </a:spcBef>
              <a:spcAft>
                <a:spcPts val="800"/>
              </a:spcAft>
              <a:buFont typeface="+mj-lt"/>
              <a:buAutoNum type="romanLcParenR"/>
            </a:pPr>
            <a:r>
              <a:rPr lang="en-MY" sz="2400" dirty="0" smtClean="0">
                <a:effectLst/>
                <a:latin typeface="Arial Narrow" pitchFamily="34" charset="0"/>
                <a:ea typeface="Calibri"/>
              </a:rPr>
              <a:t>Physical protection of production programs stored off-line</a:t>
            </a:r>
            <a:endParaRPr lang="en-US" sz="2400" dirty="0" smtClean="0">
              <a:effectLst/>
              <a:latin typeface="Arial Narrow" pitchFamily="34" charset="0"/>
            </a:endParaRPr>
          </a:p>
          <a:p>
            <a:pPr marL="342900" marR="0" lvl="0" indent="-342900">
              <a:spcBef>
                <a:spcPts val="0"/>
              </a:spcBef>
              <a:spcAft>
                <a:spcPts val="800"/>
              </a:spcAft>
              <a:buFont typeface="+mj-lt"/>
              <a:buAutoNum type="romanLcParenR"/>
            </a:pPr>
            <a:r>
              <a:rPr lang="en-MY" sz="2400" dirty="0" smtClean="0">
                <a:effectLst/>
                <a:latin typeface="Arial Narrow" pitchFamily="34" charset="0"/>
                <a:ea typeface="Calibri"/>
              </a:rPr>
              <a:t>Comparison of production programs to controlled copies</a:t>
            </a:r>
            <a:endParaRPr lang="en-US" sz="2400" dirty="0" smtClean="0">
              <a:effectLst/>
              <a:latin typeface="Arial Narrow" pitchFamily="34" charset="0"/>
            </a:endParaRPr>
          </a:p>
          <a:p>
            <a:pPr marL="342900" marR="0" lvl="0" indent="-342900">
              <a:spcBef>
                <a:spcPts val="0"/>
              </a:spcBef>
              <a:spcAft>
                <a:spcPts val="800"/>
              </a:spcAft>
              <a:buFont typeface="+mj-lt"/>
              <a:buAutoNum type="romanLcParenR"/>
            </a:pPr>
            <a:r>
              <a:rPr lang="en-MY" sz="2400" dirty="0" smtClean="0">
                <a:effectLst/>
                <a:latin typeface="Arial Narrow" pitchFamily="34" charset="0"/>
                <a:ea typeface="Calibri"/>
              </a:rPr>
              <a:t> Segregation of duties:</a:t>
            </a:r>
            <a:r>
              <a:rPr lang="en-US" sz="2400" dirty="0">
                <a:latin typeface="Arial Narrow" pitchFamily="34" charset="0"/>
              </a:rPr>
              <a:t> </a:t>
            </a:r>
            <a:r>
              <a:rPr lang="en-MY" sz="2400" dirty="0" smtClean="0">
                <a:effectLst/>
                <a:latin typeface="Arial Narrow" pitchFamily="34" charset="0"/>
                <a:ea typeface="Calibri"/>
              </a:rPr>
              <a:t>Programming</a:t>
            </a:r>
            <a:r>
              <a:rPr lang="en-US" sz="2400" dirty="0" smtClean="0">
                <a:latin typeface="Arial Narrow" pitchFamily="34" charset="0"/>
              </a:rPr>
              <a:t>; </a:t>
            </a:r>
            <a:r>
              <a:rPr lang="en-MY" sz="2400" dirty="0" smtClean="0">
                <a:effectLst/>
                <a:latin typeface="Arial Narrow" pitchFamily="34" charset="0"/>
                <a:ea typeface="Calibri"/>
              </a:rPr>
              <a:t>Authorisation</a:t>
            </a:r>
            <a:r>
              <a:rPr lang="en-US" sz="2400" dirty="0" smtClean="0">
                <a:latin typeface="Arial Narrow" pitchFamily="34" charset="0"/>
              </a:rPr>
              <a:t>; </a:t>
            </a:r>
            <a:r>
              <a:rPr lang="en-MY" sz="2400" dirty="0" smtClean="0">
                <a:effectLst/>
                <a:latin typeface="Arial Narrow" pitchFamily="34" charset="0"/>
                <a:ea typeface="Calibri"/>
              </a:rPr>
              <a:t>Operations</a:t>
            </a:r>
            <a:r>
              <a:rPr lang="en-US" sz="2400" dirty="0" smtClean="0">
                <a:latin typeface="Arial Narrow" pitchFamily="34" charset="0"/>
              </a:rPr>
              <a:t>; </a:t>
            </a:r>
            <a:r>
              <a:rPr lang="en-MY" sz="2400" dirty="0" smtClean="0">
                <a:effectLst/>
                <a:latin typeface="Arial Narrow" pitchFamily="34" charset="0"/>
                <a:ea typeface="Calibri"/>
              </a:rPr>
              <a:t>Training</a:t>
            </a:r>
            <a:r>
              <a:rPr lang="en-US" sz="2400" dirty="0">
                <a:latin typeface="Arial Narrow" pitchFamily="34" charset="0"/>
              </a:rPr>
              <a:t> </a:t>
            </a:r>
            <a:r>
              <a:rPr lang="en-US" sz="2400" dirty="0" smtClean="0">
                <a:latin typeface="Arial Narrow" pitchFamily="34" charset="0"/>
              </a:rPr>
              <a:t>and </a:t>
            </a:r>
            <a:r>
              <a:rPr lang="en-MY" sz="2400" dirty="0" smtClean="0">
                <a:effectLst/>
                <a:latin typeface="Arial Narrow" pitchFamily="34" charset="0"/>
                <a:ea typeface="Calibri"/>
              </a:rPr>
              <a:t>Supervision</a:t>
            </a:r>
            <a:endParaRPr lang="en-US" sz="2400" dirty="0" smtClean="0">
              <a:effectLst/>
              <a:latin typeface="Arial Narrow" pitchFamily="34" charset="0"/>
            </a:endParaRPr>
          </a:p>
          <a:p>
            <a:pPr>
              <a:lnSpc>
                <a:spcPct val="115000"/>
              </a:lnSpc>
              <a:spcAft>
                <a:spcPts val="1000"/>
              </a:spcAft>
            </a:pPr>
            <a:r>
              <a:rPr lang="en-US" sz="1600" dirty="0">
                <a:ea typeface="Calibri"/>
                <a:cs typeface="Times New Roman"/>
              </a:rPr>
              <a:t> </a:t>
            </a:r>
          </a:p>
        </p:txBody>
      </p:sp>
      <p:sp>
        <p:nvSpPr>
          <p:cNvPr id="3" name="Slide Number Placeholder 2"/>
          <p:cNvSpPr>
            <a:spLocks noGrp="1"/>
          </p:cNvSpPr>
          <p:nvPr>
            <p:ph type="sldNum" sz="quarter" idx="12"/>
          </p:nvPr>
        </p:nvSpPr>
        <p:spPr/>
        <p:txBody>
          <a:bodyPr/>
          <a:lstStyle/>
          <a:p>
            <a:fld id="{4C1D3D96-D944-4C3A-8FD4-F7C027F9DCFA}" type="slidenum">
              <a:rPr lang="en-US" smtClean="0"/>
              <a:pPr/>
              <a:t>14</a:t>
            </a:fld>
            <a:endParaRPr lang="en-US"/>
          </a:p>
        </p:txBody>
      </p:sp>
    </p:spTree>
    <p:extLst>
      <p:ext uri="{BB962C8B-B14F-4D97-AF65-F5344CB8AC3E}">
        <p14:creationId xmlns:p14="http://schemas.microsoft.com/office/powerpoint/2010/main" xmlns="" val="267186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057" y="304800"/>
            <a:ext cx="8763000" cy="6136039"/>
          </a:xfrm>
          <a:prstGeom prst="rect">
            <a:avLst/>
          </a:prstGeom>
        </p:spPr>
        <p:txBody>
          <a:bodyPr wrap="square">
            <a:spAutoFit/>
          </a:bodyPr>
          <a:lstStyle/>
          <a:p>
            <a:pPr>
              <a:lnSpc>
                <a:spcPct val="115000"/>
              </a:lnSpc>
              <a:spcAft>
                <a:spcPts val="800"/>
              </a:spcAft>
            </a:pPr>
            <a:r>
              <a:rPr lang="en-MY" sz="2000" dirty="0">
                <a:solidFill>
                  <a:prstClr val="black"/>
                </a:solidFill>
                <a:latin typeface="Times New Roman"/>
                <a:ea typeface="Calibri"/>
                <a:cs typeface="Times New Roman"/>
              </a:rPr>
              <a:t>File and Software </a:t>
            </a:r>
            <a:r>
              <a:rPr lang="en-MY" sz="2000" dirty="0" smtClean="0">
                <a:solidFill>
                  <a:prstClr val="black"/>
                </a:solidFill>
                <a:latin typeface="Times New Roman"/>
                <a:ea typeface="Calibri"/>
                <a:cs typeface="Times New Roman"/>
              </a:rPr>
              <a:t>Controls Continued</a:t>
            </a:r>
            <a:endParaRPr lang="en-MY" sz="2000" b="1" dirty="0" smtClean="0">
              <a:effectLst/>
              <a:latin typeface="Times New Roman"/>
              <a:ea typeface="Calibri"/>
              <a:cs typeface="Times New Roman"/>
            </a:endParaRPr>
          </a:p>
          <a:p>
            <a:pPr>
              <a:lnSpc>
                <a:spcPct val="115000"/>
              </a:lnSpc>
              <a:spcAft>
                <a:spcPts val="800"/>
              </a:spcAft>
            </a:pPr>
            <a:r>
              <a:rPr lang="en-MY" sz="2800" b="1" dirty="0" smtClean="0">
                <a:effectLst/>
                <a:latin typeface="Times New Roman"/>
                <a:ea typeface="Calibri"/>
                <a:cs typeface="Times New Roman"/>
              </a:rPr>
              <a:t>3. Are there controls to detect unauthorised changes to programs? </a:t>
            </a:r>
            <a:r>
              <a:rPr lang="en-US" sz="2800" dirty="0" smtClean="0">
                <a:ea typeface="Calibri"/>
                <a:cs typeface="Times New Roman"/>
              </a:rPr>
              <a:t> </a:t>
            </a:r>
            <a:r>
              <a:rPr lang="en-MY" sz="2800" b="1" dirty="0" smtClean="0">
                <a:effectLst/>
                <a:latin typeface="Times New Roman"/>
                <a:ea typeface="Calibri"/>
                <a:cs typeface="Times New Roman"/>
              </a:rPr>
              <a:t>Consider for program execution</a:t>
            </a:r>
            <a:endParaRPr lang="en-US" sz="2800" dirty="0" smtClean="0">
              <a:effectLst/>
            </a:endParaRPr>
          </a:p>
          <a:p>
            <a:pPr marL="342900" marR="0" lvl="0" indent="-342900">
              <a:spcBef>
                <a:spcPts val="0"/>
              </a:spcBef>
              <a:spcAft>
                <a:spcPts val="800"/>
              </a:spcAft>
              <a:buFont typeface="Arial" pitchFamily="34" charset="0"/>
              <a:buChar char="•"/>
            </a:pPr>
            <a:r>
              <a:rPr lang="en-MY" sz="2800" dirty="0" smtClean="0">
                <a:effectLst/>
                <a:latin typeface="Times New Roman"/>
                <a:ea typeface="Calibri"/>
              </a:rPr>
              <a:t>Access restriction to program documentation</a:t>
            </a:r>
            <a:endParaRPr lang="en-US" sz="2800" dirty="0"/>
          </a:p>
          <a:p>
            <a:pPr marL="342900" marR="0" lvl="0" indent="-342900">
              <a:spcBef>
                <a:spcPts val="0"/>
              </a:spcBef>
              <a:spcAft>
                <a:spcPts val="800"/>
              </a:spcAft>
              <a:buFont typeface="Arial" pitchFamily="34" charset="0"/>
              <a:buChar char="•"/>
            </a:pPr>
            <a:r>
              <a:rPr lang="en-MY" sz="2800" dirty="0" smtClean="0">
                <a:effectLst/>
                <a:latin typeface="Times New Roman"/>
                <a:ea typeface="Calibri"/>
              </a:rPr>
              <a:t>Procedures to prevent access to load modules during executions</a:t>
            </a:r>
            <a:endParaRPr lang="en-US" sz="2800" dirty="0"/>
          </a:p>
          <a:p>
            <a:pPr marL="342900" marR="0" lvl="0" indent="-342900">
              <a:spcBef>
                <a:spcPts val="0"/>
              </a:spcBef>
              <a:spcAft>
                <a:spcPts val="800"/>
              </a:spcAft>
              <a:buFont typeface="Arial" pitchFamily="34" charset="0"/>
              <a:buChar char="•"/>
            </a:pPr>
            <a:r>
              <a:rPr lang="en-MY" sz="2800" dirty="0" smtClean="0">
                <a:effectLst/>
                <a:latin typeface="Times New Roman"/>
                <a:ea typeface="Calibri"/>
              </a:rPr>
              <a:t>Restricted access to computer and remote terminals</a:t>
            </a:r>
            <a:endParaRPr lang="en-US" sz="2800" dirty="0"/>
          </a:p>
          <a:p>
            <a:pPr marL="342900" marR="0" lvl="0" indent="-342900">
              <a:spcBef>
                <a:spcPts val="0"/>
              </a:spcBef>
              <a:spcAft>
                <a:spcPts val="800"/>
              </a:spcAft>
              <a:buFont typeface="Arial" pitchFamily="34" charset="0"/>
              <a:buChar char="•"/>
            </a:pPr>
            <a:r>
              <a:rPr lang="en-MY" sz="2800" dirty="0" smtClean="0">
                <a:effectLst/>
                <a:latin typeface="Times New Roman"/>
                <a:ea typeface="Calibri"/>
              </a:rPr>
              <a:t>Review if job accounting reports, investigating unusual delays</a:t>
            </a:r>
            <a:endParaRPr lang="en-US" sz="2800" dirty="0"/>
          </a:p>
          <a:p>
            <a:pPr marL="342900" marR="0" lvl="0" indent="-342900">
              <a:spcBef>
                <a:spcPts val="0"/>
              </a:spcBef>
              <a:spcAft>
                <a:spcPts val="800"/>
              </a:spcAft>
              <a:buFont typeface="Arial" pitchFamily="34" charset="0"/>
              <a:buChar char="•"/>
            </a:pPr>
            <a:r>
              <a:rPr lang="en-MY" sz="2800" dirty="0" smtClean="0">
                <a:effectLst/>
                <a:latin typeface="Times New Roman"/>
                <a:ea typeface="Calibri"/>
              </a:rPr>
              <a:t>Segregation of duties: programming; operations</a:t>
            </a:r>
            <a:endParaRPr lang="en-US" sz="2800" dirty="0"/>
          </a:p>
          <a:p>
            <a:pPr marL="342900" marR="0" lvl="0" indent="-342900">
              <a:spcBef>
                <a:spcPts val="0"/>
              </a:spcBef>
              <a:spcAft>
                <a:spcPts val="800"/>
              </a:spcAft>
              <a:buFont typeface="Arial" pitchFamily="34" charset="0"/>
              <a:buChar char="•"/>
            </a:pPr>
            <a:r>
              <a:rPr lang="en-MY" sz="2800" dirty="0" smtClean="0">
                <a:effectLst/>
                <a:latin typeface="Times New Roman"/>
                <a:ea typeface="Calibri"/>
              </a:rPr>
              <a:t>Training</a:t>
            </a:r>
            <a:endParaRPr lang="en-US" sz="2800" dirty="0"/>
          </a:p>
          <a:p>
            <a:pPr marL="342900" marR="0" lvl="0" indent="-342900">
              <a:spcBef>
                <a:spcPts val="0"/>
              </a:spcBef>
              <a:spcAft>
                <a:spcPts val="800"/>
              </a:spcAft>
              <a:buFont typeface="Arial" pitchFamily="34" charset="0"/>
              <a:buChar char="•"/>
            </a:pPr>
            <a:r>
              <a:rPr lang="en-MY" sz="2800" dirty="0" smtClean="0">
                <a:effectLst/>
                <a:latin typeface="Times New Roman"/>
                <a:ea typeface="Calibri"/>
              </a:rPr>
              <a:t>Supervision</a:t>
            </a:r>
            <a:endParaRPr lang="en-US" sz="2800" dirty="0">
              <a:effectLst/>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15</a:t>
            </a:fld>
            <a:endParaRPr lang="en-US"/>
          </a:p>
        </p:txBody>
      </p:sp>
    </p:spTree>
    <p:extLst>
      <p:ext uri="{BB962C8B-B14F-4D97-AF65-F5344CB8AC3E}">
        <p14:creationId xmlns:p14="http://schemas.microsoft.com/office/powerpoint/2010/main" xmlns="" val="1482145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pPr>
              <a:lnSpc>
                <a:spcPct val="150000"/>
              </a:lnSpc>
              <a:spcBef>
                <a:spcPts val="0"/>
              </a:spcBef>
            </a:pPr>
            <a:r>
              <a:rPr lang="en-MY" dirty="0" smtClean="0">
                <a:latin typeface="Times New Roman"/>
                <a:ea typeface="Calibri"/>
                <a:cs typeface="Times New Roman"/>
              </a:rPr>
              <a:t/>
            </a:r>
            <a:br>
              <a:rPr lang="en-MY" dirty="0" smtClean="0">
                <a:latin typeface="Times New Roman"/>
                <a:ea typeface="Calibri"/>
                <a:cs typeface="Times New Roman"/>
              </a:rPr>
            </a:br>
            <a:r>
              <a:rPr lang="en-MY" dirty="0" smtClean="0">
                <a:latin typeface="Times New Roman"/>
                <a:ea typeface="Calibri"/>
                <a:cs typeface="Times New Roman"/>
              </a:rPr>
              <a:t>OPERATIONAL </a:t>
            </a:r>
            <a:r>
              <a:rPr lang="en-MY" dirty="0">
                <a:latin typeface="Times New Roman"/>
                <a:ea typeface="Calibri"/>
                <a:cs typeface="Times New Roman"/>
              </a:rPr>
              <a:t>CONTROLS</a:t>
            </a:r>
            <a:r>
              <a:rPr lang="en-US" sz="4000" dirty="0">
                <a:ea typeface="Calibri"/>
                <a:cs typeface="Times New Roman"/>
              </a:rPr>
              <a:t/>
            </a:r>
            <a:br>
              <a:rPr lang="en-US" sz="4000" dirty="0">
                <a:ea typeface="Calibri"/>
                <a:cs typeface="Times New Roman"/>
              </a:rPr>
            </a:br>
            <a:endParaRPr lang="en-US" dirty="0"/>
          </a:p>
        </p:txBody>
      </p:sp>
      <p:sp>
        <p:nvSpPr>
          <p:cNvPr id="4" name="Slide Number Placeholder 3"/>
          <p:cNvSpPr>
            <a:spLocks noGrp="1"/>
          </p:cNvSpPr>
          <p:nvPr>
            <p:ph type="sldNum" sz="quarter" idx="12"/>
          </p:nvPr>
        </p:nvSpPr>
        <p:spPr/>
        <p:txBody>
          <a:bodyPr/>
          <a:lstStyle/>
          <a:p>
            <a:fld id="{4C1D3D96-D944-4C3A-8FD4-F7C027F9DCFA}" type="slidenum">
              <a:rPr lang="en-US" smtClean="0"/>
              <a:pPr/>
              <a:t>16</a:t>
            </a:fld>
            <a:endParaRPr lang="en-US"/>
          </a:p>
        </p:txBody>
      </p:sp>
      <p:sp>
        <p:nvSpPr>
          <p:cNvPr id="3" name="Rectangle 2"/>
          <p:cNvSpPr/>
          <p:nvPr/>
        </p:nvSpPr>
        <p:spPr>
          <a:xfrm>
            <a:off x="521970" y="1066800"/>
            <a:ext cx="8229600" cy="5151538"/>
          </a:xfrm>
          <a:prstGeom prst="rect">
            <a:avLst/>
          </a:prstGeom>
        </p:spPr>
        <p:txBody>
          <a:bodyPr wrap="square">
            <a:spAutoFit/>
          </a:bodyPr>
          <a:lstStyle/>
          <a:p>
            <a:pPr>
              <a:lnSpc>
                <a:spcPct val="115000"/>
              </a:lnSpc>
            </a:pPr>
            <a:r>
              <a:rPr lang="en-MY" sz="2400" dirty="0">
                <a:latin typeface="Arial Narrow" pitchFamily="34" charset="0"/>
                <a:ea typeface="Calibri"/>
                <a:cs typeface="Times New Roman"/>
              </a:rPr>
              <a:t>Audit Objectives;</a:t>
            </a:r>
            <a:endParaRPr lang="en-US" sz="2400" dirty="0">
              <a:latin typeface="Arial Narrow" pitchFamily="34" charset="0"/>
              <a:ea typeface="Calibri"/>
              <a:cs typeface="Times New Roman"/>
            </a:endParaRPr>
          </a:p>
          <a:p>
            <a:pPr>
              <a:lnSpc>
                <a:spcPct val="115000"/>
              </a:lnSpc>
            </a:pPr>
            <a:r>
              <a:rPr lang="en-MY" sz="2400" dirty="0">
                <a:latin typeface="Arial Narrow" pitchFamily="34" charset="0"/>
                <a:ea typeface="Calibri"/>
                <a:cs typeface="Times New Roman"/>
              </a:rPr>
              <a:t>To ensure that operational controls provide the discipline and uniformity necessary to cover all aspects of the day-to-day running of production systems, from the reception of prime data through the data conversion and processing to distribution of final </a:t>
            </a:r>
            <a:r>
              <a:rPr lang="en-MY" sz="2400" dirty="0" smtClean="0">
                <a:latin typeface="Arial Narrow" pitchFamily="34" charset="0"/>
                <a:ea typeface="Calibri"/>
                <a:cs typeface="Times New Roman"/>
              </a:rPr>
              <a:t>output, That </a:t>
            </a:r>
            <a:r>
              <a:rPr lang="en-MY" sz="2400" dirty="0">
                <a:latin typeface="Arial Narrow" pitchFamily="34" charset="0"/>
                <a:ea typeface="Calibri"/>
                <a:cs typeface="Times New Roman"/>
              </a:rPr>
              <a:t>is, </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Arial" pitchFamily="34" charset="0"/>
              <a:buChar char="•"/>
            </a:pPr>
            <a:r>
              <a:rPr lang="en-MY" sz="2400" dirty="0">
                <a:latin typeface="Arial Narrow" pitchFamily="34" charset="0"/>
                <a:ea typeface="Calibri"/>
                <a:cs typeface="Times New Roman"/>
              </a:rPr>
              <a:t>To assess the extent to which the operating system is used to control access to the machine and an appropriate level of access to the individual files and group of files</a:t>
            </a:r>
            <a:endParaRPr lang="en-US" sz="2400" dirty="0">
              <a:latin typeface="Arial Narrow" pitchFamily="34" charset="0"/>
              <a:ea typeface="Calibri"/>
              <a:cs typeface="Times New Roman"/>
            </a:endParaRPr>
          </a:p>
          <a:p>
            <a:pPr marL="914400" marR="0">
              <a:lnSpc>
                <a:spcPct val="115000"/>
              </a:lnSpc>
              <a:spcBef>
                <a:spcPts val="0"/>
              </a:spcBef>
              <a:spcAft>
                <a:spcPts val="0"/>
              </a:spcAft>
            </a:pPr>
            <a:r>
              <a:rPr lang="en-MY" sz="2400" dirty="0">
                <a:latin typeface="Arial Narrow" pitchFamily="34" charset="0"/>
                <a:ea typeface="Calibri"/>
                <a:cs typeface="Times New Roman"/>
              </a:rPr>
              <a:t> </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Arial" pitchFamily="34" charset="0"/>
              <a:buChar char="•"/>
            </a:pPr>
            <a:r>
              <a:rPr lang="en-MY" sz="2400" dirty="0">
                <a:latin typeface="Arial Narrow" pitchFamily="34" charset="0"/>
                <a:ea typeface="Calibri"/>
                <a:cs typeface="Times New Roman"/>
              </a:rPr>
              <a:t>To assess the adequacy of the operating system mechanisms for dumping and restoring files for security purposes and as a basis  for off-site standby</a:t>
            </a:r>
            <a:endParaRPr lang="en-US" sz="2400" dirty="0">
              <a:latin typeface="Arial Narrow" pitchFamily="34" charset="0"/>
              <a:ea typeface="Calibri"/>
              <a:cs typeface="Times New Roman"/>
            </a:endParaRPr>
          </a:p>
        </p:txBody>
      </p:sp>
    </p:spTree>
    <p:extLst>
      <p:ext uri="{BB962C8B-B14F-4D97-AF65-F5344CB8AC3E}">
        <p14:creationId xmlns:p14="http://schemas.microsoft.com/office/powerpoint/2010/main" xmlns="" val="1478496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534096"/>
          </a:xfrm>
          <a:prstGeom prst="rect">
            <a:avLst/>
          </a:prstGeom>
        </p:spPr>
        <p:txBody>
          <a:bodyPr wrap="square">
            <a:spAutoFit/>
          </a:bodyPr>
          <a:lstStyle/>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To appraise whether the operating system provide a means for gathering and recording useful information on all jobs run which can then be used for a variety of management purposes, ranging from job accounting to control.</a:t>
            </a:r>
            <a:endParaRPr lang="en-US" sz="2800" dirty="0">
              <a:latin typeface="Arial Narrow" pitchFamily="34" charset="0"/>
              <a:ea typeface="Calibri"/>
              <a:cs typeface="Times New Roman"/>
            </a:endParaRPr>
          </a:p>
          <a:p>
            <a:pPr marL="457200" marR="0">
              <a:lnSpc>
                <a:spcPct val="115000"/>
              </a:lnSpc>
              <a:spcBef>
                <a:spcPts val="0"/>
              </a:spcBef>
              <a:spcAft>
                <a:spcPts val="0"/>
              </a:spcAft>
            </a:pPr>
            <a:r>
              <a:rPr lang="en-MY" sz="2800" dirty="0">
                <a:latin typeface="Arial Narrow" pitchFamily="34" charset="0"/>
                <a:ea typeface="Calibri"/>
                <a:cs typeface="Times New Roman"/>
              </a:rPr>
              <a:t> </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To appraise whether installation management, technical staff and operators implement and tune the system and monitor the machine resources in order to maximise job output, providing an equitable and efficient service to users. </a:t>
            </a:r>
            <a:endParaRPr lang="en-MY" sz="2800" dirty="0" smtClean="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endParaRPr lang="en-MY"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smtClean="0">
                <a:latin typeface="Arial Narrow" pitchFamily="34" charset="0"/>
                <a:ea typeface="Calibri"/>
                <a:cs typeface="Times New Roman"/>
              </a:rPr>
              <a:t>To </a:t>
            </a:r>
            <a:r>
              <a:rPr lang="en-MY" sz="2800" dirty="0">
                <a:latin typeface="Arial Narrow" pitchFamily="34" charset="0"/>
                <a:ea typeface="Calibri"/>
                <a:cs typeface="Times New Roman"/>
              </a:rPr>
              <a:t>consider the processing overhead which the operating system imposes.</a:t>
            </a:r>
            <a:endParaRPr lang="en-US" sz="2800" dirty="0">
              <a:latin typeface="Arial Narrow" pitchFamily="34" charset="0"/>
              <a:ea typeface="Calibri"/>
              <a:cs typeface="Times New Roman"/>
            </a:endParaRPr>
          </a:p>
          <a:p>
            <a:pPr marL="457200" marR="0">
              <a:lnSpc>
                <a:spcPct val="115000"/>
              </a:lnSpc>
              <a:spcBef>
                <a:spcPts val="0"/>
              </a:spcBef>
              <a:spcAft>
                <a:spcPts val="0"/>
              </a:spcAft>
            </a:pPr>
            <a:r>
              <a:rPr lang="en-MY" sz="2800" dirty="0">
                <a:latin typeface="Times New Roman"/>
                <a:ea typeface="Calibri"/>
                <a:cs typeface="Times New Roman"/>
              </a:rPr>
              <a:t> </a:t>
            </a:r>
            <a:endParaRPr lang="en-US" sz="2800" dirty="0">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17</a:t>
            </a:fld>
            <a:endParaRPr lang="en-US"/>
          </a:p>
        </p:txBody>
      </p:sp>
    </p:spTree>
    <p:extLst>
      <p:ext uri="{BB962C8B-B14F-4D97-AF65-F5344CB8AC3E}">
        <p14:creationId xmlns:p14="http://schemas.microsoft.com/office/powerpoint/2010/main" xmlns="" val="4156969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534400" cy="6250942"/>
          </a:xfrm>
          <a:prstGeom prst="rect">
            <a:avLst/>
          </a:prstGeom>
        </p:spPr>
        <p:txBody>
          <a:bodyPr wrap="square">
            <a:spAutoFit/>
          </a:bodyPr>
          <a:lstStyle/>
          <a:p>
            <a:pPr>
              <a:lnSpc>
                <a:spcPct val="115000"/>
              </a:lnSpc>
            </a:pPr>
            <a:r>
              <a:rPr lang="en-MY" sz="2800" b="1" dirty="0">
                <a:latin typeface="Arial Narrow" pitchFamily="34" charset="0"/>
                <a:ea typeface="Calibri"/>
                <a:cs typeface="Times New Roman"/>
              </a:rPr>
              <a:t>Auditing procedures and techniques</a:t>
            </a:r>
            <a:endParaRPr lang="en-US" sz="2800" dirty="0">
              <a:latin typeface="Arial Narrow" pitchFamily="34" charset="0"/>
              <a:ea typeface="Calibri"/>
              <a:cs typeface="Times New Roman"/>
            </a:endParaRPr>
          </a:p>
          <a:p>
            <a:pPr>
              <a:lnSpc>
                <a:spcPct val="115000"/>
              </a:lnSpc>
            </a:pPr>
            <a:r>
              <a:rPr lang="en-MY" sz="2800" dirty="0">
                <a:latin typeface="Arial Narrow" pitchFamily="34" charset="0"/>
                <a:ea typeface="Calibri"/>
                <a:cs typeface="Times New Roman"/>
              </a:rPr>
              <a:t>The auditor must establish whether the structure and control techniques are adequate regarding</a:t>
            </a:r>
            <a:r>
              <a:rPr lang="en-MY" sz="2800" dirty="0" smtClean="0">
                <a:latin typeface="Arial Narrow" pitchFamily="34" charset="0"/>
                <a:ea typeface="Calibri"/>
                <a:cs typeface="Times New Roman"/>
              </a:rPr>
              <a:t>:</a:t>
            </a:r>
            <a:endParaRPr lang="en-US" sz="2800" dirty="0">
              <a:latin typeface="Arial Narrow" pitchFamily="34" charset="0"/>
              <a:ea typeface="Calibri"/>
              <a:cs typeface="Times New Roman"/>
            </a:endParaRPr>
          </a:p>
          <a:p>
            <a:pPr>
              <a:lnSpc>
                <a:spcPct val="115000"/>
              </a:lnSpc>
            </a:pPr>
            <a:endParaRPr lang="en-US" sz="1200" dirty="0">
              <a:latin typeface="Arial Narrow" pitchFamily="34" charset="0"/>
              <a:ea typeface="Calibri"/>
              <a:cs typeface="Times New Roman"/>
            </a:endParaRPr>
          </a:p>
          <a:p>
            <a:pPr marL="342900" marR="0" lvl="0" indent="-34290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Receipt and conversion of data</a:t>
            </a:r>
            <a:r>
              <a:rPr lang="en-MY" sz="2800" dirty="0" smtClean="0">
                <a:latin typeface="Arial Narrow" pitchFamily="34" charset="0"/>
                <a:ea typeface="Calibri"/>
                <a:cs typeface="Times New Roman"/>
              </a:rPr>
              <a:t>:-</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Authenticity </a:t>
            </a:r>
            <a:r>
              <a:rPr lang="en-MY" sz="2800" dirty="0">
                <a:latin typeface="Arial Narrow" pitchFamily="34" charset="0"/>
                <a:ea typeface="Calibri"/>
                <a:cs typeface="Times New Roman"/>
              </a:rPr>
              <a:t>of prime </a:t>
            </a:r>
            <a:r>
              <a:rPr lang="en-MY" sz="2800" dirty="0" smtClean="0">
                <a:latin typeface="Arial Narrow" pitchFamily="34" charset="0"/>
                <a:ea typeface="Calibri"/>
                <a:cs typeface="Times New Roman"/>
              </a:rPr>
              <a:t>data</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Movements </a:t>
            </a:r>
            <a:r>
              <a:rPr lang="en-MY" sz="2800" dirty="0">
                <a:latin typeface="Arial Narrow" pitchFamily="34" charset="0"/>
                <a:ea typeface="Calibri"/>
                <a:cs typeface="Times New Roman"/>
              </a:rPr>
              <a:t>of </a:t>
            </a:r>
            <a:r>
              <a:rPr lang="en-MY" sz="2800" dirty="0" smtClean="0">
                <a:latin typeface="Arial Narrow" pitchFamily="34" charset="0"/>
                <a:ea typeface="Calibri"/>
                <a:cs typeface="Times New Roman"/>
              </a:rPr>
              <a:t>documents</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Verification </a:t>
            </a:r>
            <a:r>
              <a:rPr lang="en-MY" sz="2800" dirty="0">
                <a:latin typeface="Arial Narrow" pitchFamily="34" charset="0"/>
                <a:ea typeface="Calibri"/>
                <a:cs typeface="Times New Roman"/>
              </a:rPr>
              <a:t>and validation of </a:t>
            </a:r>
            <a:r>
              <a:rPr lang="en-MY" sz="2800" dirty="0" smtClean="0">
                <a:latin typeface="Arial Narrow" pitchFamily="34" charset="0"/>
                <a:ea typeface="Calibri"/>
                <a:cs typeface="Times New Roman"/>
              </a:rPr>
              <a:t>data</a:t>
            </a:r>
          </a:p>
          <a:p>
            <a:pPr marL="342900" marR="0" lvl="0" indent="-342900">
              <a:lnSpc>
                <a:spcPct val="115000"/>
              </a:lnSpc>
              <a:spcBef>
                <a:spcPts val="0"/>
              </a:spcBef>
              <a:spcAft>
                <a:spcPts val="0"/>
              </a:spcAft>
              <a:buFont typeface="Arial" pitchFamily="34" charset="0"/>
              <a:buChar char="•"/>
            </a:pPr>
            <a:endParaRPr lang="en-MY" sz="2400" dirty="0" smtClean="0">
              <a:latin typeface="Arial Narrow" pitchFamily="34" charset="0"/>
              <a:ea typeface="Calibri"/>
              <a:cs typeface="Times New Roman"/>
            </a:endParaRPr>
          </a:p>
          <a:p>
            <a:pPr marL="342900" marR="0" lvl="0" indent="-342900">
              <a:lnSpc>
                <a:spcPct val="115000"/>
              </a:lnSpc>
              <a:spcBef>
                <a:spcPts val="0"/>
              </a:spcBef>
              <a:spcAft>
                <a:spcPts val="0"/>
              </a:spcAft>
              <a:buFont typeface="Arial" pitchFamily="34" charset="0"/>
              <a:buChar char="•"/>
            </a:pPr>
            <a:r>
              <a:rPr lang="en-MY" sz="2800" dirty="0" smtClean="0">
                <a:latin typeface="Arial Narrow" pitchFamily="34" charset="0"/>
                <a:ea typeface="Calibri"/>
                <a:cs typeface="Times New Roman"/>
              </a:rPr>
              <a:t>Control </a:t>
            </a:r>
            <a:r>
              <a:rPr lang="en-MY" sz="2800" dirty="0">
                <a:latin typeface="Arial Narrow" pitchFamily="34" charset="0"/>
                <a:ea typeface="Calibri"/>
                <a:cs typeface="Times New Roman"/>
              </a:rPr>
              <a:t>of access files</a:t>
            </a:r>
            <a:r>
              <a:rPr lang="en-MY" sz="2800" dirty="0" smtClean="0">
                <a:latin typeface="Arial Narrow" pitchFamily="34" charset="0"/>
                <a:ea typeface="Calibri"/>
                <a:cs typeface="Times New Roman"/>
              </a:rPr>
              <a:t>:-</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User structure</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Catalogue </a:t>
            </a:r>
            <a:r>
              <a:rPr lang="en-MY" sz="2800" dirty="0">
                <a:latin typeface="Arial Narrow" pitchFamily="34" charset="0"/>
                <a:ea typeface="Calibri"/>
                <a:cs typeface="Times New Roman"/>
              </a:rPr>
              <a:t>soft </a:t>
            </a:r>
            <a:r>
              <a:rPr lang="en-MY" sz="2800" dirty="0" smtClean="0">
                <a:latin typeface="Arial Narrow" pitchFamily="34" charset="0"/>
                <a:ea typeface="Calibri"/>
                <a:cs typeface="Times New Roman"/>
              </a:rPr>
              <a:t>ware</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User identity</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Passwords</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Permissions</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Alien file</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Development </a:t>
            </a:r>
            <a:r>
              <a:rPr lang="en-MY" sz="2800" dirty="0">
                <a:latin typeface="Arial Narrow" pitchFamily="34" charset="0"/>
                <a:ea typeface="Calibri"/>
                <a:cs typeface="Times New Roman"/>
              </a:rPr>
              <a:t>and production program libraries</a:t>
            </a:r>
            <a:endParaRPr lang="en-US" sz="2800" dirty="0">
              <a:latin typeface="Arial Narrow" pitchFamily="34" charset="0"/>
              <a:ea typeface="Calibri"/>
              <a:cs typeface="Times New Roman"/>
            </a:endParaRPr>
          </a:p>
          <a:p>
            <a:pPr marL="914400" marR="0">
              <a:lnSpc>
                <a:spcPct val="115000"/>
              </a:lnSpc>
              <a:spcBef>
                <a:spcPts val="0"/>
              </a:spcBef>
              <a:spcAft>
                <a:spcPts val="0"/>
              </a:spcAft>
            </a:pPr>
            <a:r>
              <a:rPr lang="en-MY" sz="2800" dirty="0">
                <a:latin typeface="Arial Narrow" pitchFamily="34" charset="0"/>
                <a:ea typeface="Calibri"/>
                <a:cs typeface="Times New Roman"/>
              </a:rPr>
              <a:t> </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Control of data during processing</a:t>
            </a:r>
            <a:r>
              <a:rPr lang="en-MY" sz="2800" dirty="0" smtClean="0">
                <a:latin typeface="Arial Narrow" pitchFamily="34" charset="0"/>
                <a:ea typeface="Calibri"/>
                <a:cs typeface="Times New Roman"/>
              </a:rPr>
              <a:t>:-</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Job </a:t>
            </a:r>
            <a:r>
              <a:rPr lang="en-MY" sz="2800" dirty="0">
                <a:latin typeface="Arial Narrow" pitchFamily="34" charset="0"/>
                <a:ea typeface="Calibri"/>
                <a:cs typeface="Times New Roman"/>
              </a:rPr>
              <a:t>scheduling (long and short term</a:t>
            </a:r>
            <a:r>
              <a:rPr lang="en-MY" sz="2800" dirty="0" smtClean="0">
                <a:latin typeface="Arial Narrow" pitchFamily="34" charset="0"/>
                <a:ea typeface="Calibri"/>
                <a:cs typeface="Times New Roman"/>
              </a:rPr>
              <a:t>)</a:t>
            </a:r>
            <a:endParaRPr lang="en-US" sz="2800" dirty="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18</a:t>
            </a:fld>
            <a:endParaRPr lang="en-US"/>
          </a:p>
        </p:txBody>
      </p:sp>
    </p:spTree>
    <p:extLst>
      <p:ext uri="{BB962C8B-B14F-4D97-AF65-F5344CB8AC3E}">
        <p14:creationId xmlns:p14="http://schemas.microsoft.com/office/powerpoint/2010/main" xmlns="" val="920881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8644"/>
            <a:ext cx="8534400" cy="685800"/>
          </a:xfrm>
        </p:spPr>
        <p:txBody>
          <a:bodyPr>
            <a:normAutofit fontScale="90000"/>
          </a:bodyPr>
          <a:lstStyle/>
          <a:p>
            <a:pPr marL="0" marR="0">
              <a:lnSpc>
                <a:spcPct val="115000"/>
              </a:lnSpc>
              <a:spcBef>
                <a:spcPts val="0"/>
              </a:spcBef>
              <a:spcAft>
                <a:spcPts val="0"/>
              </a:spcAft>
            </a:pPr>
            <a:r>
              <a:rPr lang="en-MY" sz="4000" b="1" dirty="0" smtClean="0">
                <a:latin typeface="Times New Roman"/>
                <a:ea typeface="Calibri"/>
                <a:cs typeface="Times New Roman"/>
              </a:rPr>
              <a:t/>
            </a:r>
            <a:br>
              <a:rPr lang="en-MY" sz="4000" b="1" dirty="0" smtClean="0">
                <a:latin typeface="Times New Roman"/>
                <a:ea typeface="Calibri"/>
                <a:cs typeface="Times New Roman"/>
              </a:rPr>
            </a:br>
            <a:r>
              <a:rPr lang="en-MY" b="1" dirty="0">
                <a:latin typeface="Times New Roman"/>
                <a:ea typeface="Calibri"/>
                <a:cs typeface="Times New Roman"/>
              </a:rPr>
              <a:t/>
            </a:r>
            <a:br>
              <a:rPr lang="en-MY" b="1" dirty="0">
                <a:latin typeface="Times New Roman"/>
                <a:ea typeface="Calibri"/>
                <a:cs typeface="Times New Roman"/>
              </a:rPr>
            </a:br>
            <a:r>
              <a:rPr lang="en-US" sz="4000" dirty="0">
                <a:ea typeface="Calibri"/>
                <a:cs typeface="Times New Roman"/>
              </a:rPr>
              <a:t/>
            </a:r>
            <a:br>
              <a:rPr lang="en-US" sz="4000" dirty="0">
                <a:ea typeface="Calibri"/>
                <a:cs typeface="Times New Roman"/>
              </a:rPr>
            </a:br>
            <a:r>
              <a:rPr lang="en-MY" b="1" dirty="0">
                <a:solidFill>
                  <a:srgbClr val="696464"/>
                </a:solidFill>
                <a:latin typeface="Times New Roman"/>
                <a:ea typeface="Calibri"/>
                <a:cs typeface="Times New Roman"/>
              </a:rPr>
              <a:t>Key Questions – Operational controls</a:t>
            </a:r>
            <a:endParaRPr lang="en-US" dirty="0"/>
          </a:p>
        </p:txBody>
      </p:sp>
      <p:sp>
        <p:nvSpPr>
          <p:cNvPr id="4" name="Slide Number Placeholder 3"/>
          <p:cNvSpPr>
            <a:spLocks noGrp="1"/>
          </p:cNvSpPr>
          <p:nvPr>
            <p:ph type="sldNum" sz="quarter" idx="12"/>
          </p:nvPr>
        </p:nvSpPr>
        <p:spPr/>
        <p:txBody>
          <a:bodyPr/>
          <a:lstStyle/>
          <a:p>
            <a:fld id="{4C1D3D96-D944-4C3A-8FD4-F7C027F9DCFA}" type="slidenum">
              <a:rPr lang="en-US" smtClean="0"/>
              <a:pPr/>
              <a:t>19</a:t>
            </a:fld>
            <a:endParaRPr lang="en-US"/>
          </a:p>
        </p:txBody>
      </p:sp>
      <p:sp>
        <p:nvSpPr>
          <p:cNvPr id="3" name="Rectangle 2"/>
          <p:cNvSpPr/>
          <p:nvPr/>
        </p:nvSpPr>
        <p:spPr>
          <a:xfrm>
            <a:off x="304800" y="834444"/>
            <a:ext cx="8686800" cy="5543056"/>
          </a:xfrm>
          <a:prstGeom prst="rect">
            <a:avLst/>
          </a:prstGeom>
        </p:spPr>
        <p:txBody>
          <a:bodyPr wrap="square">
            <a:spAutoFit/>
          </a:bodyPr>
          <a:lstStyle/>
          <a:p>
            <a:pPr marL="342900" marR="0" lvl="0" indent="-342900">
              <a:lnSpc>
                <a:spcPct val="115000"/>
              </a:lnSpc>
              <a:spcBef>
                <a:spcPts val="0"/>
              </a:spcBef>
              <a:spcAft>
                <a:spcPts val="0"/>
              </a:spcAft>
              <a:buFont typeface="+mj-lt"/>
              <a:buAutoNum type="arabicPeriod"/>
            </a:pPr>
            <a:r>
              <a:rPr lang="en-MY" sz="2800" b="1" dirty="0">
                <a:latin typeface="Arial Narrow" pitchFamily="34" charset="0"/>
                <a:ea typeface="Calibri"/>
                <a:cs typeface="Times New Roman"/>
              </a:rPr>
              <a:t>Are there controls to prevent or detect errors during programme </a:t>
            </a:r>
            <a:r>
              <a:rPr lang="en-MY" sz="2800" b="1" dirty="0" smtClean="0">
                <a:latin typeface="Arial Narrow" pitchFamily="34" charset="0"/>
                <a:ea typeface="Calibri"/>
                <a:cs typeface="Times New Roman"/>
              </a:rPr>
              <a:t>execution?</a:t>
            </a:r>
            <a:r>
              <a:rPr lang="en-US" sz="2800" dirty="0">
                <a:latin typeface="Arial Narrow" pitchFamily="34" charset="0"/>
                <a:ea typeface="Calibri"/>
                <a:cs typeface="Times New Roman"/>
              </a:rPr>
              <a:t> </a:t>
            </a:r>
            <a:r>
              <a:rPr lang="en-MY" sz="2800" dirty="0" smtClean="0">
                <a:latin typeface="Arial Narrow" pitchFamily="34" charset="0"/>
                <a:ea typeface="Calibri"/>
                <a:cs typeface="Times New Roman"/>
              </a:rPr>
              <a:t>Consider</a:t>
            </a:r>
            <a:r>
              <a:rPr lang="en-MY" sz="2800" dirty="0">
                <a:latin typeface="Arial Narrow" pitchFamily="34" charset="0"/>
                <a:ea typeface="Calibri"/>
                <a:cs typeface="Times New Roman"/>
              </a:rPr>
              <a:t>: </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Operational controls included in systems software</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Maintenance of program version numbers</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Checking of program version numbers</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Label checking</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Operations manual detailing procedures for set-up and execution</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Details of job </a:t>
            </a:r>
            <a:r>
              <a:rPr lang="en-MY" sz="2800" dirty="0" smtClean="0">
                <a:latin typeface="Arial Narrow" pitchFamily="34" charset="0"/>
                <a:ea typeface="Calibri"/>
                <a:cs typeface="Times New Roman"/>
              </a:rPr>
              <a:t>requirements</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Job </a:t>
            </a:r>
            <a:r>
              <a:rPr lang="en-MY" sz="2800" dirty="0">
                <a:latin typeface="Arial Narrow" pitchFamily="34" charset="0"/>
                <a:ea typeface="Calibri"/>
                <a:cs typeface="Times New Roman"/>
              </a:rPr>
              <a:t>scheduling</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Distribution of </a:t>
            </a:r>
            <a:r>
              <a:rPr lang="en-MY" sz="2800" dirty="0" smtClean="0">
                <a:latin typeface="Arial Narrow" pitchFamily="34" charset="0"/>
                <a:ea typeface="Calibri"/>
                <a:cs typeface="Times New Roman"/>
              </a:rPr>
              <a:t>paper</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Distribution </a:t>
            </a:r>
            <a:r>
              <a:rPr lang="en-MY" sz="2800" dirty="0">
                <a:latin typeface="Arial Narrow" pitchFamily="34" charset="0"/>
                <a:ea typeface="Calibri"/>
                <a:cs typeface="Times New Roman"/>
              </a:rPr>
              <a:t>of magnetic output</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smtClean="0">
                <a:latin typeface="Arial Narrow" pitchFamily="34" charset="0"/>
                <a:ea typeface="Calibri"/>
                <a:cs typeface="Times New Roman"/>
              </a:rPr>
              <a:t>Training</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Supervision</a:t>
            </a:r>
            <a:endParaRPr lang="en-US" sz="2800" dirty="0">
              <a:latin typeface="Arial Narrow" pitchFamily="34" charset="0"/>
              <a:ea typeface="Calibri"/>
              <a:cs typeface="Times New Roman"/>
            </a:endParaRPr>
          </a:p>
        </p:txBody>
      </p:sp>
    </p:spTree>
    <p:extLst>
      <p:ext uri="{BB962C8B-B14F-4D97-AF65-F5344CB8AC3E}">
        <p14:creationId xmlns:p14="http://schemas.microsoft.com/office/powerpoint/2010/main" xmlns="" val="899460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GENERAL COMPUTER CONTROLS</a:t>
            </a:r>
            <a:endParaRPr lang="en-US" dirty="0"/>
          </a:p>
        </p:txBody>
      </p:sp>
      <p:sp>
        <p:nvSpPr>
          <p:cNvPr id="3" name="Slide Number Placeholder 2"/>
          <p:cNvSpPr>
            <a:spLocks noGrp="1"/>
          </p:cNvSpPr>
          <p:nvPr>
            <p:ph type="sldNum" sz="quarter" idx="12"/>
          </p:nvPr>
        </p:nvSpPr>
        <p:spPr/>
        <p:txBody>
          <a:bodyPr/>
          <a:lstStyle/>
          <a:p>
            <a:fld id="{4C1D3D96-D944-4C3A-8FD4-F7C027F9DCFA}" type="slidenum">
              <a:rPr lang="en-US" smtClean="0"/>
              <a:pPr/>
              <a:t>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xmlns="" val="2873781017"/>
              </p:ext>
            </p:extLst>
          </p:nvPr>
        </p:nvGraphicFramePr>
        <p:xfrm>
          <a:off x="304800" y="1029494"/>
          <a:ext cx="8534400" cy="5398008"/>
        </p:xfrm>
        <a:graphic>
          <a:graphicData uri="http://schemas.openxmlformats.org/drawingml/2006/table">
            <a:tbl>
              <a:tblPr firstRow="1" firstCol="1" bandRow="1"/>
              <a:tblGrid>
                <a:gridCol w="8534400"/>
              </a:tblGrid>
              <a:tr h="2724753">
                <a:tc>
                  <a:txBody>
                    <a:bodyPr/>
                    <a:lstStyle/>
                    <a:p>
                      <a:pPr marL="0" marR="0">
                        <a:lnSpc>
                          <a:spcPct val="115000"/>
                        </a:lnSpc>
                        <a:spcBef>
                          <a:spcPts val="0"/>
                        </a:spcBef>
                        <a:spcAft>
                          <a:spcPts val="0"/>
                        </a:spcAft>
                      </a:pPr>
                      <a:r>
                        <a:rPr lang="en-US" sz="2800" dirty="0" smtClean="0">
                          <a:effectLst/>
                          <a:latin typeface="Arial Narrow" pitchFamily="34" charset="0"/>
                          <a:ea typeface="Calibri"/>
                          <a:cs typeface="Times New Roman"/>
                        </a:rPr>
                        <a:t>The </a:t>
                      </a:r>
                      <a:r>
                        <a:rPr lang="en-US" sz="2800" dirty="0">
                          <a:effectLst/>
                          <a:latin typeface="Arial Narrow" pitchFamily="34" charset="0"/>
                          <a:ea typeface="Calibri"/>
                          <a:cs typeface="Times New Roman"/>
                        </a:rPr>
                        <a:t>general control has six controls: </a:t>
                      </a:r>
                      <a:endParaRPr lang="en-US" sz="2800" dirty="0" smtClean="0">
                        <a:effectLst/>
                        <a:latin typeface="Arial Narrow" pitchFamily="34" charset="0"/>
                        <a:ea typeface="Calibri"/>
                        <a:cs typeface="Times New Roman"/>
                      </a:endParaRPr>
                    </a:p>
                    <a:p>
                      <a:pPr marL="0" marR="0">
                        <a:lnSpc>
                          <a:spcPct val="115000"/>
                        </a:lnSpc>
                        <a:spcBef>
                          <a:spcPts val="0"/>
                        </a:spcBef>
                        <a:spcAft>
                          <a:spcPts val="0"/>
                        </a:spcAft>
                      </a:pPr>
                      <a:r>
                        <a:rPr lang="en-US" sz="2800" dirty="0" smtClean="0">
                          <a:effectLst/>
                          <a:latin typeface="Arial Narrow" pitchFamily="34" charset="0"/>
                          <a:ea typeface="Calibri"/>
                          <a:cs typeface="Times New Roman"/>
                        </a:rPr>
                        <a:t>Organizational</a:t>
                      </a:r>
                      <a:r>
                        <a:rPr lang="en-US" sz="2800" dirty="0">
                          <a:effectLst/>
                          <a:latin typeface="Arial Narrow" pitchFamily="34" charset="0"/>
                          <a:ea typeface="Calibri"/>
                          <a:cs typeface="Times New Roman"/>
                        </a:rPr>
                        <a:t>; </a:t>
                      </a:r>
                      <a:endParaRPr lang="en-US" sz="2800" dirty="0" smtClean="0">
                        <a:effectLst/>
                        <a:latin typeface="Arial Narrow" pitchFamily="34" charset="0"/>
                        <a:ea typeface="Calibri"/>
                        <a:cs typeface="Times New Roman"/>
                      </a:endParaRPr>
                    </a:p>
                    <a:p>
                      <a:pPr marL="0" marR="0">
                        <a:lnSpc>
                          <a:spcPct val="115000"/>
                        </a:lnSpc>
                        <a:spcBef>
                          <a:spcPts val="0"/>
                        </a:spcBef>
                        <a:spcAft>
                          <a:spcPts val="0"/>
                        </a:spcAft>
                      </a:pPr>
                      <a:r>
                        <a:rPr lang="en-US" sz="2800" dirty="0" smtClean="0">
                          <a:effectLst/>
                          <a:latin typeface="Arial Narrow" pitchFamily="34" charset="0"/>
                          <a:ea typeface="Calibri"/>
                          <a:cs typeface="Times New Roman"/>
                        </a:rPr>
                        <a:t>Operational</a:t>
                      </a:r>
                      <a:r>
                        <a:rPr lang="en-US" sz="2800" dirty="0">
                          <a:effectLst/>
                          <a:latin typeface="Arial Narrow" pitchFamily="34" charset="0"/>
                          <a:ea typeface="Calibri"/>
                          <a:cs typeface="Times New Roman"/>
                        </a:rPr>
                        <a:t>; </a:t>
                      </a:r>
                      <a:endParaRPr lang="en-US" sz="2800" dirty="0" smtClean="0">
                        <a:effectLst/>
                        <a:latin typeface="Arial Narrow" pitchFamily="34" charset="0"/>
                        <a:ea typeface="Calibri"/>
                        <a:cs typeface="Times New Roman"/>
                      </a:endParaRPr>
                    </a:p>
                    <a:p>
                      <a:pPr marL="0" marR="0">
                        <a:lnSpc>
                          <a:spcPct val="115000"/>
                        </a:lnSpc>
                        <a:spcBef>
                          <a:spcPts val="0"/>
                        </a:spcBef>
                        <a:spcAft>
                          <a:spcPts val="0"/>
                        </a:spcAft>
                      </a:pPr>
                      <a:r>
                        <a:rPr lang="en-US" sz="2800" dirty="0" smtClean="0">
                          <a:effectLst/>
                          <a:latin typeface="Arial Narrow" pitchFamily="34" charset="0"/>
                          <a:ea typeface="Calibri"/>
                          <a:cs typeface="Times New Roman"/>
                        </a:rPr>
                        <a:t>terminal</a:t>
                      </a:r>
                      <a:r>
                        <a:rPr lang="en-US" sz="2800" dirty="0">
                          <a:effectLst/>
                          <a:latin typeface="Arial Narrow" pitchFamily="34" charset="0"/>
                          <a:ea typeface="Calibri"/>
                          <a:cs typeface="Times New Roman"/>
                        </a:rPr>
                        <a:t>; </a:t>
                      </a:r>
                      <a:endParaRPr lang="en-US" sz="2800" dirty="0" smtClean="0">
                        <a:effectLst/>
                        <a:latin typeface="Arial Narrow" pitchFamily="34" charset="0"/>
                        <a:ea typeface="Calibri"/>
                        <a:cs typeface="Times New Roman"/>
                      </a:endParaRPr>
                    </a:p>
                    <a:p>
                      <a:pPr marL="0" marR="0">
                        <a:lnSpc>
                          <a:spcPct val="115000"/>
                        </a:lnSpc>
                        <a:spcBef>
                          <a:spcPts val="0"/>
                        </a:spcBef>
                        <a:spcAft>
                          <a:spcPts val="0"/>
                        </a:spcAft>
                      </a:pPr>
                      <a:r>
                        <a:rPr lang="en-US" sz="2800" dirty="0" smtClean="0">
                          <a:effectLst/>
                          <a:latin typeface="Arial Narrow" pitchFamily="34" charset="0"/>
                          <a:ea typeface="Calibri"/>
                          <a:cs typeface="Times New Roman"/>
                        </a:rPr>
                        <a:t>environmental</a:t>
                      </a:r>
                      <a:r>
                        <a:rPr lang="en-US" sz="2800" dirty="0">
                          <a:effectLst/>
                          <a:latin typeface="Arial Narrow" pitchFamily="34" charset="0"/>
                          <a:ea typeface="Calibri"/>
                          <a:cs typeface="Times New Roman"/>
                        </a:rPr>
                        <a:t>; </a:t>
                      </a:r>
                      <a:endParaRPr lang="en-US" sz="2800" dirty="0" smtClean="0">
                        <a:effectLst/>
                        <a:latin typeface="Arial Narrow" pitchFamily="34" charset="0"/>
                        <a:ea typeface="Calibri"/>
                        <a:cs typeface="Times New Roman"/>
                      </a:endParaRPr>
                    </a:p>
                    <a:p>
                      <a:pPr marL="0" marR="0">
                        <a:lnSpc>
                          <a:spcPct val="115000"/>
                        </a:lnSpc>
                        <a:spcBef>
                          <a:spcPts val="0"/>
                        </a:spcBef>
                        <a:spcAft>
                          <a:spcPts val="0"/>
                        </a:spcAft>
                      </a:pPr>
                      <a:r>
                        <a:rPr lang="en-US" sz="2800" dirty="0" smtClean="0">
                          <a:effectLst/>
                          <a:latin typeface="Arial Narrow" pitchFamily="34" charset="0"/>
                          <a:ea typeface="Calibri"/>
                          <a:cs typeface="Times New Roman"/>
                        </a:rPr>
                        <a:t>file </a:t>
                      </a:r>
                      <a:r>
                        <a:rPr lang="en-US" sz="2800" dirty="0">
                          <a:effectLst/>
                          <a:latin typeface="Arial Narrow" pitchFamily="34" charset="0"/>
                          <a:ea typeface="Calibri"/>
                          <a:cs typeface="Times New Roman"/>
                        </a:rPr>
                        <a:t>and software controls. </a:t>
                      </a:r>
                      <a:endParaRPr lang="en-US" sz="2800" dirty="0" smtClean="0">
                        <a:effectLst/>
                        <a:latin typeface="Arial Narrow" pitchFamily="34" charset="0"/>
                        <a:ea typeface="Calibri"/>
                        <a:cs typeface="Times New Roman"/>
                      </a:endParaRPr>
                    </a:p>
                    <a:p>
                      <a:pPr marL="0" marR="0">
                        <a:lnSpc>
                          <a:spcPct val="115000"/>
                        </a:lnSpc>
                        <a:spcBef>
                          <a:spcPts val="0"/>
                        </a:spcBef>
                        <a:spcAft>
                          <a:spcPts val="0"/>
                        </a:spcAft>
                      </a:pPr>
                      <a:r>
                        <a:rPr lang="en-US" sz="2800" dirty="0" smtClean="0">
                          <a:effectLst/>
                          <a:latin typeface="Arial Narrow" pitchFamily="34" charset="0"/>
                          <a:ea typeface="Calibri"/>
                          <a:cs typeface="Times New Roman"/>
                        </a:rPr>
                        <a:t>General (installation</a:t>
                      </a:r>
                      <a:r>
                        <a:rPr lang="en-US" sz="2800" dirty="0">
                          <a:effectLst/>
                          <a:latin typeface="Arial Narrow" pitchFamily="34" charset="0"/>
                          <a:ea typeface="Calibri"/>
                          <a:cs typeface="Times New Roman"/>
                        </a:rPr>
                        <a:t>) Controls are applied at the level of the computer Centre. </a:t>
                      </a:r>
                      <a:endParaRPr lang="en-US" sz="2800" dirty="0" smtClean="0">
                        <a:effectLst/>
                        <a:latin typeface="Arial Narrow" pitchFamily="34" charset="0"/>
                        <a:ea typeface="Calibri"/>
                        <a:cs typeface="Times New Roman"/>
                      </a:endParaRPr>
                    </a:p>
                    <a:p>
                      <a:pPr marL="0" marR="0">
                        <a:lnSpc>
                          <a:spcPct val="115000"/>
                        </a:lnSpc>
                        <a:spcBef>
                          <a:spcPts val="0"/>
                        </a:spcBef>
                        <a:spcAft>
                          <a:spcPts val="0"/>
                        </a:spcAft>
                      </a:pPr>
                      <a:r>
                        <a:rPr lang="en-US" sz="2800" dirty="0" smtClean="0">
                          <a:effectLst/>
                          <a:latin typeface="Arial Narrow" pitchFamily="34" charset="0"/>
                          <a:ea typeface="Calibri"/>
                          <a:cs typeface="Times New Roman"/>
                        </a:rPr>
                        <a:t>They </a:t>
                      </a:r>
                      <a:r>
                        <a:rPr lang="en-US" sz="2800" dirty="0">
                          <a:effectLst/>
                          <a:latin typeface="Arial Narrow" pitchFamily="34" charset="0"/>
                          <a:ea typeface="Calibri"/>
                          <a:cs typeface="Times New Roman"/>
                        </a:rPr>
                        <a:t>ensure that the computer Centre is able to process the work received in spite of risks from natural disasters (e.g., floods) or from malicious or accidental human beings </a:t>
                      </a:r>
                    </a:p>
                  </a:txBody>
                  <a:tcPr marL="68580" marR="68580" marT="0" marB="0">
                    <a:lnL>
                      <a:noFill/>
                    </a:lnL>
                    <a:lnR>
                      <a:noFill/>
                    </a:lnR>
                    <a:lnT>
                      <a:noFill/>
                    </a:lnT>
                    <a:lnB>
                      <a:noFill/>
                    </a:lnB>
                  </a:tcPr>
                </a:tc>
              </a:tr>
            </a:tbl>
          </a:graphicData>
        </a:graphic>
      </p:graphicFrame>
      <p:sp>
        <p:nvSpPr>
          <p:cNvPr id="5" name="Rectangle 1"/>
          <p:cNvSpPr>
            <a:spLocks noChangeArrowheads="1"/>
          </p:cNvSpPr>
          <p:nvPr/>
        </p:nvSpPr>
        <p:spPr bwMode="auto">
          <a:xfrm>
            <a:off x="1577975" y="3478213"/>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411297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47443"/>
            <a:ext cx="7848600" cy="4012702"/>
          </a:xfrm>
          <a:prstGeom prst="rect">
            <a:avLst/>
          </a:prstGeom>
        </p:spPr>
        <p:txBody>
          <a:bodyPr wrap="square">
            <a:spAutoFit/>
          </a:bodyPr>
          <a:lstStyle/>
          <a:p>
            <a:pPr marL="342900" marR="0" lvl="0" indent="-342900">
              <a:lnSpc>
                <a:spcPct val="115000"/>
              </a:lnSpc>
              <a:spcBef>
                <a:spcPts val="0"/>
              </a:spcBef>
              <a:spcAft>
                <a:spcPts val="0"/>
              </a:spcAft>
              <a:buFont typeface="+mj-lt"/>
              <a:buAutoNum type="arabicPeriod"/>
            </a:pPr>
            <a:r>
              <a:rPr lang="en-MY" sz="2800" b="1" dirty="0">
                <a:latin typeface="Arial Narrow" pitchFamily="34" charset="0"/>
                <a:ea typeface="Calibri"/>
                <a:cs typeface="Times New Roman"/>
              </a:rPr>
              <a:t>Are the arrangements for the receipt and conversion of data adequate?</a:t>
            </a:r>
            <a:endParaRPr lang="en-US" sz="2800" dirty="0">
              <a:latin typeface="Arial Narrow" pitchFamily="34" charset="0"/>
              <a:ea typeface="Calibri"/>
              <a:cs typeface="Times New Roman"/>
            </a:endParaRPr>
          </a:p>
          <a:p>
            <a:pPr marL="457200" marR="0">
              <a:lnSpc>
                <a:spcPct val="115000"/>
              </a:lnSpc>
              <a:spcBef>
                <a:spcPts val="0"/>
              </a:spcBef>
              <a:spcAft>
                <a:spcPts val="0"/>
              </a:spcAft>
            </a:pPr>
            <a:r>
              <a:rPr lang="en-MY" sz="2800" dirty="0">
                <a:latin typeface="Arial Narrow" pitchFamily="34" charset="0"/>
                <a:ea typeface="Calibri"/>
                <a:cs typeface="Times New Roman"/>
              </a:rPr>
              <a:t>Consider</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Responsibility for receipt of data</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Recording of receipt of data</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Confirming the authority for processing of data</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Control over movement of data within computer division</a:t>
            </a:r>
            <a:endParaRPr lang="en-US" sz="2800" dirty="0">
              <a:latin typeface="Arial Narrow" pitchFamily="34" charset="0"/>
              <a:ea typeface="Calibri"/>
              <a:cs typeface="Times New Roman"/>
            </a:endParaRPr>
          </a:p>
          <a:p>
            <a:pPr marL="285750" marR="0" lvl="0" indent="-285750">
              <a:lnSpc>
                <a:spcPct val="115000"/>
              </a:lnSpc>
              <a:spcBef>
                <a:spcPts val="0"/>
              </a:spcBef>
              <a:spcAft>
                <a:spcPts val="0"/>
              </a:spcAft>
              <a:buFont typeface="Arial" pitchFamily="34" charset="0"/>
              <a:buChar char="•"/>
            </a:pPr>
            <a:r>
              <a:rPr lang="en-MY" sz="2800" dirty="0">
                <a:latin typeface="Arial Narrow" pitchFamily="34" charset="0"/>
                <a:ea typeface="Calibri"/>
                <a:cs typeface="Times New Roman"/>
              </a:rPr>
              <a:t>Verification and validation of data</a:t>
            </a:r>
            <a:endParaRPr lang="en-US" sz="2800" dirty="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20</a:t>
            </a:fld>
            <a:endParaRPr lang="en-US"/>
          </a:p>
        </p:txBody>
      </p:sp>
    </p:spTree>
    <p:extLst>
      <p:ext uri="{BB962C8B-B14F-4D97-AF65-F5344CB8AC3E}">
        <p14:creationId xmlns:p14="http://schemas.microsoft.com/office/powerpoint/2010/main" xmlns="" val="2343665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5000"/>
              </a:lnSpc>
              <a:spcBef>
                <a:spcPts val="0"/>
              </a:spcBef>
              <a:spcAft>
                <a:spcPts val="800"/>
              </a:spcAft>
            </a:pPr>
            <a:r>
              <a:rPr lang="en-MY" dirty="0">
                <a:latin typeface="Times New Roman"/>
                <a:ea typeface="Calibri"/>
                <a:cs typeface="Times New Roman"/>
              </a:rPr>
              <a:t>TERMINAL CONTROLS</a:t>
            </a:r>
            <a:endParaRPr lang="en-US" sz="4000" dirty="0">
              <a:ea typeface="Calibri"/>
              <a:cs typeface="Times New Roman"/>
            </a:endParaRPr>
          </a:p>
        </p:txBody>
      </p:sp>
      <p:sp>
        <p:nvSpPr>
          <p:cNvPr id="4" name="Slide Number Placeholder 3"/>
          <p:cNvSpPr>
            <a:spLocks noGrp="1"/>
          </p:cNvSpPr>
          <p:nvPr>
            <p:ph type="sldNum" sz="quarter" idx="12"/>
          </p:nvPr>
        </p:nvSpPr>
        <p:spPr/>
        <p:txBody>
          <a:bodyPr/>
          <a:lstStyle/>
          <a:p>
            <a:fld id="{4C1D3D96-D944-4C3A-8FD4-F7C027F9DCFA}" type="slidenum">
              <a:rPr lang="en-US" smtClean="0"/>
              <a:pPr/>
              <a:t>21</a:t>
            </a:fld>
            <a:endParaRPr lang="en-US"/>
          </a:p>
        </p:txBody>
      </p:sp>
      <p:sp>
        <p:nvSpPr>
          <p:cNvPr id="3" name="Rectangle 2"/>
          <p:cNvSpPr/>
          <p:nvPr/>
        </p:nvSpPr>
        <p:spPr>
          <a:xfrm>
            <a:off x="152400" y="1371600"/>
            <a:ext cx="8839200" cy="5221942"/>
          </a:xfrm>
          <a:prstGeom prst="rect">
            <a:avLst/>
          </a:prstGeom>
        </p:spPr>
        <p:txBody>
          <a:bodyPr wrap="square">
            <a:spAutoFit/>
          </a:bodyPr>
          <a:lstStyle/>
          <a:p>
            <a:pPr>
              <a:lnSpc>
                <a:spcPct val="115000"/>
              </a:lnSpc>
              <a:spcAft>
                <a:spcPts val="800"/>
              </a:spcAft>
            </a:pPr>
            <a:r>
              <a:rPr lang="en-MY" sz="2400" dirty="0">
                <a:latin typeface="Arial Narrow" pitchFamily="34" charset="0"/>
                <a:ea typeface="Calibri"/>
                <a:cs typeface="Times New Roman"/>
              </a:rPr>
              <a:t>Those governing the access to and processing performed by all terminals connected to the computer installation </a:t>
            </a:r>
            <a:endParaRPr lang="en-US" sz="2400" dirty="0">
              <a:latin typeface="Arial Narrow" pitchFamily="34" charset="0"/>
              <a:ea typeface="Calibri"/>
              <a:cs typeface="Times New Roman"/>
            </a:endParaRPr>
          </a:p>
          <a:p>
            <a:pPr>
              <a:lnSpc>
                <a:spcPct val="115000"/>
              </a:lnSpc>
              <a:spcAft>
                <a:spcPts val="800"/>
              </a:spcAft>
            </a:pPr>
            <a:r>
              <a:rPr lang="en-MY" sz="2400" b="1" dirty="0">
                <a:latin typeface="Arial Narrow" pitchFamily="34" charset="0"/>
                <a:ea typeface="Calibri"/>
                <a:cs typeface="Times New Roman"/>
              </a:rPr>
              <a:t>Audit Objectives:</a:t>
            </a:r>
            <a:endParaRPr lang="en-US" sz="2400" dirty="0">
              <a:latin typeface="Arial Narrow" pitchFamily="34" charset="0"/>
              <a:ea typeface="Calibri"/>
              <a:cs typeface="Times New Roman"/>
            </a:endParaRPr>
          </a:p>
          <a:p>
            <a:pPr>
              <a:lnSpc>
                <a:spcPct val="115000"/>
              </a:lnSpc>
              <a:spcAft>
                <a:spcPts val="800"/>
              </a:spcAft>
            </a:pPr>
            <a:r>
              <a:rPr lang="en-MY" sz="2400" dirty="0">
                <a:latin typeface="Arial Narrow" pitchFamily="34" charset="0"/>
                <a:ea typeface="Calibri"/>
                <a:cs typeface="Times New Roman"/>
              </a:rPr>
              <a:t>To ensure that all terminal activity is properly authorised, inaccurate and inefficient processing is minimised</a:t>
            </a:r>
            <a:endParaRPr lang="en-US" sz="2400" dirty="0">
              <a:latin typeface="Arial Narrow" pitchFamily="34" charset="0"/>
              <a:ea typeface="Calibri"/>
              <a:cs typeface="Times New Roman"/>
            </a:endParaRPr>
          </a:p>
          <a:p>
            <a:pPr>
              <a:lnSpc>
                <a:spcPct val="115000"/>
              </a:lnSpc>
              <a:spcAft>
                <a:spcPts val="800"/>
              </a:spcAft>
            </a:pPr>
            <a:r>
              <a:rPr lang="en-MY" sz="2400" dirty="0">
                <a:latin typeface="Arial Narrow" pitchFamily="34" charset="0"/>
                <a:ea typeface="Calibri"/>
                <a:cs typeface="Times New Roman"/>
              </a:rPr>
              <a:t>The auditor should review the following:</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arabicPeriod"/>
            </a:pPr>
            <a:r>
              <a:rPr lang="en-MY" sz="2400" dirty="0">
                <a:latin typeface="Arial Narrow" pitchFamily="34" charset="0"/>
                <a:ea typeface="Calibri"/>
                <a:cs typeface="Times New Roman"/>
              </a:rPr>
              <a:t>Physical restrictions on access:</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Wingdings"/>
              <a:buChar char=""/>
            </a:pPr>
            <a:r>
              <a:rPr lang="en-MY" sz="2400" dirty="0">
                <a:latin typeface="Arial Narrow" pitchFamily="34" charset="0"/>
                <a:ea typeface="Calibri"/>
                <a:cs typeface="Times New Roman"/>
              </a:rPr>
              <a:t>Authorisation to use terminal</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Wingdings"/>
              <a:buChar char=""/>
            </a:pPr>
            <a:r>
              <a:rPr lang="en-MY" sz="2400" dirty="0">
                <a:latin typeface="Arial Narrow" pitchFamily="34" charset="0"/>
                <a:ea typeface="Calibri"/>
                <a:cs typeface="Times New Roman"/>
              </a:rPr>
              <a:t>Suitability of location of terminals</a:t>
            </a:r>
            <a:endParaRPr lang="en-US" sz="2400" dirty="0">
              <a:latin typeface="Arial Narrow" pitchFamily="34" charset="0"/>
              <a:ea typeface="Calibri"/>
              <a:cs typeface="Times New Roman"/>
            </a:endParaRPr>
          </a:p>
          <a:p>
            <a:pPr marL="342900" marR="0" lvl="0" indent="-342900">
              <a:lnSpc>
                <a:spcPct val="115000"/>
              </a:lnSpc>
              <a:spcBef>
                <a:spcPts val="0"/>
              </a:spcBef>
              <a:spcAft>
                <a:spcPts val="800"/>
              </a:spcAft>
              <a:buFont typeface="Wingdings"/>
              <a:buChar char=""/>
            </a:pPr>
            <a:r>
              <a:rPr lang="en-MY" sz="2400" dirty="0">
                <a:latin typeface="Arial Narrow" pitchFamily="34" charset="0"/>
                <a:ea typeface="Calibri"/>
                <a:cs typeface="Times New Roman"/>
              </a:rPr>
              <a:t>Provision of locks and identification devices</a:t>
            </a:r>
            <a:endParaRPr lang="en-US" sz="2400" dirty="0">
              <a:latin typeface="Arial Narrow" pitchFamily="34" charset="0"/>
              <a:ea typeface="Calibri"/>
              <a:cs typeface="Times New Roman"/>
            </a:endParaRPr>
          </a:p>
          <a:p>
            <a:r>
              <a:rPr lang="en-MY" sz="2400" dirty="0">
                <a:latin typeface="Arial Narrow" pitchFamily="34" charset="0"/>
                <a:ea typeface="Calibri"/>
              </a:rPr>
              <a:t>Methods of connection to mainframe</a:t>
            </a:r>
            <a:endParaRPr lang="en-US" sz="2400" dirty="0">
              <a:latin typeface="Arial Narrow" pitchFamily="34" charset="0"/>
            </a:endParaRPr>
          </a:p>
        </p:txBody>
      </p:sp>
    </p:spTree>
    <p:extLst>
      <p:ext uri="{BB962C8B-B14F-4D97-AF65-F5344CB8AC3E}">
        <p14:creationId xmlns:p14="http://schemas.microsoft.com/office/powerpoint/2010/main" xmlns="" val="1492741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229" y="228600"/>
            <a:ext cx="8763000" cy="6007157"/>
          </a:xfrm>
          <a:prstGeom prst="rect">
            <a:avLst/>
          </a:prstGeom>
        </p:spPr>
        <p:txBody>
          <a:bodyPr wrap="square">
            <a:spAutoFit/>
          </a:bodyPr>
          <a:lstStyle/>
          <a:p>
            <a:pPr marL="342900" marR="0" lvl="0" indent="-342900">
              <a:lnSpc>
                <a:spcPct val="115000"/>
              </a:lnSpc>
              <a:spcBef>
                <a:spcPts val="0"/>
              </a:spcBef>
              <a:spcAft>
                <a:spcPts val="0"/>
              </a:spcAft>
              <a:buFont typeface="+mj-lt"/>
              <a:buAutoNum type="arabicPeriod"/>
            </a:pPr>
            <a:r>
              <a:rPr lang="en-MY" sz="2800" dirty="0">
                <a:latin typeface="Arial Narrow" pitchFamily="34" charset="0"/>
                <a:ea typeface="Calibri"/>
                <a:cs typeface="Times New Roman"/>
              </a:rPr>
              <a:t>Software restrictions on access:</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Identify the terminals</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Identify the user of the terminal</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Identify the file required</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Time restriction</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Encryption</a:t>
            </a:r>
            <a:endParaRPr lang="en-US" sz="2800" dirty="0">
              <a:latin typeface="Arial Narrow" pitchFamily="34" charset="0"/>
              <a:ea typeface="Calibri"/>
              <a:cs typeface="Times New Roman"/>
            </a:endParaRPr>
          </a:p>
          <a:p>
            <a:pPr marL="914400" marR="0">
              <a:lnSpc>
                <a:spcPct val="115000"/>
              </a:lnSpc>
              <a:spcBef>
                <a:spcPts val="0"/>
              </a:spcBef>
              <a:spcAft>
                <a:spcPts val="0"/>
              </a:spcAft>
            </a:pPr>
            <a:r>
              <a:rPr lang="en-MY" sz="2800" dirty="0">
                <a:latin typeface="Arial Narrow" pitchFamily="34" charset="0"/>
                <a:ea typeface="Calibri"/>
                <a:cs typeface="Times New Roman"/>
              </a:rPr>
              <a:t> </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arabicPeriod"/>
            </a:pPr>
            <a:r>
              <a:rPr lang="en-MY" sz="2800" dirty="0">
                <a:latin typeface="Arial Narrow" pitchFamily="34" charset="0"/>
                <a:ea typeface="Calibri"/>
                <a:cs typeface="Times New Roman"/>
              </a:rPr>
              <a:t>Facilities for recording terminal activity</a:t>
            </a:r>
            <a:endParaRPr lang="en-US" sz="2800" dirty="0">
              <a:latin typeface="Arial Narrow" pitchFamily="34" charset="0"/>
              <a:ea typeface="Calibri"/>
              <a:cs typeface="Times New Roman"/>
            </a:endParaRPr>
          </a:p>
          <a:p>
            <a:pPr marL="342900" marR="0" lvl="0" indent="-342900">
              <a:lnSpc>
                <a:spcPct val="115000"/>
              </a:lnSpc>
              <a:spcBef>
                <a:spcPts val="0"/>
              </a:spcBef>
              <a:spcAft>
                <a:spcPts val="800"/>
              </a:spcAft>
              <a:buFont typeface="Wingdings"/>
              <a:buChar char=""/>
            </a:pPr>
            <a:r>
              <a:rPr lang="en-MY" sz="2800" dirty="0">
                <a:latin typeface="Arial Narrow" pitchFamily="34" charset="0"/>
                <a:ea typeface="Calibri"/>
                <a:cs typeface="Times New Roman"/>
              </a:rPr>
              <a:t>Recording terminal processing to provide a historical record. Copies of selected terminal job initiated may be routed to the mainframe printer for collection and inspection by computer manager and audit</a:t>
            </a:r>
            <a:endParaRPr lang="en-US" sz="2800" dirty="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22</a:t>
            </a:fld>
            <a:endParaRPr lang="en-US"/>
          </a:p>
        </p:txBody>
      </p:sp>
    </p:spTree>
    <p:extLst>
      <p:ext uri="{BB962C8B-B14F-4D97-AF65-F5344CB8AC3E}">
        <p14:creationId xmlns:p14="http://schemas.microsoft.com/office/powerpoint/2010/main" xmlns="" val="2682281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457200"/>
            <a:ext cx="8458200" cy="5645648"/>
          </a:xfrm>
          <a:prstGeom prst="rect">
            <a:avLst/>
          </a:prstGeom>
        </p:spPr>
        <p:txBody>
          <a:bodyPr wrap="square">
            <a:spAutoFit/>
          </a:bodyPr>
          <a:lstStyle/>
          <a:p>
            <a:pPr>
              <a:lnSpc>
                <a:spcPct val="115000"/>
              </a:lnSpc>
              <a:spcAft>
                <a:spcPts val="800"/>
              </a:spcAft>
            </a:pPr>
            <a:r>
              <a:rPr lang="en-MY" sz="2800" b="1" dirty="0">
                <a:latin typeface="Arial Narrow" pitchFamily="34" charset="0"/>
                <a:ea typeface="Calibri"/>
                <a:cs typeface="Times New Roman"/>
              </a:rPr>
              <a:t>Key Questions – Terminal controls </a:t>
            </a:r>
            <a:endParaRPr lang="en-US" sz="2800" b="1"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arabicPeriod"/>
            </a:pPr>
            <a:r>
              <a:rPr lang="en-MY" sz="2800" b="1" dirty="0">
                <a:latin typeface="Arial Narrow" pitchFamily="34" charset="0"/>
                <a:ea typeface="Calibri"/>
                <a:cs typeface="Times New Roman"/>
              </a:rPr>
              <a:t>Are the physical restrictions on terminal activity adequate? </a:t>
            </a:r>
            <a:r>
              <a:rPr lang="en-MY" sz="2800" b="1" dirty="0" smtClean="0">
                <a:latin typeface="Arial Narrow" pitchFamily="34" charset="0"/>
                <a:ea typeface="Calibri"/>
                <a:cs typeface="Times New Roman"/>
              </a:rPr>
              <a:t>Consider</a:t>
            </a:r>
            <a:endParaRPr lang="en-US" sz="2800" b="1"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Activity to use terminal</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Responsibility for terminal security</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Location of terminal (privacy)</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Use of physical locking devices</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Method of connection to mainframe (use of substitute connections)</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Security of files held at remote sites</a:t>
            </a:r>
            <a:endParaRPr lang="en-US" sz="2800" dirty="0">
              <a:latin typeface="Arial Narrow" pitchFamily="34" charset="0"/>
              <a:ea typeface="Calibri"/>
              <a:cs typeface="Times New Roman"/>
            </a:endParaRPr>
          </a:p>
          <a:p>
            <a:pPr marL="342900" marR="0" lvl="0" indent="-342900">
              <a:lnSpc>
                <a:spcPct val="115000"/>
              </a:lnSpc>
              <a:spcBef>
                <a:spcPts val="0"/>
              </a:spcBef>
              <a:spcAft>
                <a:spcPts val="800"/>
              </a:spcAft>
              <a:buFont typeface="+mj-lt"/>
              <a:buAutoNum type="romanLcParenR"/>
            </a:pPr>
            <a:r>
              <a:rPr lang="en-MY" sz="2800" dirty="0">
                <a:latin typeface="Arial Narrow" pitchFamily="34" charset="0"/>
                <a:ea typeface="Calibri"/>
                <a:cs typeface="Times New Roman"/>
              </a:rPr>
              <a:t>Characteristics of terminal usage.</a:t>
            </a:r>
            <a:endParaRPr lang="en-US" sz="2800" dirty="0">
              <a:latin typeface="Arial Narrow" pitchFamily="34" charset="0"/>
              <a:ea typeface="Calibri"/>
              <a:cs typeface="Times New Roman"/>
            </a:endParaRPr>
          </a:p>
        </p:txBody>
      </p:sp>
      <p:sp>
        <p:nvSpPr>
          <p:cNvPr id="4" name="Slide Number Placeholder 3"/>
          <p:cNvSpPr>
            <a:spLocks noGrp="1"/>
          </p:cNvSpPr>
          <p:nvPr>
            <p:ph type="sldNum" sz="quarter" idx="12"/>
          </p:nvPr>
        </p:nvSpPr>
        <p:spPr/>
        <p:txBody>
          <a:bodyPr/>
          <a:lstStyle/>
          <a:p>
            <a:fld id="{4C1D3D96-D944-4C3A-8FD4-F7C027F9DCFA}" type="slidenum">
              <a:rPr lang="en-US" smtClean="0"/>
              <a:pPr/>
              <a:t>23</a:t>
            </a:fld>
            <a:endParaRPr lang="en-US"/>
          </a:p>
        </p:txBody>
      </p:sp>
    </p:spTree>
    <p:extLst>
      <p:ext uri="{BB962C8B-B14F-4D97-AF65-F5344CB8AC3E}">
        <p14:creationId xmlns:p14="http://schemas.microsoft.com/office/powerpoint/2010/main" xmlns="" val="3916854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038576"/>
          </a:xfrm>
          <a:prstGeom prst="rect">
            <a:avLst/>
          </a:prstGeom>
        </p:spPr>
        <p:txBody>
          <a:bodyPr wrap="square">
            <a:spAutoFit/>
          </a:bodyPr>
          <a:lstStyle/>
          <a:p>
            <a:pPr marR="0" lvl="0">
              <a:lnSpc>
                <a:spcPct val="115000"/>
              </a:lnSpc>
              <a:spcBef>
                <a:spcPts val="0"/>
              </a:spcBef>
              <a:spcAft>
                <a:spcPts val="0"/>
              </a:spcAft>
            </a:pPr>
            <a:r>
              <a:rPr lang="en-MY" sz="2400" b="1" dirty="0" smtClean="0">
                <a:latin typeface="Arial Narrow" pitchFamily="34" charset="0"/>
                <a:ea typeface="Calibri"/>
                <a:cs typeface="Times New Roman"/>
              </a:rPr>
              <a:t>2. Are </a:t>
            </a:r>
            <a:r>
              <a:rPr lang="en-MY" sz="2400" b="1" dirty="0">
                <a:latin typeface="Arial Narrow" pitchFamily="34" charset="0"/>
                <a:ea typeface="Calibri"/>
                <a:cs typeface="Times New Roman"/>
              </a:rPr>
              <a:t>the software restrictions on terminal activity adequate?</a:t>
            </a:r>
            <a:endParaRPr lang="en-US" sz="2400" dirty="0">
              <a:latin typeface="Arial Narrow" pitchFamily="34" charset="0"/>
              <a:ea typeface="Calibri"/>
              <a:cs typeface="Times New Roman"/>
            </a:endParaRPr>
          </a:p>
          <a:p>
            <a:pPr marL="457200" marR="0">
              <a:lnSpc>
                <a:spcPct val="115000"/>
              </a:lnSpc>
              <a:spcBef>
                <a:spcPts val="0"/>
              </a:spcBef>
              <a:spcAft>
                <a:spcPts val="0"/>
              </a:spcAft>
            </a:pPr>
            <a:r>
              <a:rPr lang="en-MY" sz="2400" dirty="0">
                <a:latin typeface="Arial Narrow" pitchFamily="34" charset="0"/>
                <a:ea typeface="Calibri"/>
                <a:cs typeface="Times New Roman"/>
              </a:rPr>
              <a:t>Consider</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Ability of the software to identify each terminal</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Ability of the software to identify user of the terminal</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Control over design, issue and use of user’s identification codes</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Control over access to data and programs for each:</a:t>
            </a:r>
            <a:endParaRPr lang="en-US" sz="2400" dirty="0">
              <a:latin typeface="Arial Narrow" pitchFamily="34" charset="0"/>
              <a:ea typeface="Calibri"/>
              <a:cs typeface="Times New Roman"/>
            </a:endParaRPr>
          </a:p>
          <a:p>
            <a:pPr marL="800100" lvl="1" indent="-342900">
              <a:lnSpc>
                <a:spcPct val="115000"/>
              </a:lnSpc>
              <a:buFont typeface="Wingdings"/>
              <a:buChar char=""/>
            </a:pPr>
            <a:r>
              <a:rPr lang="en-MY" sz="2400" dirty="0">
                <a:latin typeface="Arial Narrow" pitchFamily="34" charset="0"/>
                <a:ea typeface="Calibri"/>
                <a:cs typeface="Times New Roman"/>
              </a:rPr>
              <a:t>Terminal</a:t>
            </a:r>
            <a:endParaRPr lang="en-US" sz="2400" dirty="0">
              <a:latin typeface="Arial Narrow" pitchFamily="34" charset="0"/>
              <a:ea typeface="Calibri"/>
              <a:cs typeface="Times New Roman"/>
            </a:endParaRPr>
          </a:p>
          <a:p>
            <a:pPr marL="800100" lvl="1" indent="-342900">
              <a:lnSpc>
                <a:spcPct val="115000"/>
              </a:lnSpc>
              <a:buFont typeface="Wingdings"/>
              <a:buChar char=""/>
            </a:pPr>
            <a:r>
              <a:rPr lang="en-MY" sz="2400" dirty="0">
                <a:latin typeface="Arial Narrow" pitchFamily="34" charset="0"/>
                <a:ea typeface="Calibri"/>
                <a:cs typeface="Times New Roman"/>
              </a:rPr>
              <a:t>User</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Time restrictions on users</a:t>
            </a:r>
            <a:endParaRPr lang="en-US" sz="2400" dirty="0">
              <a:latin typeface="Arial Narrow" pitchFamily="34" charset="0"/>
              <a:ea typeface="Calibri"/>
              <a:cs typeface="Times New Roman"/>
            </a:endParaRPr>
          </a:p>
          <a:p>
            <a:pPr marL="914400" marR="0">
              <a:lnSpc>
                <a:spcPct val="115000"/>
              </a:lnSpc>
              <a:spcBef>
                <a:spcPts val="0"/>
              </a:spcBef>
              <a:spcAft>
                <a:spcPts val="0"/>
              </a:spcAft>
            </a:pPr>
            <a:r>
              <a:rPr lang="en-MY" sz="2400" dirty="0">
                <a:latin typeface="Arial Narrow" pitchFamily="34" charset="0"/>
                <a:ea typeface="Calibri"/>
                <a:cs typeface="Times New Roman"/>
              </a:rPr>
              <a:t> </a:t>
            </a:r>
            <a:endParaRPr lang="en-US" sz="2400" dirty="0">
              <a:latin typeface="Arial Narrow" pitchFamily="34" charset="0"/>
              <a:ea typeface="Calibri"/>
              <a:cs typeface="Times New Roman"/>
            </a:endParaRPr>
          </a:p>
          <a:p>
            <a:pPr marR="0" lvl="0">
              <a:lnSpc>
                <a:spcPct val="115000"/>
              </a:lnSpc>
              <a:spcBef>
                <a:spcPts val="0"/>
              </a:spcBef>
              <a:spcAft>
                <a:spcPts val="0"/>
              </a:spcAft>
            </a:pPr>
            <a:r>
              <a:rPr lang="en-MY" sz="2400" b="1" dirty="0" smtClean="0">
                <a:latin typeface="Arial Narrow" pitchFamily="34" charset="0"/>
                <a:ea typeface="Calibri"/>
                <a:cs typeface="Times New Roman"/>
              </a:rPr>
              <a:t>3. Are </a:t>
            </a:r>
            <a:r>
              <a:rPr lang="en-MY" sz="2400" b="1" dirty="0">
                <a:latin typeface="Arial Narrow" pitchFamily="34" charset="0"/>
                <a:ea typeface="Calibri"/>
                <a:cs typeface="Times New Roman"/>
              </a:rPr>
              <a:t>there adequate records of terminal </a:t>
            </a:r>
            <a:r>
              <a:rPr lang="en-MY" sz="2400" b="1" dirty="0" smtClean="0">
                <a:latin typeface="Arial Narrow" pitchFamily="34" charset="0"/>
                <a:ea typeface="Calibri"/>
                <a:cs typeface="Times New Roman"/>
              </a:rPr>
              <a:t>proceedings?</a:t>
            </a:r>
            <a:r>
              <a:rPr lang="en-US" sz="2400" dirty="0" smtClean="0">
                <a:latin typeface="Arial Narrow" pitchFamily="34" charset="0"/>
                <a:ea typeface="Calibri"/>
                <a:cs typeface="Times New Roman"/>
              </a:rPr>
              <a:t> </a:t>
            </a:r>
            <a:r>
              <a:rPr lang="en-MY" sz="2400" dirty="0" smtClean="0">
                <a:latin typeface="Arial Narrow" pitchFamily="34" charset="0"/>
                <a:ea typeface="Calibri"/>
                <a:cs typeface="Times New Roman"/>
              </a:rPr>
              <a:t>Consider</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Clerical records of activity relating to each terminal</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Software records of above</a:t>
            </a:r>
            <a:endParaRPr lang="en-US" sz="2400" dirty="0">
              <a:latin typeface="Arial Narrow" pitchFamily="34" charset="0"/>
              <a:ea typeface="Calibri"/>
              <a:cs typeface="Times New Roman"/>
            </a:endParaRPr>
          </a:p>
          <a:p>
            <a:pPr marL="342900" marR="0" lvl="0" indent="-342900">
              <a:lnSpc>
                <a:spcPct val="115000"/>
              </a:lnSpc>
              <a:spcBef>
                <a:spcPts val="0"/>
              </a:spcBef>
              <a:spcAft>
                <a:spcPts val="800"/>
              </a:spcAft>
              <a:buFont typeface="+mj-lt"/>
              <a:buAutoNum type="romanLcParenR"/>
            </a:pPr>
            <a:r>
              <a:rPr lang="en-MY" sz="2400" dirty="0">
                <a:latin typeface="Arial Narrow" pitchFamily="34" charset="0"/>
                <a:ea typeface="Calibri"/>
                <a:cs typeface="Times New Roman"/>
              </a:rPr>
              <a:t>Supervisory review of above records</a:t>
            </a:r>
            <a:endParaRPr lang="en-US" sz="2400" dirty="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24</a:t>
            </a:fld>
            <a:endParaRPr lang="en-US"/>
          </a:p>
        </p:txBody>
      </p:sp>
    </p:spTree>
    <p:extLst>
      <p:ext uri="{BB962C8B-B14F-4D97-AF65-F5344CB8AC3E}">
        <p14:creationId xmlns:p14="http://schemas.microsoft.com/office/powerpoint/2010/main" xmlns="" val="2908495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1D3D96-D944-4C3A-8FD4-F7C027F9DCFA}" type="slidenum">
              <a:rPr lang="en-US" smtClean="0"/>
              <a:pPr/>
              <a:t>25</a:t>
            </a:fld>
            <a:endParaRPr lang="en-US"/>
          </a:p>
        </p:txBody>
      </p:sp>
      <p:sp>
        <p:nvSpPr>
          <p:cNvPr id="3" name="Rectangle 2"/>
          <p:cNvSpPr/>
          <p:nvPr/>
        </p:nvSpPr>
        <p:spPr>
          <a:xfrm>
            <a:off x="152400" y="751114"/>
            <a:ext cx="8991600" cy="6089359"/>
          </a:xfrm>
          <a:prstGeom prst="rect">
            <a:avLst/>
          </a:prstGeom>
        </p:spPr>
        <p:txBody>
          <a:bodyPr wrap="square">
            <a:spAutoFit/>
          </a:bodyPr>
          <a:lstStyle/>
          <a:p>
            <a:pPr>
              <a:lnSpc>
                <a:spcPct val="115000"/>
              </a:lnSpc>
            </a:pPr>
            <a:r>
              <a:rPr lang="en-MY" sz="2400" dirty="0">
                <a:latin typeface="Arial Narrow" pitchFamily="34" charset="0"/>
                <a:ea typeface="Calibri"/>
                <a:cs typeface="Times New Roman"/>
              </a:rPr>
              <a:t>Those dealing with the organisation of the responsibilities of all involved in the computer process and the standards established for their efficient </a:t>
            </a:r>
            <a:r>
              <a:rPr lang="en-MY" sz="2400" dirty="0" smtClean="0">
                <a:latin typeface="Arial Narrow" pitchFamily="34" charset="0"/>
                <a:ea typeface="Calibri"/>
                <a:cs typeface="Times New Roman"/>
              </a:rPr>
              <a:t>working</a:t>
            </a:r>
          </a:p>
          <a:p>
            <a:pPr>
              <a:lnSpc>
                <a:spcPct val="115000"/>
              </a:lnSpc>
            </a:pPr>
            <a:endParaRPr lang="en-US" sz="1200" dirty="0">
              <a:latin typeface="Arial Narrow" pitchFamily="34" charset="0"/>
              <a:ea typeface="Calibri"/>
              <a:cs typeface="Times New Roman"/>
            </a:endParaRPr>
          </a:p>
          <a:p>
            <a:pPr>
              <a:lnSpc>
                <a:spcPct val="115000"/>
              </a:lnSpc>
            </a:pPr>
            <a:r>
              <a:rPr lang="en-MY" sz="2400" b="1" dirty="0">
                <a:latin typeface="Arial Narrow" pitchFamily="34" charset="0"/>
                <a:ea typeface="Calibri"/>
                <a:cs typeface="Times New Roman"/>
              </a:rPr>
              <a:t>Audit objectives:</a:t>
            </a:r>
            <a:endParaRPr lang="en-US" sz="2400" dirty="0">
              <a:latin typeface="Arial Narrow" pitchFamily="34" charset="0"/>
              <a:ea typeface="Calibri"/>
              <a:cs typeface="Times New Roman"/>
            </a:endParaRPr>
          </a:p>
          <a:p>
            <a:pPr>
              <a:lnSpc>
                <a:spcPct val="115000"/>
              </a:lnSpc>
            </a:pPr>
            <a:r>
              <a:rPr lang="en-MY" sz="2400" dirty="0">
                <a:latin typeface="Arial Narrow" pitchFamily="34" charset="0"/>
                <a:ea typeface="Calibri"/>
                <a:cs typeface="Times New Roman"/>
              </a:rPr>
              <a:t>To ensure that the procedure adopted within the computer departments provide a good separation of the various disciplines within the department together with the presence of comprehensive written standards </a:t>
            </a:r>
            <a:endParaRPr lang="en-MY" sz="2400" dirty="0" smtClean="0">
              <a:latin typeface="Arial Narrow" pitchFamily="34" charset="0"/>
              <a:ea typeface="Calibri"/>
              <a:cs typeface="Times New Roman"/>
            </a:endParaRPr>
          </a:p>
          <a:p>
            <a:pPr>
              <a:lnSpc>
                <a:spcPct val="115000"/>
              </a:lnSpc>
            </a:pPr>
            <a:endParaRPr lang="en-US" sz="1200" dirty="0">
              <a:latin typeface="Arial Narrow" pitchFamily="34" charset="0"/>
              <a:ea typeface="Calibri"/>
              <a:cs typeface="Times New Roman"/>
            </a:endParaRPr>
          </a:p>
          <a:p>
            <a:pPr>
              <a:lnSpc>
                <a:spcPct val="115000"/>
              </a:lnSpc>
            </a:pPr>
            <a:r>
              <a:rPr lang="en-MY" sz="2400" b="1" dirty="0">
                <a:latin typeface="Arial Narrow" pitchFamily="34" charset="0"/>
                <a:ea typeface="Calibri"/>
                <a:cs typeface="Times New Roman"/>
              </a:rPr>
              <a:t>The auditor should satisfy himself or herself of the following:</a:t>
            </a:r>
            <a:endParaRPr lang="en-US" sz="2400" b="1"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arabicParenR"/>
            </a:pPr>
            <a:r>
              <a:rPr lang="en-MY" sz="2400" dirty="0">
                <a:latin typeface="Arial Narrow" pitchFamily="34" charset="0"/>
                <a:ea typeface="Calibri"/>
                <a:cs typeface="Times New Roman"/>
              </a:rPr>
              <a:t>Separation of duties:-</a:t>
            </a:r>
            <a:endParaRPr lang="en-US" sz="2400" dirty="0">
              <a:latin typeface="Arial Narrow" pitchFamily="34" charset="0"/>
              <a:ea typeface="Calibri"/>
              <a:cs typeface="Times New Roman"/>
            </a:endParaRPr>
          </a:p>
          <a:p>
            <a:pPr marL="800100" lvl="1" indent="-342900">
              <a:lnSpc>
                <a:spcPct val="115000"/>
              </a:lnSpc>
              <a:buFont typeface="Wingdings"/>
              <a:buChar char=""/>
            </a:pPr>
            <a:r>
              <a:rPr lang="en-MY" sz="2400" dirty="0">
                <a:latin typeface="Arial Narrow" pitchFamily="34" charset="0"/>
                <a:ea typeface="Calibri"/>
                <a:cs typeface="Times New Roman"/>
              </a:rPr>
              <a:t>Preparation of and compliance with job description</a:t>
            </a:r>
            <a:endParaRPr lang="en-US" sz="2400" dirty="0">
              <a:latin typeface="Arial Narrow" pitchFamily="34" charset="0"/>
              <a:ea typeface="Calibri"/>
              <a:cs typeface="Times New Roman"/>
            </a:endParaRPr>
          </a:p>
          <a:p>
            <a:pPr marL="800100" lvl="1" indent="-342900">
              <a:lnSpc>
                <a:spcPct val="115000"/>
              </a:lnSpc>
              <a:buFont typeface="Wingdings"/>
              <a:buChar char=""/>
            </a:pPr>
            <a:r>
              <a:rPr lang="en-MY" sz="2400" dirty="0">
                <a:latin typeface="Arial Narrow" pitchFamily="34" charset="0"/>
                <a:ea typeface="Calibri"/>
                <a:cs typeface="Times New Roman"/>
              </a:rPr>
              <a:t>Establishment of chain command</a:t>
            </a:r>
            <a:endParaRPr lang="en-US" sz="2400" dirty="0">
              <a:latin typeface="Arial Narrow" pitchFamily="34" charset="0"/>
              <a:ea typeface="Calibri"/>
              <a:cs typeface="Times New Roman"/>
            </a:endParaRPr>
          </a:p>
          <a:p>
            <a:pPr marL="800100" lvl="1" indent="-342900">
              <a:lnSpc>
                <a:spcPct val="115000"/>
              </a:lnSpc>
              <a:buFont typeface="Wingdings"/>
              <a:buChar char=""/>
            </a:pPr>
            <a:r>
              <a:rPr lang="en-MY" sz="2400" dirty="0">
                <a:latin typeface="Arial Narrow" pitchFamily="34" charset="0"/>
                <a:ea typeface="Calibri"/>
                <a:cs typeface="Times New Roman"/>
              </a:rPr>
              <a:t>Adequate considerations given to the location of </a:t>
            </a:r>
            <a:r>
              <a:rPr lang="en-MY" sz="2400" dirty="0" smtClean="0">
                <a:latin typeface="Arial Narrow" pitchFamily="34" charset="0"/>
                <a:ea typeface="Calibri"/>
                <a:cs typeface="Times New Roman"/>
              </a:rPr>
              <a:t>staff</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arabicParenR"/>
            </a:pPr>
            <a:r>
              <a:rPr lang="en-MY" sz="2400" dirty="0">
                <a:latin typeface="Arial Narrow" pitchFamily="34" charset="0"/>
                <a:ea typeface="Calibri"/>
                <a:cs typeface="Times New Roman"/>
              </a:rPr>
              <a:t>Standards:-</a:t>
            </a:r>
            <a:endParaRPr lang="en-US" sz="2400" dirty="0">
              <a:latin typeface="Arial Narrow" pitchFamily="34" charset="0"/>
              <a:ea typeface="Calibri"/>
              <a:cs typeface="Times New Roman"/>
            </a:endParaRPr>
          </a:p>
          <a:p>
            <a:r>
              <a:rPr lang="en-MY" sz="2400" dirty="0">
                <a:latin typeface="Arial Narrow" pitchFamily="34" charset="0"/>
                <a:ea typeface="Calibri"/>
              </a:rPr>
              <a:t>Written standards adopted and adhered to</a:t>
            </a:r>
            <a:endParaRPr lang="en-US" sz="2400" dirty="0">
              <a:latin typeface="Arial Narrow" pitchFamily="34" charset="0"/>
            </a:endParaRPr>
          </a:p>
        </p:txBody>
      </p:sp>
      <p:sp>
        <p:nvSpPr>
          <p:cNvPr id="6" name="Title 1"/>
          <p:cNvSpPr>
            <a:spLocks noGrp="1"/>
          </p:cNvSpPr>
          <p:nvPr>
            <p:ph type="title"/>
          </p:nvPr>
        </p:nvSpPr>
        <p:spPr>
          <a:xfrm>
            <a:off x="304800" y="274638"/>
            <a:ext cx="8686800" cy="1143000"/>
          </a:xfrm>
        </p:spPr>
        <p:txBody>
          <a:bodyPr>
            <a:normAutofit fontScale="90000"/>
          </a:bodyPr>
          <a:lstStyle/>
          <a:p>
            <a:pPr>
              <a:lnSpc>
                <a:spcPct val="115000"/>
              </a:lnSpc>
              <a:spcBef>
                <a:spcPts val="0"/>
              </a:spcBef>
            </a:pPr>
            <a:r>
              <a:rPr lang="en-MY" b="1" dirty="0" smtClean="0">
                <a:latin typeface="Times New Roman"/>
                <a:ea typeface="Calibri"/>
                <a:cs typeface="Times New Roman"/>
              </a:rPr>
              <a:t/>
            </a:r>
            <a:br>
              <a:rPr lang="en-MY" b="1" dirty="0" smtClean="0">
                <a:latin typeface="Times New Roman"/>
                <a:ea typeface="Calibri"/>
                <a:cs typeface="Times New Roman"/>
              </a:rPr>
            </a:br>
            <a:r>
              <a:rPr lang="en-MY" b="1" dirty="0" smtClean="0">
                <a:latin typeface="Times New Roman"/>
                <a:ea typeface="Calibri"/>
                <a:cs typeface="Times New Roman"/>
              </a:rPr>
              <a:t>ORGANISATIONAL </a:t>
            </a:r>
            <a:r>
              <a:rPr lang="en-MY" b="1" dirty="0">
                <a:latin typeface="Times New Roman"/>
                <a:ea typeface="Calibri"/>
                <a:cs typeface="Times New Roman"/>
              </a:rPr>
              <a:t>CONTROLS</a:t>
            </a:r>
            <a:r>
              <a:rPr lang="en-US" sz="4000" dirty="0">
                <a:ea typeface="Calibri"/>
                <a:cs typeface="Times New Roman"/>
              </a:rPr>
              <a:t/>
            </a:r>
            <a:br>
              <a:rPr lang="en-US" sz="4000" dirty="0">
                <a:ea typeface="Calibri"/>
                <a:cs typeface="Times New Roman"/>
              </a:rPr>
            </a:br>
            <a:endParaRPr lang="en-US" dirty="0"/>
          </a:p>
        </p:txBody>
      </p:sp>
    </p:spTree>
    <p:extLst>
      <p:ext uri="{BB962C8B-B14F-4D97-AF65-F5344CB8AC3E}">
        <p14:creationId xmlns:p14="http://schemas.microsoft.com/office/powerpoint/2010/main" xmlns="" val="3207056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7525137"/>
          </a:xfrm>
          <a:prstGeom prst="rect">
            <a:avLst/>
          </a:prstGeom>
        </p:spPr>
        <p:txBody>
          <a:bodyPr wrap="square">
            <a:spAutoFit/>
          </a:bodyPr>
          <a:lstStyle/>
          <a:p>
            <a:pPr>
              <a:lnSpc>
                <a:spcPct val="115000"/>
              </a:lnSpc>
            </a:pPr>
            <a:r>
              <a:rPr lang="en-MY" sz="2400" b="1" dirty="0">
                <a:latin typeface="Times New Roman"/>
                <a:ea typeface="Calibri"/>
                <a:cs typeface="Times New Roman"/>
              </a:rPr>
              <a:t>Key questions on Organisational </a:t>
            </a:r>
            <a:r>
              <a:rPr lang="en-MY" sz="2400" b="1" dirty="0" smtClean="0">
                <a:latin typeface="Times New Roman"/>
                <a:ea typeface="Calibri"/>
                <a:cs typeface="Times New Roman"/>
              </a:rPr>
              <a:t>Controls</a:t>
            </a:r>
            <a:endParaRPr lang="en-US" sz="2400" dirty="0" smtClean="0">
              <a:ea typeface="Calibri"/>
              <a:cs typeface="Times New Roman"/>
            </a:endParaRPr>
          </a:p>
          <a:p>
            <a:pPr>
              <a:lnSpc>
                <a:spcPct val="115000"/>
              </a:lnSpc>
            </a:pPr>
            <a:endParaRPr lang="en-US" sz="1200" dirty="0">
              <a:latin typeface="Arial Narrow" pitchFamily="34" charset="0"/>
              <a:ea typeface="Calibri"/>
              <a:cs typeface="Times New Roman"/>
            </a:endParaRPr>
          </a:p>
          <a:p>
            <a:pPr>
              <a:lnSpc>
                <a:spcPct val="115000"/>
              </a:lnSpc>
            </a:pPr>
            <a:r>
              <a:rPr lang="en-MY" sz="2400" b="1" dirty="0">
                <a:latin typeface="Arial Narrow" pitchFamily="34" charset="0"/>
                <a:ea typeface="Calibri"/>
                <a:cs typeface="Times New Roman"/>
              </a:rPr>
              <a:t>1. Is the overall organisation structure conducive to adequate internal controls</a:t>
            </a:r>
            <a:r>
              <a:rPr lang="en-MY" sz="2400" b="1" dirty="0" smtClean="0">
                <a:latin typeface="Arial Narrow" pitchFamily="34" charset="0"/>
                <a:ea typeface="Calibri"/>
                <a:cs typeface="Times New Roman"/>
              </a:rPr>
              <a:t>?</a:t>
            </a:r>
            <a:r>
              <a:rPr lang="en-US" sz="2400" dirty="0" smtClean="0">
                <a:latin typeface="Arial Narrow" pitchFamily="34" charset="0"/>
                <a:ea typeface="Calibri"/>
                <a:cs typeface="Times New Roman"/>
              </a:rPr>
              <a:t> </a:t>
            </a:r>
            <a:r>
              <a:rPr lang="en-MY" sz="2400" dirty="0" smtClean="0">
                <a:latin typeface="Arial Narrow" pitchFamily="34" charset="0"/>
                <a:ea typeface="Calibri"/>
                <a:cs typeface="Times New Roman"/>
              </a:rPr>
              <a:t> </a:t>
            </a:r>
            <a:r>
              <a:rPr lang="en-MY" sz="2400" dirty="0">
                <a:latin typeface="Arial Narrow" pitchFamily="34" charset="0"/>
                <a:ea typeface="Calibri"/>
                <a:cs typeface="Times New Roman"/>
              </a:rPr>
              <a:t>Consider:</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Is the accounting function segregated from the operating and asset custodianship functions</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Is there adequate division of duties within the accounting </a:t>
            </a:r>
            <a:r>
              <a:rPr lang="en-MY" sz="2400" dirty="0" smtClean="0">
                <a:latin typeface="Arial Narrow" pitchFamily="34" charset="0"/>
                <a:ea typeface="Calibri"/>
                <a:cs typeface="Times New Roman"/>
              </a:rPr>
              <a:t>function</a:t>
            </a:r>
          </a:p>
          <a:p>
            <a:pPr marR="0" lvl="0">
              <a:lnSpc>
                <a:spcPct val="115000"/>
              </a:lnSpc>
              <a:spcBef>
                <a:spcPts val="0"/>
              </a:spcBef>
              <a:spcAft>
                <a:spcPts val="0"/>
              </a:spcAft>
            </a:pPr>
            <a:endParaRPr lang="en-MY" sz="1200" dirty="0" smtClean="0">
              <a:latin typeface="Arial Narrow" pitchFamily="34" charset="0"/>
              <a:ea typeface="Calibri"/>
              <a:cs typeface="Times New Roman"/>
            </a:endParaRPr>
          </a:p>
          <a:p>
            <a:pPr>
              <a:lnSpc>
                <a:spcPct val="115000"/>
              </a:lnSpc>
            </a:pPr>
            <a:r>
              <a:rPr lang="en-MY" sz="2400" b="1" dirty="0" smtClean="0">
                <a:latin typeface="Arial Narrow" pitchFamily="34" charset="0"/>
                <a:ea typeface="Calibri"/>
                <a:cs typeface="Times New Roman"/>
              </a:rPr>
              <a:t>2. </a:t>
            </a:r>
            <a:r>
              <a:rPr lang="en-MY" sz="2400" b="1" dirty="0">
                <a:latin typeface="Arial Narrow" pitchFamily="34" charset="0"/>
                <a:ea typeface="Calibri"/>
                <a:cs typeface="Times New Roman"/>
              </a:rPr>
              <a:t>Do employee appear competent in arrears critical to internal </a:t>
            </a:r>
            <a:r>
              <a:rPr lang="en-MY" sz="2400" b="1" dirty="0" smtClean="0">
                <a:latin typeface="Arial Narrow" pitchFamily="34" charset="0"/>
                <a:ea typeface="Calibri"/>
                <a:cs typeface="Times New Roman"/>
              </a:rPr>
              <a:t>controls?</a:t>
            </a:r>
            <a:r>
              <a:rPr lang="en-US" sz="2400" dirty="0" smtClean="0">
                <a:latin typeface="Arial Narrow" pitchFamily="34" charset="0"/>
                <a:ea typeface="Calibri"/>
                <a:cs typeface="Times New Roman"/>
              </a:rPr>
              <a:t> </a:t>
            </a:r>
            <a:r>
              <a:rPr lang="en-MY" sz="2400" dirty="0" smtClean="0">
                <a:latin typeface="Arial Narrow" pitchFamily="34" charset="0"/>
                <a:ea typeface="Calibri"/>
                <a:cs typeface="Times New Roman"/>
              </a:rPr>
              <a:t>Consider</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Job description define the scope and key tasks of each post</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Procedure manuals document all systems</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Existence and implementation of a staff </a:t>
            </a:r>
            <a:r>
              <a:rPr lang="en-MY" sz="2400" dirty="0" smtClean="0">
                <a:latin typeface="Arial Narrow" pitchFamily="34" charset="0"/>
                <a:ea typeface="Calibri"/>
                <a:cs typeface="Times New Roman"/>
              </a:rPr>
              <a:t>development </a:t>
            </a:r>
            <a:r>
              <a:rPr lang="en-MY" sz="2400" dirty="0">
                <a:latin typeface="Arial Narrow" pitchFamily="34" charset="0"/>
                <a:ea typeface="Calibri"/>
                <a:cs typeface="Times New Roman"/>
              </a:rPr>
              <a:t>programme</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Existence of personnel specifications and adequate screening before hiring </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400" dirty="0">
                <a:latin typeface="Arial Narrow" pitchFamily="34" charset="0"/>
                <a:ea typeface="Calibri"/>
                <a:cs typeface="Times New Roman"/>
              </a:rPr>
              <a:t>Prior years’ experience of errors which may have an impact on view of competence</a:t>
            </a:r>
            <a:endParaRPr lang="en-US" sz="24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endParaRPr lang="en-US" sz="2400" dirty="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26</a:t>
            </a:fld>
            <a:endParaRPr lang="en-US"/>
          </a:p>
        </p:txBody>
      </p:sp>
    </p:spTree>
    <p:extLst>
      <p:ext uri="{BB962C8B-B14F-4D97-AF65-F5344CB8AC3E}">
        <p14:creationId xmlns:p14="http://schemas.microsoft.com/office/powerpoint/2010/main" xmlns="" val="316369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6569491"/>
          </a:xfrm>
          <a:prstGeom prst="rect">
            <a:avLst/>
          </a:prstGeom>
        </p:spPr>
        <p:txBody>
          <a:bodyPr wrap="square">
            <a:spAutoFit/>
          </a:bodyPr>
          <a:lstStyle/>
          <a:p>
            <a:pPr>
              <a:lnSpc>
                <a:spcPct val="115000"/>
              </a:lnSpc>
            </a:pPr>
            <a:r>
              <a:rPr lang="en-MY" sz="2800" b="1" dirty="0">
                <a:latin typeface="Arial Narrow" pitchFamily="34" charset="0"/>
                <a:ea typeface="Calibri"/>
                <a:cs typeface="Times New Roman"/>
              </a:rPr>
              <a:t>2. Is the computer department organisation structure conducive to adequate internal </a:t>
            </a:r>
            <a:r>
              <a:rPr lang="en-MY" sz="2800" b="1" dirty="0" smtClean="0">
                <a:latin typeface="Arial Narrow" pitchFamily="34" charset="0"/>
                <a:ea typeface="Calibri"/>
                <a:cs typeface="Times New Roman"/>
              </a:rPr>
              <a:t>control?</a:t>
            </a:r>
            <a:r>
              <a:rPr lang="en-US" sz="2800" dirty="0" smtClean="0">
                <a:latin typeface="Arial Narrow" pitchFamily="34" charset="0"/>
                <a:ea typeface="Calibri"/>
                <a:cs typeface="Times New Roman"/>
              </a:rPr>
              <a:t> </a:t>
            </a:r>
            <a:r>
              <a:rPr lang="en-MY" sz="2800" dirty="0" smtClean="0">
                <a:latin typeface="Arial Narrow" pitchFamily="34" charset="0"/>
                <a:ea typeface="Calibri"/>
                <a:cs typeface="Times New Roman"/>
              </a:rPr>
              <a:t>Consider:</a:t>
            </a:r>
          </a:p>
          <a:p>
            <a:pPr>
              <a:lnSpc>
                <a:spcPct val="115000"/>
              </a:lnSpc>
            </a:pPr>
            <a:endParaRPr lang="en-US" sz="12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Clear reporting and accountability relationship</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Separation of computer department from users </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Separation of key functions within the computer departments</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smtClean="0">
                <a:latin typeface="Arial Narrow" pitchFamily="34" charset="0"/>
                <a:ea typeface="Calibri"/>
                <a:cs typeface="Times New Roman"/>
              </a:rPr>
              <a:t>Systems </a:t>
            </a:r>
            <a:r>
              <a:rPr lang="en-MY" sz="2800" dirty="0">
                <a:latin typeface="Arial Narrow" pitchFamily="34" charset="0"/>
                <a:ea typeface="Calibri"/>
                <a:cs typeface="Times New Roman"/>
              </a:rPr>
              <a:t>design and development</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Support and maintenance</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Operations</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Media storage</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a:latin typeface="Arial Narrow" pitchFamily="34" charset="0"/>
                <a:ea typeface="Calibri"/>
                <a:cs typeface="Times New Roman"/>
              </a:rPr>
              <a:t>Data preparation</a:t>
            </a:r>
            <a:endParaRPr lang="en-US" sz="2800" dirty="0">
              <a:latin typeface="Arial Narrow" pitchFamily="34" charset="0"/>
              <a:ea typeface="Calibri"/>
              <a:cs typeface="Times New Roman"/>
            </a:endParaRPr>
          </a:p>
          <a:p>
            <a:pPr marL="800100" lvl="1" indent="-342900">
              <a:lnSpc>
                <a:spcPct val="115000"/>
              </a:lnSpc>
              <a:buFont typeface="Wingdings"/>
              <a:buChar char=""/>
            </a:pPr>
            <a:r>
              <a:rPr lang="en-MY" sz="2800" dirty="0" smtClean="0">
                <a:latin typeface="Arial Narrow" pitchFamily="34" charset="0"/>
                <a:ea typeface="Calibri"/>
                <a:cs typeface="Times New Roman"/>
              </a:rPr>
              <a:t>Control </a:t>
            </a:r>
            <a:r>
              <a:rPr lang="en-MY" sz="2800" dirty="0">
                <a:latin typeface="Arial Narrow" pitchFamily="34" charset="0"/>
                <a:ea typeface="Calibri"/>
                <a:cs typeface="Times New Roman"/>
              </a:rPr>
              <a:t>section</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a:latin typeface="Arial Narrow" pitchFamily="34" charset="0"/>
                <a:ea typeface="Calibri"/>
                <a:cs typeface="Times New Roman"/>
              </a:rPr>
              <a:t>Provision for supervision and quality control checks</a:t>
            </a:r>
            <a:endParaRPr lang="en-US" sz="2800" dirty="0">
              <a:latin typeface="Arial Narrow" pitchFamily="34" charset="0"/>
              <a:ea typeface="Calibri"/>
              <a:cs typeface="Times New Roman"/>
            </a:endParaRPr>
          </a:p>
          <a:p>
            <a:pPr marL="914400" marR="0">
              <a:lnSpc>
                <a:spcPct val="115000"/>
              </a:lnSpc>
              <a:spcBef>
                <a:spcPts val="0"/>
              </a:spcBef>
              <a:spcAft>
                <a:spcPts val="0"/>
              </a:spcAft>
            </a:pPr>
            <a:r>
              <a:rPr lang="en-MY" dirty="0">
                <a:latin typeface="Arial Narrow" pitchFamily="34" charset="0"/>
                <a:ea typeface="Calibri"/>
                <a:cs typeface="Times New Roman"/>
              </a:rPr>
              <a:t> </a:t>
            </a:r>
            <a:endParaRPr lang="en-US" sz="1600" dirty="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27</a:t>
            </a:fld>
            <a:endParaRPr lang="en-US"/>
          </a:p>
        </p:txBody>
      </p:sp>
    </p:spTree>
    <p:extLst>
      <p:ext uri="{BB962C8B-B14F-4D97-AF65-F5344CB8AC3E}">
        <p14:creationId xmlns:p14="http://schemas.microsoft.com/office/powerpoint/2010/main" xmlns="" val="3467614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D3D96-D944-4C3A-8FD4-F7C027F9DCFA}" type="slidenum">
              <a:rPr lang="en-US" smtClean="0"/>
              <a:pPr/>
              <a:t>28</a:t>
            </a:fld>
            <a:endParaRPr lang="en-US"/>
          </a:p>
        </p:txBody>
      </p:sp>
      <p:sp>
        <p:nvSpPr>
          <p:cNvPr id="3" name="Rectangle 2"/>
          <p:cNvSpPr/>
          <p:nvPr/>
        </p:nvSpPr>
        <p:spPr>
          <a:xfrm>
            <a:off x="1397708" y="1905000"/>
            <a:ext cx="6396431" cy="2831544"/>
          </a:xfrm>
          <a:prstGeom prst="rect">
            <a:avLst/>
          </a:prstGeom>
        </p:spPr>
        <p:txBody>
          <a:bodyPr wrap="none">
            <a:spAutoFit/>
          </a:bodyPr>
          <a:lstStyle/>
          <a:p>
            <a:pPr algn="ctr"/>
            <a:r>
              <a:rPr lang="en-MY" sz="4000" dirty="0" smtClean="0">
                <a:solidFill>
                  <a:srgbClr val="696464"/>
                </a:solidFill>
                <a:latin typeface="Script MT Bold" pitchFamily="66" charset="0"/>
                <a:cs typeface="Times New Roman"/>
              </a:rPr>
              <a:t>Thank You for Your Attention</a:t>
            </a:r>
          </a:p>
          <a:p>
            <a:pPr algn="ctr"/>
            <a:endParaRPr lang="en-MY" sz="4000" dirty="0">
              <a:solidFill>
                <a:srgbClr val="696464"/>
              </a:solidFill>
              <a:latin typeface="Script MT Bold" pitchFamily="66" charset="0"/>
              <a:cs typeface="Times New Roman"/>
            </a:endParaRPr>
          </a:p>
          <a:p>
            <a:pPr algn="ctr"/>
            <a:endParaRPr lang="en-MY" sz="4000" dirty="0" smtClean="0">
              <a:solidFill>
                <a:srgbClr val="696464"/>
              </a:solidFill>
              <a:latin typeface="Script MT Bold" pitchFamily="66" charset="0"/>
              <a:cs typeface="Times New Roman"/>
            </a:endParaRPr>
          </a:p>
          <a:p>
            <a:pPr algn="ctr"/>
            <a:r>
              <a:rPr lang="en-MY" sz="4000" dirty="0" smtClean="0">
                <a:solidFill>
                  <a:srgbClr val="696464"/>
                </a:solidFill>
                <a:latin typeface="Script MT Bold" pitchFamily="66" charset="0"/>
                <a:cs typeface="Times New Roman"/>
              </a:rPr>
              <a:t>Questions and Answers</a:t>
            </a:r>
            <a:endParaRPr lang="en-MY" sz="4000" dirty="0">
              <a:solidFill>
                <a:srgbClr val="696464"/>
              </a:solidFill>
              <a:latin typeface="Script MT Bold" pitchFamily="66" charset="0"/>
              <a:cs typeface="Times New Roman"/>
            </a:endParaRPr>
          </a:p>
          <a:p>
            <a:pPr algn="ctr"/>
            <a:endParaRPr lang="en-US" dirty="0">
              <a:latin typeface="Script MT Bold" pitchFamily="66" charset="0"/>
            </a:endParaRPr>
          </a:p>
        </p:txBody>
      </p:sp>
    </p:spTree>
    <p:extLst>
      <p:ext uri="{BB962C8B-B14F-4D97-AF65-F5344CB8AC3E}">
        <p14:creationId xmlns:p14="http://schemas.microsoft.com/office/powerpoint/2010/main" xmlns="" val="297129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067800" cy="1143000"/>
          </a:xfrm>
        </p:spPr>
        <p:txBody>
          <a:bodyPr>
            <a:normAutofit/>
          </a:bodyPr>
          <a:lstStyle/>
          <a:p>
            <a:pPr lvl="0" algn="ctr">
              <a:lnSpc>
                <a:spcPct val="115000"/>
              </a:lnSpc>
              <a:spcBef>
                <a:spcPts val="0"/>
              </a:spcBef>
            </a:pPr>
            <a:r>
              <a:rPr lang="en-US" b="1" dirty="0">
                <a:solidFill>
                  <a:prstClr val="black"/>
                </a:solidFill>
                <a:latin typeface="Arial Narrow"/>
                <a:ea typeface="Calibri"/>
                <a:cs typeface="NewsGothicMT-Bold"/>
              </a:rPr>
              <a:t>Master file controls</a:t>
            </a:r>
            <a:endParaRPr lang="en-US" dirty="0">
              <a:solidFill>
                <a:prstClr val="black"/>
              </a:solidFill>
              <a:latin typeface="Calibri"/>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29</a:t>
            </a:fld>
            <a:endParaRPr lang="en-US"/>
          </a:p>
        </p:txBody>
      </p:sp>
      <p:sp>
        <p:nvSpPr>
          <p:cNvPr id="4" name="Rectangle 3"/>
          <p:cNvSpPr/>
          <p:nvPr/>
        </p:nvSpPr>
        <p:spPr>
          <a:xfrm>
            <a:off x="152400" y="1055914"/>
            <a:ext cx="8763000" cy="5674439"/>
          </a:xfrm>
          <a:prstGeom prst="rect">
            <a:avLst/>
          </a:prstGeom>
        </p:spPr>
        <p:txBody>
          <a:bodyPr wrap="square">
            <a:spAutoFit/>
          </a:bodyPr>
          <a:lstStyle/>
          <a:p>
            <a:pPr>
              <a:lnSpc>
                <a:spcPct val="115000"/>
              </a:lnSpc>
            </a:pPr>
            <a:r>
              <a:rPr lang="en-US" sz="2400" dirty="0" smtClean="0">
                <a:latin typeface="Arial Narrow"/>
                <a:ea typeface="Calibri"/>
                <a:cs typeface="NewsGothicMT"/>
              </a:rPr>
              <a:t>The </a:t>
            </a:r>
            <a:r>
              <a:rPr lang="en-US" sz="2400" dirty="0">
                <a:latin typeface="Arial Narrow"/>
                <a:ea typeface="Calibri"/>
                <a:cs typeface="NewsGothicMT"/>
              </a:rPr>
              <a:t>purpose of master file controls is to ensure the ongoing integrity of the standing data contained in the master files. It is vitally important that stringent ‘security’ controls should be exercised over all master files. These include:</a:t>
            </a:r>
            <a:endParaRPr lang="en-US" sz="2400" dirty="0">
              <a:latin typeface="Calibri"/>
              <a:ea typeface="Calibri"/>
              <a:cs typeface="Times New Roman"/>
            </a:endParaRPr>
          </a:p>
          <a:p>
            <a:pPr>
              <a:lnSpc>
                <a:spcPct val="115000"/>
              </a:lnSpc>
            </a:pPr>
            <a:r>
              <a:rPr lang="en-US" sz="2400" dirty="0">
                <a:latin typeface="Arial Narrow"/>
                <a:ea typeface="Calibri"/>
                <a:cs typeface="NewsGothicMT"/>
              </a:rPr>
              <a:t> </a:t>
            </a:r>
            <a:endParaRPr lang="en-US" sz="2400" dirty="0">
              <a:latin typeface="Calibri"/>
              <a:ea typeface="Calibri"/>
              <a:cs typeface="Times New Roman"/>
            </a:endParaRPr>
          </a:p>
          <a:p>
            <a:pPr>
              <a:lnSpc>
                <a:spcPct val="115000"/>
              </a:lnSpc>
              <a:spcAft>
                <a:spcPts val="1000"/>
              </a:spcAft>
            </a:pPr>
            <a:r>
              <a:rPr lang="en-US" sz="2400" dirty="0" smtClean="0">
                <a:latin typeface="Arial Narrow"/>
                <a:ea typeface="Calibri"/>
                <a:cs typeface="NewsGothicMT"/>
              </a:rPr>
              <a:t>―Appropriate </a:t>
            </a:r>
            <a:r>
              <a:rPr lang="en-US" sz="2400" dirty="0">
                <a:latin typeface="Arial Narrow"/>
                <a:ea typeface="Calibri"/>
                <a:cs typeface="NewsGothicMT"/>
              </a:rPr>
              <a:t>use of passwords, to restrict access to master file data</a:t>
            </a:r>
            <a:endParaRPr lang="en-US" sz="2400" dirty="0">
              <a:latin typeface="Calibri"/>
              <a:ea typeface="Calibri"/>
              <a:cs typeface="Times New Roman"/>
            </a:endParaRPr>
          </a:p>
          <a:p>
            <a:pPr>
              <a:lnSpc>
                <a:spcPct val="115000"/>
              </a:lnSpc>
              <a:spcAft>
                <a:spcPts val="1000"/>
              </a:spcAft>
            </a:pPr>
            <a:r>
              <a:rPr lang="en-US" sz="2400" dirty="0">
                <a:latin typeface="Arial Narrow"/>
                <a:ea typeface="Calibri"/>
                <a:cs typeface="NewsGothicMT"/>
              </a:rPr>
              <a:t>―</a:t>
            </a:r>
            <a:r>
              <a:rPr lang="en-US" sz="2400" dirty="0" smtClean="0">
                <a:latin typeface="Arial Narrow"/>
                <a:ea typeface="Calibri"/>
                <a:cs typeface="NewsGothicMT"/>
              </a:rPr>
              <a:t>The </a:t>
            </a:r>
            <a:r>
              <a:rPr lang="en-US" sz="2400" dirty="0">
                <a:latin typeface="Arial Narrow"/>
                <a:ea typeface="Calibri"/>
                <a:cs typeface="NewsGothicMT"/>
              </a:rPr>
              <a:t>establishment of adequate procedures over the amendment of data,</a:t>
            </a:r>
            <a:endParaRPr lang="en-US" sz="2400" dirty="0">
              <a:latin typeface="Calibri"/>
              <a:ea typeface="Calibri"/>
              <a:cs typeface="Times New Roman"/>
            </a:endParaRPr>
          </a:p>
          <a:p>
            <a:pPr>
              <a:lnSpc>
                <a:spcPct val="115000"/>
              </a:lnSpc>
              <a:spcAft>
                <a:spcPts val="1000"/>
              </a:spcAft>
            </a:pPr>
            <a:r>
              <a:rPr lang="en-US" sz="2400" dirty="0" smtClean="0">
                <a:latin typeface="Arial Narrow"/>
                <a:ea typeface="Calibri"/>
                <a:cs typeface="NewsGothicMT"/>
              </a:rPr>
              <a:t>―Comprising </a:t>
            </a:r>
            <a:r>
              <a:rPr lang="en-US" sz="2400" dirty="0">
                <a:latin typeface="Arial Narrow"/>
                <a:ea typeface="Calibri"/>
                <a:cs typeface="NewsGothicMT"/>
              </a:rPr>
              <a:t>appropriate segregation of duties, and authority to amend being restricted to appropriate responsible individuals</a:t>
            </a:r>
            <a:endParaRPr lang="en-US" sz="2400" dirty="0">
              <a:latin typeface="Calibri"/>
              <a:ea typeface="Calibri"/>
              <a:cs typeface="Times New Roman"/>
            </a:endParaRPr>
          </a:p>
          <a:p>
            <a:pPr>
              <a:lnSpc>
                <a:spcPct val="115000"/>
              </a:lnSpc>
              <a:spcAft>
                <a:spcPts val="1000"/>
              </a:spcAft>
            </a:pPr>
            <a:r>
              <a:rPr lang="en-US" sz="2400" smtClean="0">
                <a:latin typeface="Arial Narrow"/>
                <a:ea typeface="Calibri"/>
                <a:cs typeface="NewsGothicMT"/>
              </a:rPr>
              <a:t>– Regular </a:t>
            </a:r>
            <a:r>
              <a:rPr lang="en-US" sz="2400" dirty="0">
                <a:latin typeface="Arial Narrow"/>
                <a:ea typeface="Calibri"/>
                <a:cs typeface="NewsGothicMT"/>
              </a:rPr>
              <a:t>checking of master file data to </a:t>
            </a:r>
            <a:r>
              <a:rPr lang="en-US" sz="2400" dirty="0" err="1">
                <a:latin typeface="Arial Narrow"/>
                <a:ea typeface="Calibri"/>
                <a:cs typeface="NewsGothicMT"/>
              </a:rPr>
              <a:t>authorised</a:t>
            </a:r>
            <a:r>
              <a:rPr lang="en-US" sz="2400" dirty="0">
                <a:latin typeface="Arial Narrow"/>
                <a:ea typeface="Calibri"/>
                <a:cs typeface="NewsGothicMT"/>
              </a:rPr>
              <a:t> data, by an independent responsible official</a:t>
            </a:r>
            <a:endParaRPr lang="en-US" sz="2400" dirty="0">
              <a:latin typeface="Calibri"/>
              <a:ea typeface="Calibri"/>
              <a:cs typeface="Times New Roman"/>
            </a:endParaRPr>
          </a:p>
          <a:p>
            <a:pPr>
              <a:lnSpc>
                <a:spcPct val="115000"/>
              </a:lnSpc>
              <a:spcAft>
                <a:spcPts val="1000"/>
              </a:spcAft>
            </a:pPr>
            <a:r>
              <a:rPr lang="en-US" sz="2400" dirty="0" smtClean="0">
                <a:latin typeface="Arial Narrow"/>
                <a:ea typeface="Calibri"/>
                <a:cs typeface="NewsGothicMT"/>
              </a:rPr>
              <a:t>―Processing </a:t>
            </a:r>
            <a:r>
              <a:rPr lang="en-US" sz="2400" dirty="0">
                <a:latin typeface="Arial Narrow"/>
                <a:ea typeface="Calibri"/>
                <a:cs typeface="NewsGothicMT"/>
              </a:rPr>
              <a:t>controls over the updating of master files, including the use of record counts and control totals</a:t>
            </a:r>
            <a:endParaRPr lang="en-US" sz="2400" dirty="0">
              <a:effectLst/>
              <a:latin typeface="Calibri"/>
              <a:ea typeface="Calibri"/>
              <a:cs typeface="Times New Roman"/>
            </a:endParaRPr>
          </a:p>
        </p:txBody>
      </p:sp>
    </p:spTree>
    <p:extLst>
      <p:ext uri="{BB962C8B-B14F-4D97-AF65-F5344CB8AC3E}">
        <p14:creationId xmlns:p14="http://schemas.microsoft.com/office/powerpoint/2010/main" xmlns="" val="1616929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1D3D96-D944-4C3A-8FD4-F7C027F9DCFA}" type="slidenum">
              <a:rPr lang="en-US" smtClean="0"/>
              <a:pPr/>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60513" y="693738"/>
            <a:ext cx="6022975" cy="5468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41600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0"/>
            <a:ext cx="8229600" cy="1143000"/>
          </a:xfrm>
        </p:spPr>
        <p:txBody>
          <a:bodyPr/>
          <a:lstStyle/>
          <a:p>
            <a:r>
              <a:rPr lang="en-MY" sz="4000" dirty="0">
                <a:solidFill>
                  <a:prstClr val="black"/>
                </a:solidFill>
                <a:latin typeface="Times New Roman"/>
                <a:ea typeface="Calibri"/>
                <a:cs typeface="Times New Roman"/>
              </a:rPr>
              <a:t>Environmental Controls</a:t>
            </a:r>
            <a:endParaRPr lang="en-US" dirty="0"/>
          </a:p>
        </p:txBody>
      </p:sp>
      <p:sp>
        <p:nvSpPr>
          <p:cNvPr id="3" name="Slide Number Placeholder 2"/>
          <p:cNvSpPr>
            <a:spLocks noGrp="1"/>
          </p:cNvSpPr>
          <p:nvPr>
            <p:ph type="sldNum" sz="quarter" idx="12"/>
          </p:nvPr>
        </p:nvSpPr>
        <p:spPr/>
        <p:txBody>
          <a:bodyPr/>
          <a:lstStyle/>
          <a:p>
            <a:fld id="{4C1D3D96-D944-4C3A-8FD4-F7C027F9DCFA}" type="slidenum">
              <a:rPr lang="en-US" smtClean="0"/>
              <a:pPr/>
              <a:t>4</a:t>
            </a:fld>
            <a:endParaRPr lang="en-US"/>
          </a:p>
        </p:txBody>
      </p:sp>
      <p:sp>
        <p:nvSpPr>
          <p:cNvPr id="4" name="Rectangle 3"/>
          <p:cNvSpPr/>
          <p:nvPr/>
        </p:nvSpPr>
        <p:spPr>
          <a:xfrm>
            <a:off x="228600" y="1066800"/>
            <a:ext cx="8763000" cy="4616648"/>
          </a:xfrm>
          <a:prstGeom prst="rect">
            <a:avLst/>
          </a:prstGeom>
        </p:spPr>
        <p:txBody>
          <a:bodyPr wrap="square">
            <a:spAutoFit/>
          </a:bodyPr>
          <a:lstStyle/>
          <a:p>
            <a:pPr lvl="0">
              <a:lnSpc>
                <a:spcPct val="150000"/>
              </a:lnSpc>
            </a:pPr>
            <a:r>
              <a:rPr lang="en-MY" sz="2800" dirty="0">
                <a:solidFill>
                  <a:prstClr val="black"/>
                </a:solidFill>
                <a:latin typeface="Arial Narrow" pitchFamily="34" charset="0"/>
                <a:ea typeface="Calibri"/>
                <a:cs typeface="Times New Roman"/>
              </a:rPr>
              <a:t>Those dealing with the risk of fire, flood, vandalism, sabotage, theft and the adequacy of insurance cover</a:t>
            </a:r>
          </a:p>
          <a:p>
            <a:pPr lvl="0">
              <a:lnSpc>
                <a:spcPct val="150000"/>
              </a:lnSpc>
            </a:pPr>
            <a:r>
              <a:rPr lang="en-MY" sz="2800" b="1" dirty="0">
                <a:solidFill>
                  <a:prstClr val="black"/>
                </a:solidFill>
                <a:latin typeface="Arial Narrow" pitchFamily="34" charset="0"/>
                <a:ea typeface="Calibri"/>
                <a:cs typeface="Times New Roman"/>
              </a:rPr>
              <a:t>Audit Objectives</a:t>
            </a:r>
            <a:endParaRPr lang="en-US" sz="2800" b="1" dirty="0">
              <a:solidFill>
                <a:prstClr val="black"/>
              </a:solidFill>
              <a:latin typeface="Arial Narrow" pitchFamily="34" charset="0"/>
              <a:ea typeface="Calibri"/>
              <a:cs typeface="Times New Roman"/>
            </a:endParaRPr>
          </a:p>
          <a:p>
            <a:pPr lvl="0">
              <a:lnSpc>
                <a:spcPct val="150000"/>
              </a:lnSpc>
            </a:pPr>
            <a:r>
              <a:rPr lang="en-MY" sz="2800" dirty="0">
                <a:solidFill>
                  <a:prstClr val="black"/>
                </a:solidFill>
                <a:latin typeface="Arial Narrow" pitchFamily="34" charset="0"/>
                <a:ea typeface="Calibri"/>
                <a:cs typeface="Times New Roman"/>
              </a:rPr>
              <a:t>To ensure that there is adequate protection for:</a:t>
            </a:r>
            <a:endParaRPr lang="en-US" sz="2800" dirty="0">
              <a:solidFill>
                <a:prstClr val="black"/>
              </a:solidFill>
              <a:latin typeface="Arial Narrow" pitchFamily="34" charset="0"/>
              <a:ea typeface="Calibri"/>
              <a:cs typeface="Times New Roman"/>
            </a:endParaRPr>
          </a:p>
          <a:p>
            <a:pPr marL="457200" lvl="0" indent="-457200">
              <a:lnSpc>
                <a:spcPct val="150000"/>
              </a:lnSpc>
              <a:buFont typeface="Arial" pitchFamily="34" charset="0"/>
              <a:buChar char="•"/>
            </a:pPr>
            <a:r>
              <a:rPr lang="en-MY" sz="2800" dirty="0">
                <a:solidFill>
                  <a:prstClr val="black"/>
                </a:solidFill>
                <a:latin typeface="Arial Narrow" pitchFamily="34" charset="0"/>
                <a:ea typeface="Calibri"/>
                <a:cs typeface="Times New Roman"/>
              </a:rPr>
              <a:t>the staff, computer equipment and environment,</a:t>
            </a:r>
            <a:endParaRPr lang="en-US" sz="2800" dirty="0">
              <a:solidFill>
                <a:prstClr val="black"/>
              </a:solidFill>
              <a:latin typeface="Arial Narrow" pitchFamily="34" charset="0"/>
              <a:ea typeface="Calibri"/>
              <a:cs typeface="Times New Roman"/>
            </a:endParaRPr>
          </a:p>
          <a:p>
            <a:pPr marL="457200" lvl="0" indent="-457200">
              <a:lnSpc>
                <a:spcPct val="150000"/>
              </a:lnSpc>
              <a:buFont typeface="Arial" pitchFamily="34" charset="0"/>
              <a:buChar char="•"/>
            </a:pPr>
            <a:r>
              <a:rPr lang="en-MY" sz="2800" dirty="0">
                <a:solidFill>
                  <a:prstClr val="black"/>
                </a:solidFill>
                <a:latin typeface="Arial Narrow" pitchFamily="34" charset="0"/>
                <a:ea typeface="Calibri"/>
                <a:cs typeface="Times New Roman"/>
              </a:rPr>
              <a:t>data and documentation against accidental or deliberate threat, </a:t>
            </a:r>
            <a:endParaRPr lang="en-US" sz="2800" dirty="0">
              <a:solidFill>
                <a:prstClr val="black"/>
              </a:solidFill>
              <a:latin typeface="Arial Narrow" pitchFamily="34" charset="0"/>
              <a:ea typeface="Calibri"/>
              <a:cs typeface="Times New Roman"/>
            </a:endParaRPr>
          </a:p>
        </p:txBody>
      </p:sp>
    </p:spTree>
    <p:extLst>
      <p:ext uri="{BB962C8B-B14F-4D97-AF65-F5344CB8AC3E}">
        <p14:creationId xmlns:p14="http://schemas.microsoft.com/office/powerpoint/2010/main" xmlns="" val="240905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763000" cy="6924973"/>
          </a:xfrm>
          <a:prstGeom prst="rect">
            <a:avLst/>
          </a:prstGeom>
        </p:spPr>
        <p:txBody>
          <a:bodyPr wrap="square">
            <a:spAutoFit/>
          </a:bodyPr>
          <a:lstStyle/>
          <a:p>
            <a:pPr>
              <a:lnSpc>
                <a:spcPct val="115000"/>
              </a:lnSpc>
            </a:pPr>
            <a:r>
              <a:rPr lang="en-MY" sz="2800" b="1" dirty="0" smtClean="0">
                <a:effectLst/>
                <a:latin typeface="Arial Narrow" pitchFamily="34" charset="0"/>
                <a:ea typeface="Calibri"/>
                <a:cs typeface="Times New Roman"/>
              </a:rPr>
              <a:t>Areas of Loss</a:t>
            </a:r>
            <a:endParaRPr lang="en-US" sz="2800" b="1" dirty="0">
              <a:latin typeface="Arial Narrow" pitchFamily="34" charset="0"/>
              <a:ea typeface="Calibri"/>
              <a:cs typeface="Times New Roman"/>
            </a:endParaRPr>
          </a:p>
          <a:p>
            <a:pPr marL="457200" marR="0" lvl="0" indent="-457200">
              <a:spcBef>
                <a:spcPts val="0"/>
              </a:spcBef>
              <a:spcAft>
                <a:spcPts val="0"/>
              </a:spcAft>
              <a:buFont typeface="Arial" pitchFamily="34" charset="0"/>
              <a:buChar char="•"/>
            </a:pPr>
            <a:r>
              <a:rPr lang="en-MY" sz="2800" dirty="0" smtClean="0">
                <a:effectLst/>
                <a:latin typeface="Arial Narrow" pitchFamily="34" charset="0"/>
                <a:ea typeface="Calibri"/>
              </a:rPr>
              <a:t>Direct financial loss;</a:t>
            </a:r>
            <a:r>
              <a:rPr lang="en-US" sz="2800" dirty="0">
                <a:latin typeface="Arial Narrow" pitchFamily="34" charset="0"/>
              </a:rPr>
              <a:t> </a:t>
            </a:r>
            <a:r>
              <a:rPr lang="en-MY" sz="2800" dirty="0" smtClean="0">
                <a:effectLst/>
                <a:latin typeface="Arial Narrow" pitchFamily="34" charset="0"/>
                <a:ea typeface="Calibri"/>
              </a:rPr>
              <a:t>Indirect financial loss</a:t>
            </a:r>
            <a:endParaRPr lang="en-US" sz="2800" dirty="0" smtClean="0">
              <a:effectLst/>
              <a:latin typeface="Arial Narrow" pitchFamily="34" charset="0"/>
            </a:endParaRPr>
          </a:p>
          <a:p>
            <a:pPr>
              <a:lnSpc>
                <a:spcPct val="115000"/>
              </a:lnSpc>
            </a:pPr>
            <a:r>
              <a:rPr lang="en-MY" sz="2800" dirty="0" smtClean="0">
                <a:effectLst/>
                <a:latin typeface="Arial Narrow" pitchFamily="34" charset="0"/>
                <a:ea typeface="Calibri"/>
                <a:cs typeface="Times New Roman"/>
              </a:rPr>
              <a:t> </a:t>
            </a:r>
            <a:endParaRPr lang="en-US" sz="2800" dirty="0">
              <a:latin typeface="Arial Narrow" pitchFamily="34" charset="0"/>
              <a:ea typeface="Calibri"/>
              <a:cs typeface="Times New Roman"/>
            </a:endParaRPr>
          </a:p>
          <a:p>
            <a:pPr>
              <a:lnSpc>
                <a:spcPct val="115000"/>
              </a:lnSpc>
            </a:pPr>
            <a:r>
              <a:rPr lang="en-MY" sz="2800" b="1" dirty="0" smtClean="0">
                <a:effectLst/>
                <a:latin typeface="Arial Narrow" pitchFamily="34" charset="0"/>
                <a:ea typeface="Calibri"/>
                <a:cs typeface="Times New Roman"/>
              </a:rPr>
              <a:t>Areas of Control (Potential Hazards</a:t>
            </a:r>
            <a:r>
              <a:rPr lang="en-MY" sz="2800" dirty="0" smtClean="0">
                <a:effectLst/>
                <a:latin typeface="Arial Narrow" pitchFamily="34" charset="0"/>
                <a:ea typeface="Calibri"/>
                <a:cs typeface="Times New Roman"/>
              </a:rPr>
              <a:t>)	</a:t>
            </a:r>
            <a:endParaRPr lang="en-US" sz="2800" dirty="0">
              <a:latin typeface="Arial Narrow" pitchFamily="34" charset="0"/>
              <a:ea typeface="Calibri"/>
              <a:cs typeface="Times New Roman"/>
            </a:endParaRPr>
          </a:p>
          <a:p>
            <a:pPr>
              <a:lnSpc>
                <a:spcPct val="115000"/>
              </a:lnSpc>
            </a:pPr>
            <a:r>
              <a:rPr lang="en-MY" sz="2800" dirty="0" smtClean="0">
                <a:effectLst/>
                <a:latin typeface="Arial Narrow" pitchFamily="34" charset="0"/>
                <a:ea typeface="Calibri"/>
                <a:cs typeface="Times New Roman"/>
              </a:rPr>
              <a:t>(i) Accidental damage from:-</a:t>
            </a:r>
            <a:endParaRPr lang="en-US" sz="2800" dirty="0">
              <a:latin typeface="Arial Narrow" pitchFamily="34" charset="0"/>
              <a:ea typeface="Calibri"/>
              <a:cs typeface="Times New Roman"/>
            </a:endParaRPr>
          </a:p>
          <a:p>
            <a:pPr marL="457200" marR="0" lvl="0" indent="-457200">
              <a:spcBef>
                <a:spcPts val="0"/>
              </a:spcBef>
              <a:spcAft>
                <a:spcPts val="0"/>
              </a:spcAft>
              <a:buFont typeface="Arial" pitchFamily="34" charset="0"/>
              <a:buChar char="•"/>
            </a:pPr>
            <a:r>
              <a:rPr lang="en-MY" sz="2800" dirty="0" smtClean="0">
                <a:effectLst/>
                <a:latin typeface="Arial Narrow" pitchFamily="34" charset="0"/>
                <a:ea typeface="Calibri"/>
              </a:rPr>
              <a:t>Natural disasters such as flood and fire, location disasters  caused by  the proximity of neighbouring risk areas</a:t>
            </a:r>
            <a:endParaRPr lang="en-US" sz="2800" dirty="0" smtClean="0">
              <a:effectLst/>
              <a:latin typeface="Arial Narrow" pitchFamily="34" charset="0"/>
            </a:endParaRPr>
          </a:p>
          <a:p>
            <a:pPr marL="457200" marR="0" lvl="0" indent="-457200">
              <a:spcBef>
                <a:spcPts val="0"/>
              </a:spcBef>
              <a:spcAft>
                <a:spcPts val="0"/>
              </a:spcAft>
              <a:buFont typeface="Arial" pitchFamily="34" charset="0"/>
              <a:buChar char="•"/>
            </a:pPr>
            <a:r>
              <a:rPr lang="en-MY" sz="2800" dirty="0" smtClean="0">
                <a:effectLst/>
                <a:latin typeface="Arial Narrow" pitchFamily="34" charset="0"/>
                <a:ea typeface="Calibri"/>
              </a:rPr>
              <a:t>Disruption of essential services, e.g., power failure</a:t>
            </a:r>
          </a:p>
          <a:p>
            <a:pPr marR="0" lvl="0">
              <a:spcBef>
                <a:spcPts val="0"/>
              </a:spcBef>
              <a:spcAft>
                <a:spcPts val="0"/>
              </a:spcAft>
            </a:pPr>
            <a:endParaRPr lang="en-US" sz="2800" dirty="0">
              <a:latin typeface="Arial Narrow" pitchFamily="34" charset="0"/>
            </a:endParaRPr>
          </a:p>
          <a:p>
            <a:pPr>
              <a:lnSpc>
                <a:spcPct val="115000"/>
              </a:lnSpc>
            </a:pPr>
            <a:r>
              <a:rPr lang="en-MY" sz="2800" dirty="0">
                <a:solidFill>
                  <a:srgbClr val="000000"/>
                </a:solidFill>
                <a:latin typeface="Arial Narrow" pitchFamily="34" charset="0"/>
                <a:ea typeface="Calibri"/>
              </a:rPr>
              <a:t>(ii) Deliberate damage:-</a:t>
            </a:r>
            <a:endParaRPr lang="en-US" sz="2800" dirty="0" smtClean="0">
              <a:effectLst/>
              <a:latin typeface="Arial Narrow" pitchFamily="34" charset="0"/>
              <a:ea typeface="Times New Roman"/>
            </a:endParaRPr>
          </a:p>
          <a:p>
            <a:pPr marL="342900" marR="0" lvl="0" indent="-342900">
              <a:lnSpc>
                <a:spcPct val="115000"/>
              </a:lnSpc>
              <a:spcBef>
                <a:spcPts val="0"/>
              </a:spcBef>
              <a:spcAft>
                <a:spcPts val="0"/>
              </a:spcAft>
              <a:buFont typeface="Arial"/>
              <a:buChar char="•"/>
              <a:tabLst>
                <a:tab pos="457200" algn="l"/>
              </a:tabLst>
            </a:pPr>
            <a:r>
              <a:rPr lang="en-MY" sz="2800" dirty="0">
                <a:solidFill>
                  <a:srgbClr val="000000"/>
                </a:solidFill>
                <a:latin typeface="Arial Narrow" pitchFamily="34" charset="0"/>
                <a:ea typeface="Calibri"/>
                <a:cs typeface="Times New Roman"/>
              </a:rPr>
              <a:t>Vandalism and sabotage; Theft</a:t>
            </a:r>
            <a:r>
              <a:rPr lang="en-US" sz="2800" dirty="0">
                <a:solidFill>
                  <a:srgbClr val="000000"/>
                </a:solidFill>
                <a:latin typeface="Arial Narrow" pitchFamily="34" charset="0"/>
                <a:ea typeface="Calibri"/>
                <a:cs typeface="Times New Roman"/>
              </a:rPr>
              <a:t>; </a:t>
            </a:r>
            <a:r>
              <a:rPr lang="en-MY" sz="2800" dirty="0">
                <a:solidFill>
                  <a:srgbClr val="000000"/>
                </a:solidFill>
                <a:latin typeface="Arial Narrow" pitchFamily="34" charset="0"/>
                <a:ea typeface="Calibri"/>
                <a:cs typeface="Times New Roman"/>
              </a:rPr>
              <a:t>Fraud and </a:t>
            </a:r>
            <a:r>
              <a:rPr lang="en-MY" sz="2800" dirty="0">
                <a:solidFill>
                  <a:srgbClr val="000000"/>
                </a:solidFill>
                <a:latin typeface="Arial Narrow" pitchFamily="34" charset="0"/>
                <a:ea typeface="Calibri"/>
              </a:rPr>
              <a:t>Unauthorised uses of facilities</a:t>
            </a:r>
            <a:r>
              <a:rPr lang="en-MY" sz="2800" dirty="0">
                <a:solidFill>
                  <a:srgbClr val="000000"/>
                </a:solidFill>
                <a:latin typeface="Arial Narrow" pitchFamily="34" charset="0"/>
                <a:ea typeface="Calibri"/>
                <a:cs typeface="Times New Roman"/>
              </a:rPr>
              <a:t> </a:t>
            </a:r>
            <a:endParaRPr lang="en-US" sz="2800" dirty="0" smtClean="0">
              <a:effectLst/>
              <a:latin typeface="Arial Narrow" pitchFamily="34" charset="0"/>
              <a:ea typeface="Times New Roman"/>
              <a:cs typeface="Times New Roman"/>
            </a:endParaRPr>
          </a:p>
          <a:p>
            <a:r>
              <a:rPr lang="en-MY" sz="2800" dirty="0" smtClean="0">
                <a:effectLst/>
                <a:latin typeface="Arial Narrow" pitchFamily="34" charset="0"/>
                <a:ea typeface="Calibri"/>
              </a:rPr>
              <a:t> </a:t>
            </a:r>
            <a:endParaRPr lang="en-US" sz="2800" dirty="0" smtClean="0">
              <a:effectLst/>
              <a:latin typeface="Arial Narrow" pitchFamily="34" charset="0"/>
              <a:ea typeface="Times New Roman"/>
            </a:endParaRPr>
          </a:p>
          <a:p>
            <a:pPr marL="457200" marR="0">
              <a:lnSpc>
                <a:spcPct val="115000"/>
              </a:lnSpc>
              <a:spcBef>
                <a:spcPts val="0"/>
              </a:spcBef>
              <a:spcAft>
                <a:spcPts val="0"/>
              </a:spcAft>
            </a:pPr>
            <a:r>
              <a:rPr lang="en-MY" sz="2800" dirty="0" smtClean="0">
                <a:effectLst/>
                <a:latin typeface="Times New Roman"/>
                <a:ea typeface="Calibri"/>
                <a:cs typeface="Times New Roman"/>
              </a:rPr>
              <a:t> </a:t>
            </a:r>
            <a:endParaRPr lang="en-US" sz="2400" dirty="0">
              <a:ea typeface="Calibri"/>
              <a:cs typeface="Times New Roman"/>
            </a:endParaRPr>
          </a:p>
          <a:p>
            <a:pPr>
              <a:lnSpc>
                <a:spcPct val="115000"/>
              </a:lnSpc>
              <a:spcAft>
                <a:spcPts val="1000"/>
              </a:spcAft>
            </a:pPr>
            <a:r>
              <a:rPr lang="en-US" sz="1600" dirty="0">
                <a:ea typeface="Calibri"/>
                <a:cs typeface="Times New Roman"/>
              </a:rPr>
              <a:t> </a:t>
            </a:r>
          </a:p>
        </p:txBody>
      </p:sp>
      <p:sp>
        <p:nvSpPr>
          <p:cNvPr id="3" name="Slide Number Placeholder 2"/>
          <p:cNvSpPr>
            <a:spLocks noGrp="1"/>
          </p:cNvSpPr>
          <p:nvPr>
            <p:ph type="sldNum" sz="quarter" idx="12"/>
          </p:nvPr>
        </p:nvSpPr>
        <p:spPr/>
        <p:txBody>
          <a:bodyPr/>
          <a:lstStyle/>
          <a:p>
            <a:fld id="{4C1D3D96-D944-4C3A-8FD4-F7C027F9DCFA}" type="slidenum">
              <a:rPr lang="en-US" smtClean="0"/>
              <a:pPr/>
              <a:t>5</a:t>
            </a:fld>
            <a:endParaRPr lang="en-US"/>
          </a:p>
        </p:txBody>
      </p:sp>
    </p:spTree>
    <p:extLst>
      <p:ext uri="{BB962C8B-B14F-4D97-AF65-F5344CB8AC3E}">
        <p14:creationId xmlns:p14="http://schemas.microsoft.com/office/powerpoint/2010/main" xmlns="" val="4092755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marL="0" marR="0">
              <a:lnSpc>
                <a:spcPct val="150000"/>
              </a:lnSpc>
              <a:spcBef>
                <a:spcPts val="0"/>
              </a:spcBef>
              <a:spcAft>
                <a:spcPts val="0"/>
              </a:spcAft>
            </a:pPr>
            <a:r>
              <a:rPr lang="en-MY" sz="3600" b="1" dirty="0" smtClean="0">
                <a:effectLst/>
                <a:latin typeface="Times New Roman"/>
                <a:ea typeface="Calibri"/>
                <a:cs typeface="Times New Roman"/>
              </a:rPr>
              <a:t>Key Questions on Environmental Controls</a:t>
            </a:r>
            <a:endParaRPr lang="en-US" sz="3600" dirty="0">
              <a:ea typeface="Calibri"/>
              <a:cs typeface="Times New Roman"/>
            </a:endParaRPr>
          </a:p>
        </p:txBody>
      </p:sp>
      <p:sp>
        <p:nvSpPr>
          <p:cNvPr id="4" name="Slide Number Placeholder 3"/>
          <p:cNvSpPr>
            <a:spLocks noGrp="1"/>
          </p:cNvSpPr>
          <p:nvPr>
            <p:ph type="sldNum" sz="quarter" idx="12"/>
          </p:nvPr>
        </p:nvSpPr>
        <p:spPr/>
        <p:txBody>
          <a:bodyPr/>
          <a:lstStyle/>
          <a:p>
            <a:fld id="{4C1D3D96-D944-4C3A-8FD4-F7C027F9DCFA}" type="slidenum">
              <a:rPr lang="en-US" smtClean="0"/>
              <a:pPr/>
              <a:t>6</a:t>
            </a:fld>
            <a:endParaRPr lang="en-US"/>
          </a:p>
        </p:txBody>
      </p:sp>
      <p:sp>
        <p:nvSpPr>
          <p:cNvPr id="3" name="Rectangle 2"/>
          <p:cNvSpPr/>
          <p:nvPr/>
        </p:nvSpPr>
        <p:spPr>
          <a:xfrm>
            <a:off x="228600" y="838200"/>
            <a:ext cx="8763000" cy="5994783"/>
          </a:xfrm>
          <a:prstGeom prst="rect">
            <a:avLst/>
          </a:prstGeom>
        </p:spPr>
        <p:txBody>
          <a:bodyPr wrap="square">
            <a:spAutoFit/>
          </a:bodyPr>
          <a:lstStyle/>
          <a:p>
            <a:pPr>
              <a:lnSpc>
                <a:spcPct val="115000"/>
              </a:lnSpc>
            </a:pPr>
            <a:r>
              <a:rPr lang="en-MY" sz="2800" b="1" dirty="0" smtClean="0">
                <a:effectLst/>
                <a:latin typeface="Arial Narrow" pitchFamily="34" charset="0"/>
                <a:ea typeface="Calibri"/>
                <a:cs typeface="Times New Roman"/>
              </a:rPr>
              <a:t>1. Are there adequate controls over physical access to the computer and the related equipment?</a:t>
            </a:r>
            <a:r>
              <a:rPr lang="en-US" sz="2800" dirty="0" smtClean="0">
                <a:latin typeface="Arial Narrow" pitchFamily="34" charset="0"/>
                <a:ea typeface="Calibri"/>
                <a:cs typeface="Times New Roman"/>
              </a:rPr>
              <a:t> </a:t>
            </a:r>
            <a:r>
              <a:rPr lang="en-MY" sz="2800" b="1" dirty="0" smtClean="0">
                <a:effectLst/>
                <a:latin typeface="Arial Narrow" pitchFamily="34" charset="0"/>
                <a:ea typeface="Calibri"/>
                <a:cs typeface="Times New Roman"/>
              </a:rPr>
              <a:t>Consider</a:t>
            </a:r>
            <a:endParaRPr lang="en-US" sz="2800" b="1"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The characteristics of the building housing the computer</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The strength of the wall around the secure area</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Door locking and unlocking mechanisms</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Use of security passes.</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Presence of the functions of the security officer</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Written log of visitor</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Office cleaning and maintenance arrangements</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Inspection of cases and bags coming into or going out of the building</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Unauthorised accesses detection</a:t>
            </a:r>
            <a:endParaRPr lang="en-US" sz="2800" dirty="0">
              <a:latin typeface="Arial Narrow" pitchFamily="34" charset="0"/>
              <a:ea typeface="Calibri"/>
              <a:cs typeface="Times New Roman"/>
            </a:endParaRPr>
          </a:p>
        </p:txBody>
      </p:sp>
    </p:spTree>
    <p:extLst>
      <p:ext uri="{BB962C8B-B14F-4D97-AF65-F5344CB8AC3E}">
        <p14:creationId xmlns:p14="http://schemas.microsoft.com/office/powerpoint/2010/main" xmlns="" val="2384110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490303"/>
          </a:xfrm>
          <a:prstGeom prst="rect">
            <a:avLst/>
          </a:prstGeom>
        </p:spPr>
        <p:txBody>
          <a:bodyPr wrap="square">
            <a:spAutoFit/>
          </a:bodyPr>
          <a:lstStyle/>
          <a:p>
            <a:pPr>
              <a:lnSpc>
                <a:spcPct val="115000"/>
              </a:lnSpc>
            </a:pPr>
            <a:r>
              <a:rPr lang="en-MY" sz="2400" b="1" dirty="0" smtClean="0">
                <a:effectLst/>
                <a:latin typeface="Arial Narrow" pitchFamily="34" charset="0"/>
                <a:ea typeface="Calibri"/>
                <a:cs typeface="Times New Roman"/>
              </a:rPr>
              <a:t>2</a:t>
            </a:r>
            <a:r>
              <a:rPr lang="en-MY" sz="2800" b="1" dirty="0" smtClean="0">
                <a:effectLst/>
                <a:latin typeface="Arial Narrow" pitchFamily="34" charset="0"/>
                <a:ea typeface="Calibri"/>
                <a:cs typeface="Times New Roman"/>
              </a:rPr>
              <a:t>. Are there adequate arrangements to reduce the risk of a major disaster?</a:t>
            </a:r>
            <a:r>
              <a:rPr lang="en-US" sz="2800" dirty="0" smtClean="0">
                <a:latin typeface="Arial Narrow" pitchFamily="34" charset="0"/>
                <a:ea typeface="Calibri"/>
                <a:cs typeface="Times New Roman"/>
              </a:rPr>
              <a:t> </a:t>
            </a:r>
            <a:r>
              <a:rPr lang="en-MY" sz="2800" b="1" dirty="0" smtClean="0">
                <a:effectLst/>
                <a:latin typeface="Arial Narrow" pitchFamily="34" charset="0"/>
                <a:ea typeface="Calibri"/>
                <a:cs typeface="Times New Roman"/>
              </a:rPr>
              <a:t>Consider</a:t>
            </a:r>
            <a:endParaRPr lang="en-US" sz="2800" b="1"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Location of the building housing the computer</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Location of the computer within the building </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The structure of the computer room and the fire resistance of the fixtures and fittings.</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No smoking rules</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Tidiness of the computer area.</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Cleaning of the computer room especially the cavity floor</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Smoke detection and alarm systems</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Fire alarm system</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Location of storage tanks and water pipes</a:t>
            </a:r>
            <a:endParaRPr lang="en-US" sz="2800" dirty="0">
              <a:latin typeface="Arial Narrow" pitchFamily="34" charset="0"/>
              <a:ea typeface="Calibri"/>
              <a:cs typeface="Times New Roman"/>
            </a:endParaRPr>
          </a:p>
          <a:p>
            <a:pPr marL="342900" marR="0" lvl="0" indent="-342900">
              <a:lnSpc>
                <a:spcPct val="115000"/>
              </a:lnSpc>
              <a:spcBef>
                <a:spcPts val="0"/>
              </a:spcBef>
              <a:spcAft>
                <a:spcPts val="0"/>
              </a:spcAft>
              <a:buFont typeface="+mj-lt"/>
              <a:buAutoNum type="romanLcParenR"/>
            </a:pPr>
            <a:r>
              <a:rPr lang="en-MY" sz="2800" dirty="0" smtClean="0">
                <a:effectLst/>
                <a:latin typeface="Arial Narrow" pitchFamily="34" charset="0"/>
                <a:ea typeface="Calibri"/>
                <a:cs typeface="Times New Roman"/>
              </a:rPr>
              <a:t>Necessity for flood warning systems</a:t>
            </a:r>
            <a:endParaRPr lang="en-US" sz="2800" dirty="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7</a:t>
            </a:fld>
            <a:endParaRPr lang="en-US"/>
          </a:p>
        </p:txBody>
      </p:sp>
    </p:spTree>
    <p:extLst>
      <p:ext uri="{BB962C8B-B14F-4D97-AF65-F5344CB8AC3E}">
        <p14:creationId xmlns:p14="http://schemas.microsoft.com/office/powerpoint/2010/main" xmlns="" val="1517950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1771"/>
            <a:ext cx="8839199" cy="7041543"/>
          </a:xfrm>
          <a:prstGeom prst="rect">
            <a:avLst/>
          </a:prstGeom>
        </p:spPr>
        <p:txBody>
          <a:bodyPr wrap="square">
            <a:spAutoFit/>
          </a:bodyPr>
          <a:lstStyle/>
          <a:p>
            <a:pPr>
              <a:lnSpc>
                <a:spcPct val="115000"/>
              </a:lnSpc>
            </a:pPr>
            <a:r>
              <a:rPr lang="en-MY" sz="2400" b="1" dirty="0" smtClean="0">
                <a:effectLst/>
                <a:latin typeface="Arial Narrow" pitchFamily="34" charset="0"/>
                <a:ea typeface="Calibri"/>
                <a:cs typeface="Times New Roman"/>
              </a:rPr>
              <a:t>3</a:t>
            </a:r>
            <a:r>
              <a:rPr lang="en-MY" sz="2800" b="1" dirty="0" smtClean="0">
                <a:effectLst/>
                <a:latin typeface="Arial Narrow" pitchFamily="34" charset="0"/>
                <a:ea typeface="Calibri"/>
                <a:cs typeface="Times New Roman"/>
              </a:rPr>
              <a:t>. Are there adequate arrangements in the event of major disaster?</a:t>
            </a:r>
            <a:r>
              <a:rPr lang="en-US" sz="2800" dirty="0" smtClean="0">
                <a:latin typeface="Arial Narrow" pitchFamily="34" charset="0"/>
                <a:ea typeface="Calibri"/>
                <a:cs typeface="Times New Roman"/>
              </a:rPr>
              <a:t> </a:t>
            </a:r>
            <a:r>
              <a:rPr lang="en-MY" sz="2800" b="1" dirty="0" smtClean="0">
                <a:effectLst/>
                <a:latin typeface="Arial Narrow" pitchFamily="34" charset="0"/>
                <a:ea typeface="Calibri"/>
                <a:cs typeface="Times New Roman"/>
              </a:rPr>
              <a:t>Consider</a:t>
            </a:r>
            <a:endParaRPr lang="en-US" sz="2800" b="1" dirty="0">
              <a:latin typeface="Arial Narrow" pitchFamily="34" charset="0"/>
              <a:ea typeface="Calibri"/>
              <a:cs typeface="Times New Roman"/>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Training of staff in the event of a disaster.</a:t>
            </a:r>
            <a:endParaRPr lang="en-US" sz="2800" dirty="0">
              <a:latin typeface="Arial Narrow" pitchFamily="34" charset="0"/>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Essential services: Standby electricity generators; alternator</a:t>
            </a:r>
            <a:endParaRPr lang="en-US" sz="2800" dirty="0">
              <a:latin typeface="Arial Narrow" pitchFamily="34" charset="0"/>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Gas flooding systems for fire extinguishing</a:t>
            </a:r>
            <a:endParaRPr lang="en-US" sz="2800" dirty="0">
              <a:latin typeface="Arial Narrow" pitchFamily="34" charset="0"/>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Maintenance agreements</a:t>
            </a:r>
            <a:endParaRPr lang="en-US" sz="2800" dirty="0">
              <a:latin typeface="Arial Narrow" pitchFamily="34" charset="0"/>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Standby/Recovery arrangements</a:t>
            </a:r>
            <a:endParaRPr lang="en-US" sz="2800" dirty="0">
              <a:latin typeface="Arial Narrow" pitchFamily="34" charset="0"/>
            </a:endParaRPr>
          </a:p>
          <a:p>
            <a:pPr marR="0" lvl="0">
              <a:lnSpc>
                <a:spcPct val="107000"/>
              </a:lnSpc>
              <a:spcBef>
                <a:spcPts val="0"/>
              </a:spcBef>
              <a:spcAft>
                <a:spcPts val="0"/>
              </a:spcAft>
            </a:pPr>
            <a:r>
              <a:rPr lang="en-MY" sz="2800" b="1" dirty="0" smtClean="0">
                <a:effectLst/>
                <a:latin typeface="Arial Narrow" pitchFamily="34" charset="0"/>
                <a:ea typeface="Calibri"/>
              </a:rPr>
              <a:t>Hardware</a:t>
            </a:r>
            <a:endParaRPr lang="en-US" sz="2800" dirty="0" smtClean="0">
              <a:effectLst/>
              <a:latin typeface="Arial Narrow" pitchFamily="34" charset="0"/>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Standby agreements</a:t>
            </a:r>
            <a:endParaRPr lang="en-US" sz="2800" dirty="0">
              <a:latin typeface="Arial Narrow" pitchFamily="34" charset="0"/>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Testing of the standby and recovery arrangements</a:t>
            </a:r>
            <a:endParaRPr lang="en-US" sz="2800" dirty="0">
              <a:latin typeface="Arial Narrow" pitchFamily="34" charset="0"/>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Security of the standby site</a:t>
            </a:r>
            <a:endParaRPr lang="en-US" sz="2800" dirty="0">
              <a:latin typeface="Arial Narrow" pitchFamily="34" charset="0"/>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Provision to cope with the prolonged of computing service</a:t>
            </a:r>
            <a:endParaRPr lang="en-US" sz="2800" dirty="0">
              <a:latin typeface="Arial Narrow" pitchFamily="34" charset="0"/>
            </a:endParaRPr>
          </a:p>
          <a:p>
            <a:pPr marR="0" lvl="0">
              <a:lnSpc>
                <a:spcPct val="107000"/>
              </a:lnSpc>
              <a:spcBef>
                <a:spcPts val="0"/>
              </a:spcBef>
              <a:spcAft>
                <a:spcPts val="0"/>
              </a:spcAft>
            </a:pPr>
            <a:r>
              <a:rPr lang="en-MY" sz="2800" b="1" dirty="0" smtClean="0">
                <a:effectLst/>
                <a:latin typeface="Arial Narrow" pitchFamily="34" charset="0"/>
                <a:ea typeface="Calibri"/>
                <a:cs typeface="Times New Roman"/>
              </a:rPr>
              <a:t>Software</a:t>
            </a:r>
            <a:endParaRPr lang="en-US" sz="2800" dirty="0" smtClean="0">
              <a:latin typeface="Arial Narrow" pitchFamily="34" charset="0"/>
              <a:ea typeface="Calibri"/>
              <a:cs typeface="Times New Roman"/>
            </a:endParaRPr>
          </a:p>
          <a:p>
            <a:pPr marL="342900" marR="0" lvl="0" indent="-342900">
              <a:lnSpc>
                <a:spcPct val="107000"/>
              </a:lnSpc>
              <a:spcBef>
                <a:spcPts val="0"/>
              </a:spcBef>
              <a:spcAft>
                <a:spcPts val="0"/>
              </a:spcAft>
              <a:buFont typeface="Arial" pitchFamily="34" charset="0"/>
              <a:buChar char="•"/>
            </a:pPr>
            <a:r>
              <a:rPr lang="en-MY" sz="2800" dirty="0" smtClean="0">
                <a:effectLst/>
                <a:latin typeface="Arial Narrow" pitchFamily="34" charset="0"/>
                <a:ea typeface="Calibri"/>
              </a:rPr>
              <a:t>Back-up procedures</a:t>
            </a:r>
            <a:r>
              <a:rPr lang="en-US" sz="2800" dirty="0" smtClean="0">
                <a:latin typeface="Arial Narrow" pitchFamily="34" charset="0"/>
              </a:rPr>
              <a:t>; </a:t>
            </a:r>
            <a:r>
              <a:rPr lang="en-MY" sz="2800" dirty="0" smtClean="0">
                <a:effectLst/>
                <a:latin typeface="Arial Narrow" pitchFamily="34" charset="0"/>
                <a:ea typeface="Calibri"/>
              </a:rPr>
              <a:t>Data files</a:t>
            </a:r>
            <a:r>
              <a:rPr lang="en-US" sz="2800" dirty="0" smtClean="0">
                <a:latin typeface="Arial Narrow" pitchFamily="34" charset="0"/>
              </a:rPr>
              <a:t>; </a:t>
            </a:r>
            <a:r>
              <a:rPr lang="en-MY" sz="2800" dirty="0" smtClean="0">
                <a:effectLst/>
                <a:latin typeface="Arial Narrow" pitchFamily="34" charset="0"/>
                <a:ea typeface="Calibri"/>
              </a:rPr>
              <a:t>Programmes</a:t>
            </a:r>
            <a:r>
              <a:rPr lang="en-US" sz="2800" dirty="0" smtClean="0">
                <a:latin typeface="Arial Narrow" pitchFamily="34" charset="0"/>
              </a:rPr>
              <a:t>; </a:t>
            </a:r>
            <a:r>
              <a:rPr lang="en-MY" sz="2800" dirty="0" smtClean="0">
                <a:effectLst/>
                <a:latin typeface="Arial Narrow" pitchFamily="34" charset="0"/>
                <a:ea typeface="Calibri"/>
              </a:rPr>
              <a:t>Documentation</a:t>
            </a:r>
            <a:r>
              <a:rPr lang="en-US" sz="2800" dirty="0" smtClean="0">
                <a:latin typeface="Arial Narrow" pitchFamily="34" charset="0"/>
              </a:rPr>
              <a:t>; </a:t>
            </a:r>
            <a:r>
              <a:rPr lang="en-MY" sz="2800" dirty="0" smtClean="0">
                <a:effectLst/>
                <a:latin typeface="Arial Narrow" pitchFamily="34" charset="0"/>
                <a:ea typeface="Calibri"/>
              </a:rPr>
              <a:t>Systems software</a:t>
            </a:r>
            <a:endParaRPr lang="en-US" sz="2800" dirty="0">
              <a:effectLst/>
              <a:latin typeface="Arial Narrow" pitchFamily="34" charset="0"/>
            </a:endParaRPr>
          </a:p>
        </p:txBody>
      </p:sp>
      <p:sp>
        <p:nvSpPr>
          <p:cNvPr id="3" name="Slide Number Placeholder 2"/>
          <p:cNvSpPr>
            <a:spLocks noGrp="1"/>
          </p:cNvSpPr>
          <p:nvPr>
            <p:ph type="sldNum" sz="quarter" idx="12"/>
          </p:nvPr>
        </p:nvSpPr>
        <p:spPr/>
        <p:txBody>
          <a:bodyPr/>
          <a:lstStyle/>
          <a:p>
            <a:fld id="{4C1D3D96-D944-4C3A-8FD4-F7C027F9DCFA}" type="slidenum">
              <a:rPr lang="en-US" smtClean="0"/>
              <a:pPr/>
              <a:t>8</a:t>
            </a:fld>
            <a:endParaRPr lang="en-US"/>
          </a:p>
        </p:txBody>
      </p:sp>
    </p:spTree>
    <p:extLst>
      <p:ext uri="{BB962C8B-B14F-4D97-AF65-F5344CB8AC3E}">
        <p14:creationId xmlns:p14="http://schemas.microsoft.com/office/powerpoint/2010/main" xmlns="" val="456984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1143000"/>
          </a:xfrm>
        </p:spPr>
        <p:txBody>
          <a:bodyPr>
            <a:normAutofit fontScale="90000"/>
          </a:bodyPr>
          <a:lstStyle/>
          <a:p>
            <a:pPr>
              <a:lnSpc>
                <a:spcPct val="150000"/>
              </a:lnSpc>
              <a:spcBef>
                <a:spcPts val="0"/>
              </a:spcBef>
              <a:spcAft>
                <a:spcPts val="800"/>
              </a:spcAft>
            </a:pPr>
            <a:r>
              <a:rPr lang="en-MY" dirty="0" smtClean="0">
                <a:effectLst/>
                <a:latin typeface="Times New Roman"/>
                <a:ea typeface="Calibri"/>
                <a:cs typeface="Times New Roman"/>
              </a:rPr>
              <a:t/>
            </a:r>
            <a:br>
              <a:rPr lang="en-MY" dirty="0" smtClean="0">
                <a:effectLst/>
                <a:latin typeface="Times New Roman"/>
                <a:ea typeface="Calibri"/>
                <a:cs typeface="Times New Roman"/>
              </a:rPr>
            </a:br>
            <a:r>
              <a:rPr lang="en-MY" dirty="0" smtClean="0">
                <a:effectLst/>
                <a:latin typeface="Times New Roman"/>
                <a:ea typeface="Calibri"/>
                <a:cs typeface="Times New Roman"/>
              </a:rPr>
              <a:t/>
            </a:r>
            <a:br>
              <a:rPr lang="en-MY" dirty="0" smtClean="0">
                <a:effectLst/>
                <a:latin typeface="Times New Roman"/>
                <a:ea typeface="Calibri"/>
                <a:cs typeface="Times New Roman"/>
              </a:rPr>
            </a:br>
            <a:r>
              <a:rPr lang="en-MY" dirty="0">
                <a:latin typeface="Times New Roman"/>
                <a:ea typeface="Calibri"/>
                <a:cs typeface="Times New Roman"/>
              </a:rPr>
              <a:t/>
            </a:r>
            <a:br>
              <a:rPr lang="en-MY" dirty="0">
                <a:latin typeface="Times New Roman"/>
                <a:ea typeface="Calibri"/>
                <a:cs typeface="Times New Roman"/>
              </a:rPr>
            </a:br>
            <a:r>
              <a:rPr lang="en-US" dirty="0">
                <a:solidFill>
                  <a:srgbClr val="696464"/>
                </a:solidFill>
                <a:ea typeface="Calibri"/>
                <a:cs typeface="Times New Roman"/>
              </a:rPr>
              <a:t/>
            </a:r>
            <a:br>
              <a:rPr lang="en-US" dirty="0">
                <a:solidFill>
                  <a:srgbClr val="696464"/>
                </a:solidFill>
                <a:ea typeface="Calibri"/>
                <a:cs typeface="Times New Roman"/>
              </a:rPr>
            </a:br>
            <a:r>
              <a:rPr lang="en-US" dirty="0" smtClean="0">
                <a:solidFill>
                  <a:srgbClr val="696464"/>
                </a:solidFill>
                <a:ea typeface="Calibri"/>
                <a:cs typeface="Times New Roman"/>
              </a:rPr>
              <a:t>File and Software Controls</a:t>
            </a:r>
            <a:endParaRPr lang="en-US" dirty="0"/>
          </a:p>
        </p:txBody>
      </p:sp>
      <p:sp>
        <p:nvSpPr>
          <p:cNvPr id="4" name="Slide Number Placeholder 3"/>
          <p:cNvSpPr>
            <a:spLocks noGrp="1"/>
          </p:cNvSpPr>
          <p:nvPr>
            <p:ph type="sldNum" sz="quarter" idx="12"/>
          </p:nvPr>
        </p:nvSpPr>
        <p:spPr/>
        <p:txBody>
          <a:bodyPr/>
          <a:lstStyle/>
          <a:p>
            <a:fld id="{4C1D3D96-D944-4C3A-8FD4-F7C027F9DCFA}" type="slidenum">
              <a:rPr lang="en-US" smtClean="0"/>
              <a:pPr/>
              <a:t>9</a:t>
            </a:fld>
            <a:endParaRPr lang="en-US"/>
          </a:p>
        </p:txBody>
      </p:sp>
      <p:sp>
        <p:nvSpPr>
          <p:cNvPr id="3" name="Rectangle 2"/>
          <p:cNvSpPr/>
          <p:nvPr/>
        </p:nvSpPr>
        <p:spPr>
          <a:xfrm>
            <a:off x="304800" y="1066800"/>
            <a:ext cx="8839200" cy="5554726"/>
          </a:xfrm>
          <a:prstGeom prst="rect">
            <a:avLst/>
          </a:prstGeom>
        </p:spPr>
        <p:txBody>
          <a:bodyPr wrap="square">
            <a:spAutoFit/>
          </a:bodyPr>
          <a:lstStyle/>
          <a:p>
            <a:pPr>
              <a:lnSpc>
                <a:spcPct val="115000"/>
              </a:lnSpc>
              <a:spcAft>
                <a:spcPts val="800"/>
              </a:spcAft>
            </a:pPr>
            <a:r>
              <a:rPr lang="en-MY" sz="2400" dirty="0" smtClean="0">
                <a:effectLst/>
                <a:latin typeface="Arial Narrow" pitchFamily="34" charset="0"/>
                <a:ea typeface="Calibri"/>
                <a:cs typeface="Times New Roman"/>
              </a:rPr>
              <a:t>T</a:t>
            </a:r>
            <a:r>
              <a:rPr lang="en-MY" sz="2800" dirty="0" smtClean="0">
                <a:effectLst/>
                <a:latin typeface="Arial Narrow" pitchFamily="34" charset="0"/>
                <a:ea typeface="Calibri"/>
                <a:cs typeface="Times New Roman"/>
              </a:rPr>
              <a:t>hose governing the access to and protection of all physical magnetic files and to the data contained on them both by way of software controls and physical controls</a:t>
            </a:r>
            <a:endParaRPr lang="en-US" sz="2800" dirty="0">
              <a:latin typeface="Arial Narrow" pitchFamily="34" charset="0"/>
              <a:ea typeface="Calibri"/>
              <a:cs typeface="Times New Roman"/>
            </a:endParaRPr>
          </a:p>
          <a:p>
            <a:pPr>
              <a:lnSpc>
                <a:spcPct val="115000"/>
              </a:lnSpc>
              <a:spcAft>
                <a:spcPts val="800"/>
              </a:spcAft>
            </a:pPr>
            <a:r>
              <a:rPr lang="en-MY" sz="2800" b="1" dirty="0" smtClean="0">
                <a:effectLst/>
                <a:latin typeface="Arial Narrow" pitchFamily="34" charset="0"/>
                <a:ea typeface="Calibri"/>
                <a:cs typeface="Times New Roman"/>
              </a:rPr>
              <a:t>Audit objectives</a:t>
            </a:r>
            <a:r>
              <a:rPr lang="en-MY" sz="2800" dirty="0" smtClean="0">
                <a:effectLst/>
                <a:latin typeface="Arial Narrow" pitchFamily="34" charset="0"/>
                <a:ea typeface="Calibri"/>
                <a:cs typeface="Times New Roman"/>
              </a:rPr>
              <a:t>:</a:t>
            </a:r>
            <a:endParaRPr lang="en-US" sz="2800" dirty="0">
              <a:latin typeface="Arial Narrow" pitchFamily="34" charset="0"/>
              <a:ea typeface="Calibri"/>
              <a:cs typeface="Times New Roman"/>
            </a:endParaRPr>
          </a:p>
          <a:p>
            <a:pPr>
              <a:lnSpc>
                <a:spcPct val="115000"/>
              </a:lnSpc>
              <a:spcAft>
                <a:spcPts val="800"/>
              </a:spcAft>
            </a:pPr>
            <a:r>
              <a:rPr lang="en-MY" sz="2800" dirty="0" smtClean="0">
                <a:effectLst/>
                <a:latin typeface="Arial Narrow" pitchFamily="34" charset="0"/>
                <a:ea typeface="Calibri"/>
                <a:cs typeface="Times New Roman"/>
              </a:rPr>
              <a:t>To ensure that the controls and procedures adequately safeguard files against:</a:t>
            </a:r>
          </a:p>
          <a:p>
            <a:pPr marL="342900" indent="-342900">
              <a:lnSpc>
                <a:spcPct val="115000"/>
              </a:lnSpc>
              <a:spcAft>
                <a:spcPts val="800"/>
              </a:spcAft>
              <a:buFont typeface="Arial" pitchFamily="34" charset="0"/>
              <a:buChar char="•"/>
            </a:pPr>
            <a:r>
              <a:rPr lang="en-MY" sz="2800" dirty="0" smtClean="0">
                <a:effectLst/>
                <a:latin typeface="Arial Narrow" pitchFamily="34" charset="0"/>
                <a:ea typeface="Calibri"/>
                <a:cs typeface="Times New Roman"/>
              </a:rPr>
              <a:t>loss, misuse, theft, damage, </a:t>
            </a:r>
          </a:p>
          <a:p>
            <a:pPr marL="342900" indent="-342900">
              <a:lnSpc>
                <a:spcPct val="115000"/>
              </a:lnSpc>
              <a:spcAft>
                <a:spcPts val="800"/>
              </a:spcAft>
              <a:buFont typeface="Arial" pitchFamily="34" charset="0"/>
              <a:buChar char="•"/>
            </a:pPr>
            <a:r>
              <a:rPr lang="en-MY" sz="2800" dirty="0" smtClean="0">
                <a:effectLst/>
                <a:latin typeface="Arial Narrow" pitchFamily="34" charset="0"/>
                <a:ea typeface="Calibri"/>
                <a:cs typeface="Times New Roman"/>
              </a:rPr>
              <a:t>unauthorised disclosure, and accidental corruption, and </a:t>
            </a:r>
          </a:p>
          <a:p>
            <a:pPr marL="342900" indent="-342900">
              <a:lnSpc>
                <a:spcPct val="115000"/>
              </a:lnSpc>
              <a:spcAft>
                <a:spcPts val="800"/>
              </a:spcAft>
              <a:buFont typeface="Arial" pitchFamily="34" charset="0"/>
              <a:buChar char="•"/>
            </a:pPr>
            <a:r>
              <a:rPr lang="en-MY" sz="2800" dirty="0" smtClean="0">
                <a:effectLst/>
                <a:latin typeface="Arial Narrow" pitchFamily="34" charset="0"/>
                <a:ea typeface="Calibri"/>
                <a:cs typeface="Times New Roman"/>
              </a:rPr>
              <a:t>provide for the recovery of information held on files.</a:t>
            </a:r>
          </a:p>
          <a:p>
            <a:pPr marL="342900" indent="-342900">
              <a:lnSpc>
                <a:spcPct val="115000"/>
              </a:lnSpc>
              <a:spcAft>
                <a:spcPts val="800"/>
              </a:spcAft>
              <a:buFont typeface="Arial" pitchFamily="34" charset="0"/>
              <a:buChar char="•"/>
            </a:pPr>
            <a:endParaRPr lang="en-US" sz="2400" dirty="0">
              <a:latin typeface="Arial Narrow" pitchFamily="34" charset="0"/>
              <a:ea typeface="Calibri"/>
              <a:cs typeface="Times New Roman"/>
            </a:endParaRPr>
          </a:p>
        </p:txBody>
      </p:sp>
    </p:spTree>
    <p:extLst>
      <p:ext uri="{BB962C8B-B14F-4D97-AF65-F5344CB8AC3E}">
        <p14:creationId xmlns:p14="http://schemas.microsoft.com/office/powerpoint/2010/main" xmlns="" val="3409316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206</TotalTime>
  <Words>1692</Words>
  <Application>Microsoft Office PowerPoint</Application>
  <PresentationFormat>On-screen Show (4:3)</PresentationFormat>
  <Paragraphs>287</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GENERAL COMPUTER CONTROLS</vt:lpstr>
      <vt:lpstr>GENERAL COMPUTER CONTROLS</vt:lpstr>
      <vt:lpstr>Slide 3</vt:lpstr>
      <vt:lpstr>Environmental Controls</vt:lpstr>
      <vt:lpstr>Slide 5</vt:lpstr>
      <vt:lpstr>Key Questions on Environmental Controls</vt:lpstr>
      <vt:lpstr>Slide 7</vt:lpstr>
      <vt:lpstr>Slide 8</vt:lpstr>
      <vt:lpstr>    File and Software Controls</vt:lpstr>
      <vt:lpstr>Slide 10</vt:lpstr>
      <vt:lpstr>Slide 11</vt:lpstr>
      <vt:lpstr>Key Question on File and software controls</vt:lpstr>
      <vt:lpstr>Slide 13</vt:lpstr>
      <vt:lpstr>Slide 14</vt:lpstr>
      <vt:lpstr>Slide 15</vt:lpstr>
      <vt:lpstr> OPERATIONAL CONTROLS </vt:lpstr>
      <vt:lpstr>Slide 17</vt:lpstr>
      <vt:lpstr>Slide 18</vt:lpstr>
      <vt:lpstr>   Key Questions – Operational controls</vt:lpstr>
      <vt:lpstr>Slide 20</vt:lpstr>
      <vt:lpstr>TERMINAL CONTROLS</vt:lpstr>
      <vt:lpstr>Slide 22</vt:lpstr>
      <vt:lpstr>Slide 23</vt:lpstr>
      <vt:lpstr>Slide 24</vt:lpstr>
      <vt:lpstr> ORGANISATIONAL CONTROLS </vt:lpstr>
      <vt:lpstr>Slide 26</vt:lpstr>
      <vt:lpstr>Slide 27</vt:lpstr>
      <vt:lpstr>Slide 28</vt:lpstr>
      <vt:lpstr>Master file controls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CONTROLS</dc:title>
  <dc:creator>HP</dc:creator>
  <cp:lastModifiedBy>Mwila Mulenga</cp:lastModifiedBy>
  <cp:revision>49</cp:revision>
  <dcterms:created xsi:type="dcterms:W3CDTF">2020-08-04T06:42:08Z</dcterms:created>
  <dcterms:modified xsi:type="dcterms:W3CDTF">2022-01-15T11:31:53Z</dcterms:modified>
</cp:coreProperties>
</file>