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68" r:id="rId3"/>
    <p:sldId id="320" r:id="rId4"/>
    <p:sldId id="271" r:id="rId5"/>
    <p:sldId id="270" r:id="rId6"/>
    <p:sldId id="272" r:id="rId7"/>
    <p:sldId id="273" r:id="rId8"/>
    <p:sldId id="275" r:id="rId9"/>
    <p:sldId id="277" r:id="rId10"/>
    <p:sldId id="276" r:id="rId11"/>
    <p:sldId id="274" r:id="rId12"/>
    <p:sldId id="278" r:id="rId13"/>
    <p:sldId id="279" r:id="rId14"/>
    <p:sldId id="280" r:id="rId15"/>
    <p:sldId id="295" r:id="rId16"/>
    <p:sldId id="289" r:id="rId17"/>
    <p:sldId id="291" r:id="rId18"/>
    <p:sldId id="293" r:id="rId19"/>
    <p:sldId id="294" r:id="rId20"/>
    <p:sldId id="281" r:id="rId21"/>
    <p:sldId id="282" r:id="rId22"/>
    <p:sldId id="318" r:id="rId23"/>
    <p:sldId id="283" r:id="rId24"/>
    <p:sldId id="284" r:id="rId25"/>
    <p:sldId id="285" r:id="rId26"/>
    <p:sldId id="288" r:id="rId27"/>
    <p:sldId id="267" r:id="rId28"/>
    <p:sldId id="296" r:id="rId29"/>
    <p:sldId id="297" r:id="rId30"/>
    <p:sldId id="298" r:id="rId31"/>
    <p:sldId id="301" r:id="rId32"/>
    <p:sldId id="302" r:id="rId33"/>
    <p:sldId id="303" r:id="rId34"/>
    <p:sldId id="304" r:id="rId35"/>
    <p:sldId id="312" r:id="rId36"/>
    <p:sldId id="313" r:id="rId37"/>
    <p:sldId id="317" r:id="rId38"/>
    <p:sldId id="316" r:id="rId39"/>
    <p:sldId id="305" r:id="rId40"/>
    <p:sldId id="306" r:id="rId41"/>
    <p:sldId id="310" r:id="rId42"/>
    <p:sldId id="311" r:id="rId43"/>
    <p:sldId id="307" r:id="rId44"/>
    <p:sldId id="308" r:id="rId45"/>
    <p:sldId id="309" r:id="rId46"/>
    <p:sldId id="31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F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0" d="100"/>
          <a:sy n="60" d="100"/>
        </p:scale>
        <p:origin x="8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592171-0037-43AF-BB72-31FD6CE77525}" type="datetimeFigureOut">
              <a:rPr lang="en-GB" smtClean="0"/>
              <a:t>29/10/2023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64957D-5B94-437A-8881-E0B3C72A9D6F}" type="slidenum">
              <a:rPr lang="en-GB" smtClean="0"/>
              <a:t>‹#›</a:t>
            </a:fld>
            <a:endParaRPr lang="en-GB"/>
          </a:p>
        </p:txBody>
      </p:sp>
    </p:spTree>
    <p:extLst>
      <p:ext uri="{BB962C8B-B14F-4D97-AF65-F5344CB8AC3E}">
        <p14:creationId xmlns:p14="http://schemas.microsoft.com/office/powerpoint/2010/main" val="244633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EA669-8776-E19E-A394-38BA39FC32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E9B2C71-FFA9-3C7F-17D1-BDB83FA2BF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6951274-E516-F7B9-2027-A23415E8D78E}"/>
              </a:ext>
            </a:extLst>
          </p:cNvPr>
          <p:cNvSpPr>
            <a:spLocks noGrp="1"/>
          </p:cNvSpPr>
          <p:nvPr>
            <p:ph type="dt" sz="half" idx="10"/>
          </p:nvPr>
        </p:nvSpPr>
        <p:spPr/>
        <p:txBody>
          <a:bodyPr/>
          <a:lstStyle/>
          <a:p>
            <a:fld id="{F344AE97-AAB5-4736-8DBE-EB3F816E58D8}" type="datetime1">
              <a:rPr lang="en-GB" smtClean="0"/>
              <a:t>29/10/2023</a:t>
            </a:fld>
            <a:endParaRPr lang="en-GB"/>
          </a:p>
        </p:txBody>
      </p:sp>
      <p:sp>
        <p:nvSpPr>
          <p:cNvPr id="5" name="Footer Placeholder 4">
            <a:extLst>
              <a:ext uri="{FF2B5EF4-FFF2-40B4-BE49-F238E27FC236}">
                <a16:creationId xmlns:a16="http://schemas.microsoft.com/office/drawing/2014/main" id="{F076D305-3F6B-1354-26B2-0591FACE4E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68A884-C18C-2B6C-1CE6-68F8F197BD8E}"/>
              </a:ext>
            </a:extLst>
          </p:cNvPr>
          <p:cNvSpPr>
            <a:spLocks noGrp="1"/>
          </p:cNvSpPr>
          <p:nvPr>
            <p:ph type="sldNum" sz="quarter" idx="12"/>
          </p:nvPr>
        </p:nvSpPr>
        <p:spPr/>
        <p:txBody>
          <a:bodyPr/>
          <a:lstStyle/>
          <a:p>
            <a:fld id="{084DE27E-0CE8-4E75-8183-22B67EE53D10}" type="slidenum">
              <a:rPr lang="en-GB" smtClean="0"/>
              <a:t>‹#›</a:t>
            </a:fld>
            <a:endParaRPr lang="en-GB"/>
          </a:p>
        </p:txBody>
      </p:sp>
    </p:spTree>
    <p:extLst>
      <p:ext uri="{BB962C8B-B14F-4D97-AF65-F5344CB8AC3E}">
        <p14:creationId xmlns:p14="http://schemas.microsoft.com/office/powerpoint/2010/main" val="1513734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CBCF-DC6F-0DC4-8AEF-42ED85C89C5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9055EEA-D564-63F7-1C6C-9896CF7B97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6BC7ED6-DCA8-1035-2939-689ABD03EC49}"/>
              </a:ext>
            </a:extLst>
          </p:cNvPr>
          <p:cNvSpPr>
            <a:spLocks noGrp="1"/>
          </p:cNvSpPr>
          <p:nvPr>
            <p:ph type="dt" sz="half" idx="10"/>
          </p:nvPr>
        </p:nvSpPr>
        <p:spPr/>
        <p:txBody>
          <a:bodyPr/>
          <a:lstStyle/>
          <a:p>
            <a:fld id="{03DB94BC-18AD-4478-94E6-1F15DE9F73C8}" type="datetime1">
              <a:rPr lang="en-GB" smtClean="0"/>
              <a:t>29/10/2023</a:t>
            </a:fld>
            <a:endParaRPr lang="en-GB"/>
          </a:p>
        </p:txBody>
      </p:sp>
      <p:sp>
        <p:nvSpPr>
          <p:cNvPr id="5" name="Footer Placeholder 4">
            <a:extLst>
              <a:ext uri="{FF2B5EF4-FFF2-40B4-BE49-F238E27FC236}">
                <a16:creationId xmlns:a16="http://schemas.microsoft.com/office/drawing/2014/main" id="{578DB3BB-BE0A-8F05-7057-400F055A9D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A7A09C-1066-487B-63CF-A741EC444838}"/>
              </a:ext>
            </a:extLst>
          </p:cNvPr>
          <p:cNvSpPr>
            <a:spLocks noGrp="1"/>
          </p:cNvSpPr>
          <p:nvPr>
            <p:ph type="sldNum" sz="quarter" idx="12"/>
          </p:nvPr>
        </p:nvSpPr>
        <p:spPr/>
        <p:txBody>
          <a:bodyPr/>
          <a:lstStyle/>
          <a:p>
            <a:fld id="{084DE27E-0CE8-4E75-8183-22B67EE53D10}" type="slidenum">
              <a:rPr lang="en-GB" smtClean="0"/>
              <a:t>‹#›</a:t>
            </a:fld>
            <a:endParaRPr lang="en-GB"/>
          </a:p>
        </p:txBody>
      </p:sp>
    </p:spTree>
    <p:extLst>
      <p:ext uri="{BB962C8B-B14F-4D97-AF65-F5344CB8AC3E}">
        <p14:creationId xmlns:p14="http://schemas.microsoft.com/office/powerpoint/2010/main" val="2121079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2457D7-FF67-CF44-CD50-2B50CEEF28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4FBC7F9-4305-3B7B-D65C-BFEE9BA940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703FAF-66FB-EFE1-2462-4A6A2B88D269}"/>
              </a:ext>
            </a:extLst>
          </p:cNvPr>
          <p:cNvSpPr>
            <a:spLocks noGrp="1"/>
          </p:cNvSpPr>
          <p:nvPr>
            <p:ph type="dt" sz="half" idx="10"/>
          </p:nvPr>
        </p:nvSpPr>
        <p:spPr/>
        <p:txBody>
          <a:bodyPr/>
          <a:lstStyle/>
          <a:p>
            <a:fld id="{5F00CA45-957B-4F0C-94B7-A44DA617A880}" type="datetime1">
              <a:rPr lang="en-GB" smtClean="0"/>
              <a:t>29/10/2023</a:t>
            </a:fld>
            <a:endParaRPr lang="en-GB"/>
          </a:p>
        </p:txBody>
      </p:sp>
      <p:sp>
        <p:nvSpPr>
          <p:cNvPr id="5" name="Footer Placeholder 4">
            <a:extLst>
              <a:ext uri="{FF2B5EF4-FFF2-40B4-BE49-F238E27FC236}">
                <a16:creationId xmlns:a16="http://schemas.microsoft.com/office/drawing/2014/main" id="{805A2CBB-E006-289C-CE9F-64293408E5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FEC102-2A65-2F51-E7F9-5A8968706815}"/>
              </a:ext>
            </a:extLst>
          </p:cNvPr>
          <p:cNvSpPr>
            <a:spLocks noGrp="1"/>
          </p:cNvSpPr>
          <p:nvPr>
            <p:ph type="sldNum" sz="quarter" idx="12"/>
          </p:nvPr>
        </p:nvSpPr>
        <p:spPr/>
        <p:txBody>
          <a:bodyPr/>
          <a:lstStyle/>
          <a:p>
            <a:fld id="{084DE27E-0CE8-4E75-8183-22B67EE53D10}" type="slidenum">
              <a:rPr lang="en-GB" smtClean="0"/>
              <a:t>‹#›</a:t>
            </a:fld>
            <a:endParaRPr lang="en-GB"/>
          </a:p>
        </p:txBody>
      </p:sp>
    </p:spTree>
    <p:extLst>
      <p:ext uri="{BB962C8B-B14F-4D97-AF65-F5344CB8AC3E}">
        <p14:creationId xmlns:p14="http://schemas.microsoft.com/office/powerpoint/2010/main" val="3659170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37184-94D8-CAC6-8914-67F4BE12EE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D7693CF-E41F-E4C0-0EB7-8610031D3CA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DE11C752-F234-328E-D549-3D1EB4566619}"/>
              </a:ext>
            </a:extLst>
          </p:cNvPr>
          <p:cNvSpPr>
            <a:spLocks noGrp="1"/>
          </p:cNvSpPr>
          <p:nvPr>
            <p:ph type="dt" sz="half" idx="10"/>
          </p:nvPr>
        </p:nvSpPr>
        <p:spPr/>
        <p:txBody>
          <a:bodyPr/>
          <a:lstStyle/>
          <a:p>
            <a:fld id="{EA47EC9E-3905-4978-824C-CFF892AC166D}" type="datetime1">
              <a:rPr lang="en-GB" smtClean="0"/>
              <a:t>29/10/2023</a:t>
            </a:fld>
            <a:endParaRPr lang="en-GB"/>
          </a:p>
        </p:txBody>
      </p:sp>
      <p:sp>
        <p:nvSpPr>
          <p:cNvPr id="5" name="Footer Placeholder 4">
            <a:extLst>
              <a:ext uri="{FF2B5EF4-FFF2-40B4-BE49-F238E27FC236}">
                <a16:creationId xmlns:a16="http://schemas.microsoft.com/office/drawing/2014/main" id="{9D44AC79-E1E6-7E17-510F-7C940CBE63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511C52-1F58-849A-4EAC-E08701FA8BDC}"/>
              </a:ext>
            </a:extLst>
          </p:cNvPr>
          <p:cNvSpPr>
            <a:spLocks noGrp="1"/>
          </p:cNvSpPr>
          <p:nvPr>
            <p:ph type="sldNum" sz="quarter" idx="12"/>
          </p:nvPr>
        </p:nvSpPr>
        <p:spPr/>
        <p:txBody>
          <a:bodyPr/>
          <a:lstStyle/>
          <a:p>
            <a:fld id="{084DE27E-0CE8-4E75-8183-22B67EE53D10}" type="slidenum">
              <a:rPr lang="en-GB" smtClean="0"/>
              <a:t>‹#›</a:t>
            </a:fld>
            <a:endParaRPr lang="en-GB"/>
          </a:p>
        </p:txBody>
      </p:sp>
    </p:spTree>
    <p:extLst>
      <p:ext uri="{BB962C8B-B14F-4D97-AF65-F5344CB8AC3E}">
        <p14:creationId xmlns:p14="http://schemas.microsoft.com/office/powerpoint/2010/main" val="3089077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999C7-A1CF-D106-0052-A252C8EF29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56DAFD0-B544-62CD-CC0D-FEE9984705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D260BC-012E-F70B-2532-7C09FF38A2CE}"/>
              </a:ext>
            </a:extLst>
          </p:cNvPr>
          <p:cNvSpPr>
            <a:spLocks noGrp="1"/>
          </p:cNvSpPr>
          <p:nvPr>
            <p:ph type="dt" sz="half" idx="10"/>
          </p:nvPr>
        </p:nvSpPr>
        <p:spPr/>
        <p:txBody>
          <a:bodyPr/>
          <a:lstStyle/>
          <a:p>
            <a:fld id="{30E1A8D7-C011-4276-8164-A7BFD333D160}" type="datetime1">
              <a:rPr lang="en-GB" smtClean="0"/>
              <a:t>29/10/2023</a:t>
            </a:fld>
            <a:endParaRPr lang="en-GB"/>
          </a:p>
        </p:txBody>
      </p:sp>
      <p:sp>
        <p:nvSpPr>
          <p:cNvPr id="5" name="Footer Placeholder 4">
            <a:extLst>
              <a:ext uri="{FF2B5EF4-FFF2-40B4-BE49-F238E27FC236}">
                <a16:creationId xmlns:a16="http://schemas.microsoft.com/office/drawing/2014/main" id="{95EFC9E1-7050-BBCF-CB0E-32F90765A3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E7D1E6-F36D-5D8F-EB49-089CAFC414D5}"/>
              </a:ext>
            </a:extLst>
          </p:cNvPr>
          <p:cNvSpPr>
            <a:spLocks noGrp="1"/>
          </p:cNvSpPr>
          <p:nvPr>
            <p:ph type="sldNum" sz="quarter" idx="12"/>
          </p:nvPr>
        </p:nvSpPr>
        <p:spPr/>
        <p:txBody>
          <a:bodyPr/>
          <a:lstStyle/>
          <a:p>
            <a:fld id="{084DE27E-0CE8-4E75-8183-22B67EE53D10}" type="slidenum">
              <a:rPr lang="en-GB" smtClean="0"/>
              <a:t>‹#›</a:t>
            </a:fld>
            <a:endParaRPr lang="en-GB"/>
          </a:p>
        </p:txBody>
      </p:sp>
    </p:spTree>
    <p:extLst>
      <p:ext uri="{BB962C8B-B14F-4D97-AF65-F5344CB8AC3E}">
        <p14:creationId xmlns:p14="http://schemas.microsoft.com/office/powerpoint/2010/main" val="2622412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6FF15-3314-F6FC-4ADC-0324890D263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88830B8-AD52-A097-6652-118892A0D2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B90D07D-8B7D-562F-8104-1F02D58F71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A34FD5E-26E2-1605-12BF-73369DEDD9AD}"/>
              </a:ext>
            </a:extLst>
          </p:cNvPr>
          <p:cNvSpPr>
            <a:spLocks noGrp="1"/>
          </p:cNvSpPr>
          <p:nvPr>
            <p:ph type="dt" sz="half" idx="10"/>
          </p:nvPr>
        </p:nvSpPr>
        <p:spPr/>
        <p:txBody>
          <a:bodyPr/>
          <a:lstStyle/>
          <a:p>
            <a:fld id="{F439DB1D-3E07-4A94-A8FF-E917D613407C}" type="datetime1">
              <a:rPr lang="en-GB" smtClean="0"/>
              <a:t>29/10/2023</a:t>
            </a:fld>
            <a:endParaRPr lang="en-GB"/>
          </a:p>
        </p:txBody>
      </p:sp>
      <p:sp>
        <p:nvSpPr>
          <p:cNvPr id="6" name="Footer Placeholder 5">
            <a:extLst>
              <a:ext uri="{FF2B5EF4-FFF2-40B4-BE49-F238E27FC236}">
                <a16:creationId xmlns:a16="http://schemas.microsoft.com/office/drawing/2014/main" id="{9BE442D6-7811-60A8-4E5D-E3912F45F44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D5FE9D0-348B-AB27-E6E8-218CFEE41276}"/>
              </a:ext>
            </a:extLst>
          </p:cNvPr>
          <p:cNvSpPr>
            <a:spLocks noGrp="1"/>
          </p:cNvSpPr>
          <p:nvPr>
            <p:ph type="sldNum" sz="quarter" idx="12"/>
          </p:nvPr>
        </p:nvSpPr>
        <p:spPr/>
        <p:txBody>
          <a:bodyPr/>
          <a:lstStyle/>
          <a:p>
            <a:fld id="{084DE27E-0CE8-4E75-8183-22B67EE53D10}" type="slidenum">
              <a:rPr lang="en-GB" smtClean="0"/>
              <a:t>‹#›</a:t>
            </a:fld>
            <a:endParaRPr lang="en-GB"/>
          </a:p>
        </p:txBody>
      </p:sp>
    </p:spTree>
    <p:extLst>
      <p:ext uri="{BB962C8B-B14F-4D97-AF65-F5344CB8AC3E}">
        <p14:creationId xmlns:p14="http://schemas.microsoft.com/office/powerpoint/2010/main" val="2223627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F4CD2-1426-B227-E443-3ECCC76A2E0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2E3C6FF-37CE-B15F-1A3A-F33BC3DAB3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346571-B78A-09AD-1A15-497009555F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1D4187-74A7-8867-185C-40A00420DA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E03F52-64D8-C7FE-11BD-40B0ADB36D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7090A3E-CF3A-4013-9032-4C83C7CCEE70}"/>
              </a:ext>
            </a:extLst>
          </p:cNvPr>
          <p:cNvSpPr>
            <a:spLocks noGrp="1"/>
          </p:cNvSpPr>
          <p:nvPr>
            <p:ph type="dt" sz="half" idx="10"/>
          </p:nvPr>
        </p:nvSpPr>
        <p:spPr/>
        <p:txBody>
          <a:bodyPr/>
          <a:lstStyle/>
          <a:p>
            <a:fld id="{9C4ECC5F-311E-40E5-8900-F50B78B9D442}" type="datetime1">
              <a:rPr lang="en-GB" smtClean="0"/>
              <a:t>29/10/2023</a:t>
            </a:fld>
            <a:endParaRPr lang="en-GB"/>
          </a:p>
        </p:txBody>
      </p:sp>
      <p:sp>
        <p:nvSpPr>
          <p:cNvPr id="8" name="Footer Placeholder 7">
            <a:extLst>
              <a:ext uri="{FF2B5EF4-FFF2-40B4-BE49-F238E27FC236}">
                <a16:creationId xmlns:a16="http://schemas.microsoft.com/office/drawing/2014/main" id="{A7CF6EBD-54C1-0D51-6A65-A54196E15AC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7C2A59D-B67F-1C5D-CBF4-2EC9A228271D}"/>
              </a:ext>
            </a:extLst>
          </p:cNvPr>
          <p:cNvSpPr>
            <a:spLocks noGrp="1"/>
          </p:cNvSpPr>
          <p:nvPr>
            <p:ph type="sldNum" sz="quarter" idx="12"/>
          </p:nvPr>
        </p:nvSpPr>
        <p:spPr/>
        <p:txBody>
          <a:bodyPr/>
          <a:lstStyle/>
          <a:p>
            <a:fld id="{084DE27E-0CE8-4E75-8183-22B67EE53D10}" type="slidenum">
              <a:rPr lang="en-GB" smtClean="0"/>
              <a:t>‹#›</a:t>
            </a:fld>
            <a:endParaRPr lang="en-GB"/>
          </a:p>
        </p:txBody>
      </p:sp>
    </p:spTree>
    <p:extLst>
      <p:ext uri="{BB962C8B-B14F-4D97-AF65-F5344CB8AC3E}">
        <p14:creationId xmlns:p14="http://schemas.microsoft.com/office/powerpoint/2010/main" val="228798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D7034-54C9-9E16-F433-542C6C2E8A2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110C11E-0517-A580-9C30-02A1502C1269}"/>
              </a:ext>
            </a:extLst>
          </p:cNvPr>
          <p:cNvSpPr>
            <a:spLocks noGrp="1"/>
          </p:cNvSpPr>
          <p:nvPr>
            <p:ph type="dt" sz="half" idx="10"/>
          </p:nvPr>
        </p:nvSpPr>
        <p:spPr/>
        <p:txBody>
          <a:bodyPr/>
          <a:lstStyle/>
          <a:p>
            <a:fld id="{A1C4F060-190C-44F6-9C80-4443B2ADEB9F}" type="datetime1">
              <a:rPr lang="en-GB" smtClean="0"/>
              <a:t>29/10/2023</a:t>
            </a:fld>
            <a:endParaRPr lang="en-GB"/>
          </a:p>
        </p:txBody>
      </p:sp>
      <p:sp>
        <p:nvSpPr>
          <p:cNvPr id="4" name="Footer Placeholder 3">
            <a:extLst>
              <a:ext uri="{FF2B5EF4-FFF2-40B4-BE49-F238E27FC236}">
                <a16:creationId xmlns:a16="http://schemas.microsoft.com/office/drawing/2014/main" id="{8063829C-9C66-B5D2-A8F7-DA50F5D4F9B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A4C4753-29F8-946A-D13A-93B0301176A8}"/>
              </a:ext>
            </a:extLst>
          </p:cNvPr>
          <p:cNvSpPr>
            <a:spLocks noGrp="1"/>
          </p:cNvSpPr>
          <p:nvPr>
            <p:ph type="sldNum" sz="quarter" idx="12"/>
          </p:nvPr>
        </p:nvSpPr>
        <p:spPr/>
        <p:txBody>
          <a:bodyPr/>
          <a:lstStyle/>
          <a:p>
            <a:fld id="{084DE27E-0CE8-4E75-8183-22B67EE53D10}" type="slidenum">
              <a:rPr lang="en-GB" smtClean="0"/>
              <a:t>‹#›</a:t>
            </a:fld>
            <a:endParaRPr lang="en-GB"/>
          </a:p>
        </p:txBody>
      </p:sp>
    </p:spTree>
    <p:extLst>
      <p:ext uri="{BB962C8B-B14F-4D97-AF65-F5344CB8AC3E}">
        <p14:creationId xmlns:p14="http://schemas.microsoft.com/office/powerpoint/2010/main" val="853331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5E22CC-CB4D-A0C5-D1ED-6FEAB2A030BB}"/>
              </a:ext>
            </a:extLst>
          </p:cNvPr>
          <p:cNvSpPr>
            <a:spLocks noGrp="1"/>
          </p:cNvSpPr>
          <p:nvPr>
            <p:ph type="dt" sz="half" idx="10"/>
          </p:nvPr>
        </p:nvSpPr>
        <p:spPr/>
        <p:txBody>
          <a:bodyPr/>
          <a:lstStyle/>
          <a:p>
            <a:fld id="{64ADF1B8-E623-42C9-BB0D-203FDE3FF965}" type="datetime1">
              <a:rPr lang="en-GB" smtClean="0"/>
              <a:t>29/10/2023</a:t>
            </a:fld>
            <a:endParaRPr lang="en-GB"/>
          </a:p>
        </p:txBody>
      </p:sp>
      <p:sp>
        <p:nvSpPr>
          <p:cNvPr id="3" name="Footer Placeholder 2">
            <a:extLst>
              <a:ext uri="{FF2B5EF4-FFF2-40B4-BE49-F238E27FC236}">
                <a16:creationId xmlns:a16="http://schemas.microsoft.com/office/drawing/2014/main" id="{717A44B3-3C47-3573-E2F6-EAB629026D2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C612876-1EC8-E15A-9592-C164F7FEA706}"/>
              </a:ext>
            </a:extLst>
          </p:cNvPr>
          <p:cNvSpPr>
            <a:spLocks noGrp="1"/>
          </p:cNvSpPr>
          <p:nvPr>
            <p:ph type="sldNum" sz="quarter" idx="12"/>
          </p:nvPr>
        </p:nvSpPr>
        <p:spPr/>
        <p:txBody>
          <a:bodyPr/>
          <a:lstStyle/>
          <a:p>
            <a:fld id="{084DE27E-0CE8-4E75-8183-22B67EE53D10}" type="slidenum">
              <a:rPr lang="en-GB" smtClean="0"/>
              <a:t>‹#›</a:t>
            </a:fld>
            <a:endParaRPr lang="en-GB"/>
          </a:p>
        </p:txBody>
      </p:sp>
    </p:spTree>
    <p:extLst>
      <p:ext uri="{BB962C8B-B14F-4D97-AF65-F5344CB8AC3E}">
        <p14:creationId xmlns:p14="http://schemas.microsoft.com/office/powerpoint/2010/main" val="4171443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2CDE-343E-A15A-1195-1A40641718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A250B72-5628-DBB4-1B2B-4DDF48DEAF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B6C1280-E57F-EB9F-5B51-52AF1D5876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43F827-D75F-1035-CB85-09055D3CB064}"/>
              </a:ext>
            </a:extLst>
          </p:cNvPr>
          <p:cNvSpPr>
            <a:spLocks noGrp="1"/>
          </p:cNvSpPr>
          <p:nvPr>
            <p:ph type="dt" sz="half" idx="10"/>
          </p:nvPr>
        </p:nvSpPr>
        <p:spPr/>
        <p:txBody>
          <a:bodyPr/>
          <a:lstStyle/>
          <a:p>
            <a:fld id="{729F8993-CE71-4F20-A8BE-A4B756B61B15}" type="datetime1">
              <a:rPr lang="en-GB" smtClean="0"/>
              <a:t>29/10/2023</a:t>
            </a:fld>
            <a:endParaRPr lang="en-GB"/>
          </a:p>
        </p:txBody>
      </p:sp>
      <p:sp>
        <p:nvSpPr>
          <p:cNvPr id="6" name="Footer Placeholder 5">
            <a:extLst>
              <a:ext uri="{FF2B5EF4-FFF2-40B4-BE49-F238E27FC236}">
                <a16:creationId xmlns:a16="http://schemas.microsoft.com/office/drawing/2014/main" id="{85807539-4DDC-B4CC-94CD-061B6383C1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F640CD-4126-CEFB-09C3-C53B9E10D338}"/>
              </a:ext>
            </a:extLst>
          </p:cNvPr>
          <p:cNvSpPr>
            <a:spLocks noGrp="1"/>
          </p:cNvSpPr>
          <p:nvPr>
            <p:ph type="sldNum" sz="quarter" idx="12"/>
          </p:nvPr>
        </p:nvSpPr>
        <p:spPr/>
        <p:txBody>
          <a:bodyPr/>
          <a:lstStyle/>
          <a:p>
            <a:fld id="{084DE27E-0CE8-4E75-8183-22B67EE53D10}" type="slidenum">
              <a:rPr lang="en-GB" smtClean="0"/>
              <a:t>‹#›</a:t>
            </a:fld>
            <a:endParaRPr lang="en-GB"/>
          </a:p>
        </p:txBody>
      </p:sp>
    </p:spTree>
    <p:extLst>
      <p:ext uri="{BB962C8B-B14F-4D97-AF65-F5344CB8AC3E}">
        <p14:creationId xmlns:p14="http://schemas.microsoft.com/office/powerpoint/2010/main" val="1804307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EEC0F-FC82-687F-1AC0-CAF7FD7940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AFCC253-8D66-1007-7220-6369F9DCB4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8260C06-3964-E259-B72B-40DFA5EE18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641B5B-1EC9-4635-A727-033F5C7CC1FC}"/>
              </a:ext>
            </a:extLst>
          </p:cNvPr>
          <p:cNvSpPr>
            <a:spLocks noGrp="1"/>
          </p:cNvSpPr>
          <p:nvPr>
            <p:ph type="dt" sz="half" idx="10"/>
          </p:nvPr>
        </p:nvSpPr>
        <p:spPr/>
        <p:txBody>
          <a:bodyPr/>
          <a:lstStyle/>
          <a:p>
            <a:fld id="{7AC3070E-D507-4B04-AFEE-0B9DB72EEF3F}" type="datetime1">
              <a:rPr lang="en-GB" smtClean="0"/>
              <a:t>29/10/2023</a:t>
            </a:fld>
            <a:endParaRPr lang="en-GB"/>
          </a:p>
        </p:txBody>
      </p:sp>
      <p:sp>
        <p:nvSpPr>
          <p:cNvPr id="6" name="Footer Placeholder 5">
            <a:extLst>
              <a:ext uri="{FF2B5EF4-FFF2-40B4-BE49-F238E27FC236}">
                <a16:creationId xmlns:a16="http://schemas.microsoft.com/office/drawing/2014/main" id="{B9587141-FF36-6306-D20B-E65DB7ADAF1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46FFC3D-DB86-00A8-9D49-E8C5175BF8B1}"/>
              </a:ext>
            </a:extLst>
          </p:cNvPr>
          <p:cNvSpPr>
            <a:spLocks noGrp="1"/>
          </p:cNvSpPr>
          <p:nvPr>
            <p:ph type="sldNum" sz="quarter" idx="12"/>
          </p:nvPr>
        </p:nvSpPr>
        <p:spPr/>
        <p:txBody>
          <a:bodyPr/>
          <a:lstStyle/>
          <a:p>
            <a:fld id="{084DE27E-0CE8-4E75-8183-22B67EE53D10}" type="slidenum">
              <a:rPr lang="en-GB" smtClean="0"/>
              <a:t>‹#›</a:t>
            </a:fld>
            <a:endParaRPr lang="en-GB"/>
          </a:p>
        </p:txBody>
      </p:sp>
    </p:spTree>
    <p:extLst>
      <p:ext uri="{BB962C8B-B14F-4D97-AF65-F5344CB8AC3E}">
        <p14:creationId xmlns:p14="http://schemas.microsoft.com/office/powerpoint/2010/main" val="1104920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677EE9-0361-9FA4-2CE2-DF3FB23974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5E3AA46-7499-C4C0-9D12-99B33FE59A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9D66AE-AB8C-6DAD-FE48-C6D2220F8B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7E5EF-4A4A-457C-AACF-43EED815F297}" type="datetime1">
              <a:rPr lang="en-GB" smtClean="0"/>
              <a:t>29/10/2023</a:t>
            </a:fld>
            <a:endParaRPr lang="en-GB"/>
          </a:p>
        </p:txBody>
      </p:sp>
      <p:sp>
        <p:nvSpPr>
          <p:cNvPr id="5" name="Footer Placeholder 4">
            <a:extLst>
              <a:ext uri="{FF2B5EF4-FFF2-40B4-BE49-F238E27FC236}">
                <a16:creationId xmlns:a16="http://schemas.microsoft.com/office/drawing/2014/main" id="{222BBE0A-7AD3-3D91-7D47-A6D3BCFBA5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00F91AD-97CB-E9C8-AE56-B038A2413D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DE27E-0CE8-4E75-8183-22B67EE53D10}" type="slidenum">
              <a:rPr lang="en-GB" smtClean="0"/>
              <a:t>‹#›</a:t>
            </a:fld>
            <a:endParaRPr lang="en-GB"/>
          </a:p>
        </p:txBody>
      </p:sp>
      <p:pic>
        <p:nvPicPr>
          <p:cNvPr id="8" name="Picture 7">
            <a:extLst>
              <a:ext uri="{FF2B5EF4-FFF2-40B4-BE49-F238E27FC236}">
                <a16:creationId xmlns:a16="http://schemas.microsoft.com/office/drawing/2014/main" id="{7F743CD5-3C5E-04FB-E3AA-2FFF941551ED}"/>
              </a:ext>
            </a:extLst>
          </p:cNvPr>
          <p:cNvPicPr/>
          <p:nvPr userDrawn="1"/>
        </p:nvPicPr>
        <p:blipFill>
          <a:blip r:embed="rId13"/>
          <a:stretch>
            <a:fillRect/>
          </a:stretch>
        </p:blipFill>
        <p:spPr>
          <a:xfrm>
            <a:off x="10306050" y="395287"/>
            <a:ext cx="1387364" cy="1103586"/>
          </a:xfrm>
          <a:prstGeom prst="rect">
            <a:avLst/>
          </a:prstGeom>
        </p:spPr>
      </p:pic>
    </p:spTree>
    <p:extLst>
      <p:ext uri="{BB962C8B-B14F-4D97-AF65-F5344CB8AC3E}">
        <p14:creationId xmlns:p14="http://schemas.microsoft.com/office/powerpoint/2010/main" val="3128425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statista.com/statistics/242745/volume-of-global-equity-trading/" TargetMode="External"/><Relationship Id="rId2" Type="http://schemas.openxmlformats.org/officeDocument/2006/relationships/hyperlink" Target="https://www.bis.org/statistics/rppb2310.htm" TargetMode="External"/><Relationship Id="rId1" Type="http://schemas.openxmlformats.org/officeDocument/2006/relationships/slideLayout" Target="../slideLayouts/slideLayout2.xml"/><Relationship Id="rId4" Type="http://schemas.openxmlformats.org/officeDocument/2006/relationships/hyperlink" Target="https://www.bis.org/statistics/rpfx22_fx.htm#:~:text=Turnover%20in%20foreign%20exchange%20markets,panel%2C%20and%20Table%201).&amp;text=The%2014%25%20growth%20since%20the,but%20two%20Surveys%20since%20200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1586E-87AB-0B11-2B8B-27721A735BB3}"/>
              </a:ext>
            </a:extLst>
          </p:cNvPr>
          <p:cNvSpPr>
            <a:spLocks noGrp="1"/>
          </p:cNvSpPr>
          <p:nvPr>
            <p:ph type="ctrTitle"/>
          </p:nvPr>
        </p:nvSpPr>
        <p:spPr>
          <a:xfrm>
            <a:off x="2083980" y="1531088"/>
            <a:ext cx="8584019" cy="1679945"/>
          </a:xfrm>
          <a:solidFill>
            <a:schemeClr val="accent1">
              <a:lumMod val="60000"/>
              <a:lumOff val="40000"/>
            </a:schemeClr>
          </a:solidFill>
        </p:spPr>
        <p:txBody>
          <a:bodyPr>
            <a:noAutofit/>
          </a:bodyPr>
          <a:lstStyle/>
          <a:p>
            <a:br>
              <a:rPr lang="en-GB" sz="4000" b="1" i="0" u="none" strike="noStrike" baseline="0" dirty="0">
                <a:latin typeface="Times New Roman" panose="02020603050405020304" pitchFamily="18" charset="0"/>
                <a:cs typeface="Times New Roman" panose="02020603050405020304" pitchFamily="18" charset="0"/>
              </a:rPr>
            </a:br>
            <a:br>
              <a:rPr lang="en-GB" sz="4000" b="1" i="0" u="none" strike="noStrike" baseline="0" dirty="0">
                <a:latin typeface="Times New Roman" panose="02020603050405020304" pitchFamily="18" charset="0"/>
                <a:cs typeface="Times New Roman" panose="02020603050405020304" pitchFamily="18" charset="0"/>
              </a:rPr>
            </a:br>
            <a:br>
              <a:rPr lang="en-GB" sz="4000" b="1" i="0" u="none" strike="noStrike" baseline="0" dirty="0">
                <a:latin typeface="Times New Roman" panose="02020603050405020304" pitchFamily="18" charset="0"/>
                <a:cs typeface="Times New Roman" panose="02020603050405020304" pitchFamily="18" charset="0"/>
              </a:rPr>
            </a:br>
            <a:br>
              <a:rPr lang="en-GB" sz="4000" b="1" i="0" u="none" strike="noStrike" baseline="0" dirty="0">
                <a:latin typeface="Times New Roman" panose="02020603050405020304" pitchFamily="18" charset="0"/>
                <a:cs typeface="Times New Roman" panose="02020603050405020304" pitchFamily="18" charset="0"/>
              </a:rPr>
            </a:br>
            <a:r>
              <a:rPr lang="en-GB" sz="4000" b="1" dirty="0">
                <a:latin typeface="Times New Roman" panose="02020603050405020304" pitchFamily="18" charset="0"/>
                <a:cs typeface="Times New Roman" panose="02020603050405020304" pitchFamily="18" charset="0"/>
              </a:rPr>
              <a:t>AFU_08504, BFU 08104, ACU_08103</a:t>
            </a:r>
            <a:br>
              <a:rPr lang="en-GB" sz="4000" b="1" i="0" u="none" strike="noStrike" baseline="0" dirty="0">
                <a:latin typeface="Times New Roman" panose="02020603050405020304" pitchFamily="18" charset="0"/>
                <a:cs typeface="Times New Roman" panose="02020603050405020304" pitchFamily="18" charset="0"/>
              </a:rPr>
            </a:br>
            <a:br>
              <a:rPr lang="en-GB" sz="4000" b="1" i="0" u="none" strike="noStrike" baseline="0" dirty="0">
                <a:latin typeface="Times New Roman" panose="02020603050405020304" pitchFamily="18" charset="0"/>
                <a:cs typeface="Times New Roman" panose="02020603050405020304" pitchFamily="18" charset="0"/>
              </a:rPr>
            </a:br>
            <a:r>
              <a:rPr lang="en-GB" sz="4000" b="1" dirty="0">
                <a:latin typeface="Times New Roman" panose="02020603050405020304" pitchFamily="18" charset="0"/>
                <a:cs typeface="Times New Roman" panose="02020603050405020304" pitchFamily="18" charset="0"/>
              </a:rPr>
              <a:t>INTERNATIONAL FINANCE</a:t>
            </a:r>
          </a:p>
        </p:txBody>
      </p:sp>
      <p:sp>
        <p:nvSpPr>
          <p:cNvPr id="4" name="TextBox 3">
            <a:extLst>
              <a:ext uri="{FF2B5EF4-FFF2-40B4-BE49-F238E27FC236}">
                <a16:creationId xmlns:a16="http://schemas.microsoft.com/office/drawing/2014/main" id="{938B9BFF-32AD-012A-F0A9-28CEFD7CD85B}"/>
              </a:ext>
            </a:extLst>
          </p:cNvPr>
          <p:cNvSpPr txBox="1"/>
          <p:nvPr/>
        </p:nvSpPr>
        <p:spPr>
          <a:xfrm>
            <a:off x="1081377" y="3828572"/>
            <a:ext cx="10813773" cy="2308324"/>
          </a:xfrm>
          <a:prstGeom prst="rect">
            <a:avLst/>
          </a:prstGeom>
          <a:noFill/>
        </p:spPr>
        <p:txBody>
          <a:bodyPr wrap="square">
            <a:spAutoFit/>
          </a:bodyPr>
          <a:lstStyle/>
          <a:p>
            <a:pPr marL="0" indent="0" algn="ctr">
              <a:buNone/>
            </a:pPr>
            <a:r>
              <a:rPr lang="en-GB" altLang="en-US" sz="3600" b="1" dirty="0">
                <a:solidFill>
                  <a:schemeClr val="accent1"/>
                </a:solidFill>
                <a:latin typeface="Times New Roman" panose="02020603050405020304" pitchFamily="18" charset="0"/>
                <a:cs typeface="Times New Roman" panose="02020603050405020304" pitchFamily="18" charset="0"/>
              </a:rPr>
              <a:t>TOPIC 1:</a:t>
            </a:r>
          </a:p>
          <a:p>
            <a:pPr marL="0" indent="0" algn="ctr">
              <a:buNone/>
            </a:pPr>
            <a:r>
              <a:rPr lang="en-GB" altLang="en-US" sz="3600" b="1" dirty="0">
                <a:solidFill>
                  <a:schemeClr val="accent1"/>
                </a:solidFill>
                <a:latin typeface="Times New Roman" panose="02020603050405020304" pitchFamily="18" charset="0"/>
                <a:cs typeface="Times New Roman" panose="02020603050405020304" pitchFamily="18" charset="0"/>
              </a:rPr>
              <a:t>INTRODUCTION TO INTERNATIONAL FINANCE AND </a:t>
            </a:r>
          </a:p>
          <a:p>
            <a:pPr marL="0" indent="0" algn="ctr">
              <a:buNone/>
            </a:pPr>
            <a:r>
              <a:rPr lang="en-GB" altLang="en-US" sz="3600" b="1" dirty="0">
                <a:solidFill>
                  <a:schemeClr val="accent1"/>
                </a:solidFill>
                <a:latin typeface="Times New Roman" panose="02020603050405020304" pitchFamily="18" charset="0"/>
                <a:cs typeface="Times New Roman" panose="02020603050405020304" pitchFamily="18" charset="0"/>
              </a:rPr>
              <a:t>INTERNATIONAL MONETARY SYSTEM</a:t>
            </a:r>
          </a:p>
        </p:txBody>
      </p:sp>
      <p:sp>
        <p:nvSpPr>
          <p:cNvPr id="3" name="Slide Number Placeholder 2">
            <a:extLst>
              <a:ext uri="{FF2B5EF4-FFF2-40B4-BE49-F238E27FC236}">
                <a16:creationId xmlns:a16="http://schemas.microsoft.com/office/drawing/2014/main" id="{4DB46581-8262-F081-1E12-BE8F22A936F7}"/>
              </a:ext>
            </a:extLst>
          </p:cNvPr>
          <p:cNvSpPr>
            <a:spLocks noGrp="1"/>
          </p:cNvSpPr>
          <p:nvPr>
            <p:ph type="sldNum" sz="quarter" idx="12"/>
          </p:nvPr>
        </p:nvSpPr>
        <p:spPr/>
        <p:txBody>
          <a:bodyPr/>
          <a:lstStyle/>
          <a:p>
            <a:fld id="{084DE27E-0CE8-4E75-8183-22B67EE53D10}" type="slidenum">
              <a:rPr lang="en-GB" smtClean="0"/>
              <a:t>1</a:t>
            </a:fld>
            <a:endParaRPr lang="en-GB"/>
          </a:p>
        </p:txBody>
      </p:sp>
    </p:spTree>
    <p:extLst>
      <p:ext uri="{BB962C8B-B14F-4D97-AF65-F5344CB8AC3E}">
        <p14:creationId xmlns:p14="http://schemas.microsoft.com/office/powerpoint/2010/main" val="2439896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1CD-BE9F-A441-ABF4-BE1230E9BCC2}"/>
              </a:ext>
            </a:extLst>
          </p:cNvPr>
          <p:cNvSpPr>
            <a:spLocks noGrp="1"/>
          </p:cNvSpPr>
          <p:nvPr>
            <p:ph type="title"/>
          </p:nvPr>
        </p:nvSpPr>
        <p:spPr/>
        <p:txBody>
          <a:bodyPr/>
          <a:lstStyle/>
          <a:p>
            <a:endParaRPr lang="en-GB" dirty="0"/>
          </a:p>
        </p:txBody>
      </p:sp>
      <p:pic>
        <p:nvPicPr>
          <p:cNvPr id="2050" name="Picture 2">
            <a:extLst>
              <a:ext uri="{FF2B5EF4-FFF2-40B4-BE49-F238E27FC236}">
                <a16:creationId xmlns:a16="http://schemas.microsoft.com/office/drawing/2014/main" id="{E8FD0277-F9D9-F1AA-6788-F4C14AEC1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76" y="0"/>
            <a:ext cx="10145306"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C6DBB1A1-F3B4-B653-F8DC-3C87A77F3A71}"/>
              </a:ext>
            </a:extLst>
          </p:cNvPr>
          <p:cNvSpPr>
            <a:spLocks noGrp="1"/>
          </p:cNvSpPr>
          <p:nvPr>
            <p:ph type="sldNum" sz="quarter" idx="12"/>
          </p:nvPr>
        </p:nvSpPr>
        <p:spPr/>
        <p:txBody>
          <a:bodyPr/>
          <a:lstStyle/>
          <a:p>
            <a:fld id="{084DE27E-0CE8-4E75-8183-22B67EE53D10}" type="slidenum">
              <a:rPr lang="en-GB" smtClean="0"/>
              <a:t>10</a:t>
            </a:fld>
            <a:endParaRPr lang="en-GB"/>
          </a:p>
        </p:txBody>
      </p:sp>
    </p:spTree>
    <p:extLst>
      <p:ext uri="{BB962C8B-B14F-4D97-AF65-F5344CB8AC3E}">
        <p14:creationId xmlns:p14="http://schemas.microsoft.com/office/powerpoint/2010/main" val="2433106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67490-5D00-F2D7-AE53-1C96F8708C43}"/>
              </a:ext>
            </a:extLst>
          </p:cNvPr>
          <p:cNvSpPr>
            <a:spLocks noGrp="1"/>
          </p:cNvSpPr>
          <p:nvPr>
            <p:ph type="title"/>
          </p:nvPr>
        </p:nvSpPr>
        <p:spPr>
          <a:xfrm>
            <a:off x="838200" y="365125"/>
            <a:ext cx="9363323" cy="1325563"/>
          </a:xfrm>
        </p:spPr>
        <p:txBody>
          <a:bodyPr/>
          <a:lstStyle/>
          <a:p>
            <a:r>
              <a:rPr lang="en-US" b="1" dirty="0">
                <a:latin typeface="Times New Roman" panose="02020603050405020304" pitchFamily="18" charset="0"/>
                <a:cs typeface="Times New Roman" panose="02020603050405020304" pitchFamily="18" charset="0"/>
              </a:rPr>
              <a:t>International Finance and the Role of the Financial Manager </a:t>
            </a:r>
            <a:endParaRPr lang="en-GB"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EE3228-B26A-DBA1-07DD-3C435902D3CA}"/>
              </a:ext>
            </a:extLst>
          </p:cNvPr>
          <p:cNvSpPr>
            <a:spLocks noGrp="1"/>
          </p:cNvSpPr>
          <p:nvPr>
            <p:ph idx="1"/>
          </p:nvPr>
        </p:nvSpPr>
        <p:spPr/>
        <p:txBody>
          <a:bodyPr>
            <a:normAutofit fontScale="92500"/>
          </a:bodyPr>
          <a:lstStyle/>
          <a:p>
            <a:r>
              <a:rPr lang="en-US" b="0" i="0" dirty="0">
                <a:solidFill>
                  <a:srgbClr val="202124"/>
                </a:solidFill>
                <a:effectLst/>
                <a:latin typeface="Times New Roman" panose="02020603050405020304" pitchFamily="18" charset="0"/>
                <a:cs typeface="Times New Roman" panose="02020603050405020304" pitchFamily="18" charset="0"/>
              </a:rPr>
              <a:t>A Financial Manager is a key decision-maker in an organization. They </a:t>
            </a:r>
            <a:r>
              <a:rPr lang="en-US" b="0" i="0" dirty="0">
                <a:solidFill>
                  <a:srgbClr val="040C28"/>
                </a:solidFill>
                <a:effectLst/>
                <a:latin typeface="Times New Roman" panose="02020603050405020304" pitchFamily="18" charset="0"/>
                <a:cs typeface="Times New Roman" panose="02020603050405020304" pitchFamily="18" charset="0"/>
              </a:rPr>
              <a:t>use data analysis and advise senior managers on profit-maximizing ideas</a:t>
            </a:r>
            <a:r>
              <a:rPr lang="en-US" dirty="0">
                <a:solidFill>
                  <a:srgbClr val="202124"/>
                </a:solidFill>
                <a:latin typeface="Times New Roman" panose="02020603050405020304" pitchFamily="18" charset="0"/>
                <a:cs typeface="Times New Roman" panose="02020603050405020304" pitchFamily="18" charset="0"/>
              </a:rPr>
              <a:t>.</a:t>
            </a:r>
          </a:p>
          <a:p>
            <a:r>
              <a:rPr lang="en-US" dirty="0">
                <a:solidFill>
                  <a:srgbClr val="202124"/>
                </a:solidFill>
                <a:latin typeface="Times New Roman" panose="02020603050405020304" pitchFamily="18" charset="0"/>
                <a:cs typeface="Times New Roman" panose="02020603050405020304" pitchFamily="18" charset="0"/>
              </a:rPr>
              <a:t>Under IF they have to pay extra attention to the following as they have ramifications for the firm’s profitability and performance. </a:t>
            </a:r>
          </a:p>
          <a:p>
            <a:pPr algn="l"/>
            <a:endParaRPr lang="en-GB" sz="1800" b="0" i="0" u="none" strike="noStrike" baseline="0" dirty="0">
              <a:solidFill>
                <a:srgbClr val="000000"/>
              </a:solidFill>
              <a:latin typeface="Times New Roman" panose="02020603050405020304" pitchFamily="18" charset="0"/>
              <a:cs typeface="Times New Roman" panose="02020603050405020304" pitchFamily="18" charset="0"/>
            </a:endParaRPr>
          </a:p>
          <a:p>
            <a:pPr marL="538163" indent="-179388"/>
            <a:r>
              <a:rPr lang="en-US" sz="2400" b="0" i="0" u="none" strike="noStrike" baseline="0" dirty="0">
                <a:solidFill>
                  <a:srgbClr val="000000"/>
                </a:solidFill>
                <a:latin typeface="Times New Roman" panose="02020603050405020304" pitchFamily="18" charset="0"/>
                <a:cs typeface="Times New Roman" panose="02020603050405020304" pitchFamily="18" charset="0"/>
              </a:rPr>
              <a:t>Fluctuations in exchange and interest rates - </a:t>
            </a:r>
            <a:r>
              <a:rPr lang="en-US" sz="1800" dirty="0">
                <a:solidFill>
                  <a:srgbClr val="000000"/>
                </a:solidFill>
                <a:latin typeface="Times New Roman" panose="02020603050405020304" pitchFamily="18" charset="0"/>
                <a:cs typeface="Times New Roman" panose="02020603050405020304" pitchFamily="18" charset="0"/>
              </a:rPr>
              <a:t>D</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etermine firm’s cost of financing and return on investment. Volatility of exchange and interest rates implies volatility of profitability and raises the need for managing financial risks.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marL="538163" indent="-179388"/>
            <a:r>
              <a:rPr lang="en-US" sz="2400" b="0" i="0" u="none" strike="noStrike" baseline="0" dirty="0">
                <a:solidFill>
                  <a:srgbClr val="000000"/>
                </a:solidFill>
                <a:latin typeface="Times New Roman" panose="02020603050405020304" pitchFamily="18" charset="0"/>
                <a:cs typeface="Times New Roman" panose="02020603050405020304" pitchFamily="18" charset="0"/>
              </a:rPr>
              <a:t>Balance of payments difficulties -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balance of payments difficulties affect interest and exchange rates and the economic performance of countries, since they are often viewed as a constraint on economic policy. </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marL="538163" indent="-179388"/>
            <a:r>
              <a:rPr lang="en-GB" sz="2400" b="0" i="0" u="none" strike="noStrike" baseline="0" dirty="0">
                <a:solidFill>
                  <a:srgbClr val="000000"/>
                </a:solidFill>
                <a:latin typeface="Times New Roman" panose="02020603050405020304" pitchFamily="18" charset="0"/>
                <a:cs typeface="Times New Roman" panose="02020603050405020304" pitchFamily="18" charset="0"/>
              </a:rPr>
              <a:t>The international debt problem - </a:t>
            </a:r>
            <a:r>
              <a:rPr lang="en-US" sz="1800" dirty="0">
                <a:solidFill>
                  <a:srgbClr val="000000"/>
                </a:solidFill>
                <a:latin typeface="Times New Roman" panose="02020603050405020304" pitchFamily="18" charset="0"/>
                <a:cs typeface="Times New Roman" panose="02020603050405020304" pitchFamily="18" charset="0"/>
              </a:rPr>
              <a:t>F</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irms in general think seriously about country risk before taking any about doing business with a particular country. </a:t>
            </a:r>
            <a:endParaRPr lang="en-GB" sz="2400" b="0" i="0" u="none" strike="noStrike" baseline="0" dirty="0">
              <a:solidFill>
                <a:srgbClr val="000000"/>
              </a:solidFill>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2E6A5AE-8A78-AC96-0B9C-A159164F4A4F}"/>
              </a:ext>
            </a:extLst>
          </p:cNvPr>
          <p:cNvSpPr>
            <a:spLocks noGrp="1"/>
          </p:cNvSpPr>
          <p:nvPr>
            <p:ph type="sldNum" sz="quarter" idx="12"/>
          </p:nvPr>
        </p:nvSpPr>
        <p:spPr/>
        <p:txBody>
          <a:bodyPr/>
          <a:lstStyle/>
          <a:p>
            <a:fld id="{084DE27E-0CE8-4E75-8183-22B67EE53D10}" type="slidenum">
              <a:rPr lang="en-GB" smtClean="0"/>
              <a:t>11</a:t>
            </a:fld>
            <a:endParaRPr lang="en-GB"/>
          </a:p>
        </p:txBody>
      </p:sp>
    </p:spTree>
    <p:extLst>
      <p:ext uri="{BB962C8B-B14F-4D97-AF65-F5344CB8AC3E}">
        <p14:creationId xmlns:p14="http://schemas.microsoft.com/office/powerpoint/2010/main" val="496310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A09167-266E-AE07-0DB0-6442DD679794}"/>
              </a:ext>
            </a:extLst>
          </p:cNvPr>
          <p:cNvSpPr>
            <a:spLocks noGrp="1"/>
          </p:cNvSpPr>
          <p:nvPr>
            <p:ph idx="1"/>
          </p:nvPr>
        </p:nvSpPr>
        <p:spPr>
          <a:xfrm>
            <a:off x="838200" y="2551814"/>
            <a:ext cx="10910777" cy="3625150"/>
          </a:xfrm>
        </p:spPr>
        <p:txBody>
          <a:bodyPr>
            <a:normAutofit/>
          </a:bodyPr>
          <a:lstStyle/>
          <a:p>
            <a:pPr marL="0" indent="0">
              <a:buNone/>
            </a:pPr>
            <a:endParaRPr lang="en-US" sz="3600" dirty="0">
              <a:solidFill>
                <a:srgbClr val="000000"/>
              </a:solidFill>
              <a:latin typeface="Times New Roman" panose="02020603050405020304" pitchFamily="18" charset="0"/>
            </a:endParaRPr>
          </a:p>
          <a:p>
            <a:pPr marL="712788" indent="-447675">
              <a:buNone/>
            </a:pPr>
            <a:r>
              <a:rPr lang="en-US" sz="3600" b="0" i="0" u="none" strike="noStrike" baseline="0" dirty="0">
                <a:solidFill>
                  <a:srgbClr val="000000"/>
                </a:solidFill>
                <a:latin typeface="Times New Roman" panose="02020603050405020304" pitchFamily="18" charset="0"/>
              </a:rPr>
              <a:t>Precisely, financial manager need knowledge of: </a:t>
            </a:r>
          </a:p>
          <a:p>
            <a:pPr marL="712788" indent="-447675">
              <a:buFont typeface="Wingdings" panose="05000000000000000000" pitchFamily="2" charset="2"/>
              <a:buChar char="Ø"/>
            </a:pPr>
            <a:r>
              <a:rPr lang="en-US" sz="3600" b="0" i="0" u="none" strike="noStrike" baseline="0" dirty="0">
                <a:solidFill>
                  <a:srgbClr val="000000"/>
                </a:solidFill>
                <a:latin typeface="Times New Roman" panose="02020603050405020304" pitchFamily="18" charset="0"/>
              </a:rPr>
              <a:t>Major economic indicators such as growth, inflation, unemployment and the balance of payments. </a:t>
            </a:r>
          </a:p>
          <a:p>
            <a:pPr marL="712788" indent="-447675">
              <a:buFont typeface="Wingdings" panose="05000000000000000000" pitchFamily="2" charset="2"/>
              <a:buChar char="Ø"/>
            </a:pPr>
            <a:r>
              <a:rPr lang="en-US" sz="3600" b="0" i="0" u="none" strike="noStrike" baseline="0" dirty="0">
                <a:solidFill>
                  <a:srgbClr val="000000"/>
                </a:solidFill>
                <a:latin typeface="Times New Roman" panose="02020603050405020304" pitchFamily="18" charset="0"/>
              </a:rPr>
              <a:t>Government policies, including monetary, fiscal and structural policies. </a:t>
            </a:r>
          </a:p>
        </p:txBody>
      </p:sp>
      <p:sp>
        <p:nvSpPr>
          <p:cNvPr id="4" name="TextBox 3">
            <a:extLst>
              <a:ext uri="{FF2B5EF4-FFF2-40B4-BE49-F238E27FC236}">
                <a16:creationId xmlns:a16="http://schemas.microsoft.com/office/drawing/2014/main" id="{2DFBD514-3C57-E8A3-A614-AB7FD547B50D}"/>
              </a:ext>
            </a:extLst>
          </p:cNvPr>
          <p:cNvSpPr txBox="1"/>
          <p:nvPr/>
        </p:nvSpPr>
        <p:spPr>
          <a:xfrm>
            <a:off x="838201" y="979047"/>
            <a:ext cx="9762460" cy="2086725"/>
          </a:xfrm>
          <a:prstGeom prst="rect">
            <a:avLst/>
          </a:prstGeom>
          <a:noFill/>
        </p:spPr>
        <p:txBody>
          <a:bodyPr wrap="square">
            <a:spAutoFit/>
          </a:bodyPr>
          <a:lstStyle/>
          <a:p>
            <a:pPr marL="361950" indent="-361950">
              <a:lnSpc>
                <a:spcPct val="90000"/>
              </a:lnSpc>
              <a:spcBef>
                <a:spcPts val="1000"/>
              </a:spcBef>
              <a:buFont typeface="Arial" panose="020B0604020202020204" pitchFamily="34" charset="0"/>
              <a:buChar char="•"/>
            </a:pPr>
            <a:r>
              <a:rPr lang="en-US" sz="3600" dirty="0">
                <a:solidFill>
                  <a:srgbClr val="000000"/>
                </a:solidFill>
                <a:latin typeface="Times New Roman" panose="02020603050405020304" pitchFamily="18" charset="0"/>
              </a:rPr>
              <a:t>All in all, the  financial manager needs to be acquainted with the microeconomic environment in which the firm operates to execute the tasks effectively. </a:t>
            </a:r>
          </a:p>
        </p:txBody>
      </p:sp>
      <p:sp>
        <p:nvSpPr>
          <p:cNvPr id="2" name="Slide Number Placeholder 1">
            <a:extLst>
              <a:ext uri="{FF2B5EF4-FFF2-40B4-BE49-F238E27FC236}">
                <a16:creationId xmlns:a16="http://schemas.microsoft.com/office/drawing/2014/main" id="{26A6CC0A-1F59-0297-F1BB-70BFD3F78A0F}"/>
              </a:ext>
            </a:extLst>
          </p:cNvPr>
          <p:cNvSpPr>
            <a:spLocks noGrp="1"/>
          </p:cNvSpPr>
          <p:nvPr>
            <p:ph type="sldNum" sz="quarter" idx="12"/>
          </p:nvPr>
        </p:nvSpPr>
        <p:spPr/>
        <p:txBody>
          <a:bodyPr/>
          <a:lstStyle/>
          <a:p>
            <a:fld id="{084DE27E-0CE8-4E75-8183-22B67EE53D10}" type="slidenum">
              <a:rPr lang="en-GB" smtClean="0"/>
              <a:t>12</a:t>
            </a:fld>
            <a:endParaRPr lang="en-GB"/>
          </a:p>
        </p:txBody>
      </p:sp>
    </p:spTree>
    <p:extLst>
      <p:ext uri="{BB962C8B-B14F-4D97-AF65-F5344CB8AC3E}">
        <p14:creationId xmlns:p14="http://schemas.microsoft.com/office/powerpoint/2010/main" val="3613598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05E142-C81D-30D0-9043-647B5DCDA59F}"/>
              </a:ext>
            </a:extLst>
          </p:cNvPr>
          <p:cNvSpPr>
            <a:spLocks noGrp="1"/>
          </p:cNvSpPr>
          <p:nvPr>
            <p:ph idx="1"/>
          </p:nvPr>
        </p:nvSpPr>
        <p:spPr/>
        <p:txBody>
          <a:bodyPr>
            <a:normAutofit/>
          </a:bodyPr>
          <a:lstStyle/>
          <a:p>
            <a:r>
              <a:rPr lang="en-US" sz="2800" b="0" i="0" u="none" strike="noStrike" baseline="0" dirty="0">
                <a:solidFill>
                  <a:srgbClr val="000000"/>
                </a:solidFill>
                <a:latin typeface="Times New Roman" panose="02020603050405020304" pitchFamily="18" charset="0"/>
              </a:rPr>
              <a:t>It helps the financial manager </a:t>
            </a:r>
            <a:r>
              <a:rPr lang="en-US" sz="2800" b="0" i="0" u="sng" strike="noStrike" baseline="0" dirty="0">
                <a:solidFill>
                  <a:srgbClr val="000000"/>
                </a:solidFill>
                <a:latin typeface="Times New Roman" panose="02020603050405020304" pitchFamily="18" charset="0"/>
              </a:rPr>
              <a:t>decide how </a:t>
            </a:r>
            <a:r>
              <a:rPr lang="en-US" sz="2800" b="0" i="0" u="none" strike="noStrike" baseline="0" dirty="0">
                <a:solidFill>
                  <a:srgbClr val="000000"/>
                </a:solidFill>
                <a:latin typeface="Times New Roman" panose="02020603050405020304" pitchFamily="18" charset="0"/>
              </a:rPr>
              <a:t>international events will affect the firm, and which </a:t>
            </a:r>
            <a:r>
              <a:rPr lang="en-US" sz="2800" b="0" i="0" u="sng" strike="noStrike" baseline="0" dirty="0">
                <a:solidFill>
                  <a:srgbClr val="000000"/>
                </a:solidFill>
                <a:latin typeface="Times New Roman" panose="02020603050405020304" pitchFamily="18" charset="0"/>
              </a:rPr>
              <a:t>steps can be taken </a:t>
            </a:r>
            <a:r>
              <a:rPr lang="en-US" sz="2800" b="0" i="0" u="none" strike="noStrike" baseline="0" dirty="0">
                <a:solidFill>
                  <a:srgbClr val="000000"/>
                </a:solidFill>
                <a:latin typeface="Times New Roman" panose="02020603050405020304" pitchFamily="18" charset="0"/>
              </a:rPr>
              <a:t>to take advantage of positive developments and protect the firm from harmful ones. </a:t>
            </a:r>
          </a:p>
          <a:p>
            <a:pPr marL="0" indent="0">
              <a:buNone/>
            </a:pPr>
            <a:endParaRPr lang="en-US" sz="2800" b="0" i="0" u="none" strike="noStrike" baseline="0" dirty="0">
              <a:solidFill>
                <a:srgbClr val="000000"/>
              </a:solidFill>
              <a:latin typeface="Times New Roman" panose="02020603050405020304" pitchFamily="18" charset="0"/>
            </a:endParaRPr>
          </a:p>
          <a:p>
            <a:r>
              <a:rPr lang="en-US" sz="2800" b="0" i="0" u="none" strike="noStrike" baseline="0" dirty="0">
                <a:solidFill>
                  <a:srgbClr val="000000"/>
                </a:solidFill>
                <a:latin typeface="Times New Roman" panose="02020603050405020304" pitchFamily="18" charset="0"/>
              </a:rPr>
              <a:t>It helps the financial manager to </a:t>
            </a:r>
            <a:r>
              <a:rPr lang="en-US" sz="2800" b="0" i="0" u="sng" strike="noStrike" baseline="0" dirty="0">
                <a:solidFill>
                  <a:srgbClr val="000000"/>
                </a:solidFill>
                <a:latin typeface="Times New Roman" panose="02020603050405020304" pitchFamily="18" charset="0"/>
              </a:rPr>
              <a:t>anticipate events </a:t>
            </a:r>
            <a:r>
              <a:rPr lang="en-US" sz="2800" b="0" i="0" u="none" strike="noStrike" baseline="0" dirty="0">
                <a:solidFill>
                  <a:srgbClr val="000000"/>
                </a:solidFill>
                <a:latin typeface="Times New Roman" panose="02020603050405020304" pitchFamily="18" charset="0"/>
              </a:rPr>
              <a:t>and to make profitable </a:t>
            </a:r>
            <a:r>
              <a:rPr lang="en-US" sz="2800" b="0" i="0" u="sng" strike="noStrike" baseline="0" dirty="0">
                <a:solidFill>
                  <a:srgbClr val="000000"/>
                </a:solidFill>
                <a:latin typeface="Times New Roman" panose="02020603050405020304" pitchFamily="18" charset="0"/>
              </a:rPr>
              <a:t>decisions before the events occur</a:t>
            </a:r>
            <a:r>
              <a:rPr lang="en-US" sz="2800" b="0" i="0" u="none" strike="noStrike" baseline="0" dirty="0">
                <a:solidFill>
                  <a:srgbClr val="000000"/>
                </a:solidFill>
                <a:latin typeface="Times New Roman" panose="02020603050405020304" pitchFamily="18" charset="0"/>
              </a:rPr>
              <a:t>. Such events include for instance, changes in exchange rates; changes in interest rates; changes in national income; and changes in political environment.</a:t>
            </a:r>
            <a:endParaRPr lang="en-GB" sz="3600" dirty="0"/>
          </a:p>
          <a:p>
            <a:endParaRPr lang="en-GB" dirty="0"/>
          </a:p>
        </p:txBody>
      </p:sp>
      <p:sp>
        <p:nvSpPr>
          <p:cNvPr id="5" name="TextBox 4">
            <a:extLst>
              <a:ext uri="{FF2B5EF4-FFF2-40B4-BE49-F238E27FC236}">
                <a16:creationId xmlns:a16="http://schemas.microsoft.com/office/drawing/2014/main" id="{BD69210B-DA0E-AD00-81E2-BFD12F858CC3}"/>
              </a:ext>
            </a:extLst>
          </p:cNvPr>
          <p:cNvSpPr txBox="1"/>
          <p:nvPr/>
        </p:nvSpPr>
        <p:spPr>
          <a:xfrm>
            <a:off x="838199" y="543389"/>
            <a:ext cx="9273363" cy="954107"/>
          </a:xfrm>
          <a:prstGeom prst="rect">
            <a:avLst/>
          </a:prstGeom>
          <a:noFill/>
        </p:spPr>
        <p:txBody>
          <a:bodyPr wrap="square">
            <a:spAutoFit/>
          </a:bodyPr>
          <a:lstStyle/>
          <a:p>
            <a:pPr marL="0" indent="0">
              <a:buNone/>
            </a:pPr>
            <a:r>
              <a:rPr lang="en-US" sz="2800" b="0" i="0" u="none" strike="noStrike" baseline="0" dirty="0">
                <a:solidFill>
                  <a:srgbClr val="000000"/>
                </a:solidFill>
                <a:latin typeface="Times New Roman" panose="02020603050405020304" pitchFamily="18" charset="0"/>
              </a:rPr>
              <a:t>Studying international finance is important for the financial manager for the following two principal reasons: </a:t>
            </a:r>
          </a:p>
        </p:txBody>
      </p:sp>
      <p:sp>
        <p:nvSpPr>
          <p:cNvPr id="2" name="Slide Number Placeholder 1">
            <a:extLst>
              <a:ext uri="{FF2B5EF4-FFF2-40B4-BE49-F238E27FC236}">
                <a16:creationId xmlns:a16="http://schemas.microsoft.com/office/drawing/2014/main" id="{6AFDF20F-1D6F-83D3-36FB-B5C2DC88A865}"/>
              </a:ext>
            </a:extLst>
          </p:cNvPr>
          <p:cNvSpPr>
            <a:spLocks noGrp="1"/>
          </p:cNvSpPr>
          <p:nvPr>
            <p:ph type="sldNum" sz="quarter" idx="12"/>
          </p:nvPr>
        </p:nvSpPr>
        <p:spPr/>
        <p:txBody>
          <a:bodyPr/>
          <a:lstStyle/>
          <a:p>
            <a:fld id="{084DE27E-0CE8-4E75-8183-22B67EE53D10}" type="slidenum">
              <a:rPr lang="en-GB" smtClean="0"/>
              <a:t>13</a:t>
            </a:fld>
            <a:endParaRPr lang="en-GB"/>
          </a:p>
        </p:txBody>
      </p:sp>
    </p:spTree>
    <p:extLst>
      <p:ext uri="{BB962C8B-B14F-4D97-AF65-F5344CB8AC3E}">
        <p14:creationId xmlns:p14="http://schemas.microsoft.com/office/powerpoint/2010/main" val="1524670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CE2C-255D-87CD-619F-70A7B57C9AC6}"/>
              </a:ext>
            </a:extLst>
          </p:cNvPr>
          <p:cNvSpPr>
            <a:spLocks noGrp="1"/>
          </p:cNvSpPr>
          <p:nvPr>
            <p:ph type="title"/>
          </p:nvPr>
        </p:nvSpPr>
        <p:spPr>
          <a:xfrm>
            <a:off x="815163" y="226902"/>
            <a:ext cx="10515600" cy="1325563"/>
          </a:xfrm>
        </p:spPr>
        <p:txBody>
          <a:bodyPr/>
          <a:lstStyle/>
          <a:p>
            <a:r>
              <a:rPr lang="en-US" b="1" dirty="0">
                <a:latin typeface="Times New Roman" panose="02020603050405020304" pitchFamily="18" charset="0"/>
                <a:cs typeface="Times New Roman" panose="02020603050405020304" pitchFamily="18" charset="0"/>
              </a:rPr>
              <a:t>Evolution of International Finance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and Its Importance </a:t>
            </a:r>
            <a:endParaRPr lang="en-GB"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6074F5-ECDC-FB39-40A8-388B0905CACB}"/>
              </a:ext>
            </a:extLst>
          </p:cNvPr>
          <p:cNvSpPr>
            <a:spLocks noGrp="1"/>
          </p:cNvSpPr>
          <p:nvPr>
            <p:ph idx="1"/>
          </p:nvPr>
        </p:nvSpPr>
        <p:spPr>
          <a:xfrm>
            <a:off x="838200" y="1552466"/>
            <a:ext cx="10515600" cy="5078632"/>
          </a:xfrm>
        </p:spPr>
        <p:txBody>
          <a:bodyPr>
            <a:noAutofit/>
          </a:bodyPr>
          <a:lstStyle/>
          <a:p>
            <a:pPr algn="just"/>
            <a:r>
              <a:rPr lang="en-GB"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International finance has assumed increasing importance at an accelerating rate, both as an academic discipline as an activity in which business firms get involved. The evolution of international finance in this context can be traced under two phases: </a:t>
            </a:r>
          </a:p>
          <a:p>
            <a:pPr marL="0" indent="0" algn="just">
              <a:buNone/>
            </a:pPr>
            <a:r>
              <a:rPr lang="en-GB" sz="24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Phase I: World War II – Early 1970s </a:t>
            </a:r>
            <a:endParaRPr lang="en-GB"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GB"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period was characterized by the following: </a:t>
            </a:r>
          </a:p>
          <a:p>
            <a:pPr marL="712788" lvl="0" indent="-350838" algn="just">
              <a:spcBef>
                <a:spcPts val="0"/>
              </a:spcBef>
              <a:spcAft>
                <a:spcPts val="220"/>
              </a:spcAft>
              <a:buFont typeface="Wingdings" panose="05000000000000000000" pitchFamily="2" charset="2"/>
              <a:buChar char="Ø"/>
            </a:pPr>
            <a:r>
              <a:rPr lang="en-GB" sz="19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a:t>
            </a:r>
            <a:r>
              <a:rPr lang="en-GB"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system of fixed exchange rates </a:t>
            </a:r>
          </a:p>
          <a:p>
            <a:pPr marL="712788" lvl="0" indent="-350838" algn="just">
              <a:spcBef>
                <a:spcPts val="0"/>
              </a:spcBef>
              <a:spcAft>
                <a:spcPts val="220"/>
              </a:spcAft>
              <a:buFont typeface="Wingdings" panose="05000000000000000000" pitchFamily="2" charset="2"/>
              <a:buChar char="Ø"/>
            </a:pPr>
            <a:r>
              <a:rPr lang="en-GB"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presence of stringent capital controls and </a:t>
            </a:r>
          </a:p>
          <a:p>
            <a:pPr marL="712788" lvl="0" indent="-350838" algn="just">
              <a:spcBef>
                <a:spcPts val="0"/>
              </a:spcBef>
              <a:buFont typeface="Wingdings" panose="05000000000000000000" pitchFamily="2" charset="2"/>
              <a:buChar char="Ø"/>
            </a:pPr>
            <a:r>
              <a:rPr lang="en-GB" sz="19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a:t>
            </a:r>
            <a:r>
              <a:rPr lang="en-GB"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egmentation of capital markets </a:t>
            </a:r>
          </a:p>
          <a:p>
            <a:pPr algn="just"/>
            <a:r>
              <a:rPr lang="en-GB"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International finance was not taught as a separate subject in higher learning institutions, rather as part of international economics, precisely as the financial counter part of international trade.  </a:t>
            </a:r>
          </a:p>
          <a:p>
            <a:pPr algn="just"/>
            <a:r>
              <a:rPr lang="en-GB"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for business firms, opportunities to engage in international or cross-country financing and investment were very virtually non-existence. International transactions were dominated by merely exports and imports. In addition, given a system of fixed exchange rates and the limited size of cross-country financial transactions, there was limited foreign exchange exposure. Consequently, hedging foreign exchange risk was not a major issue of concern. </a:t>
            </a:r>
          </a:p>
          <a:p>
            <a:pPr algn="just"/>
            <a:endParaRPr lang="en-GB" sz="19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81A040E-E6B1-A7D2-5CA8-CB71E63D376B}"/>
              </a:ext>
            </a:extLst>
          </p:cNvPr>
          <p:cNvSpPr>
            <a:spLocks noGrp="1"/>
          </p:cNvSpPr>
          <p:nvPr>
            <p:ph type="sldNum" sz="quarter" idx="12"/>
          </p:nvPr>
        </p:nvSpPr>
        <p:spPr/>
        <p:txBody>
          <a:bodyPr/>
          <a:lstStyle/>
          <a:p>
            <a:fld id="{084DE27E-0CE8-4E75-8183-22B67EE53D10}" type="slidenum">
              <a:rPr lang="en-GB" smtClean="0"/>
              <a:t>14</a:t>
            </a:fld>
            <a:endParaRPr lang="en-GB"/>
          </a:p>
        </p:txBody>
      </p:sp>
    </p:spTree>
    <p:extLst>
      <p:ext uri="{BB962C8B-B14F-4D97-AF65-F5344CB8AC3E}">
        <p14:creationId xmlns:p14="http://schemas.microsoft.com/office/powerpoint/2010/main" val="1807558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4F774-4DF7-D61A-CEA0-422DAE1AD4D3}"/>
              </a:ext>
            </a:extLst>
          </p:cNvPr>
          <p:cNvSpPr>
            <a:spLocks noGrp="1"/>
          </p:cNvSpPr>
          <p:nvPr>
            <p:ph type="title"/>
          </p:nvPr>
        </p:nvSpPr>
        <p:spPr>
          <a:xfrm>
            <a:off x="838200" y="365125"/>
            <a:ext cx="10515600" cy="474847"/>
          </a:xfrm>
        </p:spPr>
        <p:txBody>
          <a:bodyPr>
            <a:normAutofit fontScale="90000"/>
          </a:bodyPr>
          <a:lstStyle/>
          <a:p>
            <a:r>
              <a:rPr lang="en-GB" sz="2400" b="1" i="1" dirty="0">
                <a:solidFill>
                  <a:srgbClr val="000000"/>
                </a:solidFill>
                <a:latin typeface="Times New Roman" panose="02020603050405020304" pitchFamily="18" charset="0"/>
                <a:ea typeface="Calibri" panose="020F0502020204030204" pitchFamily="34" charset="0"/>
                <a:cs typeface="+mn-cs"/>
              </a:rPr>
              <a:t>Phase II: 1973 – To-date </a:t>
            </a:r>
            <a:br>
              <a:rPr lang="en-GB" sz="4400" dirty="0">
                <a:solidFill>
                  <a:srgbClr val="000000"/>
                </a:solidFill>
                <a:effectLst/>
                <a:latin typeface="Times New Roman" panose="02020603050405020304" pitchFamily="18" charset="0"/>
                <a:ea typeface="Calibri" panose="020F0502020204030204" pitchFamily="34" charset="0"/>
              </a:rPr>
            </a:br>
            <a:endParaRPr lang="en-GB" dirty="0"/>
          </a:p>
        </p:txBody>
      </p:sp>
      <p:sp>
        <p:nvSpPr>
          <p:cNvPr id="3" name="Content Placeholder 2">
            <a:extLst>
              <a:ext uri="{FF2B5EF4-FFF2-40B4-BE49-F238E27FC236}">
                <a16:creationId xmlns:a16="http://schemas.microsoft.com/office/drawing/2014/main" id="{147D6ED0-921B-CB54-C7CE-2D842EA84628}"/>
              </a:ext>
            </a:extLst>
          </p:cNvPr>
          <p:cNvSpPr>
            <a:spLocks noGrp="1"/>
          </p:cNvSpPr>
          <p:nvPr>
            <p:ph idx="1"/>
          </p:nvPr>
        </p:nvSpPr>
        <p:spPr>
          <a:xfrm>
            <a:off x="838200" y="637953"/>
            <a:ext cx="10515600" cy="6049926"/>
          </a:xfrm>
        </p:spPr>
        <p:txBody>
          <a:bodyPr>
            <a:normAutofit fontScale="92500" lnSpcReduction="20000"/>
          </a:bodyPr>
          <a:lstStyle/>
          <a:p>
            <a:r>
              <a:rPr lang="en-GB" sz="2600" dirty="0">
                <a:solidFill>
                  <a:srgbClr val="000000"/>
                </a:solidFill>
                <a:effectLst/>
                <a:latin typeface="Times New Roman" panose="02020603050405020304" pitchFamily="18" charset="0"/>
                <a:ea typeface="Calibri" panose="020F0502020204030204" pitchFamily="34" charset="0"/>
              </a:rPr>
              <a:t>With the collapse of the Bretton Woods system in 1971, major countries shifted to a system of flexible or floating exchange rates. </a:t>
            </a:r>
          </a:p>
          <a:p>
            <a:r>
              <a:rPr lang="en-GB" sz="2600" dirty="0">
                <a:solidFill>
                  <a:srgbClr val="000000"/>
                </a:solidFill>
                <a:effectLst/>
                <a:latin typeface="Times New Roman" panose="02020603050405020304" pitchFamily="18" charset="0"/>
                <a:ea typeface="Calibri" panose="020F0502020204030204" pitchFamily="34" charset="0"/>
              </a:rPr>
              <a:t>A decade later exchange rates were not only flexible but also very volatile. </a:t>
            </a:r>
          </a:p>
          <a:p>
            <a:pPr marL="0" indent="0">
              <a:buNone/>
            </a:pPr>
            <a:endParaRPr lang="en-GB" sz="2000" dirty="0">
              <a:solidFill>
                <a:srgbClr val="000000"/>
              </a:solidFill>
              <a:effectLst/>
              <a:latin typeface="Times New Roman" panose="02020603050405020304" pitchFamily="18" charset="0"/>
              <a:ea typeface="Calibri" panose="020F0502020204030204" pitchFamily="34" charset="0"/>
            </a:endParaRPr>
          </a:p>
          <a:p>
            <a:r>
              <a:rPr lang="en-GB" sz="2400" dirty="0">
                <a:solidFill>
                  <a:srgbClr val="000000"/>
                </a:solidFill>
                <a:effectLst/>
                <a:latin typeface="Times New Roman" panose="02020603050405020304" pitchFamily="18" charset="0"/>
                <a:ea typeface="Calibri" panose="020F0502020204030204" pitchFamily="34" charset="0"/>
              </a:rPr>
              <a:t>Other important events characterizing this period include trends toward: </a:t>
            </a:r>
          </a:p>
          <a:p>
            <a:pPr marL="542925" lvl="0" indent="-277813">
              <a:buFont typeface="Wingdings" panose="05000000000000000000" pitchFamily="2" charset="2"/>
              <a:buChar char="Ø"/>
            </a:pPr>
            <a:r>
              <a:rPr lang="en-GB" sz="2000" dirty="0">
                <a:solidFill>
                  <a:srgbClr val="000000"/>
                </a:solidFill>
                <a:effectLst/>
                <a:latin typeface="Times New Roman" panose="02020603050405020304" pitchFamily="18" charset="0"/>
                <a:ea typeface="Calibri" panose="020F0502020204030204" pitchFamily="34" charset="0"/>
              </a:rPr>
              <a:t>Flexible exchange rate system </a:t>
            </a:r>
          </a:p>
          <a:p>
            <a:pPr marL="542925" lvl="0" indent="-277813">
              <a:buFont typeface="Wingdings" panose="05000000000000000000" pitchFamily="2" charset="2"/>
              <a:buChar char="Ø"/>
            </a:pPr>
            <a:r>
              <a:rPr lang="en-GB" sz="2000" dirty="0">
                <a:solidFill>
                  <a:srgbClr val="000000"/>
                </a:solidFill>
                <a:effectLst/>
                <a:latin typeface="Times New Roman" panose="02020603050405020304" pitchFamily="18" charset="0"/>
                <a:ea typeface="Calibri" panose="020F0502020204030204" pitchFamily="34" charset="0"/>
              </a:rPr>
              <a:t>Abolition of capital controls by many countries </a:t>
            </a:r>
          </a:p>
          <a:p>
            <a:pPr marL="542925" lvl="0" indent="-277813">
              <a:buFont typeface="Wingdings" panose="05000000000000000000" pitchFamily="2" charset="2"/>
              <a:buChar char="Ø"/>
            </a:pPr>
            <a:r>
              <a:rPr lang="en-GB" sz="2000" dirty="0">
                <a:solidFill>
                  <a:srgbClr val="000000"/>
                </a:solidFill>
                <a:effectLst/>
                <a:latin typeface="Times New Roman" panose="02020603050405020304" pitchFamily="18" charset="0"/>
                <a:ea typeface="Calibri" panose="020F0502020204030204" pitchFamily="34" charset="0"/>
              </a:rPr>
              <a:t>Integration of Financial Markets </a:t>
            </a:r>
          </a:p>
          <a:p>
            <a:pPr marL="0" lvl="0" indent="0">
              <a:buNone/>
            </a:pPr>
            <a:endParaRPr lang="en-GB" sz="2600" dirty="0">
              <a:solidFill>
                <a:srgbClr val="000000"/>
              </a:solidFill>
              <a:effectLst/>
              <a:latin typeface="Times New Roman" panose="02020603050405020304" pitchFamily="18" charset="0"/>
              <a:ea typeface="Calibri" panose="020F0502020204030204" pitchFamily="34" charset="0"/>
            </a:endParaRPr>
          </a:p>
          <a:p>
            <a:r>
              <a:rPr lang="en-GB" sz="2600" dirty="0">
                <a:solidFill>
                  <a:srgbClr val="000000"/>
                </a:solidFill>
                <a:effectLst/>
                <a:latin typeface="Times New Roman" panose="02020603050405020304" pitchFamily="18" charset="0"/>
                <a:ea typeface="Calibri" panose="020F0502020204030204" pitchFamily="34" charset="0"/>
              </a:rPr>
              <a:t>As an academic discipline, the field become concerned with important issues of exchange rate determination, and the sources and consequences of exchange rate volatility. </a:t>
            </a:r>
          </a:p>
          <a:p>
            <a:r>
              <a:rPr lang="en-GB" sz="2600" dirty="0">
                <a:solidFill>
                  <a:srgbClr val="000000"/>
                </a:solidFill>
                <a:effectLst/>
                <a:latin typeface="Times New Roman" panose="02020603050405020304" pitchFamily="18" charset="0"/>
                <a:ea typeface="Calibri" panose="020F0502020204030204" pitchFamily="34" charset="0"/>
              </a:rPr>
              <a:t>All the above also brought with it the need to hedge foreign exchange risk. </a:t>
            </a:r>
          </a:p>
          <a:p>
            <a:r>
              <a:rPr lang="en-GB" sz="2600" dirty="0">
                <a:solidFill>
                  <a:srgbClr val="000000"/>
                </a:solidFill>
                <a:effectLst/>
                <a:latin typeface="Times New Roman" panose="02020603050405020304" pitchFamily="18" charset="0"/>
                <a:ea typeface="Calibri" panose="020F0502020204030204" pitchFamily="34" charset="0"/>
              </a:rPr>
              <a:t>Volatility in exchange rate is relevant not only for firms </a:t>
            </a:r>
            <a:r>
              <a:rPr lang="en-GB" sz="2600" dirty="0">
                <a:solidFill>
                  <a:srgbClr val="000000"/>
                </a:solidFill>
                <a:latin typeface="Times New Roman" panose="02020603050405020304" pitchFamily="18" charset="0"/>
                <a:ea typeface="Calibri" panose="020F0502020204030204" pitchFamily="34" charset="0"/>
              </a:rPr>
              <a:t>with foreign operations but also those </a:t>
            </a:r>
            <a:r>
              <a:rPr lang="en-GB" sz="2600" dirty="0">
                <a:solidFill>
                  <a:srgbClr val="000000"/>
                </a:solidFill>
                <a:effectLst/>
                <a:latin typeface="Times New Roman" panose="02020603050405020304" pitchFamily="18" charset="0"/>
                <a:ea typeface="Calibri" panose="020F0502020204030204" pitchFamily="34" charset="0"/>
              </a:rPr>
              <a:t>whose operations are purely domestic. An appreciation of the domestic currency will for instance, induce foreign competitors to enter the domestic market, and hence threatening the market share of purely domestic firms.</a:t>
            </a:r>
          </a:p>
          <a:p>
            <a:endParaRPr lang="en-GB" sz="2000" dirty="0"/>
          </a:p>
        </p:txBody>
      </p:sp>
      <p:sp>
        <p:nvSpPr>
          <p:cNvPr id="4" name="Slide Number Placeholder 3">
            <a:extLst>
              <a:ext uri="{FF2B5EF4-FFF2-40B4-BE49-F238E27FC236}">
                <a16:creationId xmlns:a16="http://schemas.microsoft.com/office/drawing/2014/main" id="{B69D0A75-D61E-BE50-3A94-6AA1088C45CF}"/>
              </a:ext>
            </a:extLst>
          </p:cNvPr>
          <p:cNvSpPr>
            <a:spLocks noGrp="1"/>
          </p:cNvSpPr>
          <p:nvPr>
            <p:ph type="sldNum" sz="quarter" idx="12"/>
          </p:nvPr>
        </p:nvSpPr>
        <p:spPr/>
        <p:txBody>
          <a:bodyPr/>
          <a:lstStyle/>
          <a:p>
            <a:fld id="{084DE27E-0CE8-4E75-8183-22B67EE53D10}" type="slidenum">
              <a:rPr lang="en-GB" smtClean="0"/>
              <a:t>15</a:t>
            </a:fld>
            <a:endParaRPr lang="en-GB"/>
          </a:p>
        </p:txBody>
      </p:sp>
    </p:spTree>
    <p:extLst>
      <p:ext uri="{BB962C8B-B14F-4D97-AF65-F5344CB8AC3E}">
        <p14:creationId xmlns:p14="http://schemas.microsoft.com/office/powerpoint/2010/main" val="2756358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93450-CBF2-7138-E558-9E1C70D7DE2B}"/>
              </a:ext>
            </a:extLst>
          </p:cNvPr>
          <p:cNvSpPr>
            <a:spLocks noGrp="1"/>
          </p:cNvSpPr>
          <p:nvPr>
            <p:ph type="title"/>
          </p:nvPr>
        </p:nvSpPr>
        <p:spPr>
          <a:xfrm>
            <a:off x="838200" y="577969"/>
            <a:ext cx="10515600" cy="672861"/>
          </a:xfrm>
        </p:spPr>
        <p:txBody>
          <a:bodyPr>
            <a:normAutofit fontScale="90000"/>
          </a:bodyPr>
          <a:lstStyle/>
          <a:p>
            <a:r>
              <a:rPr lang="en-GB" b="1" dirty="0">
                <a:latin typeface="Times New Roman" panose="02020603050405020304" pitchFamily="18" charset="0"/>
                <a:cs typeface="Times New Roman" panose="02020603050405020304" pitchFamily="18" charset="0"/>
              </a:rPr>
              <a:t>Recent Trends in World Economy </a:t>
            </a:r>
            <a:b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6EDD93-EFCD-ACF7-E56C-545E3D6DE834}"/>
              </a:ext>
            </a:extLst>
          </p:cNvPr>
          <p:cNvSpPr>
            <a:spLocks noGrp="1"/>
          </p:cNvSpPr>
          <p:nvPr>
            <p:ph idx="1"/>
          </p:nvPr>
        </p:nvSpPr>
        <p:spPr>
          <a:xfrm>
            <a:off x="838200" y="1250830"/>
            <a:ext cx="10515600" cy="5158596"/>
          </a:xfrm>
        </p:spPr>
        <p:txBody>
          <a:bodyPr>
            <a:normAutofit fontScale="92500" lnSpcReduction="10000"/>
          </a:bodyPr>
          <a:lstStyle/>
          <a:p>
            <a:r>
              <a:rPr lang="en-GB" sz="2400" dirty="0">
                <a:solidFill>
                  <a:srgbClr val="000000"/>
                </a:solidFill>
                <a:effectLst/>
                <a:latin typeface="Times New Roman" panose="02020603050405020304" pitchFamily="18" charset="0"/>
                <a:ea typeface="Calibri" panose="020F0502020204030204" pitchFamily="34" charset="0"/>
              </a:rPr>
              <a:t>The economic and financial environment within which business firms operate at present is the result of a number of changes and developments in the world economy, all of which emerged after the World War II. Key trends of the world economy include the following: </a:t>
            </a:r>
          </a:p>
          <a:p>
            <a:pPr marL="0" indent="0" algn="ctr">
              <a:buNone/>
            </a:pPr>
            <a:endParaRPr lang="en-GB" sz="2400" i="1" dirty="0">
              <a:solidFill>
                <a:srgbClr val="000000"/>
              </a:solidFill>
              <a:effectLst/>
              <a:latin typeface="Times New Roman" panose="02020603050405020304" pitchFamily="18" charset="0"/>
              <a:ea typeface="Calibri" panose="020F0502020204030204" pitchFamily="34" charset="0"/>
            </a:endParaRPr>
          </a:p>
          <a:p>
            <a:pPr marL="0" indent="0" algn="ctr">
              <a:buNone/>
            </a:pPr>
            <a:r>
              <a:rPr lang="en-GB" sz="2400" b="1" i="1" dirty="0">
                <a:solidFill>
                  <a:srgbClr val="000000"/>
                </a:solidFill>
                <a:effectLst/>
                <a:latin typeface="Times New Roman" panose="02020603050405020304" pitchFamily="18" charset="0"/>
                <a:ea typeface="Calibri" panose="020F0502020204030204" pitchFamily="34" charset="0"/>
              </a:rPr>
              <a:t>International Financial Market Integration and Liberalization and Deregulation of Financial Markets </a:t>
            </a:r>
            <a:endParaRPr lang="en-GB" sz="2400" b="1" dirty="0">
              <a:solidFill>
                <a:srgbClr val="000000"/>
              </a:solidFill>
              <a:effectLst/>
              <a:latin typeface="Times New Roman" panose="02020603050405020304" pitchFamily="18" charset="0"/>
              <a:ea typeface="Calibri" panose="020F0502020204030204" pitchFamily="34" charset="0"/>
            </a:endParaRPr>
          </a:p>
          <a:p>
            <a:pPr marL="0" indent="0">
              <a:buNone/>
            </a:pPr>
            <a:endParaRPr lang="en-GB" sz="2400" i="1" dirty="0">
              <a:solidFill>
                <a:srgbClr val="000000"/>
              </a:solidFill>
              <a:effectLst/>
              <a:latin typeface="Times New Roman" panose="02020603050405020304" pitchFamily="18" charset="0"/>
              <a:ea typeface="Calibri" panose="020F0502020204030204" pitchFamily="34" charset="0"/>
            </a:endParaRPr>
          </a:p>
          <a:p>
            <a:pPr marL="0" indent="0">
              <a:buNone/>
            </a:pPr>
            <a:r>
              <a:rPr lang="en-GB" sz="3100" b="1" i="1" dirty="0">
                <a:solidFill>
                  <a:srgbClr val="000000"/>
                </a:solidFill>
                <a:effectLst/>
                <a:latin typeface="Times New Roman" panose="02020603050405020304" pitchFamily="18" charset="0"/>
                <a:ea typeface="Calibri" panose="020F0502020204030204" pitchFamily="34" charset="0"/>
              </a:rPr>
              <a:t>International Financial Market Integration</a:t>
            </a:r>
            <a:endParaRPr lang="en-GB" sz="3100" b="1" dirty="0"/>
          </a:p>
          <a:p>
            <a:pPr algn="just"/>
            <a:r>
              <a:rPr lang="en-GB" sz="2400" dirty="0">
                <a:solidFill>
                  <a:srgbClr val="000000"/>
                </a:solidFill>
                <a:effectLst/>
                <a:latin typeface="Times New Roman" panose="02020603050405020304" pitchFamily="18" charset="0"/>
                <a:ea typeface="Calibri" panose="020F0502020204030204" pitchFamily="34" charset="0"/>
              </a:rPr>
              <a:t>This is where boundaries between financial markets around the world have become rapidly blurred – it has resulted into a global unified financial market. Financial markets of a particular country are said to be integrated within the world’s financial markets if </a:t>
            </a:r>
          </a:p>
          <a:p>
            <a:pPr marL="534988" lvl="0" indent="-173038" algn="just">
              <a:spcAft>
                <a:spcPts val="220"/>
              </a:spcAft>
              <a:buFont typeface="Wingdings" panose="05000000000000000000" pitchFamily="2" charset="2"/>
              <a:buChar char="Ø"/>
            </a:pPr>
            <a:r>
              <a:rPr lang="en-GB" sz="2400" dirty="0">
                <a:solidFill>
                  <a:srgbClr val="000000"/>
                </a:solidFill>
                <a:effectLst/>
                <a:latin typeface="Times New Roman" panose="02020603050405020304" pitchFamily="18" charset="0"/>
                <a:ea typeface="Calibri" panose="020F0502020204030204" pitchFamily="34" charset="0"/>
              </a:rPr>
              <a:t>There is free capital movement into and out of the country - domestic investors can buy foreign assets and foreign investors can buy domestic assets. </a:t>
            </a:r>
          </a:p>
          <a:p>
            <a:pPr marL="534988" lvl="0" indent="-173038" algn="just">
              <a:buFont typeface="Wingdings" panose="05000000000000000000" pitchFamily="2" charset="2"/>
              <a:buChar char="Ø"/>
            </a:pPr>
            <a:r>
              <a:rPr lang="en-GB" sz="2400" dirty="0">
                <a:solidFill>
                  <a:srgbClr val="000000"/>
                </a:solidFill>
                <a:effectLst/>
                <a:latin typeface="Times New Roman" panose="02020603050405020304" pitchFamily="18" charset="0"/>
                <a:ea typeface="Calibri" panose="020F0502020204030204" pitchFamily="34" charset="0"/>
              </a:rPr>
              <a:t>Substitution of domestic assets for foreign assets is possible. </a:t>
            </a:r>
          </a:p>
          <a:p>
            <a:pPr marL="0" indent="0">
              <a:buNone/>
            </a:pPr>
            <a:endParaRPr lang="en-GB" sz="2400" dirty="0"/>
          </a:p>
        </p:txBody>
      </p:sp>
      <p:sp>
        <p:nvSpPr>
          <p:cNvPr id="4" name="Slide Number Placeholder 3">
            <a:extLst>
              <a:ext uri="{FF2B5EF4-FFF2-40B4-BE49-F238E27FC236}">
                <a16:creationId xmlns:a16="http://schemas.microsoft.com/office/drawing/2014/main" id="{7D18302D-D2A2-92D5-3210-DC8E14280B97}"/>
              </a:ext>
            </a:extLst>
          </p:cNvPr>
          <p:cNvSpPr>
            <a:spLocks noGrp="1"/>
          </p:cNvSpPr>
          <p:nvPr>
            <p:ph type="sldNum" sz="quarter" idx="12"/>
          </p:nvPr>
        </p:nvSpPr>
        <p:spPr/>
        <p:txBody>
          <a:bodyPr/>
          <a:lstStyle/>
          <a:p>
            <a:fld id="{084DE27E-0CE8-4E75-8183-22B67EE53D10}" type="slidenum">
              <a:rPr lang="en-GB" smtClean="0"/>
              <a:t>16</a:t>
            </a:fld>
            <a:endParaRPr lang="en-GB"/>
          </a:p>
        </p:txBody>
      </p:sp>
    </p:spTree>
    <p:extLst>
      <p:ext uri="{BB962C8B-B14F-4D97-AF65-F5344CB8AC3E}">
        <p14:creationId xmlns:p14="http://schemas.microsoft.com/office/powerpoint/2010/main" val="3305915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DBF2-4012-F74C-079F-07F4E0273792}"/>
              </a:ext>
            </a:extLst>
          </p:cNvPr>
          <p:cNvSpPr>
            <a:spLocks noGrp="1"/>
          </p:cNvSpPr>
          <p:nvPr>
            <p:ph type="title"/>
          </p:nvPr>
        </p:nvSpPr>
        <p:spPr>
          <a:xfrm>
            <a:off x="838200" y="365126"/>
            <a:ext cx="10515600" cy="1023728"/>
          </a:xfrm>
        </p:spPr>
        <p:txBody>
          <a:bodyPr>
            <a:normAutofit fontScale="90000"/>
          </a:bodyPr>
          <a:lstStyle/>
          <a:p>
            <a:r>
              <a:rPr lang="en-GB" sz="3200" b="1" i="1" dirty="0">
                <a:solidFill>
                  <a:srgbClr val="000000"/>
                </a:solidFill>
                <a:latin typeface="Times New Roman" panose="02020603050405020304" pitchFamily="18" charset="0"/>
                <a:ea typeface="Calibri" panose="020F0502020204030204" pitchFamily="34" charset="0"/>
              </a:rPr>
              <a:t>Liberalization and Deregulation of Financial Markets </a:t>
            </a:r>
            <a:br>
              <a:rPr lang="en-GB" sz="1800" dirty="0">
                <a:solidFill>
                  <a:srgbClr val="000000"/>
                </a:solidFill>
                <a:effectLst/>
                <a:latin typeface="Times New Roman" panose="02020603050405020304" pitchFamily="18" charset="0"/>
                <a:ea typeface="Calibri" panose="020F0502020204030204" pitchFamily="34" charset="0"/>
              </a:rPr>
            </a:br>
            <a:endParaRPr lang="en-GB" dirty="0"/>
          </a:p>
        </p:txBody>
      </p:sp>
      <p:sp>
        <p:nvSpPr>
          <p:cNvPr id="3" name="Content Placeholder 2">
            <a:extLst>
              <a:ext uri="{FF2B5EF4-FFF2-40B4-BE49-F238E27FC236}">
                <a16:creationId xmlns:a16="http://schemas.microsoft.com/office/drawing/2014/main" id="{1E9797FC-16AA-B607-BCBE-098825C5DFCB}"/>
              </a:ext>
            </a:extLst>
          </p:cNvPr>
          <p:cNvSpPr>
            <a:spLocks noGrp="1"/>
          </p:cNvSpPr>
          <p:nvPr>
            <p:ph idx="1"/>
          </p:nvPr>
        </p:nvSpPr>
        <p:spPr>
          <a:xfrm>
            <a:off x="838200" y="956930"/>
            <a:ext cx="10515600" cy="5220033"/>
          </a:xfrm>
        </p:spPr>
        <p:txBody>
          <a:bodyPr>
            <a:noAutofit/>
          </a:bodyPr>
          <a:lstStyle/>
          <a:p>
            <a:r>
              <a:rPr lang="en-GB" sz="2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Liberalization and Deregulation in developed market involved action on two angles: </a:t>
            </a:r>
          </a:p>
          <a:p>
            <a:pPr marL="630238" lvl="0" indent="-268288">
              <a:spcAft>
                <a:spcPts val="220"/>
              </a:spcAft>
              <a:buFont typeface="Wingdings" panose="05000000000000000000" pitchFamily="2" charset="2"/>
              <a:buChar char="Ø"/>
            </a:pPr>
            <a:r>
              <a:rPr lang="en-GB" sz="2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Eliminating the segmentation of the markets and introducing measures designed to foster greater competition. </a:t>
            </a:r>
          </a:p>
          <a:p>
            <a:pPr marL="630238" lvl="0" indent="-268288">
              <a:buFont typeface="Wingdings" panose="05000000000000000000" pitchFamily="2" charset="2"/>
              <a:buChar char="Ø"/>
            </a:pPr>
            <a:r>
              <a:rPr lang="en-GB" sz="2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Permitting foreign financial institutions to enter markets and compete on an equal footing with domestic financial institutions. </a:t>
            </a:r>
          </a:p>
          <a:p>
            <a:pPr marL="630238" lvl="0" indent="-268288">
              <a:buFont typeface="Wingdings" panose="05000000000000000000" pitchFamily="2" charset="2"/>
              <a:buChar char="Ø"/>
            </a:pPr>
            <a:endParaRPr lang="en-GB" sz="23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GB" sz="2300" dirty="0">
                <a:solidFill>
                  <a:srgbClr val="000000"/>
                </a:solidFill>
                <a:effectLst/>
                <a:latin typeface="Times New Roman" panose="02020603050405020304" pitchFamily="18" charset="0"/>
                <a:ea typeface="Calibri" panose="020F0502020204030204" pitchFamily="34" charset="0"/>
              </a:rPr>
              <a:t>Banks have significantly increased their presence in each other’s countries. </a:t>
            </a:r>
          </a:p>
          <a:p>
            <a:pPr algn="just"/>
            <a:r>
              <a:rPr lang="en-GB" sz="2300" dirty="0">
                <a:solidFill>
                  <a:srgbClr val="000000"/>
                </a:solidFill>
                <a:effectLst/>
                <a:latin typeface="Times New Roman" panose="02020603050405020304" pitchFamily="18" charset="0"/>
                <a:ea typeface="Calibri" panose="020F0502020204030204" pitchFamily="34" charset="0"/>
              </a:rPr>
              <a:t>Major national markets such as those of the United States, German, Japan are constantly being tapped by non-residents borrowers on an extensive scale. </a:t>
            </a:r>
          </a:p>
          <a:p>
            <a:pPr algn="just"/>
            <a:r>
              <a:rPr lang="en-GB" sz="2300" dirty="0">
                <a:solidFill>
                  <a:srgbClr val="000000"/>
                </a:solidFill>
                <a:effectLst/>
                <a:latin typeface="Times New Roman" panose="02020603050405020304" pitchFamily="18" charset="0"/>
                <a:ea typeface="Calibri" panose="020F0502020204030204" pitchFamily="34" charset="0"/>
              </a:rPr>
              <a:t>Further, there has been a vivid trend towards </a:t>
            </a:r>
            <a:r>
              <a:rPr lang="en-GB" sz="2300" i="1" dirty="0">
                <a:solidFill>
                  <a:srgbClr val="000000"/>
                </a:solidFill>
                <a:effectLst/>
                <a:latin typeface="Times New Roman" panose="02020603050405020304" pitchFamily="18" charset="0"/>
                <a:ea typeface="Calibri" panose="020F0502020204030204" pitchFamily="34" charset="0"/>
              </a:rPr>
              <a:t>functional </a:t>
            </a:r>
            <a:r>
              <a:rPr lang="en-GB" sz="2300" dirty="0">
                <a:solidFill>
                  <a:srgbClr val="000000"/>
                </a:solidFill>
                <a:effectLst/>
                <a:latin typeface="Times New Roman" panose="02020603050405020304" pitchFamily="18" charset="0"/>
                <a:ea typeface="Calibri" panose="020F0502020204030204" pitchFamily="34" charset="0"/>
              </a:rPr>
              <a:t>unification. That is the traditional segmentation between commercial banking, investment banking, consumer finance, etc. is fast disappearing with the result that nowadays financial institutions are allowed to provide worldwide a wide range of financial services beyond what traditionally are supposed to carry out.</a:t>
            </a:r>
          </a:p>
          <a:p>
            <a:pPr marL="361950" lvl="0" indent="0">
              <a:buNone/>
            </a:pPr>
            <a:endParaRPr lang="en-GB" sz="2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GB" sz="2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GB" sz="23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F47333E-FB34-C479-5D16-1CDCFD24F640}"/>
              </a:ext>
            </a:extLst>
          </p:cNvPr>
          <p:cNvSpPr>
            <a:spLocks noGrp="1"/>
          </p:cNvSpPr>
          <p:nvPr>
            <p:ph type="sldNum" sz="quarter" idx="12"/>
          </p:nvPr>
        </p:nvSpPr>
        <p:spPr/>
        <p:txBody>
          <a:bodyPr/>
          <a:lstStyle/>
          <a:p>
            <a:fld id="{084DE27E-0CE8-4E75-8183-22B67EE53D10}" type="slidenum">
              <a:rPr lang="en-GB" smtClean="0"/>
              <a:t>17</a:t>
            </a:fld>
            <a:endParaRPr lang="en-GB"/>
          </a:p>
        </p:txBody>
      </p:sp>
    </p:spTree>
    <p:extLst>
      <p:ext uri="{BB962C8B-B14F-4D97-AF65-F5344CB8AC3E}">
        <p14:creationId xmlns:p14="http://schemas.microsoft.com/office/powerpoint/2010/main" val="2243686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E92554-5B7B-1BE2-9FF3-A41ED42D4E51}"/>
              </a:ext>
            </a:extLst>
          </p:cNvPr>
          <p:cNvSpPr>
            <a:spLocks noGrp="1"/>
          </p:cNvSpPr>
          <p:nvPr>
            <p:ph idx="1"/>
          </p:nvPr>
        </p:nvSpPr>
        <p:spPr>
          <a:xfrm>
            <a:off x="838200" y="1967023"/>
            <a:ext cx="10515600" cy="4209940"/>
          </a:xfrm>
        </p:spPr>
        <p:txBody>
          <a:bodyPr/>
          <a:lstStyle/>
          <a:p>
            <a:r>
              <a:rPr lang="en-GB" sz="2800" kern="100" dirty="0">
                <a:effectLst/>
                <a:latin typeface="Times New Roman" panose="02020603050405020304" pitchFamily="18" charset="0"/>
                <a:ea typeface="Calibri" panose="020F0502020204030204" pitchFamily="34" charset="0"/>
                <a:cs typeface="Times New Roman" panose="02020603050405020304" pitchFamily="18" charset="0"/>
              </a:rPr>
              <a:t>The fever of liberalization and deregulation has also swept the developing countries. Most developing countries began to liberalize their financial markets by allowing foreigners to directly invest in their financial markets. Tanzania embarked on the liberalization of her entire financial system from the early 1990s.</a:t>
            </a:r>
          </a:p>
          <a:p>
            <a:pPr marL="0" indent="0">
              <a:buNone/>
            </a:pPr>
            <a:endParaRPr lang="en-GB" dirty="0"/>
          </a:p>
        </p:txBody>
      </p:sp>
      <p:sp>
        <p:nvSpPr>
          <p:cNvPr id="2" name="Slide Number Placeholder 1">
            <a:extLst>
              <a:ext uri="{FF2B5EF4-FFF2-40B4-BE49-F238E27FC236}">
                <a16:creationId xmlns:a16="http://schemas.microsoft.com/office/drawing/2014/main" id="{A5B337FB-1F23-29B8-169D-03FF3055BDBA}"/>
              </a:ext>
            </a:extLst>
          </p:cNvPr>
          <p:cNvSpPr>
            <a:spLocks noGrp="1"/>
          </p:cNvSpPr>
          <p:nvPr>
            <p:ph type="sldNum" sz="quarter" idx="12"/>
          </p:nvPr>
        </p:nvSpPr>
        <p:spPr/>
        <p:txBody>
          <a:bodyPr/>
          <a:lstStyle/>
          <a:p>
            <a:fld id="{084DE27E-0CE8-4E75-8183-22B67EE53D10}" type="slidenum">
              <a:rPr lang="en-GB" smtClean="0"/>
              <a:t>18</a:t>
            </a:fld>
            <a:endParaRPr lang="en-GB"/>
          </a:p>
        </p:txBody>
      </p:sp>
    </p:spTree>
    <p:extLst>
      <p:ext uri="{BB962C8B-B14F-4D97-AF65-F5344CB8AC3E}">
        <p14:creationId xmlns:p14="http://schemas.microsoft.com/office/powerpoint/2010/main" val="1593261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C8529-21C8-B5C7-A07D-73749E46D79C}"/>
              </a:ext>
            </a:extLst>
          </p:cNvPr>
          <p:cNvSpPr>
            <a:spLocks noGrp="1"/>
          </p:cNvSpPr>
          <p:nvPr>
            <p:ph type="title"/>
          </p:nvPr>
        </p:nvSpPr>
        <p:spPr>
          <a:xfrm>
            <a:off x="838200" y="500062"/>
            <a:ext cx="10515600" cy="1325563"/>
          </a:xfrm>
        </p:spPr>
        <p:txBody>
          <a:bodyPr>
            <a:normAutofit/>
          </a:bodyPr>
          <a:lstStyle/>
          <a:p>
            <a:r>
              <a:rPr lang="en-GB" sz="4000" b="1" dirty="0">
                <a:solidFill>
                  <a:srgbClr val="000000"/>
                </a:solidFill>
                <a:effectLst/>
                <a:latin typeface="Times New Roman" panose="02020603050405020304" pitchFamily="18" charset="0"/>
                <a:ea typeface="Calibri" panose="020F0502020204030204" pitchFamily="34" charset="0"/>
              </a:rPr>
              <a:t>Indicators of Internationalization of Finance </a:t>
            </a:r>
            <a:br>
              <a:rPr lang="en-GB" sz="4000" dirty="0">
                <a:solidFill>
                  <a:srgbClr val="000000"/>
                </a:solidFill>
                <a:effectLst/>
                <a:latin typeface="Times New Roman" panose="02020603050405020304" pitchFamily="18" charset="0"/>
                <a:ea typeface="Calibri" panose="020F0502020204030204" pitchFamily="34" charset="0"/>
              </a:rPr>
            </a:br>
            <a:endParaRPr lang="en-GB" sz="4000" dirty="0"/>
          </a:p>
        </p:txBody>
      </p:sp>
      <p:sp>
        <p:nvSpPr>
          <p:cNvPr id="3" name="Content Placeholder 2">
            <a:extLst>
              <a:ext uri="{FF2B5EF4-FFF2-40B4-BE49-F238E27FC236}">
                <a16:creationId xmlns:a16="http://schemas.microsoft.com/office/drawing/2014/main" id="{932F1ECE-F39D-50CE-D2D9-1CA7C5D59D99}"/>
              </a:ext>
            </a:extLst>
          </p:cNvPr>
          <p:cNvSpPr>
            <a:spLocks noGrp="1"/>
          </p:cNvSpPr>
          <p:nvPr>
            <p:ph idx="1"/>
          </p:nvPr>
        </p:nvSpPr>
        <p:spPr>
          <a:xfrm>
            <a:off x="838200" y="1328739"/>
            <a:ext cx="10515600" cy="5242182"/>
          </a:xfrm>
        </p:spPr>
        <p:txBody>
          <a:bodyPr>
            <a:normAutofit fontScale="77500" lnSpcReduction="20000"/>
          </a:bodyPr>
          <a:lstStyle/>
          <a:p>
            <a:pPr marL="0" indent="0">
              <a:buNone/>
            </a:pPr>
            <a:r>
              <a:rPr lang="en-GB" sz="3600" dirty="0">
                <a:solidFill>
                  <a:srgbClr val="000000"/>
                </a:solidFill>
                <a:effectLst/>
                <a:latin typeface="Times New Roman" panose="02020603050405020304" pitchFamily="18" charset="0"/>
                <a:ea typeface="Calibri" panose="020F0502020204030204" pitchFamily="34" charset="0"/>
              </a:rPr>
              <a:t>There are several factors that indicate an ever-increasing internationalization of finance</a:t>
            </a:r>
          </a:p>
          <a:p>
            <a:pPr marL="342900" lvl="0" indent="-342900">
              <a:spcAft>
                <a:spcPts val="220"/>
              </a:spcAft>
              <a:buFont typeface="Arial" panose="020B0604020202020204" pitchFamily="34" charset="0"/>
              <a:buChar char="•"/>
            </a:pPr>
            <a:endParaRPr lang="en-GB" sz="3200" dirty="0">
              <a:solidFill>
                <a:srgbClr val="000000"/>
              </a:solidFill>
              <a:effectLst/>
              <a:latin typeface="Times New Roman" panose="02020603050405020304" pitchFamily="18" charset="0"/>
              <a:ea typeface="Calibri" panose="020F0502020204030204" pitchFamily="34" charset="0"/>
            </a:endParaRPr>
          </a:p>
          <a:p>
            <a:pPr marL="342900" lvl="0" indent="-342900">
              <a:spcAft>
                <a:spcPts val="220"/>
              </a:spcAft>
              <a:buFont typeface="Arial" panose="020B0604020202020204" pitchFamily="34" charset="0"/>
              <a:buChar char="•"/>
            </a:pPr>
            <a:r>
              <a:rPr lang="en-GB" sz="3200" dirty="0">
                <a:solidFill>
                  <a:srgbClr val="000000"/>
                </a:solidFill>
                <a:effectLst/>
                <a:latin typeface="Times New Roman" panose="02020603050405020304" pitchFamily="18" charset="0"/>
                <a:ea typeface="Calibri" panose="020F0502020204030204" pitchFamily="34" charset="0"/>
              </a:rPr>
              <a:t>Increase in international bank lending (including cross border lending and domestic lending denominated in foreign currency)</a:t>
            </a:r>
          </a:p>
          <a:p>
            <a:pPr marL="446088" lvl="0" indent="0">
              <a:spcBef>
                <a:spcPts val="0"/>
              </a:spcBef>
              <a:spcAft>
                <a:spcPts val="220"/>
              </a:spcAft>
              <a:buNone/>
            </a:pPr>
            <a:r>
              <a:rPr lang="en-US" sz="2000" dirty="0"/>
              <a:t>Banks’ cross-border claims stand at $37.7 trillion end of June 2023</a:t>
            </a:r>
          </a:p>
          <a:p>
            <a:pPr marL="446088" indent="-84138">
              <a:spcBef>
                <a:spcPts val="0"/>
              </a:spcBef>
              <a:buNone/>
            </a:pPr>
            <a:r>
              <a:rPr lang="en-GB" sz="2000" dirty="0"/>
              <a:t>	Source: </a:t>
            </a:r>
            <a:r>
              <a:rPr lang="en-GB" sz="2000" dirty="0">
                <a:solidFill>
                  <a:srgbClr val="0070C0"/>
                </a:solidFill>
                <a:hlinkClick r:id="rId2">
                  <a:extLst>
                    <a:ext uri="{A12FA001-AC4F-418D-AE19-62706E023703}">
                      <ahyp:hlinkClr xmlns:ahyp="http://schemas.microsoft.com/office/drawing/2018/hyperlinkcolor" val="tx"/>
                    </a:ext>
                  </a:extLst>
                </a:hlinkClick>
              </a:rPr>
              <a:t>https://www.bis.org/statistics/rppb2310.htm</a:t>
            </a:r>
            <a:endParaRPr lang="en-GB" sz="2000" dirty="0">
              <a:solidFill>
                <a:srgbClr val="0070C0"/>
              </a:solidFill>
            </a:endParaRPr>
          </a:p>
          <a:p>
            <a:pPr marL="446088" indent="-84138">
              <a:spcBef>
                <a:spcPts val="0"/>
              </a:spcBef>
              <a:buNone/>
            </a:pPr>
            <a:endParaRPr lang="en-GB" sz="2000" dirty="0"/>
          </a:p>
          <a:p>
            <a:pPr marL="361950" indent="-361950">
              <a:spcAft>
                <a:spcPts val="220"/>
              </a:spcAft>
            </a:pPr>
            <a:r>
              <a:rPr lang="en-GB" sz="3200" dirty="0">
                <a:solidFill>
                  <a:srgbClr val="000000"/>
                </a:solidFill>
                <a:effectLst/>
                <a:latin typeface="Times New Roman" panose="02020603050405020304" pitchFamily="18" charset="0"/>
                <a:ea typeface="Calibri" panose="020F0502020204030204" pitchFamily="34" charset="0"/>
              </a:rPr>
              <a:t>Increase in the value of securities transactions with foreigners, reflecting the belief in the benefits of international diversification despite the presence of foreign exchange risk. </a:t>
            </a:r>
          </a:p>
          <a:p>
            <a:pPr marL="446088" lvl="0" indent="0">
              <a:spcBef>
                <a:spcPts val="0"/>
              </a:spcBef>
              <a:spcAft>
                <a:spcPts val="220"/>
              </a:spcAft>
              <a:buNone/>
            </a:pPr>
            <a:r>
              <a:rPr lang="en-US" sz="2000" dirty="0"/>
              <a:t>Banks’ cross-border claims stand at $41.35 trillion end of 2021</a:t>
            </a:r>
          </a:p>
          <a:p>
            <a:pPr marL="446088" indent="0">
              <a:spcBef>
                <a:spcPts val="0"/>
              </a:spcBef>
              <a:buNone/>
            </a:pPr>
            <a:r>
              <a:rPr lang="en-GB" sz="2000" dirty="0"/>
              <a:t>Source: </a:t>
            </a:r>
            <a:r>
              <a:rPr lang="en-GB" sz="2000" dirty="0">
                <a:solidFill>
                  <a:srgbClr val="0070C0"/>
                </a:solidFill>
                <a:hlinkClick r:id="rId3">
                  <a:extLst>
                    <a:ext uri="{A12FA001-AC4F-418D-AE19-62706E023703}">
                      <ahyp:hlinkClr xmlns:ahyp="http://schemas.microsoft.com/office/drawing/2018/hyperlinkcolor" val="tx"/>
                    </a:ext>
                  </a:extLst>
                </a:hlinkClick>
              </a:rPr>
              <a:t>https://www.statista.com/statistics/242745/volume-of-global-equity-trading/</a:t>
            </a:r>
            <a:endParaRPr lang="en-GB" sz="2000" dirty="0">
              <a:solidFill>
                <a:srgbClr val="0070C0"/>
              </a:solidFill>
            </a:endParaRPr>
          </a:p>
          <a:p>
            <a:pPr marL="446088" indent="0">
              <a:spcBef>
                <a:spcPts val="0"/>
              </a:spcBef>
              <a:buNone/>
            </a:pPr>
            <a:endParaRPr lang="en-GB" sz="3000" dirty="0">
              <a:solidFill>
                <a:srgbClr val="000000"/>
              </a:solidFill>
              <a:effectLst/>
              <a:latin typeface="Times New Roman" panose="02020603050405020304" pitchFamily="18" charset="0"/>
              <a:ea typeface="Calibri" panose="020F0502020204030204" pitchFamily="34" charset="0"/>
            </a:endParaRPr>
          </a:p>
          <a:p>
            <a:pPr marL="342900" lvl="0" indent="-342900">
              <a:buFont typeface="Arial" panose="020B0604020202020204" pitchFamily="34" charset="0"/>
              <a:buChar char="•"/>
            </a:pPr>
            <a:r>
              <a:rPr lang="en-GB" sz="3200" dirty="0">
                <a:solidFill>
                  <a:srgbClr val="000000"/>
                </a:solidFill>
                <a:effectLst/>
                <a:latin typeface="Times New Roman" panose="02020603050405020304" pitchFamily="18" charset="0"/>
                <a:ea typeface="Calibri" panose="020F0502020204030204" pitchFamily="34" charset="0"/>
              </a:rPr>
              <a:t>Increase in daily turnover (trading volume) in the global foreign exchange market. </a:t>
            </a:r>
          </a:p>
          <a:p>
            <a:pPr marL="446088" indent="-446088">
              <a:spcBef>
                <a:spcPts val="0"/>
              </a:spcBef>
              <a:buNone/>
            </a:pPr>
            <a:r>
              <a:rPr lang="en-US" sz="2100" dirty="0"/>
              <a:t>	Trading in OTC FX markets reached $7.5 trillion per day in April 2022, up 14% from $6.6 trillion three years earlier.</a:t>
            </a:r>
          </a:p>
          <a:p>
            <a:pPr marL="446088" indent="-446088">
              <a:spcBef>
                <a:spcPts val="0"/>
              </a:spcBef>
              <a:buNone/>
            </a:pPr>
            <a:r>
              <a:rPr lang="en-US" sz="2100" dirty="0"/>
              <a:t>	Source: </a:t>
            </a:r>
            <a:r>
              <a:rPr lang="en-US" sz="2100" dirty="0">
                <a:solidFill>
                  <a:srgbClr val="0070C0"/>
                </a:solidFill>
                <a:hlinkClick r:id="rId4">
                  <a:extLst>
                    <a:ext uri="{A12FA001-AC4F-418D-AE19-62706E023703}">
                      <ahyp:hlinkClr xmlns:ahyp="http://schemas.microsoft.com/office/drawing/2018/hyperlinkcolor" val="tx"/>
                    </a:ext>
                  </a:extLst>
                </a:hlinkClick>
              </a:rPr>
              <a:t>https://www.bis.org/statistics/rpfx22_fx.htm#:~:text=Turnover%20in%20foreign%20exchange%20markets,panel%2C%20and%20Table%201).&amp;text=The%2014%25%20growth%20since%20the,but%20two%20Surveys%20since%202004</a:t>
            </a:r>
            <a:r>
              <a:rPr lang="en-US" sz="2100" dirty="0">
                <a:solidFill>
                  <a:srgbClr val="0070C0"/>
                </a:solidFill>
              </a:rPr>
              <a:t> </a:t>
            </a:r>
          </a:p>
          <a:p>
            <a:endParaRPr lang="en-GB" dirty="0"/>
          </a:p>
        </p:txBody>
      </p:sp>
      <p:sp>
        <p:nvSpPr>
          <p:cNvPr id="4" name="Slide Number Placeholder 3">
            <a:extLst>
              <a:ext uri="{FF2B5EF4-FFF2-40B4-BE49-F238E27FC236}">
                <a16:creationId xmlns:a16="http://schemas.microsoft.com/office/drawing/2014/main" id="{87588C12-65B8-F1D1-2F01-F8ACB0508923}"/>
              </a:ext>
            </a:extLst>
          </p:cNvPr>
          <p:cNvSpPr>
            <a:spLocks noGrp="1"/>
          </p:cNvSpPr>
          <p:nvPr>
            <p:ph type="sldNum" sz="quarter" idx="12"/>
          </p:nvPr>
        </p:nvSpPr>
        <p:spPr/>
        <p:txBody>
          <a:bodyPr/>
          <a:lstStyle/>
          <a:p>
            <a:fld id="{084DE27E-0CE8-4E75-8183-22B67EE53D10}" type="slidenum">
              <a:rPr lang="en-GB" smtClean="0"/>
              <a:t>19</a:t>
            </a:fld>
            <a:endParaRPr lang="en-GB" dirty="0"/>
          </a:p>
        </p:txBody>
      </p:sp>
    </p:spTree>
    <p:extLst>
      <p:ext uri="{BB962C8B-B14F-4D97-AF65-F5344CB8AC3E}">
        <p14:creationId xmlns:p14="http://schemas.microsoft.com/office/powerpoint/2010/main" val="3302384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9C2C5-9DC5-F105-67BC-E63AFF0D390B}"/>
              </a:ext>
            </a:extLst>
          </p:cNvPr>
          <p:cNvSpPr>
            <a:spLocks noGrp="1"/>
          </p:cNvSpPr>
          <p:nvPr>
            <p:ph type="title"/>
          </p:nvPr>
        </p:nvSpPr>
        <p:spPr>
          <a:xfrm>
            <a:off x="1093381" y="2063107"/>
            <a:ext cx="10515600" cy="1325563"/>
          </a:xfrm>
        </p:spPr>
        <p:txBody>
          <a:bodyPr>
            <a:normAutofit/>
          </a:bodyPr>
          <a:lstStyle/>
          <a:p>
            <a:pPr algn="ctr"/>
            <a:r>
              <a:rPr lang="en-GB" altLang="en-US" sz="3800" b="1" dirty="0">
                <a:solidFill>
                  <a:schemeClr val="accent1"/>
                </a:solidFill>
                <a:latin typeface="Times New Roman" panose="02020603050405020304" pitchFamily="18" charset="0"/>
                <a:cs typeface="Times New Roman" panose="02020603050405020304" pitchFamily="18" charset="0"/>
              </a:rPr>
              <a:t>1.1 INTERNATIONAL FINANCE</a:t>
            </a:r>
            <a:endParaRPr lang="en-GB" sz="38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9287508-9944-87A2-17DC-F236BA065A3A}"/>
              </a:ext>
            </a:extLst>
          </p:cNvPr>
          <p:cNvSpPr>
            <a:spLocks noGrp="1"/>
          </p:cNvSpPr>
          <p:nvPr>
            <p:ph type="sldNum" sz="quarter" idx="12"/>
          </p:nvPr>
        </p:nvSpPr>
        <p:spPr/>
        <p:txBody>
          <a:bodyPr/>
          <a:lstStyle/>
          <a:p>
            <a:fld id="{084DE27E-0CE8-4E75-8183-22B67EE53D10}" type="slidenum">
              <a:rPr lang="en-GB" smtClean="0"/>
              <a:t>2</a:t>
            </a:fld>
            <a:endParaRPr lang="en-GB"/>
          </a:p>
        </p:txBody>
      </p:sp>
    </p:spTree>
    <p:extLst>
      <p:ext uri="{BB962C8B-B14F-4D97-AF65-F5344CB8AC3E}">
        <p14:creationId xmlns:p14="http://schemas.microsoft.com/office/powerpoint/2010/main" val="1791477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B1CCE-53BA-CBFC-5544-2FF611A50B5F}"/>
              </a:ext>
            </a:extLst>
          </p:cNvPr>
          <p:cNvSpPr>
            <a:spLocks noGrp="1"/>
          </p:cNvSpPr>
          <p:nvPr>
            <p:ph type="title"/>
          </p:nvPr>
        </p:nvSpPr>
        <p:spPr/>
        <p:txBody>
          <a:bodyPr/>
          <a:lstStyle/>
          <a:p>
            <a:r>
              <a:rPr lang="en-GB" b="1" dirty="0"/>
              <a:t>THE MULTINATIONAL FIRM </a:t>
            </a:r>
          </a:p>
        </p:txBody>
      </p:sp>
      <p:sp>
        <p:nvSpPr>
          <p:cNvPr id="3" name="Content Placeholder 2">
            <a:extLst>
              <a:ext uri="{FF2B5EF4-FFF2-40B4-BE49-F238E27FC236}">
                <a16:creationId xmlns:a16="http://schemas.microsoft.com/office/drawing/2014/main" id="{27B67934-2298-3B99-1AFE-7578FB09DEE2}"/>
              </a:ext>
            </a:extLst>
          </p:cNvPr>
          <p:cNvSpPr>
            <a:spLocks noGrp="1"/>
          </p:cNvSpPr>
          <p:nvPr>
            <p:ph idx="1"/>
          </p:nvPr>
        </p:nvSpPr>
        <p:spPr>
          <a:xfrm>
            <a:off x="838200" y="1492370"/>
            <a:ext cx="10515600" cy="4684593"/>
          </a:xfrm>
        </p:spPr>
        <p:txBody>
          <a:bodyPr>
            <a:normAutofit lnSpcReduction="10000"/>
          </a:bodyPr>
          <a:lstStyle/>
          <a:p>
            <a:pPr marL="0" indent="0" algn="just">
              <a:spcBef>
                <a:spcPts val="0"/>
              </a:spcBef>
              <a:buNone/>
            </a:pPr>
            <a:r>
              <a:rPr lang="en-US" sz="2400" b="1" i="0" u="none" strike="noStrike" baseline="0" dirty="0">
                <a:solidFill>
                  <a:srgbClr val="000000"/>
                </a:solidFill>
                <a:latin typeface="Times New Roman" panose="02020603050405020304" pitchFamily="18" charset="0"/>
              </a:rPr>
              <a:t>Forms of Business Firms Engaged in International Business</a:t>
            </a:r>
          </a:p>
          <a:p>
            <a:pPr marL="0" indent="0" algn="just">
              <a:spcBef>
                <a:spcPts val="0"/>
              </a:spcBef>
              <a:buNone/>
            </a:pPr>
            <a:endParaRPr lang="en-US" sz="2400" b="1" i="0" u="none" strike="noStrike" baseline="0" dirty="0">
              <a:solidFill>
                <a:srgbClr val="000000"/>
              </a:solidFill>
              <a:latin typeface="Times New Roman" panose="02020603050405020304" pitchFamily="18" charset="0"/>
            </a:endParaRPr>
          </a:p>
          <a:p>
            <a:pPr algn="just">
              <a:spcBef>
                <a:spcPts val="0"/>
              </a:spcBef>
            </a:pPr>
            <a:r>
              <a:rPr lang="en-GB" sz="2400" b="1" i="1" dirty="0">
                <a:solidFill>
                  <a:srgbClr val="000000"/>
                </a:solidFill>
                <a:effectLst/>
                <a:latin typeface="Times New Roman" panose="02020603050405020304" pitchFamily="18" charset="0"/>
                <a:ea typeface="Calibri" panose="020F0502020204030204" pitchFamily="34" charset="0"/>
              </a:rPr>
              <a:t>The International Company - </a:t>
            </a:r>
            <a:r>
              <a:rPr lang="en-GB" sz="2400" dirty="0">
                <a:solidFill>
                  <a:srgbClr val="000000"/>
                </a:solidFill>
                <a:effectLst/>
                <a:latin typeface="Times New Roman" panose="02020603050405020304" pitchFamily="18" charset="0"/>
                <a:ea typeface="Calibri" panose="020F0502020204030204" pitchFamily="34" charset="0"/>
              </a:rPr>
              <a:t>A firm engaged in the traditional international activity of business, namely importing and exporting. Basic international trade activity focus on the payment process between foreign buyer and domestic seller. </a:t>
            </a:r>
          </a:p>
          <a:p>
            <a:pPr algn="just">
              <a:spcBef>
                <a:spcPts val="0"/>
              </a:spcBef>
            </a:pPr>
            <a:endParaRPr lang="en-GB" sz="2400" dirty="0">
              <a:solidFill>
                <a:srgbClr val="000000"/>
              </a:solidFill>
              <a:effectLst/>
              <a:latin typeface="Times New Roman" panose="02020603050405020304" pitchFamily="18" charset="0"/>
              <a:ea typeface="Calibri" panose="020F0502020204030204" pitchFamily="34" charset="0"/>
            </a:endParaRPr>
          </a:p>
          <a:p>
            <a:pPr algn="just">
              <a:spcBef>
                <a:spcPts val="0"/>
              </a:spcBef>
            </a:pPr>
            <a:r>
              <a:rPr lang="en-GB" sz="2400" b="1" i="1" dirty="0">
                <a:solidFill>
                  <a:srgbClr val="000000"/>
                </a:solidFill>
                <a:effectLst/>
                <a:latin typeface="Times New Roman" panose="02020603050405020304" pitchFamily="18" charset="0"/>
                <a:ea typeface="Calibri" panose="020F0502020204030204" pitchFamily="34" charset="0"/>
              </a:rPr>
              <a:t>The Multinational Company (MC) -</a:t>
            </a:r>
            <a:r>
              <a:rPr lang="en-GB" sz="2400" b="1" dirty="0">
                <a:solidFill>
                  <a:srgbClr val="000000"/>
                </a:solidFill>
                <a:effectLst/>
                <a:latin typeface="Times New Roman" panose="02020603050405020304" pitchFamily="18" charset="0"/>
                <a:ea typeface="Calibri" panose="020F0502020204030204" pitchFamily="34" charset="0"/>
              </a:rPr>
              <a:t> </a:t>
            </a:r>
            <a:r>
              <a:rPr lang="en-GB" sz="2400" dirty="0">
                <a:solidFill>
                  <a:srgbClr val="000000"/>
                </a:solidFill>
                <a:effectLst/>
                <a:latin typeface="Times New Roman" panose="02020603050405020304" pitchFamily="18" charset="0"/>
                <a:ea typeface="Calibri" panose="020F0502020204030204" pitchFamily="34" charset="0"/>
              </a:rPr>
              <a:t>A company engaged in producing and selling goods or services in more than one country. It does business and has assets in two or more countries. Ordinarily consists of a parent company in the home country and foreign subsidiaries. Basic reasons for expansion into foreign markets include: </a:t>
            </a:r>
          </a:p>
          <a:p>
            <a:pPr marL="712788" lvl="0" indent="-350838" algn="just">
              <a:spcBef>
                <a:spcPts val="0"/>
              </a:spcBef>
              <a:spcAft>
                <a:spcPts val="220"/>
              </a:spcAft>
              <a:buFont typeface="Arial" panose="020B0604020202020204" pitchFamily="34" charset="0"/>
              <a:buChar char="•"/>
            </a:pPr>
            <a:r>
              <a:rPr lang="en-GB" sz="2400" dirty="0">
                <a:solidFill>
                  <a:srgbClr val="000000"/>
                </a:solidFill>
                <a:effectLst/>
                <a:latin typeface="Times New Roman" panose="02020603050405020304" pitchFamily="18" charset="0"/>
                <a:ea typeface="Calibri" panose="020F0502020204030204" pitchFamily="34" charset="0"/>
              </a:rPr>
              <a:t>Competitive pressure in the domestic market; </a:t>
            </a:r>
          </a:p>
          <a:p>
            <a:pPr marL="712788" lvl="0" indent="-350838" algn="just">
              <a:spcBef>
                <a:spcPts val="0"/>
              </a:spcBef>
              <a:spcAft>
                <a:spcPts val="220"/>
              </a:spcAft>
              <a:buFont typeface="Arial" panose="020B0604020202020204" pitchFamily="34" charset="0"/>
              <a:buChar char="•"/>
            </a:pPr>
            <a:r>
              <a:rPr lang="en-GB" sz="2400" dirty="0">
                <a:solidFill>
                  <a:srgbClr val="000000"/>
                </a:solidFill>
                <a:effectLst/>
                <a:latin typeface="Times New Roman" panose="02020603050405020304" pitchFamily="18" charset="0"/>
                <a:ea typeface="Calibri" panose="020F0502020204030204" pitchFamily="34" charset="0"/>
              </a:rPr>
              <a:t>The desire to produce more efficiently </a:t>
            </a:r>
          </a:p>
          <a:p>
            <a:pPr marL="712788" lvl="0" indent="-350838" algn="just">
              <a:spcBef>
                <a:spcPts val="0"/>
              </a:spcBef>
              <a:buFont typeface="Arial" panose="020B0604020202020204" pitchFamily="34" charset="0"/>
              <a:buChar char="•"/>
            </a:pPr>
            <a:r>
              <a:rPr lang="en-GB" sz="2400" dirty="0">
                <a:solidFill>
                  <a:srgbClr val="000000"/>
                </a:solidFill>
                <a:effectLst/>
                <a:latin typeface="Times New Roman" panose="02020603050405020304" pitchFamily="18" charset="0"/>
                <a:ea typeface="Calibri" panose="020F0502020204030204" pitchFamily="34" charset="0"/>
              </a:rPr>
              <a:t>The desire to lower operating costs. </a:t>
            </a:r>
          </a:p>
          <a:p>
            <a:pPr marL="0" indent="0">
              <a:spcBef>
                <a:spcPts val="0"/>
              </a:spcBef>
              <a:buNone/>
            </a:pPr>
            <a:endParaRPr lang="en-GB" dirty="0"/>
          </a:p>
        </p:txBody>
      </p:sp>
      <p:sp>
        <p:nvSpPr>
          <p:cNvPr id="4" name="Slide Number Placeholder 3">
            <a:extLst>
              <a:ext uri="{FF2B5EF4-FFF2-40B4-BE49-F238E27FC236}">
                <a16:creationId xmlns:a16="http://schemas.microsoft.com/office/drawing/2014/main" id="{E6114AEF-4515-3CC2-08DC-504530B5050D}"/>
              </a:ext>
            </a:extLst>
          </p:cNvPr>
          <p:cNvSpPr>
            <a:spLocks noGrp="1"/>
          </p:cNvSpPr>
          <p:nvPr>
            <p:ph type="sldNum" sz="quarter" idx="12"/>
          </p:nvPr>
        </p:nvSpPr>
        <p:spPr/>
        <p:txBody>
          <a:bodyPr/>
          <a:lstStyle/>
          <a:p>
            <a:fld id="{084DE27E-0CE8-4E75-8183-22B67EE53D10}" type="slidenum">
              <a:rPr lang="en-GB" smtClean="0"/>
              <a:t>20</a:t>
            </a:fld>
            <a:endParaRPr lang="en-GB"/>
          </a:p>
        </p:txBody>
      </p:sp>
    </p:spTree>
    <p:extLst>
      <p:ext uri="{BB962C8B-B14F-4D97-AF65-F5344CB8AC3E}">
        <p14:creationId xmlns:p14="http://schemas.microsoft.com/office/powerpoint/2010/main" val="4089498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311FA-D991-72BB-53EA-6DEB61CB76E3}"/>
              </a:ext>
            </a:extLst>
          </p:cNvPr>
          <p:cNvSpPr>
            <a:spLocks noGrp="1"/>
          </p:cNvSpPr>
          <p:nvPr>
            <p:ph type="title"/>
          </p:nvPr>
        </p:nvSpPr>
        <p:spPr>
          <a:xfrm>
            <a:off x="838200" y="365125"/>
            <a:ext cx="10515600" cy="698131"/>
          </a:xfrm>
        </p:spPr>
        <p:txBody>
          <a:bodyPr>
            <a:normAutofit fontScale="90000"/>
          </a:bodyPr>
          <a:lstStyle/>
          <a:p>
            <a:r>
              <a:rPr lang="en-GB" b="1" dirty="0">
                <a:solidFill>
                  <a:srgbClr val="000000"/>
                </a:solidFill>
                <a:latin typeface="Times New Roman" panose="02020603050405020304" pitchFamily="18" charset="0"/>
                <a:ea typeface="Calibri" panose="020F0502020204030204" pitchFamily="34" charset="0"/>
              </a:rPr>
              <a:t>Steps to becoming MC </a:t>
            </a:r>
            <a:br>
              <a:rPr lang="en-GB" dirty="0">
                <a:solidFill>
                  <a:srgbClr val="000000"/>
                </a:solidFill>
                <a:latin typeface="Times New Roman" panose="02020603050405020304" pitchFamily="18" charset="0"/>
                <a:ea typeface="Calibri" panose="020F0502020204030204" pitchFamily="34" charset="0"/>
              </a:rPr>
            </a:br>
            <a:endParaRPr lang="en-GB" dirty="0"/>
          </a:p>
        </p:txBody>
      </p:sp>
      <p:sp>
        <p:nvSpPr>
          <p:cNvPr id="3" name="Content Placeholder 2">
            <a:extLst>
              <a:ext uri="{FF2B5EF4-FFF2-40B4-BE49-F238E27FC236}">
                <a16:creationId xmlns:a16="http://schemas.microsoft.com/office/drawing/2014/main" id="{BB586A2C-C77F-E8BD-DAAD-258073497143}"/>
              </a:ext>
            </a:extLst>
          </p:cNvPr>
          <p:cNvSpPr>
            <a:spLocks noGrp="1"/>
          </p:cNvSpPr>
          <p:nvPr>
            <p:ph idx="1"/>
          </p:nvPr>
        </p:nvSpPr>
        <p:spPr>
          <a:xfrm>
            <a:off x="838200" y="988828"/>
            <a:ext cx="10515600" cy="5188135"/>
          </a:xfrm>
        </p:spPr>
        <p:txBody>
          <a:bodyPr>
            <a:normAutofit fontScale="92500"/>
          </a:bodyPr>
          <a:lstStyle/>
          <a:p>
            <a:pPr algn="just"/>
            <a:r>
              <a:rPr lang="en-GB" sz="22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Exporting</a:t>
            </a:r>
            <a:r>
              <a:rPr lang="en-GB" sz="2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GB"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Multinational produce domestically and export to one or more foreign markets. </a:t>
            </a:r>
          </a:p>
          <a:p>
            <a:pPr algn="just"/>
            <a:r>
              <a:rPr lang="en-GB" sz="22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Overseas Production </a:t>
            </a:r>
            <a:r>
              <a:rPr lang="en-GB" sz="2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Exporting has the inability to realize the full sales potential of a product. Manufacturing abroad offers the multinational company several advantages: </a:t>
            </a:r>
          </a:p>
          <a:p>
            <a:pPr marL="896938" lvl="0" indent="0" algn="just">
              <a:buNone/>
            </a:pPr>
            <a:r>
              <a:rPr lang="en-GB"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Keep abreast of foreign market development, keep track of competition, adapt its products to 	changing local tastes and provide increased assurance of supply stability, can provide after-sales 	service. </a:t>
            </a:r>
          </a:p>
          <a:p>
            <a:pPr marL="0" lvl="0" indent="0" algn="just">
              <a:buNone/>
            </a:pPr>
            <a:r>
              <a:rPr lang="en-GB"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Apart from overseas production we also have: </a:t>
            </a:r>
          </a:p>
          <a:p>
            <a:pPr algn="just">
              <a:lnSpc>
                <a:spcPct val="107000"/>
              </a:lnSpc>
              <a:spcAft>
                <a:spcPts val="800"/>
              </a:spcAft>
            </a:pPr>
            <a:r>
              <a:rPr lang="en-GB" sz="2200" b="1" i="1" kern="100" dirty="0">
                <a:effectLst/>
                <a:latin typeface="Times New Roman" panose="02020603050405020304" pitchFamily="18" charset="0"/>
                <a:ea typeface="Calibri" panose="020F0502020204030204" pitchFamily="34" charset="0"/>
                <a:cs typeface="Times New Roman" panose="02020603050405020304" pitchFamily="18" charset="0"/>
              </a:rPr>
              <a:t>Licensing Agreement </a:t>
            </a:r>
            <a:r>
              <a:rPr lang="en-GB" sz="22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An alternative to setting up production facilities abroad, MC may grant a license to an independent local producer to use the firm’s technology to manufacture the company's products in return for a license fee or a royalty. Among the principal advantages of licensing agreement include: </a:t>
            </a:r>
          </a:p>
          <a:p>
            <a:pPr marL="896938" lvl="0" indent="-534988" algn="just">
              <a:spcAft>
                <a:spcPts val="220"/>
              </a:spcAft>
              <a:buNone/>
            </a:pPr>
            <a:r>
              <a:rPr lang="en-GB" sz="2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a:t>
            </a:r>
            <a:r>
              <a:rPr lang="en-GB"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inimal investment, faster market-entry and fewer financial and legal risks.  </a:t>
            </a:r>
          </a:p>
          <a:p>
            <a:pPr algn="just"/>
            <a:r>
              <a:rPr lang="en-GB" sz="22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Joint Venture </a:t>
            </a:r>
            <a:r>
              <a:rPr lang="en-GB" sz="2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MC may also establish a joint venture with a local foreign manufacturer. Joint venture with a local firm exposes the multinational firm to the least amount of political risk.</a:t>
            </a:r>
          </a:p>
          <a:p>
            <a:endParaRPr lang="en-GB" dirty="0"/>
          </a:p>
        </p:txBody>
      </p:sp>
      <p:sp>
        <p:nvSpPr>
          <p:cNvPr id="4" name="Slide Number Placeholder 3">
            <a:extLst>
              <a:ext uri="{FF2B5EF4-FFF2-40B4-BE49-F238E27FC236}">
                <a16:creationId xmlns:a16="http://schemas.microsoft.com/office/drawing/2014/main" id="{99163C93-51BD-C25A-B5E4-9D77F6DC5861}"/>
              </a:ext>
            </a:extLst>
          </p:cNvPr>
          <p:cNvSpPr>
            <a:spLocks noGrp="1"/>
          </p:cNvSpPr>
          <p:nvPr>
            <p:ph type="sldNum" sz="quarter" idx="12"/>
          </p:nvPr>
        </p:nvSpPr>
        <p:spPr/>
        <p:txBody>
          <a:bodyPr/>
          <a:lstStyle/>
          <a:p>
            <a:fld id="{084DE27E-0CE8-4E75-8183-22B67EE53D10}" type="slidenum">
              <a:rPr lang="en-GB" smtClean="0"/>
              <a:t>21</a:t>
            </a:fld>
            <a:endParaRPr lang="en-GB"/>
          </a:p>
        </p:txBody>
      </p:sp>
    </p:spTree>
    <p:extLst>
      <p:ext uri="{BB962C8B-B14F-4D97-AF65-F5344CB8AC3E}">
        <p14:creationId xmlns:p14="http://schemas.microsoft.com/office/powerpoint/2010/main" val="91920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A4BE-6BF0-2267-885F-2A0F3EDB9192}"/>
              </a:ext>
            </a:extLst>
          </p:cNvPr>
          <p:cNvSpPr>
            <a:spLocks noGrp="1"/>
          </p:cNvSpPr>
          <p:nvPr>
            <p:ph type="title"/>
          </p:nvPr>
        </p:nvSpPr>
        <p:spPr/>
        <p:txBody>
          <a:bodyPr/>
          <a:lstStyle/>
          <a:p>
            <a:r>
              <a:rPr lang="en-GB" dirty="0"/>
              <a:t>You may read</a:t>
            </a:r>
          </a:p>
        </p:txBody>
      </p:sp>
      <p:sp>
        <p:nvSpPr>
          <p:cNvPr id="5" name="TextBox 4">
            <a:extLst>
              <a:ext uri="{FF2B5EF4-FFF2-40B4-BE49-F238E27FC236}">
                <a16:creationId xmlns:a16="http://schemas.microsoft.com/office/drawing/2014/main" id="{B6810900-8FB8-01C0-E9DF-BD9586C5277A}"/>
              </a:ext>
            </a:extLst>
          </p:cNvPr>
          <p:cNvSpPr txBox="1"/>
          <p:nvPr/>
        </p:nvSpPr>
        <p:spPr>
          <a:xfrm>
            <a:off x="967563" y="1783894"/>
            <a:ext cx="10515600" cy="4708981"/>
          </a:xfrm>
          <a:prstGeom prst="rect">
            <a:avLst/>
          </a:prstGeom>
          <a:noFill/>
        </p:spPr>
        <p:txBody>
          <a:bodyPr wrap="square">
            <a:spAutoFit/>
          </a:bodyPr>
          <a:lstStyle/>
          <a:p>
            <a:pPr algn="just"/>
            <a:r>
              <a:rPr lang="en-US" sz="3000" b="0" i="0" u="none" strike="noStrike" baseline="0" dirty="0">
                <a:solidFill>
                  <a:srgbClr val="000000"/>
                </a:solidFill>
                <a:latin typeface="Times New Roman" panose="02020603050405020304" pitchFamily="18" charset="0"/>
              </a:rPr>
              <a:t>Johanson, J. and Vahlne, J.-E. (1977) ‘The Internationalization Process of the Firm—A Model of Knowledge Development and Increasing Foreign Market Commitments’, </a:t>
            </a:r>
            <a:r>
              <a:rPr lang="en-US" sz="3000" b="0" i="1" u="none" strike="noStrike" baseline="0" dirty="0">
                <a:solidFill>
                  <a:srgbClr val="000000"/>
                </a:solidFill>
                <a:latin typeface="Times New Roman" panose="02020603050405020304" pitchFamily="18" charset="0"/>
              </a:rPr>
              <a:t>Journal of International Business Studies, </a:t>
            </a:r>
            <a:r>
              <a:rPr lang="en-US" sz="3000" b="0" i="0" u="none" strike="noStrike" baseline="0" dirty="0">
                <a:solidFill>
                  <a:srgbClr val="000000"/>
                </a:solidFill>
                <a:latin typeface="Times New Roman" panose="02020603050405020304" pitchFamily="18" charset="0"/>
              </a:rPr>
              <a:t>8 (1), pp. 23-32. </a:t>
            </a:r>
          </a:p>
          <a:p>
            <a:pPr algn="just"/>
            <a:endParaRPr lang="en-US" sz="3000" dirty="0">
              <a:solidFill>
                <a:srgbClr val="000000"/>
              </a:solidFill>
              <a:latin typeface="Times New Roman" panose="02020603050405020304" pitchFamily="18" charset="0"/>
            </a:endParaRPr>
          </a:p>
          <a:p>
            <a:pPr algn="just"/>
            <a:endParaRPr lang="en-US" sz="3000" b="0" i="0" u="none" strike="noStrike" baseline="0" dirty="0">
              <a:solidFill>
                <a:srgbClr val="000000"/>
              </a:solidFill>
              <a:latin typeface="Times New Roman" panose="02020603050405020304" pitchFamily="18" charset="0"/>
            </a:endParaRPr>
          </a:p>
          <a:p>
            <a:pPr algn="just"/>
            <a:r>
              <a:rPr lang="en-US" sz="3000" b="0" i="0" u="none" strike="noStrike" baseline="0" dirty="0">
                <a:solidFill>
                  <a:srgbClr val="000000"/>
                </a:solidFill>
                <a:latin typeface="Times New Roman" panose="02020603050405020304" pitchFamily="18" charset="0"/>
              </a:rPr>
              <a:t>Johanson, J. and Vahlne, J.-E. (2009) ‘The Uppsala internationalization process model revisited: From liability of foreignness to liability of outsidership’, </a:t>
            </a:r>
            <a:r>
              <a:rPr lang="en-US" sz="3000" b="0" i="1" u="none" strike="noStrike" baseline="0" dirty="0">
                <a:solidFill>
                  <a:srgbClr val="000000"/>
                </a:solidFill>
                <a:latin typeface="Times New Roman" panose="02020603050405020304" pitchFamily="18" charset="0"/>
              </a:rPr>
              <a:t>Journal of International Business Studies, </a:t>
            </a:r>
            <a:r>
              <a:rPr lang="en-US" sz="3000" b="0" i="0" u="none" strike="noStrike" baseline="0" dirty="0">
                <a:solidFill>
                  <a:srgbClr val="000000"/>
                </a:solidFill>
                <a:latin typeface="Times New Roman" panose="02020603050405020304" pitchFamily="18" charset="0"/>
              </a:rPr>
              <a:t>40 (9), pp. 1411-1431. </a:t>
            </a:r>
            <a:endParaRPr lang="en-GB" sz="3000" dirty="0"/>
          </a:p>
        </p:txBody>
      </p:sp>
      <p:sp>
        <p:nvSpPr>
          <p:cNvPr id="6" name="Slide Number Placeholder 5">
            <a:extLst>
              <a:ext uri="{FF2B5EF4-FFF2-40B4-BE49-F238E27FC236}">
                <a16:creationId xmlns:a16="http://schemas.microsoft.com/office/drawing/2014/main" id="{08E2A50C-1CAC-AB42-A522-84E257102E30}"/>
              </a:ext>
            </a:extLst>
          </p:cNvPr>
          <p:cNvSpPr>
            <a:spLocks noGrp="1"/>
          </p:cNvSpPr>
          <p:nvPr>
            <p:ph type="sldNum" sz="quarter" idx="12"/>
          </p:nvPr>
        </p:nvSpPr>
        <p:spPr/>
        <p:txBody>
          <a:bodyPr/>
          <a:lstStyle/>
          <a:p>
            <a:fld id="{084DE27E-0CE8-4E75-8183-22B67EE53D10}" type="slidenum">
              <a:rPr lang="en-GB" smtClean="0"/>
              <a:t>22</a:t>
            </a:fld>
            <a:endParaRPr lang="en-GB"/>
          </a:p>
        </p:txBody>
      </p:sp>
    </p:spTree>
    <p:extLst>
      <p:ext uri="{BB962C8B-B14F-4D97-AF65-F5344CB8AC3E}">
        <p14:creationId xmlns:p14="http://schemas.microsoft.com/office/powerpoint/2010/main" val="2013093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ECA35-8538-8166-EBE3-577C5C65356A}"/>
              </a:ext>
            </a:extLst>
          </p:cNvPr>
          <p:cNvSpPr>
            <a:spLocks noGrp="1"/>
          </p:cNvSpPr>
          <p:nvPr>
            <p:ph type="title"/>
          </p:nvPr>
        </p:nvSpPr>
        <p:spPr/>
        <p:txBody>
          <a:bodyPr/>
          <a:lstStyle/>
          <a:p>
            <a:r>
              <a:rPr lang="en-US" sz="4000" b="1" dirty="0">
                <a:solidFill>
                  <a:srgbClr val="000000"/>
                </a:solidFill>
                <a:latin typeface="Times New Roman" panose="02020603050405020304" pitchFamily="18" charset="0"/>
                <a:ea typeface="Calibri" panose="020F0502020204030204" pitchFamily="34" charset="0"/>
              </a:rPr>
              <a:t>The Operational Environment of </a:t>
            </a:r>
            <a:br>
              <a:rPr lang="en-US" sz="4000" b="1" dirty="0">
                <a:solidFill>
                  <a:srgbClr val="000000"/>
                </a:solidFill>
                <a:latin typeface="Times New Roman" panose="02020603050405020304" pitchFamily="18" charset="0"/>
                <a:ea typeface="Calibri" panose="020F0502020204030204" pitchFamily="34" charset="0"/>
              </a:rPr>
            </a:br>
            <a:r>
              <a:rPr lang="en-US" sz="4000" b="1" dirty="0">
                <a:solidFill>
                  <a:srgbClr val="000000"/>
                </a:solidFill>
                <a:latin typeface="Times New Roman" panose="02020603050405020304" pitchFamily="18" charset="0"/>
                <a:ea typeface="Calibri" panose="020F0502020204030204" pitchFamily="34" charset="0"/>
              </a:rPr>
              <a:t>Multinational Companies </a:t>
            </a:r>
            <a:endParaRPr lang="en-GB" sz="4000" b="1" dirty="0">
              <a:solidFill>
                <a:srgbClr val="000000"/>
              </a:solidFill>
              <a:latin typeface="Times New Roman" panose="02020603050405020304" pitchFamily="18" charset="0"/>
              <a:ea typeface="Calibri" panose="020F0502020204030204" pitchFamily="34" charset="0"/>
            </a:endParaRPr>
          </a:p>
        </p:txBody>
      </p:sp>
      <p:sp>
        <p:nvSpPr>
          <p:cNvPr id="3" name="Content Placeholder 2">
            <a:extLst>
              <a:ext uri="{FF2B5EF4-FFF2-40B4-BE49-F238E27FC236}">
                <a16:creationId xmlns:a16="http://schemas.microsoft.com/office/drawing/2014/main" id="{1D8CDB70-18C0-0499-C0E2-D4542AD844BE}"/>
              </a:ext>
            </a:extLst>
          </p:cNvPr>
          <p:cNvSpPr>
            <a:spLocks noGrp="1"/>
          </p:cNvSpPr>
          <p:nvPr>
            <p:ph idx="1"/>
          </p:nvPr>
        </p:nvSpPr>
        <p:spPr>
          <a:xfrm>
            <a:off x="838200" y="1690688"/>
            <a:ext cx="10515600" cy="4802187"/>
          </a:xfrm>
        </p:spPr>
        <p:txBody>
          <a:bodyPr>
            <a:noAutofit/>
          </a:bodyPr>
          <a:lstStyle/>
          <a:p>
            <a:pPr marL="0" indent="0" algn="just">
              <a:buNone/>
            </a:pPr>
            <a:r>
              <a:rPr lang="en-GB" sz="2400" b="1" dirty="0">
                <a:solidFill>
                  <a:srgbClr val="000000"/>
                </a:solidFill>
                <a:effectLst/>
                <a:latin typeface="Times New Roman" panose="02020603050405020304" pitchFamily="18" charset="0"/>
                <a:ea typeface="Calibri" panose="020F0502020204030204" pitchFamily="34" charset="0"/>
              </a:rPr>
              <a:t>The Operational Environment of Multinational Companies</a:t>
            </a:r>
            <a:endParaRPr lang="en-GB" sz="2400" dirty="0">
              <a:solidFill>
                <a:srgbClr val="000000"/>
              </a:solidFill>
              <a:effectLst/>
              <a:latin typeface="Times New Roman" panose="02020603050405020304" pitchFamily="18" charset="0"/>
              <a:ea typeface="Calibri" panose="020F0502020204030204" pitchFamily="34" charset="0"/>
            </a:endParaRPr>
          </a:p>
          <a:p>
            <a:pPr marL="0" indent="0" algn="just">
              <a:buNone/>
            </a:pPr>
            <a:r>
              <a:rPr lang="en-GB" sz="2000" dirty="0">
                <a:solidFill>
                  <a:srgbClr val="000000"/>
                </a:solidFill>
                <a:effectLst/>
                <a:latin typeface="Times New Roman" panose="02020603050405020304" pitchFamily="18" charset="0"/>
                <a:ea typeface="Calibri" panose="020F0502020204030204" pitchFamily="34" charset="0"/>
              </a:rPr>
              <a:t>A multinational company faces a number risks that domestic firms do not. The basic types of risk faced by a multinational firm may be categorized in: </a:t>
            </a:r>
          </a:p>
          <a:p>
            <a:pPr marL="342900" lvl="0" indent="-76200" algn="just">
              <a:spcAft>
                <a:spcPts val="220"/>
              </a:spcAft>
              <a:buFont typeface="Arial" panose="020B0604020202020204" pitchFamily="34" charset="0"/>
              <a:buChar char="•"/>
            </a:pPr>
            <a:r>
              <a:rPr lang="en-GB" sz="2000" dirty="0">
                <a:solidFill>
                  <a:srgbClr val="000000"/>
                </a:solidFill>
                <a:effectLst/>
                <a:latin typeface="Times New Roman" panose="02020603050405020304" pitchFamily="18" charset="0"/>
                <a:ea typeface="Calibri" panose="020F0502020204030204" pitchFamily="34" charset="0"/>
              </a:rPr>
              <a:t>Political Risks </a:t>
            </a:r>
          </a:p>
          <a:p>
            <a:pPr marL="342900" lvl="0" indent="-76200" algn="just">
              <a:buFont typeface="Arial" panose="020B0604020202020204" pitchFamily="34" charset="0"/>
              <a:buChar char="•"/>
            </a:pPr>
            <a:r>
              <a:rPr lang="en-GB" sz="2000" dirty="0">
                <a:solidFill>
                  <a:srgbClr val="000000"/>
                </a:solidFill>
                <a:effectLst/>
                <a:latin typeface="Times New Roman" panose="02020603050405020304" pitchFamily="18" charset="0"/>
                <a:ea typeface="Calibri" panose="020F0502020204030204" pitchFamily="34" charset="0"/>
              </a:rPr>
              <a:t>Exchange rate Risks </a:t>
            </a:r>
          </a:p>
          <a:p>
            <a:pPr marL="266700" lvl="0" indent="0" algn="just">
              <a:buNone/>
            </a:pPr>
            <a:endParaRPr lang="en-GB" sz="2000" dirty="0">
              <a:solidFill>
                <a:srgbClr val="000000"/>
              </a:solidFill>
              <a:effectLst/>
              <a:latin typeface="Times New Roman" panose="02020603050405020304" pitchFamily="18" charset="0"/>
              <a:ea typeface="Calibri" panose="020F0502020204030204" pitchFamily="34" charset="0"/>
            </a:endParaRPr>
          </a:p>
          <a:p>
            <a:pPr marL="266700" lvl="0" indent="0" algn="just">
              <a:lnSpc>
                <a:spcPct val="0"/>
              </a:lnSpc>
              <a:spcBef>
                <a:spcPts val="0"/>
              </a:spcBef>
              <a:buNone/>
            </a:pPr>
            <a:endParaRPr lang="en-GB" sz="2000" dirty="0">
              <a:solidFill>
                <a:srgbClr val="000000"/>
              </a:solidFill>
              <a:effectLst/>
              <a:latin typeface="Times New Roman" panose="02020603050405020304" pitchFamily="18" charset="0"/>
              <a:ea typeface="Calibri" panose="020F0502020204030204" pitchFamily="34" charset="0"/>
            </a:endParaRPr>
          </a:p>
          <a:p>
            <a:pPr marL="0" indent="0" algn="just">
              <a:buNone/>
            </a:pPr>
            <a:r>
              <a:rPr lang="en-GB" sz="2400" b="1" i="1" dirty="0">
                <a:solidFill>
                  <a:srgbClr val="000000"/>
                </a:solidFill>
                <a:effectLst/>
                <a:latin typeface="Times New Roman" panose="02020603050405020304" pitchFamily="18" charset="0"/>
                <a:ea typeface="Calibri" panose="020F0502020204030204" pitchFamily="34" charset="0"/>
              </a:rPr>
              <a:t>Political Risks </a:t>
            </a:r>
            <a:endParaRPr lang="en-GB" sz="2400" dirty="0">
              <a:solidFill>
                <a:srgbClr val="000000"/>
              </a:solidFill>
              <a:effectLst/>
              <a:latin typeface="Times New Roman" panose="02020603050405020304" pitchFamily="18" charset="0"/>
              <a:ea typeface="Calibri" panose="020F0502020204030204" pitchFamily="34" charset="0"/>
            </a:endParaRPr>
          </a:p>
          <a:p>
            <a:pPr algn="just"/>
            <a:r>
              <a:rPr lang="en-GB" sz="2000" dirty="0">
                <a:solidFill>
                  <a:srgbClr val="000000"/>
                </a:solidFill>
                <a:effectLst/>
                <a:latin typeface="Times New Roman" panose="02020603050405020304" pitchFamily="18" charset="0"/>
                <a:ea typeface="Calibri" panose="020F0502020204030204" pitchFamily="34" charset="0"/>
              </a:rPr>
              <a:t>Ranges of political risks can be from mild interference to complete confiscation of all assets. </a:t>
            </a:r>
          </a:p>
          <a:p>
            <a:pPr marL="0" indent="0" algn="just">
              <a:spcBef>
                <a:spcPts val="0"/>
              </a:spcBef>
              <a:buNone/>
            </a:pPr>
            <a:endParaRPr lang="en-GB" sz="2000" dirty="0">
              <a:solidFill>
                <a:srgbClr val="000000"/>
              </a:solidFill>
              <a:latin typeface="Times New Roman" panose="02020603050405020304" pitchFamily="18" charset="0"/>
              <a:ea typeface="Calibri" panose="020F0502020204030204" pitchFamily="34" charset="0"/>
            </a:endParaRPr>
          </a:p>
          <a:p>
            <a:pPr algn="just"/>
            <a:r>
              <a:rPr lang="en-GB" sz="2000" dirty="0">
                <a:solidFill>
                  <a:srgbClr val="000000"/>
                </a:solidFill>
                <a:effectLst/>
                <a:latin typeface="Times New Roman" panose="02020603050405020304" pitchFamily="18" charset="0"/>
                <a:ea typeface="Calibri" panose="020F0502020204030204" pitchFamily="34" charset="0"/>
              </a:rPr>
              <a:t>Political risk has a serious influence on the overall risk of an investment project and must be realistically assessed. Multinational companies have been using different methods for assessing political risks. Some hire consultants, others form their own advisory committees consisting of top-level managers from headquarters and foreign subsidiaries. </a:t>
            </a:r>
          </a:p>
          <a:p>
            <a:pPr algn="just"/>
            <a:endParaRPr lang="en-GB" sz="2000" dirty="0"/>
          </a:p>
        </p:txBody>
      </p:sp>
      <p:sp>
        <p:nvSpPr>
          <p:cNvPr id="4" name="Slide Number Placeholder 3">
            <a:extLst>
              <a:ext uri="{FF2B5EF4-FFF2-40B4-BE49-F238E27FC236}">
                <a16:creationId xmlns:a16="http://schemas.microsoft.com/office/drawing/2014/main" id="{79E49EFC-04AD-1482-122D-F860A3027E02}"/>
              </a:ext>
            </a:extLst>
          </p:cNvPr>
          <p:cNvSpPr>
            <a:spLocks noGrp="1"/>
          </p:cNvSpPr>
          <p:nvPr>
            <p:ph type="sldNum" sz="quarter" idx="12"/>
          </p:nvPr>
        </p:nvSpPr>
        <p:spPr/>
        <p:txBody>
          <a:bodyPr/>
          <a:lstStyle/>
          <a:p>
            <a:fld id="{084DE27E-0CE8-4E75-8183-22B67EE53D10}" type="slidenum">
              <a:rPr lang="en-GB" smtClean="0"/>
              <a:t>23</a:t>
            </a:fld>
            <a:endParaRPr lang="en-GB"/>
          </a:p>
        </p:txBody>
      </p:sp>
    </p:spTree>
    <p:extLst>
      <p:ext uri="{BB962C8B-B14F-4D97-AF65-F5344CB8AC3E}">
        <p14:creationId xmlns:p14="http://schemas.microsoft.com/office/powerpoint/2010/main" val="2429621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54E28B-DF8E-739F-BF16-8DBCEB853EC8}"/>
              </a:ext>
            </a:extLst>
          </p:cNvPr>
          <p:cNvSpPr>
            <a:spLocks noGrp="1"/>
          </p:cNvSpPr>
          <p:nvPr>
            <p:ph idx="1"/>
          </p:nvPr>
        </p:nvSpPr>
        <p:spPr>
          <a:xfrm>
            <a:off x="838200" y="569343"/>
            <a:ext cx="10515600" cy="5607620"/>
          </a:xfrm>
        </p:spPr>
        <p:txBody>
          <a:bodyPr>
            <a:normAutofit/>
          </a:bodyPr>
          <a:lstStyle/>
          <a:p>
            <a:pPr marL="0" indent="0" algn="just">
              <a:buNone/>
            </a:pPr>
            <a:r>
              <a:rPr lang="en-GB" sz="2400" b="1" i="1" dirty="0">
                <a:solidFill>
                  <a:srgbClr val="000000"/>
                </a:solidFill>
                <a:latin typeface="Times New Roman" panose="02020603050405020304" pitchFamily="18" charset="0"/>
                <a:ea typeface="Calibri" panose="020F0502020204030204" pitchFamily="34" charset="0"/>
              </a:rPr>
              <a:t>Exchange Rate Risks </a:t>
            </a:r>
          </a:p>
          <a:p>
            <a:pPr marL="0" indent="0" algn="just">
              <a:buNone/>
            </a:pPr>
            <a:endParaRPr lang="en-GB" sz="2400" b="1" i="1" dirty="0">
              <a:solidFill>
                <a:srgbClr val="000000"/>
              </a:solidFill>
              <a:latin typeface="Times New Roman" panose="02020603050405020304" pitchFamily="18" charset="0"/>
              <a:ea typeface="Calibri" panose="020F0502020204030204" pitchFamily="34" charset="0"/>
            </a:endParaRPr>
          </a:p>
          <a:p>
            <a:pPr marL="0" indent="0" algn="just">
              <a:spcBef>
                <a:spcPts val="0"/>
              </a:spcBef>
              <a:buNone/>
            </a:pPr>
            <a:r>
              <a:rPr lang="en-GB" sz="2000" dirty="0">
                <a:solidFill>
                  <a:srgbClr val="000000"/>
                </a:solidFill>
                <a:effectLst/>
                <a:latin typeface="Times New Roman" panose="02020603050405020304" pitchFamily="18" charset="0"/>
                <a:ea typeface="Calibri" panose="020F0502020204030204" pitchFamily="34" charset="0"/>
              </a:rPr>
              <a:t>This is the natural consequence of international operations in a world as relative currency values move up and down. There are three types of exchange rate risk exposures with which a multinational company is concerned: </a:t>
            </a:r>
          </a:p>
          <a:p>
            <a:pPr marL="0" indent="0" algn="just">
              <a:spcBef>
                <a:spcPts val="0"/>
              </a:spcBef>
              <a:buNone/>
            </a:pPr>
            <a:r>
              <a:rPr lang="en-GB" sz="2000" dirty="0">
                <a:solidFill>
                  <a:srgbClr val="000000"/>
                </a:solidFill>
                <a:effectLst/>
                <a:latin typeface="Times New Roman" panose="02020603050405020304" pitchFamily="18" charset="0"/>
                <a:ea typeface="Calibri" panose="020F0502020204030204" pitchFamily="34" charset="0"/>
              </a:rPr>
              <a:t> </a:t>
            </a:r>
          </a:p>
          <a:p>
            <a:pPr marL="534988" indent="-173038" algn="just">
              <a:spcBef>
                <a:spcPts val="0"/>
              </a:spcBef>
            </a:pPr>
            <a:r>
              <a:rPr lang="en-GB" sz="2000" b="1" i="1" dirty="0">
                <a:solidFill>
                  <a:srgbClr val="000000"/>
                </a:solidFill>
                <a:effectLst/>
                <a:latin typeface="Times New Roman" panose="02020603050405020304" pitchFamily="18" charset="0"/>
                <a:ea typeface="Calibri" panose="020F0502020204030204" pitchFamily="34" charset="0"/>
              </a:rPr>
              <a:t>Transaction Exposure </a:t>
            </a:r>
            <a:r>
              <a:rPr lang="en-GB" sz="2000" i="1" dirty="0">
                <a:solidFill>
                  <a:srgbClr val="000000"/>
                </a:solidFill>
                <a:effectLst/>
                <a:latin typeface="Times New Roman" panose="02020603050405020304" pitchFamily="18" charset="0"/>
                <a:ea typeface="Calibri" panose="020F0502020204030204" pitchFamily="34" charset="0"/>
              </a:rPr>
              <a:t>- </a:t>
            </a:r>
            <a:r>
              <a:rPr lang="en-GB" sz="2000" dirty="0">
                <a:solidFill>
                  <a:srgbClr val="000000"/>
                </a:solidFill>
                <a:effectLst/>
                <a:latin typeface="Times New Roman" panose="02020603050405020304" pitchFamily="18" charset="0"/>
                <a:ea typeface="Calibri" panose="020F0502020204030204" pitchFamily="34" charset="0"/>
              </a:rPr>
              <a:t>it is the risk that currency exchange rates will fluctuate after a firm has undertaken a financial obligation. </a:t>
            </a:r>
          </a:p>
          <a:p>
            <a:pPr marL="534988" indent="-173038" algn="just">
              <a:spcBef>
                <a:spcPts val="0"/>
              </a:spcBef>
              <a:buNone/>
            </a:pPr>
            <a:r>
              <a:rPr lang="en-GB" sz="2000" dirty="0">
                <a:solidFill>
                  <a:srgbClr val="000000"/>
                </a:solidFill>
                <a:effectLst/>
                <a:latin typeface="Times New Roman" panose="02020603050405020304" pitchFamily="18" charset="0"/>
                <a:ea typeface="Calibri" panose="020F0502020204030204" pitchFamily="34" charset="0"/>
              </a:rPr>
              <a:t> </a:t>
            </a:r>
          </a:p>
          <a:p>
            <a:pPr marL="534988" indent="-173038" algn="just">
              <a:spcBef>
                <a:spcPts val="0"/>
              </a:spcBef>
            </a:pPr>
            <a:r>
              <a:rPr lang="en-GB" sz="2000" b="1" i="1" dirty="0">
                <a:solidFill>
                  <a:srgbClr val="000000"/>
                </a:solidFill>
                <a:effectLst/>
                <a:latin typeface="Times New Roman" panose="02020603050405020304" pitchFamily="18" charset="0"/>
                <a:ea typeface="Calibri" panose="020F0502020204030204" pitchFamily="34" charset="0"/>
              </a:rPr>
              <a:t>Translation Exposure </a:t>
            </a:r>
            <a:r>
              <a:rPr lang="en-GB" sz="2000" i="1" dirty="0">
                <a:solidFill>
                  <a:srgbClr val="000000"/>
                </a:solidFill>
                <a:effectLst/>
                <a:latin typeface="Times New Roman" panose="02020603050405020304" pitchFamily="18" charset="0"/>
                <a:ea typeface="Calibri" panose="020F0502020204030204" pitchFamily="34" charset="0"/>
              </a:rPr>
              <a:t>- </a:t>
            </a:r>
            <a:r>
              <a:rPr lang="en-GB" sz="2000" dirty="0">
                <a:solidFill>
                  <a:srgbClr val="000000"/>
                </a:solidFill>
                <a:effectLst/>
                <a:latin typeface="Times New Roman" panose="02020603050405020304" pitchFamily="18" charset="0"/>
                <a:ea typeface="Calibri" panose="020F0502020204030204" pitchFamily="34" charset="0"/>
              </a:rPr>
              <a:t>Translation of financial statements of a subsidiary company is usually done for consolidation purposes. Gain or loss may arise while translating the assets and liabilities of a foreign subsidiary into the parent company’s currency. This is called accounting or translation exposure.</a:t>
            </a:r>
          </a:p>
          <a:p>
            <a:pPr marL="534988" indent="-173038" algn="just">
              <a:spcBef>
                <a:spcPts val="0"/>
              </a:spcBef>
              <a:buNone/>
            </a:pPr>
            <a:r>
              <a:rPr lang="en-GB" sz="2000" i="1" dirty="0">
                <a:solidFill>
                  <a:srgbClr val="000000"/>
                </a:solidFill>
                <a:effectLst/>
                <a:latin typeface="Times New Roman" panose="02020603050405020304" pitchFamily="18" charset="0"/>
                <a:ea typeface="Calibri" panose="020F0502020204030204" pitchFamily="34" charset="0"/>
              </a:rPr>
              <a:t> </a:t>
            </a:r>
            <a:endParaRPr lang="en-GB" sz="2000" dirty="0">
              <a:solidFill>
                <a:srgbClr val="000000"/>
              </a:solidFill>
              <a:effectLst/>
              <a:latin typeface="Times New Roman" panose="02020603050405020304" pitchFamily="18" charset="0"/>
              <a:ea typeface="Calibri" panose="020F0502020204030204" pitchFamily="34" charset="0"/>
            </a:endParaRPr>
          </a:p>
          <a:p>
            <a:pPr marL="534988" indent="-173038" algn="just">
              <a:spcBef>
                <a:spcPts val="0"/>
              </a:spcBef>
            </a:pPr>
            <a:r>
              <a:rPr lang="en-GB" sz="2000" b="1" i="1" dirty="0">
                <a:solidFill>
                  <a:srgbClr val="000000"/>
                </a:solidFill>
                <a:effectLst/>
                <a:latin typeface="Times New Roman" panose="02020603050405020304" pitchFamily="18" charset="0"/>
                <a:ea typeface="Calibri" panose="020F0502020204030204" pitchFamily="34" charset="0"/>
              </a:rPr>
              <a:t>Economic Exposure </a:t>
            </a:r>
            <a:r>
              <a:rPr lang="en-GB" sz="2000" i="1" dirty="0">
                <a:solidFill>
                  <a:srgbClr val="000000"/>
                </a:solidFill>
                <a:effectLst/>
                <a:latin typeface="Times New Roman" panose="02020603050405020304" pitchFamily="18" charset="0"/>
                <a:ea typeface="Calibri" panose="020F0502020204030204" pitchFamily="34" charset="0"/>
              </a:rPr>
              <a:t>– </a:t>
            </a:r>
            <a:r>
              <a:rPr lang="en-GB" sz="2000" dirty="0">
                <a:solidFill>
                  <a:srgbClr val="000000"/>
                </a:solidFill>
                <a:effectLst/>
                <a:latin typeface="Times New Roman" panose="02020603050405020304" pitchFamily="18" charset="0"/>
                <a:ea typeface="Calibri" panose="020F0502020204030204" pitchFamily="34" charset="0"/>
              </a:rPr>
              <a:t>Economic exposure, also sometimes called operating exposure, is a measure of the change in the future cash flows of a company as a result of unexpected changes in foreign exchange rates (FX). Economic exposure cannot be easily mitigated because it is caused by the unpredictable volatility of currency exchange rates.</a:t>
            </a:r>
          </a:p>
          <a:p>
            <a:pPr marL="0" algn="just">
              <a:spcBef>
                <a:spcPts val="0"/>
              </a:spcBef>
            </a:pPr>
            <a:endParaRPr lang="en-GB" sz="2000" dirty="0"/>
          </a:p>
        </p:txBody>
      </p:sp>
      <p:sp>
        <p:nvSpPr>
          <p:cNvPr id="2" name="Slide Number Placeholder 1">
            <a:extLst>
              <a:ext uri="{FF2B5EF4-FFF2-40B4-BE49-F238E27FC236}">
                <a16:creationId xmlns:a16="http://schemas.microsoft.com/office/drawing/2014/main" id="{B4B93814-33CB-0E52-67C1-4AAB9CFE0D96}"/>
              </a:ext>
            </a:extLst>
          </p:cNvPr>
          <p:cNvSpPr>
            <a:spLocks noGrp="1"/>
          </p:cNvSpPr>
          <p:nvPr>
            <p:ph type="sldNum" sz="quarter" idx="12"/>
          </p:nvPr>
        </p:nvSpPr>
        <p:spPr/>
        <p:txBody>
          <a:bodyPr/>
          <a:lstStyle/>
          <a:p>
            <a:fld id="{084DE27E-0CE8-4E75-8183-22B67EE53D10}" type="slidenum">
              <a:rPr lang="en-GB" smtClean="0"/>
              <a:t>24</a:t>
            </a:fld>
            <a:endParaRPr lang="en-GB"/>
          </a:p>
        </p:txBody>
      </p:sp>
    </p:spTree>
    <p:extLst>
      <p:ext uri="{BB962C8B-B14F-4D97-AF65-F5344CB8AC3E}">
        <p14:creationId xmlns:p14="http://schemas.microsoft.com/office/powerpoint/2010/main" val="407698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0FDE61-55EC-F660-8A5E-A89A4428DB73}"/>
              </a:ext>
            </a:extLst>
          </p:cNvPr>
          <p:cNvSpPr>
            <a:spLocks noGrp="1"/>
          </p:cNvSpPr>
          <p:nvPr>
            <p:ph idx="1"/>
          </p:nvPr>
        </p:nvSpPr>
        <p:spPr>
          <a:xfrm>
            <a:off x="838200" y="893135"/>
            <a:ext cx="10515600" cy="5283828"/>
          </a:xfrm>
        </p:spPr>
        <p:txBody>
          <a:bodyPr>
            <a:normAutofit/>
          </a:bodyPr>
          <a:lstStyle/>
          <a:p>
            <a:pPr marL="0" indent="0">
              <a:buNone/>
            </a:pPr>
            <a:r>
              <a:rPr lang="en-GB" sz="3200" b="1" i="0" u="none" strike="noStrike" baseline="0" dirty="0">
                <a:solidFill>
                  <a:srgbClr val="000000"/>
                </a:solidFill>
                <a:latin typeface="Times New Roman" panose="02020603050405020304" pitchFamily="18" charset="0"/>
              </a:rPr>
              <a:t>The Transnational Company </a:t>
            </a:r>
            <a:endParaRPr lang="en-GB" sz="3200" b="0" i="0" u="none" strike="noStrike" baseline="0" dirty="0">
              <a:solidFill>
                <a:srgbClr val="000000"/>
              </a:solidFill>
              <a:latin typeface="Times New Roman" panose="02020603050405020304" pitchFamily="18" charset="0"/>
            </a:endParaRPr>
          </a:p>
          <a:p>
            <a:r>
              <a:rPr lang="en-US" b="0" i="0" u="none" strike="noStrike" baseline="0" dirty="0">
                <a:solidFill>
                  <a:srgbClr val="000000"/>
                </a:solidFill>
                <a:latin typeface="Times New Roman" panose="02020603050405020304" pitchFamily="18" charset="0"/>
              </a:rPr>
              <a:t>As the multinational firm expands its branches, affiliates, subsidiaries, and network of suppliers, customers, distributors, marketers, and all others that fall the firm’s umbrella of activities, it is then described as a transnational firm. </a:t>
            </a:r>
          </a:p>
          <a:p>
            <a:endParaRPr lang="en-US" dirty="0">
              <a:solidFill>
                <a:srgbClr val="000000"/>
              </a:solidFill>
              <a:latin typeface="Times New Roman" panose="02020603050405020304" pitchFamily="18" charset="0"/>
            </a:endParaRPr>
          </a:p>
          <a:p>
            <a:r>
              <a:rPr lang="en-US" b="0" i="0" u="none" strike="noStrike" baseline="0" dirty="0">
                <a:solidFill>
                  <a:srgbClr val="000000"/>
                </a:solidFill>
                <a:latin typeface="Times New Roman" panose="02020603050405020304" pitchFamily="18" charset="0"/>
              </a:rPr>
              <a:t>Firms like Unilever, Philips, Ford, Sony etc. have intricate networks with home offices defined differently for products, processes, capitalization and even taxation.</a:t>
            </a:r>
            <a:endParaRPr lang="en-GB" dirty="0"/>
          </a:p>
        </p:txBody>
      </p:sp>
      <p:sp>
        <p:nvSpPr>
          <p:cNvPr id="2" name="Slide Number Placeholder 1">
            <a:extLst>
              <a:ext uri="{FF2B5EF4-FFF2-40B4-BE49-F238E27FC236}">
                <a16:creationId xmlns:a16="http://schemas.microsoft.com/office/drawing/2014/main" id="{CA689CE7-CF63-02F6-CAA0-88A2C63AE13D}"/>
              </a:ext>
            </a:extLst>
          </p:cNvPr>
          <p:cNvSpPr>
            <a:spLocks noGrp="1"/>
          </p:cNvSpPr>
          <p:nvPr>
            <p:ph type="sldNum" sz="quarter" idx="12"/>
          </p:nvPr>
        </p:nvSpPr>
        <p:spPr/>
        <p:txBody>
          <a:bodyPr/>
          <a:lstStyle/>
          <a:p>
            <a:fld id="{084DE27E-0CE8-4E75-8183-22B67EE53D10}" type="slidenum">
              <a:rPr lang="en-GB" smtClean="0"/>
              <a:t>25</a:t>
            </a:fld>
            <a:endParaRPr lang="en-GB"/>
          </a:p>
        </p:txBody>
      </p:sp>
    </p:spTree>
    <p:extLst>
      <p:ext uri="{BB962C8B-B14F-4D97-AF65-F5344CB8AC3E}">
        <p14:creationId xmlns:p14="http://schemas.microsoft.com/office/powerpoint/2010/main" val="1010017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9C2C5-9DC5-F105-67BC-E63AFF0D390B}"/>
              </a:ext>
            </a:extLst>
          </p:cNvPr>
          <p:cNvSpPr>
            <a:spLocks noGrp="1"/>
          </p:cNvSpPr>
          <p:nvPr>
            <p:ph type="title"/>
          </p:nvPr>
        </p:nvSpPr>
        <p:spPr>
          <a:xfrm>
            <a:off x="1093381" y="2063107"/>
            <a:ext cx="10515600" cy="1325563"/>
          </a:xfrm>
        </p:spPr>
        <p:txBody>
          <a:bodyPr/>
          <a:lstStyle/>
          <a:p>
            <a:r>
              <a:rPr lang="en-GB" altLang="en-US" sz="4400" b="1" dirty="0">
                <a:solidFill>
                  <a:schemeClr val="accent1"/>
                </a:solidFill>
              </a:rPr>
              <a:t>1.2 THE INTERNATIONAL MONETARY SYSTEM</a:t>
            </a:r>
            <a:endParaRPr lang="en-GB" b="1" dirty="0"/>
          </a:p>
        </p:txBody>
      </p:sp>
      <p:sp>
        <p:nvSpPr>
          <p:cNvPr id="3" name="Slide Number Placeholder 2">
            <a:extLst>
              <a:ext uri="{FF2B5EF4-FFF2-40B4-BE49-F238E27FC236}">
                <a16:creationId xmlns:a16="http://schemas.microsoft.com/office/drawing/2014/main" id="{32843AD5-8AE3-5E8A-FAE8-7C605048B667}"/>
              </a:ext>
            </a:extLst>
          </p:cNvPr>
          <p:cNvSpPr>
            <a:spLocks noGrp="1"/>
          </p:cNvSpPr>
          <p:nvPr>
            <p:ph type="sldNum" sz="quarter" idx="12"/>
          </p:nvPr>
        </p:nvSpPr>
        <p:spPr/>
        <p:txBody>
          <a:bodyPr/>
          <a:lstStyle/>
          <a:p>
            <a:fld id="{084DE27E-0CE8-4E75-8183-22B67EE53D10}" type="slidenum">
              <a:rPr lang="en-GB" smtClean="0"/>
              <a:t>26</a:t>
            </a:fld>
            <a:endParaRPr lang="en-GB"/>
          </a:p>
        </p:txBody>
      </p:sp>
    </p:spTree>
    <p:extLst>
      <p:ext uri="{BB962C8B-B14F-4D97-AF65-F5344CB8AC3E}">
        <p14:creationId xmlns:p14="http://schemas.microsoft.com/office/powerpoint/2010/main" val="3836679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BB193-F4F5-1F2B-8E02-9B7A268F5118}"/>
              </a:ext>
            </a:extLst>
          </p:cNvPr>
          <p:cNvSpPr>
            <a:spLocks noGrp="1"/>
          </p:cNvSpPr>
          <p:nvPr>
            <p:ph type="title"/>
          </p:nvPr>
        </p:nvSpPr>
        <p:spPr/>
        <p:txBody>
          <a:bodyPr>
            <a:normAutofit/>
          </a:bodyPr>
          <a:lstStyle/>
          <a:p>
            <a:r>
              <a:rPr lang="en-GB" altLang="en-US" sz="3500" b="1" dirty="0">
                <a:solidFill>
                  <a:schemeClr val="accent1"/>
                </a:solidFill>
                <a:latin typeface="Times New Roman" panose="02020603050405020304" pitchFamily="18" charset="0"/>
                <a:cs typeface="Times New Roman" panose="02020603050405020304" pitchFamily="18" charset="0"/>
              </a:rPr>
              <a:t>Coverage</a:t>
            </a:r>
            <a:endParaRPr lang="en-GB" sz="3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B2FE73-5000-F017-305C-FC3737FF2327}"/>
              </a:ext>
            </a:extLst>
          </p:cNvPr>
          <p:cNvSpPr>
            <a:spLocks noGrp="1"/>
          </p:cNvSpPr>
          <p:nvPr>
            <p:ph idx="1"/>
          </p:nvPr>
        </p:nvSpPr>
        <p:spPr/>
        <p:txBody>
          <a:bodyPr/>
          <a:lstStyle/>
          <a:p>
            <a:pPr algn="just"/>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International Monetary System (IMS): Definition </a:t>
            </a:r>
          </a:p>
          <a:p>
            <a:r>
              <a:rPr lang="en-GB" dirty="0">
                <a:latin typeface="Times New Roman" panose="02020603050405020304" pitchFamily="18" charset="0"/>
                <a:cs typeface="Times New Roman" panose="02020603050405020304" pitchFamily="18" charset="0"/>
              </a:rPr>
              <a:t>The history of IMS</a:t>
            </a:r>
          </a:p>
          <a:p>
            <a:r>
              <a:rPr lang="en-GB" dirty="0">
                <a:latin typeface="Times New Roman" panose="02020603050405020304" pitchFamily="18" charset="0"/>
                <a:cs typeface="Times New Roman" panose="02020603050405020304" pitchFamily="18" charset="0"/>
              </a:rPr>
              <a:t>Exchange rate regime classifications and the Euro</a:t>
            </a:r>
          </a:p>
          <a:p>
            <a:r>
              <a:rPr lang="en-US" dirty="0">
                <a:latin typeface="Times New Roman" panose="02020603050405020304" pitchFamily="18" charset="0"/>
                <a:cs typeface="Times New Roman" panose="02020603050405020304" pitchFamily="18" charset="0"/>
              </a:rPr>
              <a:t>Attributes of the ideal currency</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International financial institutions </a:t>
            </a:r>
          </a:p>
          <a:p>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5AB5D3F-1444-3579-10D6-CFF13EB2ACAD}"/>
              </a:ext>
            </a:extLst>
          </p:cNvPr>
          <p:cNvSpPr>
            <a:spLocks noGrp="1"/>
          </p:cNvSpPr>
          <p:nvPr>
            <p:ph type="sldNum" sz="quarter" idx="12"/>
          </p:nvPr>
        </p:nvSpPr>
        <p:spPr/>
        <p:txBody>
          <a:bodyPr/>
          <a:lstStyle/>
          <a:p>
            <a:fld id="{084DE27E-0CE8-4E75-8183-22B67EE53D10}" type="slidenum">
              <a:rPr lang="en-GB" smtClean="0"/>
              <a:t>27</a:t>
            </a:fld>
            <a:endParaRPr lang="en-GB"/>
          </a:p>
        </p:txBody>
      </p:sp>
    </p:spTree>
    <p:extLst>
      <p:ext uri="{BB962C8B-B14F-4D97-AF65-F5344CB8AC3E}">
        <p14:creationId xmlns:p14="http://schemas.microsoft.com/office/powerpoint/2010/main" val="478315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577A9-ABDB-9E9B-718F-4189A1536086}"/>
              </a:ext>
            </a:extLst>
          </p:cNvPr>
          <p:cNvSpPr>
            <a:spLocks noGrp="1"/>
          </p:cNvSpPr>
          <p:nvPr>
            <p:ph type="title"/>
          </p:nvPr>
        </p:nvSpPr>
        <p:spPr>
          <a:xfrm>
            <a:off x="838200" y="681037"/>
            <a:ext cx="8954386" cy="1009651"/>
          </a:xfrm>
        </p:spPr>
        <p:txBody>
          <a:bodyPr>
            <a:normAutofit fontScale="90000"/>
          </a:bodyPr>
          <a:lstStyle/>
          <a:p>
            <a:r>
              <a:rPr lang="en-GB" b="1" dirty="0">
                <a:solidFill>
                  <a:srgbClr val="000000"/>
                </a:solidFill>
                <a:latin typeface="Times New Roman" panose="02020603050405020304" pitchFamily="18" charset="0"/>
              </a:rPr>
              <a:t>International Monetary System: Definition </a:t>
            </a:r>
            <a:br>
              <a:rPr lang="en-GB" dirty="0">
                <a:solidFill>
                  <a:srgbClr val="000000"/>
                </a:solidFill>
                <a:latin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B0DF67E7-F2D4-1E59-2D9A-1B2E7DAD2154}"/>
              </a:ext>
            </a:extLst>
          </p:cNvPr>
          <p:cNvSpPr>
            <a:spLocks noGrp="1"/>
          </p:cNvSpPr>
          <p:nvPr>
            <p:ph idx="1"/>
          </p:nvPr>
        </p:nvSpPr>
        <p:spPr/>
        <p:txBody>
          <a:bodyPr>
            <a:normAutofit/>
          </a:bodyPr>
          <a:lstStyle/>
          <a:p>
            <a:pPr marL="0" indent="0">
              <a:buNone/>
            </a:pPr>
            <a:r>
              <a:rPr lang="en-US" sz="3600" b="0" i="0" u="none" strike="noStrike" baseline="0" dirty="0">
                <a:solidFill>
                  <a:srgbClr val="000000"/>
                </a:solidFill>
                <a:latin typeface="Times New Roman" panose="02020603050405020304" pitchFamily="18" charset="0"/>
              </a:rPr>
              <a:t>The </a:t>
            </a:r>
            <a:r>
              <a:rPr lang="en-US" sz="3600" dirty="0">
                <a:solidFill>
                  <a:srgbClr val="000000"/>
                </a:solidFill>
                <a:latin typeface="Times New Roman" panose="02020603050405020304" pitchFamily="18" charset="0"/>
              </a:rPr>
              <a:t>international monetary system refers to the set of policies, institutions</a:t>
            </a:r>
            <a:r>
              <a:rPr lang="en-US" sz="3600" b="0" i="0" u="none" strike="noStrike" baseline="0" dirty="0">
                <a:solidFill>
                  <a:srgbClr val="000000"/>
                </a:solidFill>
                <a:latin typeface="Times New Roman" panose="02020603050405020304" pitchFamily="18" charset="0"/>
              </a:rPr>
              <a:t>, practices, regulations, and mechanisms that determine the rate at which one currency is exchanged for another. </a:t>
            </a:r>
          </a:p>
          <a:p>
            <a:pPr marL="0" indent="0" algn="ctr">
              <a:buNone/>
            </a:pPr>
            <a:r>
              <a:rPr lang="en-US" sz="3600" dirty="0">
                <a:solidFill>
                  <a:srgbClr val="000000"/>
                </a:solidFill>
                <a:latin typeface="Times New Roman" panose="02020603050405020304" pitchFamily="18" charset="0"/>
              </a:rPr>
              <a:t> or</a:t>
            </a:r>
            <a:endParaRPr lang="en-US" sz="3600" b="0" i="0" u="none" strike="noStrike" baseline="0" dirty="0">
              <a:solidFill>
                <a:srgbClr val="000000"/>
              </a:solidFill>
              <a:latin typeface="Times New Roman" panose="02020603050405020304" pitchFamily="18" charset="0"/>
            </a:endParaRPr>
          </a:p>
          <a:p>
            <a:pPr marL="0" indent="0">
              <a:buNone/>
            </a:pPr>
            <a:r>
              <a:rPr lang="en-US" sz="3600" dirty="0">
                <a:solidFill>
                  <a:srgbClr val="000000"/>
                </a:solidFill>
                <a:latin typeface="Times New Roman" panose="02020603050405020304" pitchFamily="18" charset="0"/>
              </a:rPr>
              <a:t>The international monetary system is a governing body that sets the rules and regulations by which different nations exchange currencies with each other.</a:t>
            </a:r>
          </a:p>
        </p:txBody>
      </p:sp>
      <p:sp>
        <p:nvSpPr>
          <p:cNvPr id="4" name="Slide Number Placeholder 3">
            <a:extLst>
              <a:ext uri="{FF2B5EF4-FFF2-40B4-BE49-F238E27FC236}">
                <a16:creationId xmlns:a16="http://schemas.microsoft.com/office/drawing/2014/main" id="{7EB14A1B-67B3-7CA1-A9B8-5C8C69C15EF2}"/>
              </a:ext>
            </a:extLst>
          </p:cNvPr>
          <p:cNvSpPr>
            <a:spLocks noGrp="1"/>
          </p:cNvSpPr>
          <p:nvPr>
            <p:ph type="sldNum" sz="quarter" idx="12"/>
          </p:nvPr>
        </p:nvSpPr>
        <p:spPr/>
        <p:txBody>
          <a:bodyPr/>
          <a:lstStyle/>
          <a:p>
            <a:fld id="{084DE27E-0CE8-4E75-8183-22B67EE53D10}" type="slidenum">
              <a:rPr lang="en-GB" smtClean="0"/>
              <a:t>28</a:t>
            </a:fld>
            <a:endParaRPr lang="en-GB"/>
          </a:p>
        </p:txBody>
      </p:sp>
    </p:spTree>
    <p:extLst>
      <p:ext uri="{BB962C8B-B14F-4D97-AF65-F5344CB8AC3E}">
        <p14:creationId xmlns:p14="http://schemas.microsoft.com/office/powerpoint/2010/main" val="112554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0EC18-0233-DDAC-EF51-B3974C3BEF38}"/>
              </a:ext>
            </a:extLst>
          </p:cNvPr>
          <p:cNvSpPr>
            <a:spLocks noGrp="1"/>
          </p:cNvSpPr>
          <p:nvPr>
            <p:ph type="title"/>
          </p:nvPr>
        </p:nvSpPr>
        <p:spPr>
          <a:xfrm>
            <a:off x="838200" y="500062"/>
            <a:ext cx="10515600" cy="1325563"/>
          </a:xfrm>
        </p:spPr>
        <p:txBody>
          <a:bodyPr/>
          <a:lstStyle/>
          <a:p>
            <a:r>
              <a:rPr lang="en-US" sz="4000" b="1" dirty="0">
                <a:solidFill>
                  <a:srgbClr val="000000"/>
                </a:solidFill>
                <a:latin typeface="Times New Roman" panose="02020603050405020304" pitchFamily="18" charset="0"/>
              </a:rPr>
              <a:t>The History of the International Monetary System</a:t>
            </a:r>
            <a:endParaRPr lang="en-GB" sz="4000" b="1" dirty="0">
              <a:solidFill>
                <a:srgbClr val="000000"/>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id="{63C76DFE-0ADD-6F70-4346-2689A6F64CD0}"/>
              </a:ext>
            </a:extLst>
          </p:cNvPr>
          <p:cNvSpPr>
            <a:spLocks noGrp="1"/>
          </p:cNvSpPr>
          <p:nvPr>
            <p:ph idx="1"/>
          </p:nvPr>
        </p:nvSpPr>
        <p:spPr/>
        <p:txBody>
          <a:bodyPr/>
          <a:lstStyle/>
          <a:p>
            <a:pPr marL="342900" lvl="0" indent="-342900" algn="just">
              <a:lnSpc>
                <a:spcPct val="150000"/>
              </a:lnSpc>
              <a:buFont typeface="Symbol" panose="05050102010706020507" pitchFamily="18" charset="2"/>
              <a:buChar char=""/>
            </a:pPr>
            <a:r>
              <a:rPr lang="en-US" b="1" dirty="0">
                <a:effectLst/>
                <a:latin typeface="Times New Roman" panose="02020603050405020304" pitchFamily="18" charset="0"/>
                <a:ea typeface="Times New Roman" panose="02020603050405020304" pitchFamily="18" charset="0"/>
              </a:rPr>
              <a:t>Bimetallism: Before 1975</a:t>
            </a:r>
            <a:endParaRPr lang="en-GB" b="1"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b="1" dirty="0">
                <a:effectLst/>
                <a:latin typeface="Times New Roman" panose="02020603050405020304" pitchFamily="18" charset="0"/>
                <a:ea typeface="Times New Roman" panose="02020603050405020304" pitchFamily="18" charset="0"/>
              </a:rPr>
              <a:t>The </a:t>
            </a:r>
            <a:r>
              <a:rPr lang="en-US" b="1" dirty="0">
                <a:latin typeface="Times New Roman" panose="02020603050405020304" pitchFamily="18" charset="0"/>
                <a:ea typeface="Times New Roman" panose="02020603050405020304" pitchFamily="18" charset="0"/>
              </a:rPr>
              <a:t>Classic </a:t>
            </a:r>
            <a:r>
              <a:rPr lang="en-US" b="1" dirty="0">
                <a:effectLst/>
                <a:latin typeface="Times New Roman" panose="02020603050405020304" pitchFamily="18" charset="0"/>
                <a:ea typeface="Times New Roman" panose="02020603050405020304" pitchFamily="18" charset="0"/>
              </a:rPr>
              <a:t>Gold Standard: 1876 – 1913</a:t>
            </a:r>
            <a:endParaRPr lang="en-GB" b="1"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b="1" dirty="0">
                <a:effectLst/>
                <a:latin typeface="Times New Roman" panose="02020603050405020304" pitchFamily="18" charset="0"/>
                <a:ea typeface="Times New Roman" panose="02020603050405020304" pitchFamily="18" charset="0"/>
              </a:rPr>
              <a:t>Interwar Period: 1914 – 1944</a:t>
            </a:r>
            <a:endParaRPr lang="en-GB" b="1"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b="1" dirty="0">
                <a:effectLst/>
                <a:latin typeface="Times New Roman" panose="02020603050405020304" pitchFamily="18" charset="0"/>
                <a:ea typeface="Times New Roman" panose="02020603050405020304" pitchFamily="18" charset="0"/>
              </a:rPr>
              <a:t>Bretton Woods System: 1945 – 1972</a:t>
            </a:r>
            <a:endParaRPr lang="en-GB" b="1"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b="1" dirty="0">
                <a:effectLst/>
                <a:latin typeface="Times New Roman" panose="02020603050405020304" pitchFamily="18" charset="0"/>
                <a:ea typeface="Times New Roman" panose="02020603050405020304" pitchFamily="18" charset="0"/>
              </a:rPr>
              <a:t>The Floating/Flexible Exchange Rate Regime: 1973 – Present</a:t>
            </a:r>
            <a:endParaRPr lang="en-GB" b="1" dirty="0">
              <a:effectLst/>
              <a:latin typeface="Times New Roman" panose="02020603050405020304" pitchFamily="18" charset="0"/>
              <a:ea typeface="Times New Roman" panose="02020603050405020304" pitchFamily="18" charset="0"/>
            </a:endParaRPr>
          </a:p>
          <a:p>
            <a:pPr marL="0" indent="0">
              <a:buNone/>
            </a:pPr>
            <a:endParaRPr lang="en-GB" dirty="0"/>
          </a:p>
        </p:txBody>
      </p:sp>
      <p:sp>
        <p:nvSpPr>
          <p:cNvPr id="4" name="Slide Number Placeholder 3">
            <a:extLst>
              <a:ext uri="{FF2B5EF4-FFF2-40B4-BE49-F238E27FC236}">
                <a16:creationId xmlns:a16="http://schemas.microsoft.com/office/drawing/2014/main" id="{CECE6669-A272-AD3C-C1CB-FF3D67179CEE}"/>
              </a:ext>
            </a:extLst>
          </p:cNvPr>
          <p:cNvSpPr>
            <a:spLocks noGrp="1"/>
          </p:cNvSpPr>
          <p:nvPr>
            <p:ph type="sldNum" sz="quarter" idx="12"/>
          </p:nvPr>
        </p:nvSpPr>
        <p:spPr/>
        <p:txBody>
          <a:bodyPr/>
          <a:lstStyle/>
          <a:p>
            <a:fld id="{084DE27E-0CE8-4E75-8183-22B67EE53D10}" type="slidenum">
              <a:rPr lang="en-GB" smtClean="0"/>
              <a:t>29</a:t>
            </a:fld>
            <a:endParaRPr lang="en-GB"/>
          </a:p>
        </p:txBody>
      </p:sp>
    </p:spTree>
    <p:extLst>
      <p:ext uri="{BB962C8B-B14F-4D97-AF65-F5344CB8AC3E}">
        <p14:creationId xmlns:p14="http://schemas.microsoft.com/office/powerpoint/2010/main" val="623580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A3D6C-0C41-BC3D-D1F9-C3FCE5C5355D}"/>
              </a:ext>
            </a:extLst>
          </p:cNvPr>
          <p:cNvSpPr>
            <a:spLocks noGrp="1"/>
          </p:cNvSpPr>
          <p:nvPr>
            <p:ph type="title"/>
          </p:nvPr>
        </p:nvSpPr>
        <p:spPr>
          <a:xfrm>
            <a:off x="838200" y="99311"/>
            <a:ext cx="10515600" cy="1325563"/>
          </a:xfrm>
        </p:spPr>
        <p:txBody>
          <a:bodyPr>
            <a:normAutofit/>
          </a:bodyPr>
          <a:lstStyle/>
          <a:p>
            <a:r>
              <a:rPr lang="en-GB" altLang="en-US" sz="3500" b="1" dirty="0">
                <a:solidFill>
                  <a:schemeClr val="accent1"/>
                </a:solidFill>
                <a:latin typeface="Times New Roman" panose="02020603050405020304" pitchFamily="18" charset="0"/>
                <a:cs typeface="Times New Roman" panose="02020603050405020304" pitchFamily="18" charset="0"/>
              </a:rPr>
              <a:t>Coverage</a:t>
            </a:r>
            <a:endParaRPr lang="en-GB" sz="3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2B770CA-9829-E29F-2870-40103B453627}"/>
              </a:ext>
            </a:extLst>
          </p:cNvPr>
          <p:cNvSpPr>
            <a:spLocks noGrp="1"/>
          </p:cNvSpPr>
          <p:nvPr>
            <p:ph idx="1"/>
          </p:nvPr>
        </p:nvSpPr>
        <p:spPr>
          <a:xfrm>
            <a:off x="838200" y="1329070"/>
            <a:ext cx="10515600" cy="5263116"/>
          </a:xfrm>
        </p:spPr>
        <p:txBody>
          <a:bodyPr>
            <a:normAutofit/>
          </a:bodyPr>
          <a:lstStyle/>
          <a:p>
            <a:pPr algn="just"/>
            <a:r>
              <a:rPr lang="en-GB" dirty="0">
                <a:latin typeface="Times New Roman" panose="02020603050405020304" pitchFamily="18" charset="0"/>
                <a:cs typeface="Times New Roman" panose="02020603050405020304" pitchFamily="18" charset="0"/>
              </a:rPr>
              <a:t>International finance (IF) definition </a:t>
            </a:r>
          </a:p>
          <a:p>
            <a:pPr algn="just"/>
            <a:r>
              <a:rPr lang="en-GB" dirty="0">
                <a:latin typeface="Times New Roman" panose="02020603050405020304" pitchFamily="18" charset="0"/>
                <a:cs typeface="Times New Roman" panose="02020603050405020304" pitchFamily="18" charset="0"/>
              </a:rPr>
              <a:t>Why study IF</a:t>
            </a:r>
          </a:p>
          <a:p>
            <a:pPr algn="just"/>
            <a:r>
              <a:rPr lang="en-GB" dirty="0">
                <a:latin typeface="Times New Roman" panose="02020603050405020304" pitchFamily="18" charset="0"/>
                <a:cs typeface="Times New Roman" panose="02020603050405020304" pitchFamily="18" charset="0"/>
              </a:rPr>
              <a:t>Distinguishing IF and domestic finance</a:t>
            </a:r>
          </a:p>
          <a:p>
            <a:pPr algn="just"/>
            <a:r>
              <a:rPr lang="en-GB" dirty="0">
                <a:latin typeface="Times New Roman" panose="02020603050405020304" pitchFamily="18" charset="0"/>
                <a:cs typeface="Times New Roman" panose="02020603050405020304" pitchFamily="18" charset="0"/>
              </a:rPr>
              <a:t>IF and the role of financial manager</a:t>
            </a:r>
          </a:p>
          <a:p>
            <a:pPr algn="just"/>
            <a:r>
              <a:rPr lang="en-GB" dirty="0">
                <a:latin typeface="Times New Roman" panose="02020603050405020304" pitchFamily="18" charset="0"/>
                <a:cs typeface="Times New Roman" panose="02020603050405020304" pitchFamily="18" charset="0"/>
              </a:rPr>
              <a:t>Evolution of IF as an academic discipline and business activity</a:t>
            </a:r>
          </a:p>
          <a:p>
            <a:pPr algn="just"/>
            <a:r>
              <a:rPr lang="en-GB" dirty="0">
                <a:latin typeface="Times New Roman" panose="02020603050405020304" pitchFamily="18" charset="0"/>
                <a:cs typeface="Times New Roman" panose="02020603050405020304" pitchFamily="18" charset="0"/>
              </a:rPr>
              <a:t>Recent trends in world economy</a:t>
            </a:r>
          </a:p>
          <a:p>
            <a:pPr algn="just"/>
            <a:r>
              <a:rPr lang="en-GB" dirty="0">
                <a:latin typeface="Times New Roman" panose="02020603050405020304" pitchFamily="18" charset="0"/>
                <a:cs typeface="Times New Roman" panose="02020603050405020304" pitchFamily="18" charset="0"/>
              </a:rPr>
              <a:t>Indicators of internationalisation of finance</a:t>
            </a:r>
          </a:p>
          <a:p>
            <a:pPr algn="just"/>
            <a:r>
              <a:rPr lang="en-GB" dirty="0">
                <a:latin typeface="Times New Roman" panose="02020603050405020304" pitchFamily="18" charset="0"/>
                <a:cs typeface="Times New Roman" panose="02020603050405020304" pitchFamily="18" charset="0"/>
              </a:rPr>
              <a:t>Forms of business firms engaged in international business</a:t>
            </a:r>
          </a:p>
          <a:p>
            <a:pPr algn="just"/>
            <a:r>
              <a:rPr lang="en-GB" dirty="0">
                <a:latin typeface="Times New Roman" panose="02020603050405020304" pitchFamily="18" charset="0"/>
                <a:cs typeface="Times New Roman" panose="02020603050405020304" pitchFamily="18" charset="0"/>
              </a:rPr>
              <a:t>Operational environment of MC</a:t>
            </a:r>
          </a:p>
          <a:p>
            <a:pPr algn="just"/>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89467C9-5415-7991-0C83-AF3BCCE0400B}"/>
              </a:ext>
            </a:extLst>
          </p:cNvPr>
          <p:cNvSpPr>
            <a:spLocks noGrp="1"/>
          </p:cNvSpPr>
          <p:nvPr>
            <p:ph type="sldNum" sz="quarter" idx="12"/>
          </p:nvPr>
        </p:nvSpPr>
        <p:spPr/>
        <p:txBody>
          <a:bodyPr/>
          <a:lstStyle/>
          <a:p>
            <a:fld id="{084DE27E-0CE8-4E75-8183-22B67EE53D10}" type="slidenum">
              <a:rPr lang="en-GB" smtClean="0"/>
              <a:t>3</a:t>
            </a:fld>
            <a:endParaRPr lang="en-GB"/>
          </a:p>
        </p:txBody>
      </p:sp>
    </p:spTree>
    <p:extLst>
      <p:ext uri="{BB962C8B-B14F-4D97-AF65-F5344CB8AC3E}">
        <p14:creationId xmlns:p14="http://schemas.microsoft.com/office/powerpoint/2010/main" val="2721671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CB5F-FEDE-ECF7-C2CA-88A9E538AFEB}"/>
              </a:ext>
            </a:extLst>
          </p:cNvPr>
          <p:cNvSpPr>
            <a:spLocks noGrp="1"/>
          </p:cNvSpPr>
          <p:nvPr>
            <p:ph type="title"/>
          </p:nvPr>
        </p:nvSpPr>
        <p:spPr>
          <a:xfrm>
            <a:off x="838200" y="365125"/>
            <a:ext cx="10515600" cy="1410511"/>
          </a:xfrm>
        </p:spPr>
        <p:txBody>
          <a:bodyPr>
            <a:normAutofit/>
          </a:bodyPr>
          <a:lstStyle/>
          <a:p>
            <a:r>
              <a:rPr lang="en-US" b="1" dirty="0">
                <a:effectLst/>
                <a:latin typeface="Times New Roman" panose="02020603050405020304" pitchFamily="18" charset="0"/>
                <a:ea typeface="Times New Roman" panose="02020603050405020304" pitchFamily="18" charset="0"/>
              </a:rPr>
              <a:t>Bimetallism: Before 1975</a:t>
            </a:r>
            <a:br>
              <a:rPr lang="en-GB" b="1" dirty="0">
                <a:effectLst/>
                <a:latin typeface="Times New Roman" panose="02020603050405020304" pitchFamily="18" charset="0"/>
                <a:ea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18D71218-4EDC-5E4D-6A26-F7EDDC07EE35}"/>
              </a:ext>
            </a:extLst>
          </p:cNvPr>
          <p:cNvSpPr>
            <a:spLocks noGrp="1"/>
          </p:cNvSpPr>
          <p:nvPr>
            <p:ph idx="1"/>
          </p:nvPr>
        </p:nvSpPr>
        <p:spPr>
          <a:xfrm>
            <a:off x="838200" y="1562986"/>
            <a:ext cx="10515600" cy="5071730"/>
          </a:xfrm>
        </p:spPr>
        <p:txBody>
          <a:bodyPr>
            <a:noAutofit/>
          </a:bodyPr>
          <a:lstStyle/>
          <a:p>
            <a:r>
              <a:rPr lang="en-US" sz="3100" dirty="0">
                <a:solidFill>
                  <a:srgbClr val="000000"/>
                </a:solidFill>
                <a:latin typeface="Times New Roman" panose="02020603050405020304" pitchFamily="18" charset="0"/>
              </a:rPr>
              <a:t>Both gold and silver were used as international means of payment. </a:t>
            </a:r>
          </a:p>
          <a:p>
            <a:endParaRPr lang="en-US" sz="3100" dirty="0">
              <a:solidFill>
                <a:srgbClr val="000000"/>
              </a:solidFill>
              <a:latin typeface="Times New Roman" panose="02020603050405020304" pitchFamily="18" charset="0"/>
            </a:endParaRPr>
          </a:p>
          <a:p>
            <a:r>
              <a:rPr lang="en-US" sz="3100" dirty="0">
                <a:solidFill>
                  <a:srgbClr val="000000"/>
                </a:solidFill>
                <a:latin typeface="Times New Roman" panose="02020603050405020304" pitchFamily="18" charset="0"/>
              </a:rPr>
              <a:t>This does not, however, imply that each individual country was on a bimetallic standard. For example, 	British = gold, France = gold and silver, Germany = silver</a:t>
            </a:r>
          </a:p>
          <a:p>
            <a:pPr marL="0" indent="0">
              <a:buNone/>
            </a:pPr>
            <a:endParaRPr lang="en-US" sz="3100" dirty="0">
              <a:solidFill>
                <a:srgbClr val="000000"/>
              </a:solidFill>
              <a:latin typeface="Times New Roman" panose="02020603050405020304" pitchFamily="18" charset="0"/>
            </a:endParaRPr>
          </a:p>
          <a:p>
            <a:r>
              <a:rPr lang="en-US" sz="3100" dirty="0">
                <a:solidFill>
                  <a:srgbClr val="000000"/>
                </a:solidFill>
                <a:latin typeface="Times New Roman" panose="02020603050405020304" pitchFamily="18" charset="0"/>
              </a:rPr>
              <a:t>The collapse of bimetallism: The era experienced a phenomenon called Gresham’s Law – where countries did not trade on bimetallism anymore and adopting unilateralism. </a:t>
            </a:r>
            <a:endParaRPr lang="en-GB" sz="3100" dirty="0">
              <a:solidFill>
                <a:srgbClr val="000000"/>
              </a:solidFill>
              <a:latin typeface="Times New Roman" panose="02020603050405020304" pitchFamily="18" charset="0"/>
            </a:endParaRPr>
          </a:p>
          <a:p>
            <a:pPr marL="0" indent="0">
              <a:buNone/>
            </a:pPr>
            <a:br>
              <a:rPr lang="en-GB" sz="4800" b="1" dirty="0">
                <a:latin typeface="Times New Roman" panose="02020603050405020304" pitchFamily="18" charset="0"/>
                <a:ea typeface="Times New Roman" panose="02020603050405020304" pitchFamily="18" charset="0"/>
              </a:rPr>
            </a:br>
            <a:endParaRPr lang="en-GB" sz="3100" dirty="0">
              <a:solidFill>
                <a:srgbClr val="000000"/>
              </a:solidFill>
              <a:latin typeface="Times New Roman" panose="02020603050405020304" pitchFamily="18" charset="0"/>
            </a:endParaRPr>
          </a:p>
          <a:p>
            <a:endParaRPr lang="en-US" sz="3100" dirty="0">
              <a:solidFill>
                <a:srgbClr val="000000"/>
              </a:solidFill>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89F6BE1F-A315-D8E7-D3F5-D2E16EE075F4}"/>
              </a:ext>
            </a:extLst>
          </p:cNvPr>
          <p:cNvSpPr>
            <a:spLocks noGrp="1"/>
          </p:cNvSpPr>
          <p:nvPr>
            <p:ph type="sldNum" sz="quarter" idx="12"/>
          </p:nvPr>
        </p:nvSpPr>
        <p:spPr/>
        <p:txBody>
          <a:bodyPr/>
          <a:lstStyle/>
          <a:p>
            <a:fld id="{084DE27E-0CE8-4E75-8183-22B67EE53D10}" type="slidenum">
              <a:rPr lang="en-GB" smtClean="0"/>
              <a:t>30</a:t>
            </a:fld>
            <a:endParaRPr lang="en-GB"/>
          </a:p>
        </p:txBody>
      </p:sp>
    </p:spTree>
    <p:extLst>
      <p:ext uri="{BB962C8B-B14F-4D97-AF65-F5344CB8AC3E}">
        <p14:creationId xmlns:p14="http://schemas.microsoft.com/office/powerpoint/2010/main" val="1033170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15090-5791-4C90-C231-E83EDB9114A6}"/>
              </a:ext>
            </a:extLst>
          </p:cNvPr>
          <p:cNvSpPr>
            <a:spLocks noGrp="1"/>
          </p:cNvSpPr>
          <p:nvPr>
            <p:ph type="title"/>
          </p:nvPr>
        </p:nvSpPr>
        <p:spPr/>
        <p:txBody>
          <a:bodyPr/>
          <a:lstStyle/>
          <a:p>
            <a:r>
              <a:rPr lang="en-US" b="1" dirty="0">
                <a:effectLst/>
                <a:latin typeface="Times New Roman" panose="02020603050405020304" pitchFamily="18" charset="0"/>
                <a:ea typeface="Times New Roman" panose="02020603050405020304" pitchFamily="18" charset="0"/>
              </a:rPr>
              <a:t>The Classic Gold Standard: 1876 – 1913</a:t>
            </a:r>
            <a:br>
              <a:rPr lang="en-GB" b="1" dirty="0">
                <a:effectLst/>
                <a:latin typeface="Times New Roman" panose="02020603050405020304" pitchFamily="18" charset="0"/>
                <a:ea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EBFDFE14-4D0A-57CB-3291-2EDCBEED163E}"/>
              </a:ext>
            </a:extLst>
          </p:cNvPr>
          <p:cNvSpPr>
            <a:spLocks noGrp="1"/>
          </p:cNvSpPr>
          <p:nvPr>
            <p:ph idx="1"/>
          </p:nvPr>
        </p:nvSpPr>
        <p:spPr>
          <a:xfrm>
            <a:off x="838200" y="1137684"/>
            <a:ext cx="10515600" cy="5355191"/>
          </a:xfrm>
        </p:spPr>
        <p:txBody>
          <a:bodyPr>
            <a:noAutofit/>
          </a:bodyPr>
          <a:lstStyle/>
          <a:p>
            <a:endParaRPr lang="en-GB" sz="2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600"/>
              </a:spcBef>
            </a:pPr>
            <a:r>
              <a:rPr lang="en-GB" sz="2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Each country set the rate at which its currency unit (paper of coin) could be converted to a weight of gold. </a:t>
            </a:r>
          </a:p>
          <a:p>
            <a:pPr marL="0" indent="0">
              <a:spcBef>
                <a:spcPts val="600"/>
              </a:spcBef>
              <a:buNone/>
            </a:pPr>
            <a:endParaRPr lang="en-GB" sz="2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600"/>
              </a:spcBef>
            </a:pPr>
            <a:r>
              <a:rPr lang="en-GB" sz="2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example, In United States $20.67  = 1 ounce of Gold. In Britain £4.2474  = 1 ounce of gold. The dollar/pound exchange rate was: $20.67/£4.2474 = $4.8665/£ </a:t>
            </a:r>
          </a:p>
          <a:p>
            <a:pPr>
              <a:spcBef>
                <a:spcPts val="600"/>
              </a:spcBef>
            </a:pPr>
            <a:endParaRPr lang="en-GB" sz="23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spcBef>
                <a:spcPts val="600"/>
              </a:spcBef>
            </a:pPr>
            <a:r>
              <a:rPr lang="en-GB" sz="23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Important </a:t>
            </a:r>
            <a:r>
              <a:rPr lang="en-GB" sz="2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Features -	Exchange rates between currencies, was fixed, countries had to maintain adequate  reserved of gold to back its currency’s value</a:t>
            </a:r>
            <a:r>
              <a:rPr lang="en-GB" sz="23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a:t>
            </a:r>
            <a:r>
              <a:rPr lang="en-GB" sz="2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controlled inflation as growth in the amount of money was limited to the rate at which official authorities could acquire additional gold. </a:t>
            </a:r>
          </a:p>
          <a:p>
            <a:pPr marL="361950" lvl="0" indent="0">
              <a:spcBef>
                <a:spcPts val="600"/>
              </a:spcBef>
              <a:buNone/>
            </a:pPr>
            <a:endParaRPr lang="en-GB" sz="2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600"/>
              </a:spcBef>
            </a:pPr>
            <a:r>
              <a:rPr lang="en-US" sz="2400" dirty="0">
                <a:solidFill>
                  <a:srgbClr val="000000"/>
                </a:solidFill>
                <a:latin typeface="Times New Roman" panose="02020603050405020304" pitchFamily="18" charset="0"/>
              </a:rPr>
              <a:t>The collapse of </a:t>
            </a:r>
            <a:r>
              <a:rPr lang="en-GB" sz="2300" dirty="0">
                <a:effectLst/>
                <a:latin typeface="Times New Roman" panose="02020603050405020304" pitchFamily="18" charset="0"/>
                <a:ea typeface="Calibri" panose="020F0502020204030204" pitchFamily="34" charset="0"/>
                <a:cs typeface="Times New Roman" panose="02020603050405020304" pitchFamily="18" charset="0"/>
              </a:rPr>
              <a:t>gold standard: World War I interrupted trade flows and the free movement of gold. This event caused the main trading nations to suspend operation of the gold standard</a:t>
            </a:r>
            <a:endParaRPr lang="en-GB" sz="23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9784ABD-E614-F0A8-CD4D-4B46B7289DA8}"/>
              </a:ext>
            </a:extLst>
          </p:cNvPr>
          <p:cNvSpPr>
            <a:spLocks noGrp="1"/>
          </p:cNvSpPr>
          <p:nvPr>
            <p:ph type="sldNum" sz="quarter" idx="12"/>
          </p:nvPr>
        </p:nvSpPr>
        <p:spPr/>
        <p:txBody>
          <a:bodyPr/>
          <a:lstStyle/>
          <a:p>
            <a:fld id="{084DE27E-0CE8-4E75-8183-22B67EE53D10}" type="slidenum">
              <a:rPr lang="en-GB" smtClean="0"/>
              <a:t>31</a:t>
            </a:fld>
            <a:endParaRPr lang="en-GB"/>
          </a:p>
        </p:txBody>
      </p:sp>
    </p:spTree>
    <p:extLst>
      <p:ext uri="{BB962C8B-B14F-4D97-AF65-F5344CB8AC3E}">
        <p14:creationId xmlns:p14="http://schemas.microsoft.com/office/powerpoint/2010/main" val="128634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1F1B0-E950-B3EC-952B-A8E897EB9B93}"/>
              </a:ext>
            </a:extLst>
          </p:cNvPr>
          <p:cNvSpPr>
            <a:spLocks noGrp="1"/>
          </p:cNvSpPr>
          <p:nvPr>
            <p:ph type="title"/>
          </p:nvPr>
        </p:nvSpPr>
        <p:spPr/>
        <p:txBody>
          <a:bodyPr/>
          <a:lstStyle/>
          <a:p>
            <a:r>
              <a:rPr lang="en-US" b="1" dirty="0">
                <a:effectLst/>
                <a:latin typeface="Times New Roman" panose="02020603050405020304" pitchFamily="18" charset="0"/>
                <a:ea typeface="Times New Roman" panose="02020603050405020304" pitchFamily="18" charset="0"/>
              </a:rPr>
              <a:t>Interwar Period: 1914 – 1944</a:t>
            </a:r>
            <a:br>
              <a:rPr lang="en-GB" b="1" dirty="0">
                <a:effectLst/>
                <a:latin typeface="Times New Roman" panose="02020603050405020304" pitchFamily="18" charset="0"/>
                <a:ea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BD10A806-E734-DCE1-66C1-6825D4F12378}"/>
              </a:ext>
            </a:extLst>
          </p:cNvPr>
          <p:cNvSpPr>
            <a:spLocks noGrp="1"/>
          </p:cNvSpPr>
          <p:nvPr>
            <p:ph idx="1"/>
          </p:nvPr>
        </p:nvSpPr>
        <p:spPr>
          <a:xfrm>
            <a:off x="838200" y="1392865"/>
            <a:ext cx="10515600" cy="4784098"/>
          </a:xfrm>
        </p:spPr>
        <p:txBody>
          <a:bodyPr>
            <a:noAutofit/>
          </a:bodyPr>
          <a:lstStyle/>
          <a:p>
            <a:r>
              <a:rPr lang="en-US" sz="2000" dirty="0">
                <a:solidFill>
                  <a:srgbClr val="000000"/>
                </a:solidFill>
                <a:latin typeface="Times New Roman" panose="02020603050405020304" pitchFamily="18" charset="0"/>
              </a:rPr>
              <a:t>The First World War had precipitated the collapse of the classical gold standard system and marked the end of a long era of fixed exchange rates.</a:t>
            </a:r>
          </a:p>
          <a:p>
            <a:r>
              <a:rPr lang="en-US" sz="2000" b="0" i="0" u="none" strike="noStrike" baseline="0" dirty="0">
                <a:solidFill>
                  <a:srgbClr val="000000"/>
                </a:solidFill>
                <a:latin typeface="Times New Roman" panose="02020603050405020304" pitchFamily="18" charset="0"/>
              </a:rPr>
              <a:t>During World War I and the early 1920s, currencies were allowed to fluctuate. Theoretically, supply and demand for a country’s exports and imports caused moderate changes in an exchange rate about a central equilibrium value. Unfortunately, such flexible exchange rates did not work in an equilibrating manner. </a:t>
            </a:r>
          </a:p>
          <a:p>
            <a:r>
              <a:rPr lang="en-US" sz="2000" b="0" i="0" u="none" strike="noStrike" baseline="0" dirty="0">
                <a:solidFill>
                  <a:srgbClr val="000000"/>
                </a:solidFill>
                <a:latin typeface="Times New Roman" panose="02020603050405020304" pitchFamily="18" charset="0"/>
              </a:rPr>
              <a:t>The United States adopted modified gold standards in 1934 when the U.S. dollar was devalued to $35 per ounce of gold from the $20.67 per ounce price in effect prior to World War I. </a:t>
            </a:r>
          </a:p>
          <a:p>
            <a:r>
              <a:rPr lang="en-US" sz="2000" b="0" i="0" u="none" strike="noStrike" baseline="0" dirty="0">
                <a:solidFill>
                  <a:srgbClr val="000000"/>
                </a:solidFill>
                <a:latin typeface="Times New Roman" panose="02020603050405020304" pitchFamily="18" charset="0"/>
              </a:rPr>
              <a:t>After the chaotic aftermath of the WWII, many of the main trading currencies lost their convertibility into other currencies. The dollar was the only major trading currency that continued to be convertible. </a:t>
            </a:r>
            <a:endParaRPr lang="en-GB" sz="2000" dirty="0"/>
          </a:p>
        </p:txBody>
      </p:sp>
      <p:sp>
        <p:nvSpPr>
          <p:cNvPr id="4" name="Slide Number Placeholder 3">
            <a:extLst>
              <a:ext uri="{FF2B5EF4-FFF2-40B4-BE49-F238E27FC236}">
                <a16:creationId xmlns:a16="http://schemas.microsoft.com/office/drawing/2014/main" id="{CD3975B0-DB0C-5AE9-3C64-334AEEDEFB1F}"/>
              </a:ext>
            </a:extLst>
          </p:cNvPr>
          <p:cNvSpPr>
            <a:spLocks noGrp="1"/>
          </p:cNvSpPr>
          <p:nvPr>
            <p:ph type="sldNum" sz="quarter" idx="12"/>
          </p:nvPr>
        </p:nvSpPr>
        <p:spPr/>
        <p:txBody>
          <a:bodyPr/>
          <a:lstStyle/>
          <a:p>
            <a:fld id="{084DE27E-0CE8-4E75-8183-22B67EE53D10}" type="slidenum">
              <a:rPr lang="en-GB" smtClean="0"/>
              <a:t>32</a:t>
            </a:fld>
            <a:endParaRPr lang="en-GB"/>
          </a:p>
        </p:txBody>
      </p:sp>
    </p:spTree>
    <p:extLst>
      <p:ext uri="{BB962C8B-B14F-4D97-AF65-F5344CB8AC3E}">
        <p14:creationId xmlns:p14="http://schemas.microsoft.com/office/powerpoint/2010/main" val="3443470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E1A9F-134E-144F-C823-4C5799067BE9}"/>
              </a:ext>
            </a:extLst>
          </p:cNvPr>
          <p:cNvSpPr>
            <a:spLocks noGrp="1"/>
          </p:cNvSpPr>
          <p:nvPr>
            <p:ph type="title"/>
          </p:nvPr>
        </p:nvSpPr>
        <p:spPr>
          <a:xfrm>
            <a:off x="838200" y="365126"/>
            <a:ext cx="10515600" cy="932046"/>
          </a:xfrm>
        </p:spPr>
        <p:txBody>
          <a:bodyPr>
            <a:normAutofit fontScale="90000"/>
          </a:bodyPr>
          <a:lstStyle/>
          <a:p>
            <a:r>
              <a:rPr lang="en-US" b="1" dirty="0">
                <a:effectLst/>
                <a:latin typeface="Times New Roman" panose="02020603050405020304" pitchFamily="18" charset="0"/>
                <a:ea typeface="Times New Roman" panose="02020603050405020304" pitchFamily="18" charset="0"/>
              </a:rPr>
              <a:t>Bretton Woods System: 1945 – 1972</a:t>
            </a:r>
            <a:br>
              <a:rPr lang="en-GB" b="1" dirty="0">
                <a:effectLst/>
                <a:latin typeface="Times New Roman" panose="02020603050405020304" pitchFamily="18" charset="0"/>
                <a:ea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197D404E-492C-1F5A-92E0-7670E35D3B56}"/>
              </a:ext>
            </a:extLst>
          </p:cNvPr>
          <p:cNvSpPr>
            <a:spLocks noGrp="1"/>
          </p:cNvSpPr>
          <p:nvPr>
            <p:ph idx="1"/>
          </p:nvPr>
        </p:nvSpPr>
        <p:spPr>
          <a:xfrm>
            <a:off x="838200" y="1057523"/>
            <a:ext cx="10515600" cy="5119440"/>
          </a:xfrm>
        </p:spPr>
        <p:txBody>
          <a:bodyPr>
            <a:normAutofit fontScale="92500" lnSpcReduction="20000"/>
          </a:bodyPr>
          <a:lstStyle/>
          <a:p>
            <a:endParaRPr lang="en-US" sz="1800" b="0" i="0" u="none" strike="noStrike" baseline="0" dirty="0">
              <a:solidFill>
                <a:srgbClr val="000000"/>
              </a:solidFill>
              <a:latin typeface="Times New Roman" panose="02020603050405020304" pitchFamily="18" charset="0"/>
            </a:endParaRPr>
          </a:p>
          <a:p>
            <a:r>
              <a:rPr lang="en-US" dirty="0"/>
              <a:t>As World War II drew to a close in 1944, the Allied Powers met at Bretton Woods, New Hampshire, USA to create a new post-war international monetary system </a:t>
            </a:r>
            <a:endParaRPr lang="en-GB" altLang="en-US" dirty="0"/>
          </a:p>
          <a:p>
            <a:r>
              <a:rPr lang="en-GB" altLang="en-US" dirty="0"/>
              <a:t>The meeting (i.e., </a:t>
            </a:r>
            <a:r>
              <a:rPr lang="en-GB" altLang="en-US" sz="2800" dirty="0"/>
              <a:t>Bretton Woods Agreement )established an international monetary system based on convertibility of the various national currencies into a U.S. dollar that was in turn convertible into gold</a:t>
            </a:r>
            <a:endParaRPr lang="en-GB" altLang="en-US" dirty="0"/>
          </a:p>
          <a:p>
            <a:r>
              <a:rPr lang="en-GB" altLang="en-US" sz="2800" dirty="0"/>
              <a:t>Aim of these fixed exchange rates was to reduce the riskiness of international transactions helping to promote growth of world trade after WWII.</a:t>
            </a:r>
          </a:p>
          <a:p>
            <a:r>
              <a:rPr lang="en-GB" altLang="en-US" sz="2800" dirty="0"/>
              <a:t>Two new institutions were also created - The International Monetary Fund (IMF) and the International Bank for Reconstruction and Development (The World Bank)</a:t>
            </a:r>
            <a:r>
              <a:rPr lang="en-GB" altLang="en-US" dirty="0"/>
              <a:t> </a:t>
            </a:r>
          </a:p>
          <a:p>
            <a:r>
              <a:rPr lang="en-GB" altLang="en-US" sz="2800" dirty="0"/>
              <a:t>Bretton Woods system abandoned when the US unilaterally terminated convertibility of the dollar to gold in 1971 (effectively making it a fiat currency)</a:t>
            </a:r>
          </a:p>
          <a:p>
            <a:pPr marL="0" indent="0">
              <a:buNone/>
            </a:pPr>
            <a:endParaRPr lang="en-GB" altLang="en-US" dirty="0"/>
          </a:p>
          <a:p>
            <a:endParaRPr lang="en-GB" dirty="0"/>
          </a:p>
        </p:txBody>
      </p:sp>
      <p:sp>
        <p:nvSpPr>
          <p:cNvPr id="4" name="Slide Number Placeholder 3">
            <a:extLst>
              <a:ext uri="{FF2B5EF4-FFF2-40B4-BE49-F238E27FC236}">
                <a16:creationId xmlns:a16="http://schemas.microsoft.com/office/drawing/2014/main" id="{D3CF5548-7180-55D0-3590-389E9D067E83}"/>
              </a:ext>
            </a:extLst>
          </p:cNvPr>
          <p:cNvSpPr>
            <a:spLocks noGrp="1"/>
          </p:cNvSpPr>
          <p:nvPr>
            <p:ph type="sldNum" sz="quarter" idx="12"/>
          </p:nvPr>
        </p:nvSpPr>
        <p:spPr/>
        <p:txBody>
          <a:bodyPr/>
          <a:lstStyle/>
          <a:p>
            <a:fld id="{084DE27E-0CE8-4E75-8183-22B67EE53D10}" type="slidenum">
              <a:rPr lang="en-GB" smtClean="0"/>
              <a:t>33</a:t>
            </a:fld>
            <a:endParaRPr lang="en-GB"/>
          </a:p>
        </p:txBody>
      </p:sp>
    </p:spTree>
    <p:extLst>
      <p:ext uri="{BB962C8B-B14F-4D97-AF65-F5344CB8AC3E}">
        <p14:creationId xmlns:p14="http://schemas.microsoft.com/office/powerpoint/2010/main" val="26826318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2CA6A-4186-0FA7-0653-F76BECD33771}"/>
              </a:ext>
            </a:extLst>
          </p:cNvPr>
          <p:cNvSpPr>
            <a:spLocks noGrp="1"/>
          </p:cNvSpPr>
          <p:nvPr>
            <p:ph type="title"/>
          </p:nvPr>
        </p:nvSpPr>
        <p:spPr/>
        <p:txBody>
          <a:bodyPr>
            <a:normAutofit fontScale="90000"/>
          </a:bodyPr>
          <a:lstStyle/>
          <a:p>
            <a:r>
              <a:rPr lang="en-US" b="1" dirty="0">
                <a:effectLst/>
                <a:latin typeface="Times New Roman" panose="02020603050405020304" pitchFamily="18" charset="0"/>
                <a:ea typeface="Times New Roman" panose="02020603050405020304" pitchFamily="18" charset="0"/>
              </a:rPr>
              <a:t>The Exchange Rate Regime: 1973 – Present</a:t>
            </a:r>
            <a:br>
              <a:rPr lang="en-GB" b="1" dirty="0">
                <a:effectLst/>
                <a:latin typeface="Times New Roman" panose="02020603050405020304" pitchFamily="18" charset="0"/>
                <a:ea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5C0CCCFB-2431-816F-2B45-81C637C7AB23}"/>
              </a:ext>
            </a:extLst>
          </p:cNvPr>
          <p:cNvSpPr>
            <a:spLocks noGrp="1"/>
          </p:cNvSpPr>
          <p:nvPr>
            <p:ph idx="1"/>
          </p:nvPr>
        </p:nvSpPr>
        <p:spPr/>
        <p:txBody>
          <a:bodyPr>
            <a:normAutofit/>
          </a:bodyPr>
          <a:lstStyle/>
          <a:p>
            <a:pPr marL="0" indent="0">
              <a:buNone/>
            </a:pPr>
            <a:r>
              <a:rPr lang="en-GB" sz="4000" dirty="0"/>
              <a:t>What is exchange rate regime?</a:t>
            </a:r>
          </a:p>
          <a:p>
            <a:pPr marL="0" indent="0">
              <a:buNone/>
            </a:pPr>
            <a:endParaRPr lang="en-GB" sz="4000" dirty="0"/>
          </a:p>
          <a:p>
            <a:pPr marL="0" indent="0">
              <a:buNone/>
            </a:pPr>
            <a:r>
              <a:rPr lang="en-GB" sz="4000" dirty="0"/>
              <a:t>It is the way a country manages its currency in respect to foreign currencies and the foreign exchange market.</a:t>
            </a:r>
          </a:p>
        </p:txBody>
      </p:sp>
      <p:sp>
        <p:nvSpPr>
          <p:cNvPr id="4" name="Slide Number Placeholder 3">
            <a:extLst>
              <a:ext uri="{FF2B5EF4-FFF2-40B4-BE49-F238E27FC236}">
                <a16:creationId xmlns:a16="http://schemas.microsoft.com/office/drawing/2014/main" id="{F9217679-5FF4-90B5-486F-1C47C5D25B62}"/>
              </a:ext>
            </a:extLst>
          </p:cNvPr>
          <p:cNvSpPr>
            <a:spLocks noGrp="1"/>
          </p:cNvSpPr>
          <p:nvPr>
            <p:ph type="sldNum" sz="quarter" idx="12"/>
          </p:nvPr>
        </p:nvSpPr>
        <p:spPr/>
        <p:txBody>
          <a:bodyPr/>
          <a:lstStyle/>
          <a:p>
            <a:fld id="{084DE27E-0CE8-4E75-8183-22B67EE53D10}" type="slidenum">
              <a:rPr lang="en-GB" smtClean="0"/>
              <a:t>34</a:t>
            </a:fld>
            <a:endParaRPr lang="en-GB"/>
          </a:p>
        </p:txBody>
      </p:sp>
    </p:spTree>
    <p:extLst>
      <p:ext uri="{BB962C8B-B14F-4D97-AF65-F5344CB8AC3E}">
        <p14:creationId xmlns:p14="http://schemas.microsoft.com/office/powerpoint/2010/main" val="1051096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BECE7CC-7FBA-B16D-D5EE-3C697AAC4B58}"/>
              </a:ext>
            </a:extLst>
          </p:cNvPr>
          <p:cNvGraphicFramePr>
            <a:graphicFrameLocks noGrp="1"/>
          </p:cNvGraphicFramePr>
          <p:nvPr>
            <p:ph idx="1"/>
            <p:extLst>
              <p:ext uri="{D42A27DB-BD31-4B8C-83A1-F6EECF244321}">
                <p14:modId xmlns:p14="http://schemas.microsoft.com/office/powerpoint/2010/main" val="1036822345"/>
              </p:ext>
            </p:extLst>
          </p:nvPr>
        </p:nvGraphicFramePr>
        <p:xfrm>
          <a:off x="191386" y="128206"/>
          <a:ext cx="11536324" cy="6517759"/>
        </p:xfrm>
        <a:graphic>
          <a:graphicData uri="http://schemas.openxmlformats.org/drawingml/2006/table">
            <a:tbl>
              <a:tblPr firstRow="1" firstCol="1" bandRow="1">
                <a:tableStyleId>{5940675A-B579-460E-94D1-54222C63F5DA}</a:tableStyleId>
              </a:tblPr>
              <a:tblGrid>
                <a:gridCol w="1316829">
                  <a:extLst>
                    <a:ext uri="{9D8B030D-6E8A-4147-A177-3AD203B41FA5}">
                      <a16:colId xmlns:a16="http://schemas.microsoft.com/office/drawing/2014/main" val="1236653729"/>
                    </a:ext>
                  </a:extLst>
                </a:gridCol>
                <a:gridCol w="1851673">
                  <a:extLst>
                    <a:ext uri="{9D8B030D-6E8A-4147-A177-3AD203B41FA5}">
                      <a16:colId xmlns:a16="http://schemas.microsoft.com/office/drawing/2014/main" val="3540912758"/>
                    </a:ext>
                  </a:extLst>
                </a:gridCol>
                <a:gridCol w="8367822">
                  <a:extLst>
                    <a:ext uri="{9D8B030D-6E8A-4147-A177-3AD203B41FA5}">
                      <a16:colId xmlns:a16="http://schemas.microsoft.com/office/drawing/2014/main" val="854529517"/>
                    </a:ext>
                  </a:extLst>
                </a:gridCol>
              </a:tblGrid>
              <a:tr h="749141">
                <a:tc rowSpan="2">
                  <a:txBody>
                    <a:bodyPr/>
                    <a:lstStyle/>
                    <a:p>
                      <a:pPr algn="ctr">
                        <a:lnSpc>
                          <a:spcPct val="107000"/>
                        </a:lnSpc>
                        <a:spcAft>
                          <a:spcPts val="800"/>
                        </a:spcAft>
                      </a:pPr>
                      <a:r>
                        <a:rPr lang="en-GB" sz="2000" b="1" kern="100" dirty="0">
                          <a:effectLst/>
                        </a:rPr>
                        <a:t>FLOATING EXCHANGE RATE SYSTEM</a:t>
                      </a:r>
                      <a:endParaRPr lang="en-GB" sz="20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7277" marR="27277" marT="0" marB="0" anchor="ctr">
                    <a:solidFill>
                      <a:schemeClr val="accent5">
                        <a:lumMod val="20000"/>
                        <a:lumOff val="80000"/>
                      </a:schemeClr>
                    </a:solidFill>
                  </a:tcPr>
                </a:tc>
                <a:tc>
                  <a:txBody>
                    <a:bodyPr/>
                    <a:lstStyle/>
                    <a:p>
                      <a:pPr>
                        <a:lnSpc>
                          <a:spcPct val="107000"/>
                        </a:lnSpc>
                        <a:spcAft>
                          <a:spcPts val="800"/>
                        </a:spcAft>
                      </a:pPr>
                      <a:r>
                        <a:rPr lang="en-GB" sz="2000" kern="100" dirty="0">
                          <a:effectLst/>
                        </a:rPr>
                        <a:t>Free float System</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7277" marR="27277" marT="0" marB="0">
                    <a:solidFill>
                      <a:schemeClr val="accent5">
                        <a:lumMod val="20000"/>
                        <a:lumOff val="80000"/>
                      </a:schemeClr>
                    </a:solidFill>
                  </a:tcPr>
                </a:tc>
                <a:tc>
                  <a:txBody>
                    <a:bodyPr/>
                    <a:lstStyle/>
                    <a:p>
                      <a:pPr>
                        <a:lnSpc>
                          <a:spcPct val="107000"/>
                        </a:lnSpc>
                        <a:spcAft>
                          <a:spcPts val="800"/>
                        </a:spcAft>
                      </a:pPr>
                      <a:r>
                        <a:rPr lang="en-US" sz="2000" kern="100" dirty="0">
                          <a:effectLst/>
                        </a:rPr>
                        <a:t>Exchange rate determined by market forces. Also known as independent or clean float</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7277" marR="27277" marT="0" marB="0">
                    <a:solidFill>
                      <a:schemeClr val="accent5">
                        <a:lumMod val="20000"/>
                        <a:lumOff val="80000"/>
                      </a:schemeClr>
                    </a:solidFill>
                  </a:tcPr>
                </a:tc>
                <a:extLst>
                  <a:ext uri="{0D108BD9-81ED-4DB2-BD59-A6C34878D82A}">
                    <a16:rowId xmlns:a16="http://schemas.microsoft.com/office/drawing/2014/main" val="2486863078"/>
                  </a:ext>
                </a:extLst>
              </a:tr>
              <a:tr h="749141">
                <a:tc vMerge="1">
                  <a:txBody>
                    <a:bodyPr/>
                    <a:lstStyle/>
                    <a:p>
                      <a:endParaRPr lang="en-GB"/>
                    </a:p>
                  </a:txBody>
                  <a:tcPr/>
                </a:tc>
                <a:tc>
                  <a:txBody>
                    <a:bodyPr/>
                    <a:lstStyle/>
                    <a:p>
                      <a:pPr>
                        <a:lnSpc>
                          <a:spcPct val="107000"/>
                        </a:lnSpc>
                        <a:spcAft>
                          <a:spcPts val="800"/>
                        </a:spcAft>
                      </a:pPr>
                      <a:r>
                        <a:rPr lang="en-GB" sz="2000" kern="100" dirty="0">
                          <a:effectLst/>
                        </a:rPr>
                        <a:t>Managed Float System</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7277" marR="27277" marT="0" marB="0">
                    <a:solidFill>
                      <a:schemeClr val="accent5">
                        <a:lumMod val="20000"/>
                        <a:lumOff val="80000"/>
                      </a:schemeClr>
                    </a:solidFill>
                  </a:tcPr>
                </a:tc>
                <a:tc>
                  <a:txBody>
                    <a:bodyPr/>
                    <a:lstStyle/>
                    <a:p>
                      <a:pPr>
                        <a:lnSpc>
                          <a:spcPct val="107000"/>
                        </a:lnSpc>
                        <a:spcAft>
                          <a:spcPts val="800"/>
                        </a:spcAft>
                      </a:pPr>
                      <a:r>
                        <a:rPr lang="en-US" sz="2000" kern="100" dirty="0">
                          <a:effectLst/>
                        </a:rPr>
                        <a:t>Monetary authority intervenes directly or indirectly to stabilize the exchange rate and to keep it within desired limits. Also known as dirty float system</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7277" marR="27277" marT="0" marB="0">
                    <a:solidFill>
                      <a:schemeClr val="accent5">
                        <a:lumMod val="20000"/>
                        <a:lumOff val="80000"/>
                      </a:schemeClr>
                    </a:solidFill>
                  </a:tcPr>
                </a:tc>
                <a:extLst>
                  <a:ext uri="{0D108BD9-81ED-4DB2-BD59-A6C34878D82A}">
                    <a16:rowId xmlns:a16="http://schemas.microsoft.com/office/drawing/2014/main" val="2179954489"/>
                  </a:ext>
                </a:extLst>
              </a:tr>
              <a:tr h="1655849">
                <a:tc rowSpan="4">
                  <a:txBody>
                    <a:bodyPr/>
                    <a:lstStyle/>
                    <a:p>
                      <a:pPr algn="ctr">
                        <a:lnSpc>
                          <a:spcPct val="107000"/>
                        </a:lnSpc>
                        <a:spcAft>
                          <a:spcPts val="800"/>
                        </a:spcAft>
                      </a:pPr>
                      <a:r>
                        <a:rPr lang="en-GB" sz="2000" b="1" kern="100" dirty="0">
                          <a:effectLst/>
                        </a:rPr>
                        <a:t>INTERMEDIATE EXCHANGE RATE SYSTEM</a:t>
                      </a:r>
                      <a:endParaRPr lang="en-GB" sz="20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7277" marR="27277" marT="0" marB="0" anchor="ctr">
                    <a:solidFill>
                      <a:srgbClr val="FDDFF4"/>
                    </a:solidFill>
                  </a:tcPr>
                </a:tc>
                <a:tc>
                  <a:txBody>
                    <a:bodyPr/>
                    <a:lstStyle/>
                    <a:p>
                      <a:pPr>
                        <a:lnSpc>
                          <a:spcPct val="107000"/>
                        </a:lnSpc>
                        <a:spcAft>
                          <a:spcPts val="800"/>
                        </a:spcAft>
                      </a:pPr>
                      <a:r>
                        <a:rPr lang="en-GB" sz="2000" kern="100" dirty="0">
                          <a:effectLst/>
                        </a:rPr>
                        <a:t>Band (target zone)</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7277" marR="27277" marT="0" marB="0">
                    <a:solidFill>
                      <a:srgbClr val="FDDFF4"/>
                    </a:solidFill>
                  </a:tcPr>
                </a:tc>
                <a:tc>
                  <a:txBody>
                    <a:bodyPr/>
                    <a:lstStyle/>
                    <a:p>
                      <a:pPr>
                        <a:spcBef>
                          <a:spcPts val="600"/>
                        </a:spcBef>
                        <a:spcAft>
                          <a:spcPts val="600"/>
                        </a:spcAft>
                      </a:pPr>
                      <a:r>
                        <a:rPr lang="en-US" sz="2000" kern="100" dirty="0">
                          <a:effectLst/>
                        </a:rPr>
                        <a:t>There is only a tiny variation around the fixed exchange rate against another currency, well within plus or minus 2%.</a:t>
                      </a:r>
                      <a:endParaRPr lang="en-GB" sz="2000" kern="100" dirty="0">
                        <a:effectLst/>
                      </a:endParaRPr>
                    </a:p>
                    <a:p>
                      <a:pPr algn="l">
                        <a:spcBef>
                          <a:spcPts val="600"/>
                        </a:spcBef>
                        <a:spcAft>
                          <a:spcPts val="600"/>
                        </a:spcAft>
                      </a:pPr>
                      <a:r>
                        <a:rPr lang="en-US" sz="2000" kern="100" dirty="0">
                          <a:effectLst/>
                        </a:rPr>
                        <a:t>For example, Denmark has fixed its exchange rate against the euro, keeping it very close to 7.44 krone = 1 euro (0.134 euro = 1 krone).</a:t>
                      </a:r>
                      <a:endParaRPr lang="en-GB" sz="20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277" marR="27277" marT="0" marB="0">
                    <a:solidFill>
                      <a:srgbClr val="FDDFF4"/>
                    </a:solidFill>
                  </a:tcPr>
                </a:tc>
                <a:extLst>
                  <a:ext uri="{0D108BD9-81ED-4DB2-BD59-A6C34878D82A}">
                    <a16:rowId xmlns:a16="http://schemas.microsoft.com/office/drawing/2014/main" val="1945965031"/>
                  </a:ext>
                </a:extLst>
              </a:tr>
              <a:tr h="1132242">
                <a:tc vMerge="1">
                  <a:txBody>
                    <a:bodyPr/>
                    <a:lstStyle/>
                    <a:p>
                      <a:endParaRPr lang="en-GB"/>
                    </a:p>
                  </a:txBody>
                  <a:tcPr/>
                </a:tc>
                <a:tc>
                  <a:txBody>
                    <a:bodyPr/>
                    <a:lstStyle/>
                    <a:p>
                      <a:pPr>
                        <a:lnSpc>
                          <a:spcPct val="107000"/>
                        </a:lnSpc>
                        <a:spcAft>
                          <a:spcPts val="800"/>
                        </a:spcAft>
                      </a:pPr>
                      <a:r>
                        <a:rPr lang="en-GB" sz="2000" kern="100" dirty="0">
                          <a:effectLst/>
                        </a:rPr>
                        <a:t>Crawling Peg</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7277" marR="27277" marT="0" marB="0">
                    <a:solidFill>
                      <a:srgbClr val="FDDFF4"/>
                    </a:solidFill>
                  </a:tcPr>
                </a:tc>
                <a:tc>
                  <a:txBody>
                    <a:bodyPr/>
                    <a:lstStyle/>
                    <a:p>
                      <a:pPr>
                        <a:lnSpc>
                          <a:spcPct val="107000"/>
                        </a:lnSpc>
                        <a:spcAft>
                          <a:spcPts val="800"/>
                        </a:spcAft>
                      </a:pPr>
                      <a:r>
                        <a:rPr lang="en-US" sz="2000" kern="100" dirty="0">
                          <a:effectLst/>
                        </a:rPr>
                        <a:t>Hybrid of fixed and flexible exchange rate system where country established a par value of its currency in relation to another or a basket of currencies and then allows the par value to change gradually.</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7277" marR="27277" marT="0" marB="0">
                    <a:solidFill>
                      <a:srgbClr val="FDDFF4"/>
                    </a:solidFill>
                  </a:tcPr>
                </a:tc>
                <a:extLst>
                  <a:ext uri="{0D108BD9-81ED-4DB2-BD59-A6C34878D82A}">
                    <a16:rowId xmlns:a16="http://schemas.microsoft.com/office/drawing/2014/main" val="327444559"/>
                  </a:ext>
                </a:extLst>
              </a:tr>
              <a:tr h="716042">
                <a:tc vMerge="1">
                  <a:txBody>
                    <a:bodyPr/>
                    <a:lstStyle/>
                    <a:p>
                      <a:endParaRPr lang="en-GB"/>
                    </a:p>
                  </a:txBody>
                  <a:tcPr/>
                </a:tc>
                <a:tc>
                  <a:txBody>
                    <a:bodyPr/>
                    <a:lstStyle/>
                    <a:p>
                      <a:pPr>
                        <a:lnSpc>
                          <a:spcPct val="107000"/>
                        </a:lnSpc>
                        <a:spcAft>
                          <a:spcPts val="800"/>
                        </a:spcAft>
                      </a:pPr>
                      <a:r>
                        <a:rPr lang="en-GB" sz="2000" kern="100" dirty="0">
                          <a:effectLst/>
                        </a:rPr>
                        <a:t>Crawling Band</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7277" marR="27277" marT="0" marB="0">
                    <a:solidFill>
                      <a:srgbClr val="FDDFF4"/>
                    </a:solidFill>
                  </a:tcPr>
                </a:tc>
                <a:tc>
                  <a:txBody>
                    <a:bodyPr/>
                    <a:lstStyle/>
                    <a:p>
                      <a:r>
                        <a:rPr lang="en-GB" sz="2000" kern="100" dirty="0">
                          <a:effectLst/>
                        </a:rPr>
                        <a:t>The currency is adjusted periodically in small amounts at a fixed, preannounced rate or in response to changes in selective quantitative indicators .</a:t>
                      </a:r>
                      <a:endParaRPr lang="en-GB"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277" marR="27277" marT="0" marB="0">
                    <a:solidFill>
                      <a:srgbClr val="FDDFF4"/>
                    </a:solidFill>
                  </a:tcPr>
                </a:tc>
                <a:extLst>
                  <a:ext uri="{0D108BD9-81ED-4DB2-BD59-A6C34878D82A}">
                    <a16:rowId xmlns:a16="http://schemas.microsoft.com/office/drawing/2014/main" val="2437648469"/>
                  </a:ext>
                </a:extLst>
              </a:tr>
              <a:tr h="1515344">
                <a:tc vMerge="1">
                  <a:txBody>
                    <a:bodyPr/>
                    <a:lstStyle/>
                    <a:p>
                      <a:endParaRPr lang="en-GB"/>
                    </a:p>
                  </a:txBody>
                  <a:tcPr/>
                </a:tc>
                <a:tc>
                  <a:txBody>
                    <a:bodyPr/>
                    <a:lstStyle/>
                    <a:p>
                      <a:pPr>
                        <a:lnSpc>
                          <a:spcPct val="107000"/>
                        </a:lnSpc>
                        <a:spcAft>
                          <a:spcPts val="800"/>
                        </a:spcAft>
                      </a:pPr>
                      <a:r>
                        <a:rPr lang="en-GB" sz="2000" kern="0" dirty="0">
                          <a:effectLst/>
                        </a:rPr>
                        <a:t>Currency Basket Peg</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7277" marR="27277" marT="0" marB="0">
                    <a:solidFill>
                      <a:srgbClr val="FDDFF4"/>
                    </a:solidFill>
                  </a:tcPr>
                </a:tc>
                <a:tc>
                  <a:txBody>
                    <a:bodyPr/>
                    <a:lstStyle/>
                    <a:p>
                      <a:pPr>
                        <a:lnSpc>
                          <a:spcPct val="107000"/>
                        </a:lnSpc>
                        <a:spcAft>
                          <a:spcPts val="800"/>
                        </a:spcAft>
                      </a:pPr>
                      <a:r>
                        <a:rPr lang="en-GB" sz="2000" kern="0" dirty="0">
                          <a:effectLst/>
                        </a:rPr>
                        <a:t>A currency basket is a portfolio of selected currencies with different weightings. The currency basket peg is commonly used to minimize the risk of currency fluctuations. For example, Kuwait shifted the peg based on a currency basket consists of currencies of its major trade and financial partners.</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7277" marR="27277" marT="0" marB="0">
                    <a:solidFill>
                      <a:srgbClr val="FDDFF4"/>
                    </a:solidFill>
                  </a:tcPr>
                </a:tc>
                <a:extLst>
                  <a:ext uri="{0D108BD9-81ED-4DB2-BD59-A6C34878D82A}">
                    <a16:rowId xmlns:a16="http://schemas.microsoft.com/office/drawing/2014/main" val="3981614542"/>
                  </a:ext>
                </a:extLst>
              </a:tr>
            </a:tbl>
          </a:graphicData>
        </a:graphic>
      </p:graphicFrame>
      <p:sp>
        <p:nvSpPr>
          <p:cNvPr id="2" name="Slide Number Placeholder 1">
            <a:extLst>
              <a:ext uri="{FF2B5EF4-FFF2-40B4-BE49-F238E27FC236}">
                <a16:creationId xmlns:a16="http://schemas.microsoft.com/office/drawing/2014/main" id="{963094C5-2DF2-E238-98D0-70D58FE98D29}"/>
              </a:ext>
            </a:extLst>
          </p:cNvPr>
          <p:cNvSpPr>
            <a:spLocks noGrp="1"/>
          </p:cNvSpPr>
          <p:nvPr>
            <p:ph type="sldNum" sz="quarter" idx="12"/>
          </p:nvPr>
        </p:nvSpPr>
        <p:spPr/>
        <p:txBody>
          <a:bodyPr/>
          <a:lstStyle/>
          <a:p>
            <a:fld id="{084DE27E-0CE8-4E75-8183-22B67EE53D10}" type="slidenum">
              <a:rPr lang="en-GB" smtClean="0"/>
              <a:t>35</a:t>
            </a:fld>
            <a:endParaRPr lang="en-GB"/>
          </a:p>
        </p:txBody>
      </p:sp>
    </p:spTree>
    <p:extLst>
      <p:ext uri="{BB962C8B-B14F-4D97-AF65-F5344CB8AC3E}">
        <p14:creationId xmlns:p14="http://schemas.microsoft.com/office/powerpoint/2010/main" val="32318344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FCF684F-FEE8-D8B1-2F04-B6E5AD0B9CF3}"/>
              </a:ext>
            </a:extLst>
          </p:cNvPr>
          <p:cNvGraphicFramePr>
            <a:graphicFrameLocks noGrp="1"/>
          </p:cNvGraphicFramePr>
          <p:nvPr>
            <p:extLst>
              <p:ext uri="{D42A27DB-BD31-4B8C-83A1-F6EECF244321}">
                <p14:modId xmlns:p14="http://schemas.microsoft.com/office/powerpoint/2010/main" val="2314139296"/>
              </p:ext>
            </p:extLst>
          </p:nvPr>
        </p:nvGraphicFramePr>
        <p:xfrm>
          <a:off x="404037" y="191383"/>
          <a:ext cx="11408735" cy="6559550"/>
        </p:xfrm>
        <a:graphic>
          <a:graphicData uri="http://schemas.openxmlformats.org/drawingml/2006/table">
            <a:tbl>
              <a:tblPr firstRow="1" firstCol="1" bandRow="1">
                <a:tableStyleId>{5940675A-B579-460E-94D1-54222C63F5DA}</a:tableStyleId>
              </a:tblPr>
              <a:tblGrid>
                <a:gridCol w="1275907">
                  <a:extLst>
                    <a:ext uri="{9D8B030D-6E8A-4147-A177-3AD203B41FA5}">
                      <a16:colId xmlns:a16="http://schemas.microsoft.com/office/drawing/2014/main" val="2491057856"/>
                    </a:ext>
                  </a:extLst>
                </a:gridCol>
                <a:gridCol w="2030819">
                  <a:extLst>
                    <a:ext uri="{9D8B030D-6E8A-4147-A177-3AD203B41FA5}">
                      <a16:colId xmlns:a16="http://schemas.microsoft.com/office/drawing/2014/main" val="3544530256"/>
                    </a:ext>
                  </a:extLst>
                </a:gridCol>
                <a:gridCol w="8102009">
                  <a:extLst>
                    <a:ext uri="{9D8B030D-6E8A-4147-A177-3AD203B41FA5}">
                      <a16:colId xmlns:a16="http://schemas.microsoft.com/office/drawing/2014/main" val="400198330"/>
                    </a:ext>
                  </a:extLst>
                </a:gridCol>
              </a:tblGrid>
              <a:tr h="3438373">
                <a:tc rowSpan="3">
                  <a:txBody>
                    <a:bodyPr/>
                    <a:lstStyle/>
                    <a:p>
                      <a:pPr algn="ctr">
                        <a:lnSpc>
                          <a:spcPct val="107000"/>
                        </a:lnSpc>
                        <a:spcAft>
                          <a:spcPts val="800"/>
                        </a:spcAft>
                      </a:pPr>
                      <a:r>
                        <a:rPr lang="en-US" sz="2000" b="1" kern="100" dirty="0">
                          <a:effectLst/>
                        </a:rPr>
                        <a:t>FIXED EXCHANGE RATE SYSTEM</a:t>
                      </a:r>
                      <a:endParaRPr lang="en-GB" sz="20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784" marR="52784" marT="0" marB="0" anchor="ctr">
                    <a:solidFill>
                      <a:schemeClr val="accent6">
                        <a:lumMod val="20000"/>
                        <a:lumOff val="80000"/>
                      </a:schemeClr>
                    </a:solidFill>
                  </a:tcPr>
                </a:tc>
                <a:tc>
                  <a:txBody>
                    <a:bodyPr/>
                    <a:lstStyle/>
                    <a:p>
                      <a:pPr>
                        <a:lnSpc>
                          <a:spcPct val="107000"/>
                        </a:lnSpc>
                        <a:spcAft>
                          <a:spcPts val="800"/>
                        </a:spcAft>
                      </a:pPr>
                      <a:r>
                        <a:rPr lang="en-GB" sz="2000" kern="100" dirty="0">
                          <a:effectLst/>
                        </a:rPr>
                        <a:t>Currency Board</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784" marR="52784" marT="0" marB="0">
                    <a:solidFill>
                      <a:schemeClr val="accent6">
                        <a:lumMod val="20000"/>
                        <a:lumOff val="80000"/>
                      </a:schemeClr>
                    </a:solidFill>
                  </a:tcPr>
                </a:tc>
                <a:tc>
                  <a:txBody>
                    <a:bodyPr/>
                    <a:lstStyle/>
                    <a:p>
                      <a:pPr>
                        <a:lnSpc>
                          <a:spcPct val="107000"/>
                        </a:lnSpc>
                        <a:spcAft>
                          <a:spcPts val="800"/>
                        </a:spcAft>
                      </a:pPr>
                      <a:r>
                        <a:rPr lang="en-GB" sz="2000" kern="100" dirty="0">
                          <a:effectLst/>
                        </a:rPr>
                        <a:t>Pegs domestic currency to a foreign currency and allows the unlimited exchange of domestic currency for the foreign currency at the fixed exchange rate.</a:t>
                      </a:r>
                    </a:p>
                    <a:p>
                      <a:pPr>
                        <a:lnSpc>
                          <a:spcPct val="107000"/>
                        </a:lnSpc>
                        <a:spcAft>
                          <a:spcPts val="800"/>
                        </a:spcAft>
                      </a:pPr>
                      <a:r>
                        <a:rPr lang="en-GB" sz="2000" kern="100" dirty="0">
                          <a:effectLst/>
                        </a:rPr>
                        <a:t> </a:t>
                      </a:r>
                    </a:p>
                    <a:p>
                      <a:pPr>
                        <a:lnSpc>
                          <a:spcPct val="107000"/>
                        </a:lnSpc>
                        <a:spcAft>
                          <a:spcPts val="800"/>
                        </a:spcAft>
                      </a:pPr>
                      <a:r>
                        <a:rPr lang="en-GB" sz="2000" kern="100" dirty="0">
                          <a:effectLst/>
                        </a:rPr>
                        <a:t>Currency board is required to build reserves of foreign currency equivalent to the amount of domestic currency it had issued.</a:t>
                      </a:r>
                    </a:p>
                    <a:p>
                      <a:pPr>
                        <a:lnSpc>
                          <a:spcPct val="107000"/>
                        </a:lnSpc>
                        <a:spcAft>
                          <a:spcPts val="800"/>
                        </a:spcAft>
                      </a:pPr>
                      <a:r>
                        <a:rPr lang="en-GB" sz="2000" kern="100" dirty="0">
                          <a:effectLst/>
                        </a:rPr>
                        <a:t> </a:t>
                      </a:r>
                    </a:p>
                    <a:p>
                      <a:pPr>
                        <a:lnSpc>
                          <a:spcPct val="107000"/>
                        </a:lnSpc>
                        <a:spcAft>
                          <a:spcPts val="800"/>
                        </a:spcAft>
                      </a:pPr>
                      <a:r>
                        <a:rPr lang="en-GB" sz="2000" kern="100" dirty="0">
                          <a:effectLst/>
                        </a:rPr>
                        <a:t>For example, a developing country might set up a currency board and fix its exchange rate against the US dollar. For every bank note issued by the currency board, the board must have the equivalent value of financial assets in US dollars.</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784" marR="52784" marT="0" marB="0">
                    <a:solidFill>
                      <a:schemeClr val="accent6">
                        <a:lumMod val="20000"/>
                        <a:lumOff val="80000"/>
                      </a:schemeClr>
                    </a:solidFill>
                  </a:tcPr>
                </a:tc>
                <a:extLst>
                  <a:ext uri="{0D108BD9-81ED-4DB2-BD59-A6C34878D82A}">
                    <a16:rowId xmlns:a16="http://schemas.microsoft.com/office/drawing/2014/main" val="336921255"/>
                  </a:ext>
                </a:extLst>
              </a:tr>
              <a:tr h="1204647">
                <a:tc vMerge="1">
                  <a:txBody>
                    <a:bodyPr/>
                    <a:lstStyle/>
                    <a:p>
                      <a:endParaRPr lang="en-GB"/>
                    </a:p>
                  </a:txBody>
                  <a:tcPr/>
                </a:tc>
                <a:tc>
                  <a:txBody>
                    <a:bodyPr/>
                    <a:lstStyle/>
                    <a:p>
                      <a:pPr>
                        <a:lnSpc>
                          <a:spcPct val="107000"/>
                        </a:lnSpc>
                        <a:spcAft>
                          <a:spcPts val="800"/>
                        </a:spcAft>
                      </a:pPr>
                      <a:r>
                        <a:rPr lang="en-GB" sz="2000" kern="100" dirty="0">
                          <a:effectLst/>
                        </a:rPr>
                        <a:t>Dollarization</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784" marR="52784" marT="0" marB="0">
                    <a:solidFill>
                      <a:schemeClr val="accent6">
                        <a:lumMod val="20000"/>
                        <a:lumOff val="80000"/>
                      </a:schemeClr>
                    </a:solidFill>
                  </a:tcPr>
                </a:tc>
                <a:tc>
                  <a:txBody>
                    <a:bodyPr/>
                    <a:lstStyle/>
                    <a:p>
                      <a:pPr>
                        <a:lnSpc>
                          <a:spcPct val="107000"/>
                        </a:lnSpc>
                        <a:spcAft>
                          <a:spcPts val="800"/>
                        </a:spcAft>
                      </a:pPr>
                      <a:r>
                        <a:rPr lang="en-GB" sz="2000" kern="100" dirty="0">
                          <a:effectLst/>
                        </a:rPr>
                        <a:t>Several countries have suffered currency devaluation for many years, primarily as a result of inflation and have taken steps toward dollarization. Dollarization is the use of the U.S. dollar as the official currency of the country.</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784" marR="52784" marT="0" marB="0">
                    <a:solidFill>
                      <a:schemeClr val="accent6">
                        <a:lumMod val="20000"/>
                        <a:lumOff val="80000"/>
                      </a:schemeClr>
                    </a:solidFill>
                  </a:tcPr>
                </a:tc>
                <a:extLst>
                  <a:ext uri="{0D108BD9-81ED-4DB2-BD59-A6C34878D82A}">
                    <a16:rowId xmlns:a16="http://schemas.microsoft.com/office/drawing/2014/main" val="3810929946"/>
                  </a:ext>
                </a:extLst>
              </a:tr>
              <a:tr h="1204647">
                <a:tc vMerge="1">
                  <a:txBody>
                    <a:bodyPr/>
                    <a:lstStyle/>
                    <a:p>
                      <a:endParaRPr lang="en-GB"/>
                    </a:p>
                  </a:txBody>
                  <a:tcPr/>
                </a:tc>
                <a:tc>
                  <a:txBody>
                    <a:bodyPr/>
                    <a:lstStyle/>
                    <a:p>
                      <a:pPr>
                        <a:lnSpc>
                          <a:spcPct val="107000"/>
                        </a:lnSpc>
                        <a:spcAft>
                          <a:spcPts val="800"/>
                        </a:spcAft>
                      </a:pPr>
                      <a:r>
                        <a:rPr lang="en-GB" sz="2000" kern="100" dirty="0">
                          <a:effectLst/>
                        </a:rPr>
                        <a:t>Currency Union/ Currency Bloc</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784" marR="52784" marT="0" marB="0">
                    <a:solidFill>
                      <a:schemeClr val="accent6">
                        <a:lumMod val="20000"/>
                        <a:lumOff val="80000"/>
                      </a:schemeClr>
                    </a:solidFill>
                  </a:tcPr>
                </a:tc>
                <a:tc>
                  <a:txBody>
                    <a:bodyPr/>
                    <a:lstStyle/>
                    <a:p>
                      <a:pPr>
                        <a:lnSpc>
                          <a:spcPct val="107000"/>
                        </a:lnSpc>
                        <a:spcAft>
                          <a:spcPts val="800"/>
                        </a:spcAft>
                      </a:pPr>
                      <a:r>
                        <a:rPr lang="en-GB" sz="2000" kern="100" dirty="0">
                          <a:effectLst/>
                        </a:rPr>
                        <a:t>Exist either as a formal arrangement or unofficially. Countries within the block try to fix their exchange rate against a major trading currency. For example, countries might belong to a US dollar currency bloc, and try to fix their exchange rate against the dollar.</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784" marR="52784" marT="0" marB="0">
                    <a:solidFill>
                      <a:schemeClr val="accent6">
                        <a:lumMod val="20000"/>
                        <a:lumOff val="80000"/>
                      </a:schemeClr>
                    </a:solidFill>
                  </a:tcPr>
                </a:tc>
                <a:extLst>
                  <a:ext uri="{0D108BD9-81ED-4DB2-BD59-A6C34878D82A}">
                    <a16:rowId xmlns:a16="http://schemas.microsoft.com/office/drawing/2014/main" val="3833705288"/>
                  </a:ext>
                </a:extLst>
              </a:tr>
            </a:tbl>
          </a:graphicData>
        </a:graphic>
      </p:graphicFrame>
      <p:sp>
        <p:nvSpPr>
          <p:cNvPr id="2" name="Slide Number Placeholder 1">
            <a:extLst>
              <a:ext uri="{FF2B5EF4-FFF2-40B4-BE49-F238E27FC236}">
                <a16:creationId xmlns:a16="http://schemas.microsoft.com/office/drawing/2014/main" id="{4159B599-7504-5B33-BD41-AC3E55E7C1CC}"/>
              </a:ext>
            </a:extLst>
          </p:cNvPr>
          <p:cNvSpPr>
            <a:spLocks noGrp="1"/>
          </p:cNvSpPr>
          <p:nvPr>
            <p:ph type="sldNum" sz="quarter" idx="12"/>
          </p:nvPr>
        </p:nvSpPr>
        <p:spPr/>
        <p:txBody>
          <a:bodyPr/>
          <a:lstStyle/>
          <a:p>
            <a:fld id="{084DE27E-0CE8-4E75-8183-22B67EE53D10}" type="slidenum">
              <a:rPr lang="en-GB" smtClean="0"/>
              <a:t>36</a:t>
            </a:fld>
            <a:endParaRPr lang="en-GB"/>
          </a:p>
        </p:txBody>
      </p:sp>
    </p:spTree>
    <p:extLst>
      <p:ext uri="{BB962C8B-B14F-4D97-AF65-F5344CB8AC3E}">
        <p14:creationId xmlns:p14="http://schemas.microsoft.com/office/powerpoint/2010/main" val="1084998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3A15-0CFA-71C0-AB53-1C5F6744E966}"/>
              </a:ext>
            </a:extLst>
          </p:cNvPr>
          <p:cNvSpPr>
            <a:spLocks noGrp="1"/>
          </p:cNvSpPr>
          <p:nvPr>
            <p:ph type="title"/>
          </p:nvPr>
        </p:nvSpPr>
        <p:spPr>
          <a:xfrm>
            <a:off x="838200" y="500062"/>
            <a:ext cx="10515600" cy="1325563"/>
          </a:xfrm>
        </p:spPr>
        <p:txBody>
          <a:bodyPr>
            <a:normAutofit/>
          </a:bodyPr>
          <a:lstStyle/>
          <a:p>
            <a:r>
              <a:rPr lang="en-US" sz="3500" b="1" dirty="0">
                <a:latin typeface="Times New Roman" panose="02020603050405020304" pitchFamily="18" charset="0"/>
              </a:rPr>
              <a:t>THE BIRTH OF THE EUROPEAN CURRENCY: THE EURO </a:t>
            </a:r>
            <a:endParaRPr lang="en-GB" sz="3500" b="1"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AEF4E293-B4BC-DEFE-753E-C79B376D99C1}"/>
              </a:ext>
            </a:extLst>
          </p:cNvPr>
          <p:cNvSpPr>
            <a:spLocks noGrp="1"/>
          </p:cNvSpPr>
          <p:nvPr>
            <p:ph idx="1"/>
          </p:nvPr>
        </p:nvSpPr>
        <p:spPr>
          <a:xfrm>
            <a:off x="838199" y="1669312"/>
            <a:ext cx="10655595" cy="4837814"/>
          </a:xfrm>
        </p:spPr>
        <p:txBody>
          <a:bodyPr>
            <a:noAutofit/>
          </a:bodyPr>
          <a:lstStyle/>
          <a:p>
            <a:pPr algn="just">
              <a:spcBef>
                <a:spcPts val="1200"/>
              </a:spcBef>
              <a:spcAft>
                <a:spcPts val="600"/>
              </a:spcAft>
            </a:pPr>
            <a:r>
              <a:rPr lang="en-US" sz="3000" b="0" i="0" dirty="0">
                <a:solidFill>
                  <a:srgbClr val="202122"/>
                </a:solidFill>
                <a:effectLst/>
                <a:latin typeface="Times New Roman" panose="02020603050405020304" pitchFamily="18" charset="0"/>
                <a:cs typeface="Times New Roman" panose="02020603050405020304" pitchFamily="18" charset="0"/>
              </a:rPr>
              <a:t>The euro (symbol: €; currency code: EUR) is the official currency of 20 of the 27 member states of the European Union. </a:t>
            </a:r>
          </a:p>
          <a:p>
            <a:pPr algn="just">
              <a:spcBef>
                <a:spcPts val="1200"/>
              </a:spcBef>
              <a:spcAft>
                <a:spcPts val="600"/>
              </a:spcAft>
            </a:pPr>
            <a:r>
              <a:rPr lang="en-US" sz="3000" b="0" i="0" dirty="0">
                <a:solidFill>
                  <a:srgbClr val="202122"/>
                </a:solidFill>
                <a:effectLst/>
                <a:latin typeface="Times New Roman" panose="02020603050405020304" pitchFamily="18" charset="0"/>
                <a:cs typeface="Times New Roman" panose="02020603050405020304" pitchFamily="18" charset="0"/>
              </a:rPr>
              <a:t>The euro was established by the provisions in the 1992 Maastricht Treaty. </a:t>
            </a:r>
          </a:p>
          <a:p>
            <a:pPr algn="just">
              <a:spcBef>
                <a:spcPts val="1200"/>
              </a:spcBef>
              <a:spcAft>
                <a:spcPts val="600"/>
              </a:spcAft>
            </a:pPr>
            <a:r>
              <a:rPr lang="en-US" sz="3000" b="0" i="0" dirty="0">
                <a:solidFill>
                  <a:srgbClr val="202122"/>
                </a:solidFill>
                <a:effectLst/>
                <a:latin typeface="Times New Roman" panose="02020603050405020304" pitchFamily="18" charset="0"/>
                <a:cs typeface="Times New Roman" panose="02020603050405020304" pitchFamily="18" charset="0"/>
              </a:rPr>
              <a:t>To participate, member states must meet strict criteria, such as a budget deficit of less than 3% of their GDP, a debt ratio of less than 60% of GDP, low inflation, and interest rates close to the EU average. </a:t>
            </a:r>
          </a:p>
          <a:p>
            <a:pPr algn="just">
              <a:spcBef>
                <a:spcPts val="1200"/>
              </a:spcBef>
              <a:spcAft>
                <a:spcPts val="600"/>
              </a:spcAft>
            </a:pPr>
            <a:r>
              <a:rPr lang="en-US" sz="3000" b="0" i="0" dirty="0">
                <a:solidFill>
                  <a:srgbClr val="202122"/>
                </a:solidFill>
                <a:effectLst/>
                <a:latin typeface="Times New Roman" panose="02020603050405020304" pitchFamily="18" charset="0"/>
                <a:cs typeface="Times New Roman" panose="02020603050405020304" pitchFamily="18" charset="0"/>
              </a:rPr>
              <a:t>In the Maastricht Treaty, the United Kingdom and Denmark were granted exemptions per their request.</a:t>
            </a:r>
            <a:endParaRPr lang="en-GB" sz="3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643DA2E-A529-D55E-9A46-948060556BF7}"/>
              </a:ext>
            </a:extLst>
          </p:cNvPr>
          <p:cNvSpPr>
            <a:spLocks noGrp="1"/>
          </p:cNvSpPr>
          <p:nvPr>
            <p:ph type="sldNum" sz="quarter" idx="12"/>
          </p:nvPr>
        </p:nvSpPr>
        <p:spPr/>
        <p:txBody>
          <a:bodyPr/>
          <a:lstStyle/>
          <a:p>
            <a:fld id="{084DE27E-0CE8-4E75-8183-22B67EE53D10}" type="slidenum">
              <a:rPr lang="en-GB" smtClean="0"/>
              <a:t>37</a:t>
            </a:fld>
            <a:endParaRPr lang="en-GB"/>
          </a:p>
        </p:txBody>
      </p:sp>
    </p:spTree>
    <p:extLst>
      <p:ext uri="{BB962C8B-B14F-4D97-AF65-F5344CB8AC3E}">
        <p14:creationId xmlns:p14="http://schemas.microsoft.com/office/powerpoint/2010/main" val="3217666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DD8C-178F-671E-F99D-CBFFB3814B41}"/>
              </a:ext>
            </a:extLst>
          </p:cNvPr>
          <p:cNvSpPr>
            <a:spLocks noGrp="1"/>
          </p:cNvSpPr>
          <p:nvPr>
            <p:ph type="title"/>
          </p:nvPr>
        </p:nvSpPr>
        <p:spPr>
          <a:xfrm>
            <a:off x="838200" y="170121"/>
            <a:ext cx="10515600" cy="1520567"/>
          </a:xfrm>
        </p:spPr>
        <p:txBody>
          <a:bodyPr>
            <a:normAutofit fontScale="90000"/>
          </a:bodyPr>
          <a:lstStyle/>
          <a:p>
            <a:r>
              <a:rPr lang="en-US" b="1" dirty="0">
                <a:solidFill>
                  <a:srgbClr val="000000"/>
                </a:solidFill>
                <a:latin typeface="Times New Roman" panose="02020603050405020304" pitchFamily="18" charset="0"/>
              </a:rPr>
              <a:t>ATTRIBUTES OF THE IDEAL </a:t>
            </a:r>
            <a:br>
              <a:rPr lang="en-US" b="1" dirty="0">
                <a:solidFill>
                  <a:srgbClr val="000000"/>
                </a:solidFill>
                <a:latin typeface="Times New Roman" panose="02020603050405020304" pitchFamily="18" charset="0"/>
              </a:rPr>
            </a:br>
            <a:r>
              <a:rPr lang="en-US" b="1" dirty="0">
                <a:solidFill>
                  <a:srgbClr val="000000"/>
                </a:solidFill>
                <a:latin typeface="Times New Roman" panose="02020603050405020304" pitchFamily="18" charset="0"/>
              </a:rPr>
              <a:t>CURRENCY </a:t>
            </a:r>
            <a:br>
              <a:rPr lang="en-US" dirty="0">
                <a:solidFill>
                  <a:srgbClr val="000000"/>
                </a:solidFill>
                <a:latin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F7D55F8E-5517-2FC5-AC50-B8DC8BB6F5EF}"/>
              </a:ext>
            </a:extLst>
          </p:cNvPr>
          <p:cNvSpPr>
            <a:spLocks noGrp="1"/>
          </p:cNvSpPr>
          <p:nvPr>
            <p:ph idx="1"/>
          </p:nvPr>
        </p:nvSpPr>
        <p:spPr>
          <a:xfrm>
            <a:off x="838200" y="1288112"/>
            <a:ext cx="10515600" cy="4888852"/>
          </a:xfrm>
        </p:spPr>
        <p:txBody>
          <a:bodyPr>
            <a:normAutofit fontScale="92500"/>
          </a:bodyPr>
          <a:lstStyle/>
          <a:p>
            <a:r>
              <a:rPr lang="en-US" sz="2400" b="0" i="0" u="none" strike="noStrike" baseline="0" dirty="0">
                <a:solidFill>
                  <a:srgbClr val="000000"/>
                </a:solidFill>
                <a:latin typeface="Times New Roman" panose="02020603050405020304" pitchFamily="18" charset="0"/>
              </a:rPr>
              <a:t>If the ideal currency existed in today’s world, it would possess three attributes, often referred to as the “impossible trinity” </a:t>
            </a:r>
          </a:p>
          <a:p>
            <a:pPr marL="0" indent="0">
              <a:buNone/>
            </a:pPr>
            <a:endParaRPr lang="en-US" sz="2400" b="0" i="0" u="none" strike="noStrike" baseline="0" dirty="0">
              <a:solidFill>
                <a:srgbClr val="000000"/>
              </a:solidFill>
              <a:latin typeface="Times New Roman" panose="02020603050405020304" pitchFamily="18" charset="0"/>
            </a:endParaRPr>
          </a:p>
          <a:p>
            <a:pPr marL="715963" indent="-358775"/>
            <a:r>
              <a:rPr lang="en-GB" sz="1800" b="0" i="1" u="none" strike="noStrike" baseline="0" dirty="0">
                <a:solidFill>
                  <a:srgbClr val="000000"/>
                </a:solidFill>
                <a:latin typeface="Times New Roman" panose="02020603050405020304" pitchFamily="18" charset="0"/>
              </a:rPr>
              <a:t>Exchange rate stability </a:t>
            </a:r>
            <a:r>
              <a:rPr lang="en-GB" sz="1800" dirty="0">
                <a:solidFill>
                  <a:srgbClr val="000000"/>
                </a:solidFill>
                <a:latin typeface="Times New Roman" panose="02020603050405020304" pitchFamily="18" charset="0"/>
              </a:rPr>
              <a:t> - Where t</a:t>
            </a:r>
            <a:r>
              <a:rPr lang="en-US" sz="1800" b="0" i="0" u="none" strike="noStrike" baseline="0" dirty="0" err="1">
                <a:solidFill>
                  <a:srgbClr val="000000"/>
                </a:solidFill>
                <a:latin typeface="Times New Roman" panose="02020603050405020304" pitchFamily="18" charset="0"/>
              </a:rPr>
              <a:t>raders</a:t>
            </a:r>
            <a:r>
              <a:rPr lang="en-US" sz="1800" b="0" i="0" u="none" strike="noStrike" baseline="0" dirty="0">
                <a:solidFill>
                  <a:srgbClr val="000000"/>
                </a:solidFill>
                <a:latin typeface="Times New Roman" panose="02020603050405020304" pitchFamily="18" charset="0"/>
              </a:rPr>
              <a:t> and investors could be relatively certain of the foreign exchange value of each currency in the present and into the near future. </a:t>
            </a:r>
          </a:p>
          <a:p>
            <a:pPr marL="715963" indent="-358775"/>
            <a:r>
              <a:rPr lang="en-GB" sz="1800" b="0" i="1" u="none" strike="noStrike" baseline="0" dirty="0">
                <a:solidFill>
                  <a:srgbClr val="000000"/>
                </a:solidFill>
                <a:latin typeface="Times New Roman" panose="02020603050405020304" pitchFamily="18" charset="0"/>
              </a:rPr>
              <a:t>Full financial integration -  </a:t>
            </a:r>
            <a:r>
              <a:rPr lang="en-GB" sz="1800" b="0" u="none" strike="noStrike" baseline="0" dirty="0">
                <a:solidFill>
                  <a:srgbClr val="000000"/>
                </a:solidFill>
                <a:latin typeface="Times New Roman" panose="02020603050405020304" pitchFamily="18" charset="0"/>
              </a:rPr>
              <a:t>T</a:t>
            </a:r>
            <a:r>
              <a:rPr lang="en-US" sz="1800" b="0" u="none" strike="noStrike" baseline="0" dirty="0" err="1">
                <a:solidFill>
                  <a:srgbClr val="000000"/>
                </a:solidFill>
                <a:latin typeface="Times New Roman" panose="02020603050405020304" pitchFamily="18" charset="0"/>
              </a:rPr>
              <a:t>raders</a:t>
            </a:r>
            <a:r>
              <a:rPr lang="en-US" sz="1800" b="0" u="none" strike="noStrike" baseline="0" dirty="0">
                <a:solidFill>
                  <a:srgbClr val="000000"/>
                </a:solidFill>
                <a:latin typeface="Times New Roman" panose="02020603050405020304" pitchFamily="18" charset="0"/>
              </a:rPr>
              <a:t> and investors could easily move funds, from one country and currency to another in respo</a:t>
            </a:r>
            <a:r>
              <a:rPr lang="en-US" sz="1800" b="0" i="0" u="none" strike="noStrike" baseline="0" dirty="0">
                <a:solidFill>
                  <a:srgbClr val="000000"/>
                </a:solidFill>
                <a:latin typeface="Times New Roman" panose="02020603050405020304" pitchFamily="18" charset="0"/>
              </a:rPr>
              <a:t>nse to perceived economic opportunities or risks. </a:t>
            </a:r>
          </a:p>
          <a:p>
            <a:pPr marL="715963" indent="-358775"/>
            <a:r>
              <a:rPr lang="en-GB" sz="1800" b="0" i="1" u="none" strike="noStrike" baseline="0" dirty="0">
                <a:solidFill>
                  <a:srgbClr val="000000"/>
                </a:solidFill>
                <a:latin typeface="Times New Roman" panose="02020603050405020304" pitchFamily="18" charset="0"/>
              </a:rPr>
              <a:t>Monetary independence - </a:t>
            </a:r>
            <a:r>
              <a:rPr lang="en-US" sz="1800" b="0" i="0" u="none" strike="noStrike" baseline="0" dirty="0">
                <a:solidFill>
                  <a:srgbClr val="000000"/>
                </a:solidFill>
                <a:latin typeface="Times New Roman" panose="02020603050405020304" pitchFamily="18" charset="0"/>
              </a:rPr>
              <a:t>Domestic monetary and interest rate policies would be set by each individual country to pursue desired national economic policies, especially as they might relate to limiting inflation, combating recessions, and fostering prosperity and full employment. </a:t>
            </a:r>
          </a:p>
          <a:p>
            <a:pPr marL="357188" indent="0">
              <a:buNone/>
            </a:pPr>
            <a:endParaRPr lang="en-US" sz="18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The forces of economics do not allow the simultaneous achievement of all three. For example, a country with a pure float exchange rate regime can have monetary independence and a high degree of financial integration with the outside capital markets, but the result must be a loss of exchange rate stability (the case of the United States). </a:t>
            </a:r>
            <a:endParaRPr lang="en-GB" sz="2400" dirty="0"/>
          </a:p>
        </p:txBody>
      </p:sp>
      <p:sp>
        <p:nvSpPr>
          <p:cNvPr id="4" name="Slide Number Placeholder 3">
            <a:extLst>
              <a:ext uri="{FF2B5EF4-FFF2-40B4-BE49-F238E27FC236}">
                <a16:creationId xmlns:a16="http://schemas.microsoft.com/office/drawing/2014/main" id="{6B2D1F1A-7141-FDB7-7CA5-6A72EBF640ED}"/>
              </a:ext>
            </a:extLst>
          </p:cNvPr>
          <p:cNvSpPr>
            <a:spLocks noGrp="1"/>
          </p:cNvSpPr>
          <p:nvPr>
            <p:ph type="sldNum" sz="quarter" idx="12"/>
          </p:nvPr>
        </p:nvSpPr>
        <p:spPr/>
        <p:txBody>
          <a:bodyPr/>
          <a:lstStyle/>
          <a:p>
            <a:fld id="{084DE27E-0CE8-4E75-8183-22B67EE53D10}" type="slidenum">
              <a:rPr lang="en-GB" smtClean="0"/>
              <a:t>38</a:t>
            </a:fld>
            <a:endParaRPr lang="en-GB"/>
          </a:p>
        </p:txBody>
      </p:sp>
    </p:spTree>
    <p:extLst>
      <p:ext uri="{BB962C8B-B14F-4D97-AF65-F5344CB8AC3E}">
        <p14:creationId xmlns:p14="http://schemas.microsoft.com/office/powerpoint/2010/main" val="3789419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82F5-0B48-D69F-D7FC-06AB798B9FE8}"/>
              </a:ext>
            </a:extLst>
          </p:cNvPr>
          <p:cNvSpPr>
            <a:spLocks noGrp="1"/>
          </p:cNvSpPr>
          <p:nvPr>
            <p:ph type="title"/>
          </p:nvPr>
        </p:nvSpPr>
        <p:spPr>
          <a:xfrm>
            <a:off x="849464" y="341271"/>
            <a:ext cx="10515600" cy="1325563"/>
          </a:xfrm>
        </p:spPr>
        <p:txBody>
          <a:bodyPr/>
          <a:lstStyle/>
          <a:p>
            <a:r>
              <a:rPr lang="en-GB" sz="4000" b="1" dirty="0">
                <a:latin typeface="Times New Roman" panose="02020603050405020304" pitchFamily="18" charset="0"/>
              </a:rPr>
              <a:t>INTERNATIONAL FINANCIAL INSTITUTIONS</a:t>
            </a:r>
          </a:p>
        </p:txBody>
      </p:sp>
      <p:sp>
        <p:nvSpPr>
          <p:cNvPr id="3" name="Content Placeholder 2">
            <a:extLst>
              <a:ext uri="{FF2B5EF4-FFF2-40B4-BE49-F238E27FC236}">
                <a16:creationId xmlns:a16="http://schemas.microsoft.com/office/drawing/2014/main" id="{F9306CFA-FB5D-2E38-77BB-8B3FD04A92CD}"/>
              </a:ext>
            </a:extLst>
          </p:cNvPr>
          <p:cNvSpPr>
            <a:spLocks noGrp="1"/>
          </p:cNvSpPr>
          <p:nvPr>
            <p:ph idx="1"/>
          </p:nvPr>
        </p:nvSpPr>
        <p:spPr/>
        <p:txBody>
          <a:bodyPr/>
          <a:lstStyle/>
          <a:p>
            <a:pPr marL="0" indent="0" algn="just">
              <a:buNone/>
            </a:pPr>
            <a:r>
              <a:rPr lang="en-GB" sz="2600" dirty="0"/>
              <a:t>The international financial institutions that are central to the operation of international trade and finance were, created in the immediate post-war period. The most important of these are: </a:t>
            </a:r>
          </a:p>
          <a:p>
            <a:pPr marL="342900" lvl="0" indent="-342900" algn="just">
              <a:spcAft>
                <a:spcPts val="220"/>
              </a:spcAft>
              <a:buFont typeface="Arial" panose="020B0604020202020204" pitchFamily="34" charset="0"/>
              <a:buChar char="•"/>
            </a:pPr>
            <a:endParaRPr lang="en-GB" sz="2600" dirty="0"/>
          </a:p>
          <a:p>
            <a:pPr marL="342900" lvl="0" indent="-342900" algn="just">
              <a:spcAft>
                <a:spcPts val="220"/>
              </a:spcAft>
              <a:buFont typeface="Arial" panose="020B0604020202020204" pitchFamily="34" charset="0"/>
              <a:buChar char="•"/>
            </a:pPr>
            <a:r>
              <a:rPr lang="en-GB" sz="2600" dirty="0"/>
              <a:t>The International Monetary Fund (IMF) </a:t>
            </a:r>
          </a:p>
          <a:p>
            <a:pPr marL="342900" lvl="0" indent="-342900" algn="just">
              <a:spcAft>
                <a:spcPts val="220"/>
              </a:spcAft>
              <a:buFont typeface="Arial" panose="020B0604020202020204" pitchFamily="34" charset="0"/>
              <a:buChar char="•"/>
            </a:pPr>
            <a:r>
              <a:rPr lang="en-GB" sz="2600" dirty="0"/>
              <a:t>The International Bank for Reconstruction and Development (IBRD) – more popularly known as the World Bank. </a:t>
            </a:r>
          </a:p>
          <a:p>
            <a:pPr marL="342900" lvl="0" indent="-342900" algn="just">
              <a:buFont typeface="Arial" panose="020B0604020202020204" pitchFamily="34" charset="0"/>
              <a:buChar char="•"/>
            </a:pPr>
            <a:r>
              <a:rPr lang="en-GB" sz="2600" dirty="0"/>
              <a:t>World Trade Organization (WTO) </a:t>
            </a:r>
          </a:p>
          <a:p>
            <a:pPr marL="342900" lvl="0" indent="-342900" algn="just">
              <a:buFont typeface="Arial" panose="020B0604020202020204" pitchFamily="34" charset="0"/>
              <a:buChar char="•"/>
            </a:pPr>
            <a:r>
              <a:rPr lang="en-GB" sz="2600" dirty="0"/>
              <a:t>The Bank for International Settlements (BIS)</a:t>
            </a:r>
          </a:p>
          <a:p>
            <a:pPr algn="just"/>
            <a:endParaRPr lang="en-GB" dirty="0"/>
          </a:p>
        </p:txBody>
      </p:sp>
      <p:sp>
        <p:nvSpPr>
          <p:cNvPr id="4" name="Slide Number Placeholder 3">
            <a:extLst>
              <a:ext uri="{FF2B5EF4-FFF2-40B4-BE49-F238E27FC236}">
                <a16:creationId xmlns:a16="http://schemas.microsoft.com/office/drawing/2014/main" id="{BEE27E5C-4720-532F-6B2C-05FF4321B5A3}"/>
              </a:ext>
            </a:extLst>
          </p:cNvPr>
          <p:cNvSpPr>
            <a:spLocks noGrp="1"/>
          </p:cNvSpPr>
          <p:nvPr>
            <p:ph type="sldNum" sz="quarter" idx="12"/>
          </p:nvPr>
        </p:nvSpPr>
        <p:spPr/>
        <p:txBody>
          <a:bodyPr/>
          <a:lstStyle/>
          <a:p>
            <a:fld id="{084DE27E-0CE8-4E75-8183-22B67EE53D10}" type="slidenum">
              <a:rPr lang="en-GB" smtClean="0"/>
              <a:t>39</a:t>
            </a:fld>
            <a:endParaRPr lang="en-GB"/>
          </a:p>
        </p:txBody>
      </p:sp>
    </p:spTree>
    <p:extLst>
      <p:ext uri="{BB962C8B-B14F-4D97-AF65-F5344CB8AC3E}">
        <p14:creationId xmlns:p14="http://schemas.microsoft.com/office/powerpoint/2010/main" val="1264250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A03A3-E383-CE0F-7D0A-FDDDE8D30947}"/>
              </a:ext>
            </a:extLst>
          </p:cNvPr>
          <p:cNvSpPr>
            <a:spLocks noGrp="1"/>
          </p:cNvSpPr>
          <p:nvPr>
            <p:ph type="title"/>
          </p:nvPr>
        </p:nvSpPr>
        <p:spPr/>
        <p:txBody>
          <a:bodyPr/>
          <a:lstStyle/>
          <a:p>
            <a:r>
              <a:rPr lang="en-GB" sz="4400" b="1" i="0" u="none" strike="noStrike" baseline="0" dirty="0">
                <a:solidFill>
                  <a:srgbClr val="000000"/>
                </a:solidFill>
                <a:latin typeface="Times New Roman" panose="02020603050405020304" pitchFamily="18" charset="0"/>
              </a:rPr>
              <a:t>International Finance: Definition</a:t>
            </a:r>
            <a:endParaRPr lang="en-GB" dirty="0"/>
          </a:p>
        </p:txBody>
      </p:sp>
      <p:sp>
        <p:nvSpPr>
          <p:cNvPr id="3" name="Content Placeholder 2">
            <a:extLst>
              <a:ext uri="{FF2B5EF4-FFF2-40B4-BE49-F238E27FC236}">
                <a16:creationId xmlns:a16="http://schemas.microsoft.com/office/drawing/2014/main" id="{1B27FE4A-13C9-9AE8-C351-FDA3251380DA}"/>
              </a:ext>
            </a:extLst>
          </p:cNvPr>
          <p:cNvSpPr>
            <a:spLocks noGrp="1"/>
          </p:cNvSpPr>
          <p:nvPr>
            <p:ph idx="1"/>
          </p:nvPr>
        </p:nvSpPr>
        <p:spPr/>
        <p:txBody>
          <a:bodyPr>
            <a:normAutofit/>
          </a:bodyPr>
          <a:lstStyle/>
          <a:p>
            <a:pPr algn="just"/>
            <a:r>
              <a:rPr lang="en-US" sz="2800" b="0" i="0" u="none" strike="noStrike" baseline="0" dirty="0">
                <a:solidFill>
                  <a:srgbClr val="000000"/>
                </a:solidFill>
                <a:latin typeface="Times New Roman" panose="02020603050405020304" pitchFamily="18" charset="0"/>
                <a:cs typeface="Times New Roman" panose="02020603050405020304" pitchFamily="18" charset="0"/>
              </a:rPr>
              <a:t>International finance is the </a:t>
            </a:r>
            <a:r>
              <a:rPr lang="en-US" sz="2800" b="0" i="0" u="sng" strike="noStrike" baseline="0" dirty="0">
                <a:solidFill>
                  <a:srgbClr val="000000"/>
                </a:solidFill>
                <a:latin typeface="Times New Roman" panose="02020603050405020304" pitchFamily="18" charset="0"/>
                <a:cs typeface="Times New Roman" panose="02020603050405020304" pitchFamily="18" charset="0"/>
              </a:rPr>
              <a:t>study of the financial operations</a:t>
            </a:r>
            <a:r>
              <a:rPr lang="en-US" sz="2800" b="0" i="0" u="none" strike="noStrike" baseline="0" dirty="0">
                <a:solidFill>
                  <a:srgbClr val="000000"/>
                </a:solidFill>
                <a:latin typeface="Times New Roman" panose="02020603050405020304" pitchFamily="18" charset="0"/>
                <a:cs typeface="Times New Roman" panose="02020603050405020304" pitchFamily="18" charset="0"/>
              </a:rPr>
              <a:t> of </a:t>
            </a:r>
            <a:r>
              <a:rPr lang="en-US" sz="2800" dirty="0">
                <a:solidFill>
                  <a:srgbClr val="000000"/>
                </a:solidFill>
                <a:latin typeface="Times New Roman" panose="02020603050405020304" pitchFamily="18" charset="0"/>
                <a:cs typeface="Times New Roman" panose="02020603050405020304" pitchFamily="18" charset="0"/>
              </a:rPr>
              <a:t>corporate firms </a:t>
            </a:r>
            <a:r>
              <a:rPr lang="en-US" sz="2800" b="0" i="0" u="sng" strike="noStrike" baseline="0" dirty="0">
                <a:solidFill>
                  <a:srgbClr val="000000"/>
                </a:solidFill>
                <a:latin typeface="Times New Roman" panose="02020603050405020304" pitchFamily="18" charset="0"/>
                <a:cs typeface="Times New Roman" panose="02020603050405020304" pitchFamily="18" charset="0"/>
              </a:rPr>
              <a:t>in an environment of open and integrated financial market</a:t>
            </a:r>
            <a:r>
              <a:rPr lang="en-US" sz="2800" b="0" i="0" u="none" strike="noStrike" baseline="0" dirty="0">
                <a:solidFill>
                  <a:srgbClr val="000000"/>
                </a:solidFill>
                <a:latin typeface="Times New Roman" panose="02020603050405020304" pitchFamily="18" charset="0"/>
                <a:cs typeface="Times New Roman" panose="02020603050405020304" pitchFamily="18" charset="0"/>
              </a:rPr>
              <a:t>.</a:t>
            </a:r>
          </a:p>
          <a:p>
            <a:pPr algn="just"/>
            <a:endParaRPr lang="en-US" sz="28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r>
              <a:rPr lang="en-US" sz="2800" dirty="0">
                <a:solidFill>
                  <a:srgbClr val="111111"/>
                </a:solidFill>
                <a:latin typeface="Times New Roman" panose="02020603050405020304" pitchFamily="18" charset="0"/>
                <a:cs typeface="Times New Roman" panose="02020603050405020304" pitchFamily="18" charset="0"/>
              </a:rPr>
              <a:t>That is, it i</a:t>
            </a:r>
            <a:r>
              <a:rPr lang="en-US" sz="2800" b="0" i="0" dirty="0">
                <a:solidFill>
                  <a:srgbClr val="111111"/>
                </a:solidFill>
                <a:effectLst/>
                <a:latin typeface="Times New Roman" panose="02020603050405020304" pitchFamily="18" charset="0"/>
                <a:cs typeface="Times New Roman" panose="02020603050405020304" pitchFamily="18" charset="0"/>
              </a:rPr>
              <a:t>s the study of </a:t>
            </a:r>
            <a:r>
              <a:rPr lang="en-US" sz="2800" b="0" i="0" strike="noStrike" baseline="0" dirty="0">
                <a:solidFill>
                  <a:srgbClr val="000000"/>
                </a:solidFill>
                <a:latin typeface="Times New Roman" panose="02020603050405020304" pitchFamily="18" charset="0"/>
                <a:cs typeface="Times New Roman" panose="02020603050405020304" pitchFamily="18" charset="0"/>
              </a:rPr>
              <a:t>financial</a:t>
            </a:r>
            <a:r>
              <a:rPr lang="en-US" sz="2800" b="0" i="0" dirty="0">
                <a:solidFill>
                  <a:srgbClr val="111111"/>
                </a:solidFill>
                <a:effectLst/>
                <a:latin typeface="Times New Roman" panose="02020603050405020304" pitchFamily="18" charset="0"/>
                <a:cs typeface="Times New Roman" panose="02020603050405020304" pitchFamily="18" charset="0"/>
              </a:rPr>
              <a:t> interactions of corporations that transpire between two or more countries.</a:t>
            </a:r>
          </a:p>
          <a:p>
            <a:pPr marL="0" indent="0" algn="just">
              <a:buNone/>
            </a:pPr>
            <a:endParaRPr lang="en-US" sz="2800" b="0" i="0" dirty="0">
              <a:solidFill>
                <a:srgbClr val="111111"/>
              </a:solidFill>
              <a:effectLst/>
              <a:latin typeface="Times New Roman" panose="02020603050405020304" pitchFamily="18" charset="0"/>
              <a:cs typeface="Times New Roman" panose="02020603050405020304" pitchFamily="18" charset="0"/>
            </a:endParaRPr>
          </a:p>
          <a:p>
            <a:pPr algn="just"/>
            <a:r>
              <a:rPr lang="en-US" sz="2800" b="0" i="0" u="none" strike="noStrike" baseline="0" dirty="0">
                <a:solidFill>
                  <a:srgbClr val="000000"/>
                </a:solidFill>
                <a:latin typeface="Times New Roman" panose="02020603050405020304" pitchFamily="18" charset="0"/>
                <a:cs typeface="Times New Roman" panose="02020603050405020304" pitchFamily="18" charset="0"/>
              </a:rPr>
              <a:t>It is financial management for international corporate firm. </a:t>
            </a:r>
          </a:p>
          <a:p>
            <a:endParaRPr lang="en-GB" dirty="0"/>
          </a:p>
        </p:txBody>
      </p:sp>
      <p:sp>
        <p:nvSpPr>
          <p:cNvPr id="4" name="Slide Number Placeholder 3">
            <a:extLst>
              <a:ext uri="{FF2B5EF4-FFF2-40B4-BE49-F238E27FC236}">
                <a16:creationId xmlns:a16="http://schemas.microsoft.com/office/drawing/2014/main" id="{8D9A2DBB-76B4-3B78-F44E-E2B868435C8E}"/>
              </a:ext>
            </a:extLst>
          </p:cNvPr>
          <p:cNvSpPr>
            <a:spLocks noGrp="1"/>
          </p:cNvSpPr>
          <p:nvPr>
            <p:ph type="sldNum" sz="quarter" idx="12"/>
          </p:nvPr>
        </p:nvSpPr>
        <p:spPr/>
        <p:txBody>
          <a:bodyPr/>
          <a:lstStyle/>
          <a:p>
            <a:fld id="{084DE27E-0CE8-4E75-8183-22B67EE53D10}" type="slidenum">
              <a:rPr lang="en-GB" smtClean="0"/>
              <a:t>4</a:t>
            </a:fld>
            <a:endParaRPr lang="en-GB"/>
          </a:p>
        </p:txBody>
      </p:sp>
    </p:spTree>
    <p:extLst>
      <p:ext uri="{BB962C8B-B14F-4D97-AF65-F5344CB8AC3E}">
        <p14:creationId xmlns:p14="http://schemas.microsoft.com/office/powerpoint/2010/main" val="6763927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AC863-74CE-66B2-15EB-35573F74BA38}"/>
              </a:ext>
            </a:extLst>
          </p:cNvPr>
          <p:cNvSpPr>
            <a:spLocks noGrp="1"/>
          </p:cNvSpPr>
          <p:nvPr>
            <p:ph type="title"/>
          </p:nvPr>
        </p:nvSpPr>
        <p:spPr>
          <a:xfrm>
            <a:off x="838200" y="365125"/>
            <a:ext cx="8949856" cy="1325563"/>
          </a:xfrm>
        </p:spPr>
        <p:txBody>
          <a:bodyPr>
            <a:normAutofit/>
          </a:bodyPr>
          <a:lstStyle/>
          <a:p>
            <a:r>
              <a:rPr lang="en-GB" sz="3000" b="1" dirty="0">
                <a:solidFill>
                  <a:srgbClr val="000000"/>
                </a:solidFill>
                <a:effectLst/>
                <a:latin typeface="Times New Roman" panose="02020603050405020304" pitchFamily="18" charset="0"/>
                <a:ea typeface="Calibri" panose="020F0502020204030204" pitchFamily="34" charset="0"/>
              </a:rPr>
              <a:t>THE INTERNATIONAL MONETARY FUND [IMF] </a:t>
            </a:r>
            <a:br>
              <a:rPr lang="en-GB" sz="3000" dirty="0">
                <a:solidFill>
                  <a:srgbClr val="000000"/>
                </a:solidFill>
                <a:effectLst/>
                <a:latin typeface="Times New Roman" panose="02020603050405020304" pitchFamily="18" charset="0"/>
                <a:ea typeface="Calibri" panose="020F0502020204030204" pitchFamily="34" charset="0"/>
              </a:rPr>
            </a:br>
            <a:endParaRPr lang="en-GB" sz="3000" dirty="0"/>
          </a:p>
        </p:txBody>
      </p:sp>
      <p:sp>
        <p:nvSpPr>
          <p:cNvPr id="3" name="Content Placeholder 2">
            <a:extLst>
              <a:ext uri="{FF2B5EF4-FFF2-40B4-BE49-F238E27FC236}">
                <a16:creationId xmlns:a16="http://schemas.microsoft.com/office/drawing/2014/main" id="{DED795D8-0AE5-C946-D250-0C0331B6FD28}"/>
              </a:ext>
            </a:extLst>
          </p:cNvPr>
          <p:cNvSpPr>
            <a:spLocks noGrp="1"/>
          </p:cNvSpPr>
          <p:nvPr>
            <p:ph idx="1"/>
          </p:nvPr>
        </p:nvSpPr>
        <p:spPr/>
        <p:txBody>
          <a:bodyPr>
            <a:noAutofit/>
          </a:bodyPr>
          <a:lstStyle/>
          <a:p>
            <a:pPr marL="342900" indent="-342900" algn="just"/>
            <a:r>
              <a:rPr lang="en-GB" sz="2500" dirty="0">
                <a:solidFill>
                  <a:srgbClr val="000000"/>
                </a:solidFill>
                <a:effectLst/>
                <a:latin typeface="Times New Roman" panose="02020603050405020304" pitchFamily="18" charset="0"/>
                <a:ea typeface="Calibri" panose="020F0502020204030204" pitchFamily="34" charset="0"/>
              </a:rPr>
              <a:t>The IMF was founded in 1944 at an international conference at Bretton Woods in the USA but did not really begin to fully function until the 1950s. IMF is responsible for</a:t>
            </a:r>
          </a:p>
          <a:p>
            <a:pPr marL="342900" indent="-342900" algn="just"/>
            <a:r>
              <a:rPr lang="en-GB" sz="2500" dirty="0">
                <a:solidFill>
                  <a:srgbClr val="000000"/>
                </a:solidFill>
                <a:latin typeface="Times New Roman" panose="02020603050405020304" pitchFamily="18" charset="0"/>
                <a:ea typeface="Calibri" panose="020F0502020204030204" pitchFamily="34" charset="0"/>
              </a:rPr>
              <a:t>Originally, IMF was responsible for </a:t>
            </a:r>
          </a:p>
          <a:p>
            <a:pPr marL="715963" indent="-358775" algn="just">
              <a:buFont typeface="Wingdings" panose="05000000000000000000" pitchFamily="2" charset="2"/>
              <a:buChar char="Ø"/>
            </a:pPr>
            <a:r>
              <a:rPr lang="en-GB" sz="2500" dirty="0">
                <a:solidFill>
                  <a:srgbClr val="000000"/>
                </a:solidFill>
                <a:latin typeface="Times New Roman" panose="02020603050405020304" pitchFamily="18" charset="0"/>
                <a:ea typeface="Calibri" panose="020F0502020204030204" pitchFamily="34" charset="0"/>
              </a:rPr>
              <a:t>p</a:t>
            </a:r>
            <a:r>
              <a:rPr lang="en-GB" sz="2500" dirty="0">
                <a:solidFill>
                  <a:srgbClr val="000000"/>
                </a:solidFill>
                <a:effectLst/>
                <a:latin typeface="Times New Roman" panose="02020603050405020304" pitchFamily="18" charset="0"/>
                <a:ea typeface="Calibri" panose="020F0502020204030204" pitchFamily="34" charset="0"/>
              </a:rPr>
              <a:t>romoting international financial cooperation and establishing a system of stable exchange rates and freely convertible currencies, </a:t>
            </a:r>
          </a:p>
          <a:p>
            <a:pPr marL="715963" indent="-358775" algn="just">
              <a:buFont typeface="Wingdings" panose="05000000000000000000" pitchFamily="2" charset="2"/>
              <a:buChar char="Ø"/>
            </a:pPr>
            <a:r>
              <a:rPr lang="en-GB" sz="2500" dirty="0">
                <a:solidFill>
                  <a:srgbClr val="000000"/>
                </a:solidFill>
                <a:effectLst/>
                <a:latin typeface="Times New Roman" panose="02020603050405020304" pitchFamily="18" charset="0"/>
                <a:ea typeface="Calibri" panose="020F0502020204030204" pitchFamily="34" charset="0"/>
              </a:rPr>
              <a:t>providing a source of credit for members with balance of payments deficits while corrective policies were adopted and </a:t>
            </a:r>
          </a:p>
          <a:p>
            <a:pPr marL="715963" indent="-358775" algn="just">
              <a:buFont typeface="Wingdings" panose="05000000000000000000" pitchFamily="2" charset="2"/>
              <a:buChar char="Ø"/>
            </a:pPr>
            <a:r>
              <a:rPr lang="en-GB" sz="2500" dirty="0">
                <a:solidFill>
                  <a:srgbClr val="000000"/>
                </a:solidFill>
                <a:effectLst/>
                <a:latin typeface="Times New Roman" panose="02020603050405020304" pitchFamily="18" charset="0"/>
                <a:ea typeface="Calibri" panose="020F0502020204030204" pitchFamily="34" charset="0"/>
              </a:rPr>
              <a:t>Managing the growth of international liquidity partly by creating (1970) an international financial asset called Special Drawing Rights (SDR) - </a:t>
            </a:r>
            <a:r>
              <a:rPr lang="en-US" sz="1600" b="0" i="0" dirty="0">
                <a:solidFill>
                  <a:srgbClr val="000000"/>
                </a:solidFill>
                <a:effectLst/>
                <a:latin typeface="MuseoSans-300"/>
              </a:rPr>
              <a:t>SDRs can supplement the official reserves of member countries. </a:t>
            </a:r>
            <a:endParaRPr lang="en-GB" sz="2500" b="0" i="0" dirty="0">
              <a:solidFill>
                <a:srgbClr val="000000"/>
              </a:solidFill>
              <a:effectLst/>
              <a:latin typeface="MuseoSans-300"/>
            </a:endParaRPr>
          </a:p>
        </p:txBody>
      </p:sp>
      <p:sp>
        <p:nvSpPr>
          <p:cNvPr id="4" name="Slide Number Placeholder 3">
            <a:extLst>
              <a:ext uri="{FF2B5EF4-FFF2-40B4-BE49-F238E27FC236}">
                <a16:creationId xmlns:a16="http://schemas.microsoft.com/office/drawing/2014/main" id="{DE64961D-8A4B-2DF1-18F8-77D1E60F063A}"/>
              </a:ext>
            </a:extLst>
          </p:cNvPr>
          <p:cNvSpPr>
            <a:spLocks noGrp="1"/>
          </p:cNvSpPr>
          <p:nvPr>
            <p:ph type="sldNum" sz="quarter" idx="12"/>
          </p:nvPr>
        </p:nvSpPr>
        <p:spPr/>
        <p:txBody>
          <a:bodyPr/>
          <a:lstStyle/>
          <a:p>
            <a:fld id="{084DE27E-0CE8-4E75-8183-22B67EE53D10}" type="slidenum">
              <a:rPr lang="en-GB" smtClean="0"/>
              <a:t>40</a:t>
            </a:fld>
            <a:endParaRPr lang="en-GB"/>
          </a:p>
        </p:txBody>
      </p:sp>
    </p:spTree>
    <p:extLst>
      <p:ext uri="{BB962C8B-B14F-4D97-AF65-F5344CB8AC3E}">
        <p14:creationId xmlns:p14="http://schemas.microsoft.com/office/powerpoint/2010/main" val="10174966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F4363-6A92-F5E1-DCC1-130F4AC3811E}"/>
              </a:ext>
            </a:extLst>
          </p:cNvPr>
          <p:cNvSpPr>
            <a:spLocks noGrp="1"/>
          </p:cNvSpPr>
          <p:nvPr>
            <p:ph type="title"/>
          </p:nvPr>
        </p:nvSpPr>
        <p:spPr/>
        <p:txBody>
          <a:bodyPr/>
          <a:lstStyle/>
          <a:p>
            <a:r>
              <a:rPr lang="en-GB" dirty="0"/>
              <a:t>Refined functions of IMF</a:t>
            </a:r>
          </a:p>
        </p:txBody>
      </p:sp>
      <p:pic>
        <p:nvPicPr>
          <p:cNvPr id="5" name="Content Placeholder 4">
            <a:extLst>
              <a:ext uri="{FF2B5EF4-FFF2-40B4-BE49-F238E27FC236}">
                <a16:creationId xmlns:a16="http://schemas.microsoft.com/office/drawing/2014/main" id="{AD0BEB46-0FC8-0FC4-32A0-696891536849}"/>
              </a:ext>
            </a:extLst>
          </p:cNvPr>
          <p:cNvPicPr>
            <a:picLocks noGrp="1" noChangeAspect="1"/>
          </p:cNvPicPr>
          <p:nvPr>
            <p:ph idx="1"/>
          </p:nvPr>
        </p:nvPicPr>
        <p:blipFill>
          <a:blip r:embed="rId2"/>
          <a:stretch>
            <a:fillRect/>
          </a:stretch>
        </p:blipFill>
        <p:spPr>
          <a:xfrm>
            <a:off x="1307854" y="1829483"/>
            <a:ext cx="9576292" cy="3585356"/>
          </a:xfrm>
        </p:spPr>
      </p:pic>
      <p:sp>
        <p:nvSpPr>
          <p:cNvPr id="7" name="TextBox 6">
            <a:extLst>
              <a:ext uri="{FF2B5EF4-FFF2-40B4-BE49-F238E27FC236}">
                <a16:creationId xmlns:a16="http://schemas.microsoft.com/office/drawing/2014/main" id="{AAA1D9BC-65A9-3AB0-4BD2-F9C65548CF31}"/>
              </a:ext>
            </a:extLst>
          </p:cNvPr>
          <p:cNvSpPr txBox="1"/>
          <p:nvPr/>
        </p:nvSpPr>
        <p:spPr>
          <a:xfrm>
            <a:off x="556591" y="5569545"/>
            <a:ext cx="11195437" cy="646331"/>
          </a:xfrm>
          <a:prstGeom prst="rect">
            <a:avLst/>
          </a:prstGeom>
          <a:noFill/>
        </p:spPr>
        <p:txBody>
          <a:bodyPr wrap="square">
            <a:spAutoFit/>
          </a:bodyPr>
          <a:lstStyle/>
          <a:p>
            <a:r>
              <a:rPr lang="en-GB" dirty="0"/>
              <a:t>Read further at: https://www.imf.org/en/About/Factsheets/IMF-at-a-Glance#:~:text=The%20IMF%20has%20three%20critical,and%20with%20other%20international%20bodies.</a:t>
            </a:r>
          </a:p>
        </p:txBody>
      </p:sp>
      <p:sp>
        <p:nvSpPr>
          <p:cNvPr id="3" name="Slide Number Placeholder 2">
            <a:extLst>
              <a:ext uri="{FF2B5EF4-FFF2-40B4-BE49-F238E27FC236}">
                <a16:creationId xmlns:a16="http://schemas.microsoft.com/office/drawing/2014/main" id="{82F0684B-D586-17FE-CDE4-618184CC1384}"/>
              </a:ext>
            </a:extLst>
          </p:cNvPr>
          <p:cNvSpPr>
            <a:spLocks noGrp="1"/>
          </p:cNvSpPr>
          <p:nvPr>
            <p:ph type="sldNum" sz="quarter" idx="12"/>
          </p:nvPr>
        </p:nvSpPr>
        <p:spPr/>
        <p:txBody>
          <a:bodyPr/>
          <a:lstStyle/>
          <a:p>
            <a:fld id="{084DE27E-0CE8-4E75-8183-22B67EE53D10}" type="slidenum">
              <a:rPr lang="en-GB" smtClean="0"/>
              <a:t>41</a:t>
            </a:fld>
            <a:endParaRPr lang="en-GB"/>
          </a:p>
        </p:txBody>
      </p:sp>
    </p:spTree>
    <p:extLst>
      <p:ext uri="{BB962C8B-B14F-4D97-AF65-F5344CB8AC3E}">
        <p14:creationId xmlns:p14="http://schemas.microsoft.com/office/powerpoint/2010/main" val="769539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73671-F276-5CCD-517D-D155107888BC}"/>
              </a:ext>
            </a:extLst>
          </p:cNvPr>
          <p:cNvSpPr>
            <a:spLocks noGrp="1"/>
          </p:cNvSpPr>
          <p:nvPr>
            <p:ph type="title"/>
          </p:nvPr>
        </p:nvSpPr>
        <p:spPr/>
        <p:txBody>
          <a:bodyPr/>
          <a:lstStyle/>
          <a:p>
            <a:r>
              <a:rPr lang="en-GB" dirty="0"/>
              <a:t>Limitations/Hindrances of IMF</a:t>
            </a:r>
          </a:p>
        </p:txBody>
      </p:sp>
      <p:sp>
        <p:nvSpPr>
          <p:cNvPr id="3" name="Content Placeholder 2">
            <a:extLst>
              <a:ext uri="{FF2B5EF4-FFF2-40B4-BE49-F238E27FC236}">
                <a16:creationId xmlns:a16="http://schemas.microsoft.com/office/drawing/2014/main" id="{E9407504-55EF-6C7A-1B18-38901E735CC0}"/>
              </a:ext>
            </a:extLst>
          </p:cNvPr>
          <p:cNvSpPr>
            <a:spLocks noGrp="1"/>
          </p:cNvSpPr>
          <p:nvPr>
            <p:ph idx="1"/>
          </p:nvPr>
        </p:nvSpPr>
        <p:spPr/>
        <p:txBody>
          <a:bodyPr>
            <a:normAutofit fontScale="92500" lnSpcReduction="10000"/>
          </a:bodyPr>
          <a:lstStyle/>
          <a:p>
            <a:r>
              <a:rPr lang="en-US" b="1" i="0" dirty="0">
                <a:solidFill>
                  <a:srgbClr val="000000"/>
                </a:solidFill>
                <a:effectLst/>
                <a:latin typeface="-apple-system"/>
              </a:rPr>
              <a:t>Originally, </a:t>
            </a:r>
            <a:r>
              <a:rPr lang="en-US" i="0" dirty="0">
                <a:solidFill>
                  <a:srgbClr val="000000"/>
                </a:solidFill>
                <a:effectLst/>
                <a:latin typeface="Times New Roman" panose="02020603050405020304" pitchFamily="18" charset="0"/>
                <a:ea typeface="Calibri" panose="020F0502020204030204" pitchFamily="34" charset="0"/>
              </a:rPr>
              <a:t>d</a:t>
            </a:r>
            <a:r>
              <a:rPr lang="en-US" sz="2800" dirty="0">
                <a:solidFill>
                  <a:srgbClr val="000000"/>
                </a:solidFill>
                <a:latin typeface="Times New Roman" panose="02020603050405020304" pitchFamily="18" charset="0"/>
                <a:ea typeface="Calibri" panose="020F0502020204030204" pitchFamily="34" charset="0"/>
              </a:rPr>
              <a:t>ollar centric system was the main limitation of IMF and world bank. </a:t>
            </a:r>
            <a:endParaRPr lang="en-US" dirty="0">
              <a:solidFill>
                <a:srgbClr val="000000"/>
              </a:solidFill>
              <a:latin typeface="Times New Roman" panose="02020603050405020304" pitchFamily="18" charset="0"/>
              <a:ea typeface="Calibri" panose="020F0502020204030204" pitchFamily="34" charset="0"/>
            </a:endParaRPr>
          </a:p>
          <a:p>
            <a:pPr marL="0" indent="0">
              <a:buNone/>
            </a:pPr>
            <a:r>
              <a:rPr lang="en-US" sz="2800" dirty="0">
                <a:solidFill>
                  <a:srgbClr val="000000"/>
                </a:solidFill>
                <a:latin typeface="Times New Roman" panose="02020603050405020304" pitchFamily="18" charset="0"/>
                <a:ea typeface="Calibri" panose="020F0502020204030204" pitchFamily="34" charset="0"/>
              </a:rPr>
              <a:t>Now limitations include</a:t>
            </a:r>
          </a:p>
          <a:p>
            <a:r>
              <a:rPr lang="en-US" b="1" dirty="0">
                <a:solidFill>
                  <a:srgbClr val="000000"/>
                </a:solidFill>
                <a:latin typeface="-apple-system"/>
              </a:rPr>
              <a:t>Limited resources:</a:t>
            </a:r>
            <a:r>
              <a:rPr lang="en-US" dirty="0">
                <a:solidFill>
                  <a:srgbClr val="000000"/>
                </a:solidFill>
                <a:latin typeface="-apple-system"/>
              </a:rPr>
              <a:t> The IMF has limited resources, which can limit the amount of assistance it can provide to countries in need.</a:t>
            </a:r>
          </a:p>
          <a:p>
            <a:r>
              <a:rPr lang="en-US" b="1" dirty="0">
                <a:solidFill>
                  <a:srgbClr val="000000"/>
                </a:solidFill>
                <a:latin typeface="-apple-system"/>
              </a:rPr>
              <a:t>Stigmatization:</a:t>
            </a:r>
            <a:r>
              <a:rPr lang="en-US" dirty="0">
                <a:solidFill>
                  <a:srgbClr val="000000"/>
                </a:solidFill>
                <a:latin typeface="-apple-system"/>
              </a:rPr>
              <a:t> Bailout can stigmatize a country in the eyes of international investors, signaling that the country is unable to manage its own economy without outside assistance.</a:t>
            </a:r>
          </a:p>
          <a:p>
            <a:pPr algn="l">
              <a:buFont typeface="Arial" panose="020B0604020202020204" pitchFamily="34" charset="0"/>
              <a:buChar char="•"/>
            </a:pPr>
            <a:r>
              <a:rPr lang="en-US" b="1" i="0" dirty="0">
                <a:solidFill>
                  <a:srgbClr val="000000"/>
                </a:solidFill>
                <a:effectLst/>
                <a:latin typeface="-apple-system"/>
              </a:rPr>
              <a:t>Harsh austerity measures:</a:t>
            </a:r>
            <a:r>
              <a:rPr lang="en-US" b="0" i="0" dirty="0">
                <a:solidFill>
                  <a:srgbClr val="000000"/>
                </a:solidFill>
                <a:effectLst/>
                <a:latin typeface="-apple-system"/>
              </a:rPr>
              <a:t> IMF programs often require countries to implement strict economic policies, which can be unpopular and difficult to implement.</a:t>
            </a:r>
          </a:p>
          <a:p>
            <a:endParaRPr lang="en-GB" dirty="0"/>
          </a:p>
        </p:txBody>
      </p:sp>
      <p:sp>
        <p:nvSpPr>
          <p:cNvPr id="4" name="Slide Number Placeholder 3">
            <a:extLst>
              <a:ext uri="{FF2B5EF4-FFF2-40B4-BE49-F238E27FC236}">
                <a16:creationId xmlns:a16="http://schemas.microsoft.com/office/drawing/2014/main" id="{4065E913-BD5C-3D8B-FF73-CA65498B9853}"/>
              </a:ext>
            </a:extLst>
          </p:cNvPr>
          <p:cNvSpPr>
            <a:spLocks noGrp="1"/>
          </p:cNvSpPr>
          <p:nvPr>
            <p:ph type="sldNum" sz="quarter" idx="12"/>
          </p:nvPr>
        </p:nvSpPr>
        <p:spPr/>
        <p:txBody>
          <a:bodyPr/>
          <a:lstStyle/>
          <a:p>
            <a:fld id="{084DE27E-0CE8-4E75-8183-22B67EE53D10}" type="slidenum">
              <a:rPr lang="en-GB" smtClean="0"/>
              <a:t>42</a:t>
            </a:fld>
            <a:endParaRPr lang="en-GB"/>
          </a:p>
        </p:txBody>
      </p:sp>
    </p:spTree>
    <p:extLst>
      <p:ext uri="{BB962C8B-B14F-4D97-AF65-F5344CB8AC3E}">
        <p14:creationId xmlns:p14="http://schemas.microsoft.com/office/powerpoint/2010/main" val="37285742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A0895-CCB1-FEA4-A737-B15C424BE183}"/>
              </a:ext>
            </a:extLst>
          </p:cNvPr>
          <p:cNvSpPr>
            <a:spLocks noGrp="1"/>
          </p:cNvSpPr>
          <p:nvPr>
            <p:ph type="title"/>
          </p:nvPr>
        </p:nvSpPr>
        <p:spPr>
          <a:xfrm>
            <a:off x="838200" y="365126"/>
            <a:ext cx="10515600" cy="970694"/>
          </a:xfrm>
        </p:spPr>
        <p:txBody>
          <a:bodyPr/>
          <a:lstStyle/>
          <a:p>
            <a:r>
              <a:rPr lang="en-GB" sz="3000" b="1" dirty="0">
                <a:solidFill>
                  <a:srgbClr val="000000"/>
                </a:solidFill>
                <a:latin typeface="Times New Roman" panose="02020603050405020304" pitchFamily="18" charset="0"/>
                <a:ea typeface="Calibri" panose="020F0502020204030204" pitchFamily="34" charset="0"/>
              </a:rPr>
              <a:t>THE WORLD BANK [IBRD] </a:t>
            </a:r>
            <a:br>
              <a:rPr lang="en-GB" sz="3000" b="1" dirty="0">
                <a:solidFill>
                  <a:srgbClr val="000000"/>
                </a:solidFill>
                <a:latin typeface="Times New Roman" panose="02020603050405020304" pitchFamily="18" charset="0"/>
                <a:ea typeface="Calibri" panose="020F0502020204030204" pitchFamily="34" charset="0"/>
              </a:rPr>
            </a:br>
            <a:endParaRPr lang="en-GB" sz="3000" b="1" dirty="0">
              <a:solidFill>
                <a:srgbClr val="000000"/>
              </a:solidFill>
              <a:latin typeface="Times New Roman" panose="02020603050405020304" pitchFamily="18" charset="0"/>
              <a:ea typeface="Calibri" panose="020F0502020204030204" pitchFamily="34" charset="0"/>
            </a:endParaRPr>
          </a:p>
        </p:txBody>
      </p:sp>
      <p:sp>
        <p:nvSpPr>
          <p:cNvPr id="3" name="Content Placeholder 2">
            <a:extLst>
              <a:ext uri="{FF2B5EF4-FFF2-40B4-BE49-F238E27FC236}">
                <a16:creationId xmlns:a16="http://schemas.microsoft.com/office/drawing/2014/main" id="{0B513679-9CC4-4F62-264B-74D86AD57D3E}"/>
              </a:ext>
            </a:extLst>
          </p:cNvPr>
          <p:cNvSpPr>
            <a:spLocks noGrp="1"/>
          </p:cNvSpPr>
          <p:nvPr>
            <p:ph idx="1"/>
          </p:nvPr>
        </p:nvSpPr>
        <p:spPr>
          <a:xfrm>
            <a:off x="838200" y="1653872"/>
            <a:ext cx="10515600" cy="4839002"/>
          </a:xfrm>
        </p:spPr>
        <p:txBody>
          <a:bodyPr>
            <a:normAutofit lnSpcReduction="10000"/>
          </a:bodyPr>
          <a:lstStyle/>
          <a:p>
            <a:pPr algn="just"/>
            <a:r>
              <a:rPr lang="en-GB" sz="2500" dirty="0">
                <a:solidFill>
                  <a:srgbClr val="000000"/>
                </a:solidFill>
                <a:latin typeface="Times New Roman" panose="02020603050405020304" pitchFamily="18" charset="0"/>
                <a:ea typeface="Calibri" panose="020F0502020204030204" pitchFamily="34" charset="0"/>
              </a:rPr>
              <a:t>The World Bank was the second institution created at the Bretton Woods meeting in 1944. Its membership and decision-making processes are similar to those of the IMF. </a:t>
            </a:r>
          </a:p>
          <a:p>
            <a:pPr algn="just"/>
            <a:r>
              <a:rPr lang="en-GB" sz="2500" dirty="0">
                <a:solidFill>
                  <a:srgbClr val="000000"/>
                </a:solidFill>
                <a:latin typeface="Times New Roman" panose="02020603050405020304" pitchFamily="18" charset="0"/>
                <a:ea typeface="Calibri" panose="020F0502020204030204" pitchFamily="34" charset="0"/>
              </a:rPr>
              <a:t>The original purpose of the IBRD was to help finance the reconstruction of economies damaged by the war. However, it soon shifted the focus of its lending to countries of the developing world. The bank now comprises four principal constituent elements:</a:t>
            </a:r>
          </a:p>
          <a:p>
            <a:pPr marL="0" indent="0" algn="just">
              <a:buNone/>
            </a:pPr>
            <a:endParaRPr lang="en-GB" sz="1800" dirty="0">
              <a:solidFill>
                <a:srgbClr val="000000"/>
              </a:solidFill>
              <a:effectLst/>
              <a:latin typeface="Times New Roman" panose="02020603050405020304" pitchFamily="18" charset="0"/>
              <a:ea typeface="Calibri" panose="020F0502020204030204" pitchFamily="34" charset="0"/>
            </a:endParaRPr>
          </a:p>
          <a:p>
            <a:pPr marL="342900" lvl="0" indent="-342900" algn="just">
              <a:spcBef>
                <a:spcPts val="600"/>
              </a:spcBef>
              <a:spcAft>
                <a:spcPts val="300"/>
              </a:spcAft>
              <a:buSzPts val="1000"/>
              <a:buFont typeface="Symbol" panose="05050102010706020507" pitchFamily="18" charset="2"/>
              <a:buChar char=""/>
              <a:tabLst>
                <a:tab pos="457200" algn="l"/>
              </a:tabLst>
            </a:pPr>
            <a:r>
              <a:rPr lang="en-GB" sz="1800" dirty="0">
                <a:solidFill>
                  <a:srgbClr val="202124"/>
                </a:solidFill>
                <a:effectLst/>
                <a:latin typeface="Arial" panose="020B0604020202020204" pitchFamily="34" charset="0"/>
                <a:ea typeface="Times New Roman" panose="02020603050405020304" pitchFamily="18" charset="0"/>
              </a:rPr>
              <a:t>IDA. The International Development Association.</a:t>
            </a:r>
            <a:endParaRPr lang="en-GB"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300"/>
              </a:spcAft>
              <a:buSzPts val="1000"/>
              <a:buFont typeface="Symbol" panose="05050102010706020507" pitchFamily="18" charset="2"/>
              <a:buChar char=""/>
              <a:tabLst>
                <a:tab pos="457200" algn="l"/>
              </a:tabLst>
            </a:pPr>
            <a:r>
              <a:rPr lang="en-GB" sz="1800" dirty="0">
                <a:solidFill>
                  <a:srgbClr val="202124"/>
                </a:solidFill>
                <a:effectLst/>
                <a:latin typeface="Arial" panose="020B0604020202020204" pitchFamily="34" charset="0"/>
                <a:ea typeface="Times New Roman" panose="02020603050405020304" pitchFamily="18" charset="0"/>
              </a:rPr>
              <a:t>IFC. The International Finance Corporation.</a:t>
            </a:r>
            <a:endParaRPr lang="en-GB"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300"/>
              </a:spcAft>
              <a:buSzPts val="1000"/>
              <a:buFont typeface="Symbol" panose="05050102010706020507" pitchFamily="18" charset="2"/>
              <a:buChar char=""/>
              <a:tabLst>
                <a:tab pos="457200" algn="l"/>
              </a:tabLst>
            </a:pPr>
            <a:r>
              <a:rPr lang="en-GB" sz="1800" dirty="0">
                <a:solidFill>
                  <a:srgbClr val="202124"/>
                </a:solidFill>
                <a:effectLst/>
                <a:latin typeface="Arial" panose="020B0604020202020204" pitchFamily="34" charset="0"/>
                <a:ea typeface="Times New Roman" panose="02020603050405020304" pitchFamily="18" charset="0"/>
              </a:rPr>
              <a:t>MIGA. The Multilateral Investment Guarantee Agency.</a:t>
            </a:r>
            <a:endParaRPr lang="en-GB"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300"/>
              </a:spcAft>
              <a:buSzPts val="1000"/>
              <a:buFont typeface="Symbol" panose="05050102010706020507" pitchFamily="18" charset="2"/>
              <a:buChar char=""/>
              <a:tabLst>
                <a:tab pos="457200" algn="l"/>
              </a:tabLst>
            </a:pPr>
            <a:r>
              <a:rPr lang="en-GB" sz="1800" dirty="0">
                <a:solidFill>
                  <a:srgbClr val="202124"/>
                </a:solidFill>
                <a:effectLst/>
                <a:latin typeface="Arial" panose="020B0604020202020204" pitchFamily="34" charset="0"/>
                <a:ea typeface="Times New Roman" panose="02020603050405020304" pitchFamily="18" charset="0"/>
              </a:rPr>
              <a:t>ICSID. The International Centre for Settlement of Investment Disputes.</a:t>
            </a:r>
            <a:endParaRPr lang="en-GB" sz="1800" dirty="0">
              <a:effectLst/>
              <a:latin typeface="Times New Roman" panose="02020603050405020304" pitchFamily="18" charset="0"/>
              <a:ea typeface="Times New Roman" panose="02020603050405020304" pitchFamily="18" charset="0"/>
            </a:endParaRPr>
          </a:p>
          <a:p>
            <a:pPr marL="0" indent="0" algn="just">
              <a:spcAft>
                <a:spcPts val="300"/>
              </a:spcAft>
              <a:buNone/>
            </a:pPr>
            <a:endParaRPr lang="en-GB" sz="1800" dirty="0">
              <a:solidFill>
                <a:srgbClr val="202124"/>
              </a:solidFill>
              <a:effectLst/>
              <a:latin typeface="Arial" panose="020B0604020202020204" pitchFamily="34" charset="0"/>
              <a:ea typeface="Times New Roman" panose="02020603050405020304" pitchFamily="18" charset="0"/>
            </a:endParaRPr>
          </a:p>
          <a:p>
            <a:pPr marL="0" indent="0" algn="just">
              <a:spcAft>
                <a:spcPts val="300"/>
              </a:spcAft>
              <a:buNone/>
            </a:pPr>
            <a:r>
              <a:rPr lang="en-GB" sz="1800" dirty="0">
                <a:solidFill>
                  <a:srgbClr val="202124"/>
                </a:solidFill>
                <a:effectLst/>
                <a:latin typeface="Arial" panose="020B0604020202020204" pitchFamily="34" charset="0"/>
                <a:ea typeface="Times New Roman" panose="02020603050405020304" pitchFamily="18" charset="0"/>
              </a:rPr>
              <a:t>More can be found at: https://www.worldbank.org/en/who-we-are</a:t>
            </a:r>
            <a:endParaRPr lang="en-GB" sz="1800" dirty="0">
              <a:effectLst/>
              <a:latin typeface="Times New Roman" panose="02020603050405020304" pitchFamily="18" charset="0"/>
              <a:ea typeface="Times New Roman" panose="02020603050405020304" pitchFamily="18" charset="0"/>
            </a:endParaRPr>
          </a:p>
          <a:p>
            <a:pPr algn="just"/>
            <a:endParaRPr lang="en-GB" dirty="0"/>
          </a:p>
        </p:txBody>
      </p:sp>
      <p:sp>
        <p:nvSpPr>
          <p:cNvPr id="4" name="Slide Number Placeholder 3">
            <a:extLst>
              <a:ext uri="{FF2B5EF4-FFF2-40B4-BE49-F238E27FC236}">
                <a16:creationId xmlns:a16="http://schemas.microsoft.com/office/drawing/2014/main" id="{88B4A729-7EA1-A04E-3A8E-5E0D20592B4B}"/>
              </a:ext>
            </a:extLst>
          </p:cNvPr>
          <p:cNvSpPr>
            <a:spLocks noGrp="1"/>
          </p:cNvSpPr>
          <p:nvPr>
            <p:ph type="sldNum" sz="quarter" idx="12"/>
          </p:nvPr>
        </p:nvSpPr>
        <p:spPr/>
        <p:txBody>
          <a:bodyPr/>
          <a:lstStyle/>
          <a:p>
            <a:fld id="{084DE27E-0CE8-4E75-8183-22B67EE53D10}" type="slidenum">
              <a:rPr lang="en-GB" smtClean="0"/>
              <a:t>43</a:t>
            </a:fld>
            <a:endParaRPr lang="en-GB"/>
          </a:p>
        </p:txBody>
      </p:sp>
    </p:spTree>
    <p:extLst>
      <p:ext uri="{BB962C8B-B14F-4D97-AF65-F5344CB8AC3E}">
        <p14:creationId xmlns:p14="http://schemas.microsoft.com/office/powerpoint/2010/main" val="3221774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2268-45B4-AC0D-A87A-D47BC24D73C3}"/>
              </a:ext>
            </a:extLst>
          </p:cNvPr>
          <p:cNvSpPr>
            <a:spLocks noGrp="1"/>
          </p:cNvSpPr>
          <p:nvPr>
            <p:ph type="title"/>
          </p:nvPr>
        </p:nvSpPr>
        <p:spPr/>
        <p:txBody>
          <a:bodyPr/>
          <a:lstStyle/>
          <a:p>
            <a:r>
              <a:rPr lang="en-GB" sz="3000" b="1" dirty="0">
                <a:solidFill>
                  <a:srgbClr val="000000"/>
                </a:solidFill>
                <a:latin typeface="Times New Roman" panose="02020603050405020304" pitchFamily="18" charset="0"/>
                <a:ea typeface="Calibri" panose="020F0502020204030204" pitchFamily="34" charset="0"/>
              </a:rPr>
              <a:t>WORLD TRADE ORGANIZATION (WTO)</a:t>
            </a:r>
            <a:br>
              <a:rPr lang="en-GB" sz="3000" b="1" dirty="0">
                <a:solidFill>
                  <a:srgbClr val="000000"/>
                </a:solidFill>
                <a:latin typeface="Times New Roman" panose="02020603050405020304" pitchFamily="18" charset="0"/>
                <a:ea typeface="Calibri" panose="020F0502020204030204" pitchFamily="34" charset="0"/>
              </a:rPr>
            </a:br>
            <a:endParaRPr lang="en-GB" sz="3000" b="1" dirty="0">
              <a:solidFill>
                <a:srgbClr val="000000"/>
              </a:solidFill>
              <a:latin typeface="Times New Roman" panose="02020603050405020304" pitchFamily="18" charset="0"/>
              <a:ea typeface="Calibri" panose="020F0502020204030204" pitchFamily="34" charset="0"/>
            </a:endParaRPr>
          </a:p>
        </p:txBody>
      </p:sp>
      <p:sp>
        <p:nvSpPr>
          <p:cNvPr id="3" name="Content Placeholder 2">
            <a:extLst>
              <a:ext uri="{FF2B5EF4-FFF2-40B4-BE49-F238E27FC236}">
                <a16:creationId xmlns:a16="http://schemas.microsoft.com/office/drawing/2014/main" id="{10C6B5E9-E8A1-0A22-5351-F69C621C0C73}"/>
              </a:ext>
            </a:extLst>
          </p:cNvPr>
          <p:cNvSpPr>
            <a:spLocks noGrp="1"/>
          </p:cNvSpPr>
          <p:nvPr>
            <p:ph idx="1"/>
          </p:nvPr>
        </p:nvSpPr>
        <p:spPr/>
        <p:txBody>
          <a:bodyPr/>
          <a:lstStyle/>
          <a:p>
            <a:pPr algn="just"/>
            <a:r>
              <a:rPr lang="en-GB" sz="2500" dirty="0">
                <a:solidFill>
                  <a:srgbClr val="000000"/>
                </a:solidFill>
                <a:latin typeface="Times New Roman" panose="02020603050405020304" pitchFamily="18" charset="0"/>
                <a:ea typeface="Calibri" panose="020F0502020204030204" pitchFamily="34" charset="0"/>
              </a:rPr>
              <a:t>The World Trade Organization (WTO) is the only global international organization dealing with the rules of trade between nations. </a:t>
            </a:r>
          </a:p>
          <a:p>
            <a:pPr algn="just"/>
            <a:endParaRPr lang="en-GB" sz="2500" dirty="0">
              <a:solidFill>
                <a:srgbClr val="000000"/>
              </a:solidFill>
              <a:latin typeface="Times New Roman" panose="02020603050405020304" pitchFamily="18" charset="0"/>
              <a:ea typeface="Calibri" panose="020F0502020204030204" pitchFamily="34" charset="0"/>
            </a:endParaRPr>
          </a:p>
          <a:p>
            <a:pPr algn="just"/>
            <a:r>
              <a:rPr lang="en-GB" sz="2500" dirty="0">
                <a:solidFill>
                  <a:srgbClr val="000000"/>
                </a:solidFill>
                <a:latin typeface="Times New Roman" panose="02020603050405020304" pitchFamily="18" charset="0"/>
                <a:ea typeface="Calibri" panose="020F0502020204030204" pitchFamily="34" charset="0"/>
              </a:rPr>
              <a:t>The goal is to ensure that trade flows as smoothly, predictably and freely as possible. </a:t>
            </a:r>
          </a:p>
          <a:p>
            <a:pPr algn="just"/>
            <a:endParaRPr lang="en-GB" sz="2500" dirty="0">
              <a:solidFill>
                <a:srgbClr val="000000"/>
              </a:solidFill>
              <a:latin typeface="Times New Roman" panose="02020603050405020304" pitchFamily="18" charset="0"/>
              <a:ea typeface="Calibri" panose="020F0502020204030204" pitchFamily="34" charset="0"/>
            </a:endParaRPr>
          </a:p>
          <a:p>
            <a:pPr algn="just"/>
            <a:r>
              <a:rPr lang="en-GB" sz="2500" dirty="0">
                <a:solidFill>
                  <a:srgbClr val="000000"/>
                </a:solidFill>
                <a:latin typeface="Times New Roman" panose="02020603050405020304" pitchFamily="18" charset="0"/>
                <a:ea typeface="Calibri" panose="020F0502020204030204" pitchFamily="34" charset="0"/>
              </a:rPr>
              <a:t>It officially commenced operations on 1 January 1995, pursuant to the 1994 Marrakesh Agreement, thus replacing the General Agreement on Tariffs and Trade (GATT) that had been established in 1948.</a:t>
            </a:r>
          </a:p>
          <a:p>
            <a:endParaRPr lang="en-GB" dirty="0"/>
          </a:p>
        </p:txBody>
      </p:sp>
      <p:sp>
        <p:nvSpPr>
          <p:cNvPr id="4" name="Slide Number Placeholder 3">
            <a:extLst>
              <a:ext uri="{FF2B5EF4-FFF2-40B4-BE49-F238E27FC236}">
                <a16:creationId xmlns:a16="http://schemas.microsoft.com/office/drawing/2014/main" id="{A10CFF65-7D93-0033-DC5A-FB5000214A68}"/>
              </a:ext>
            </a:extLst>
          </p:cNvPr>
          <p:cNvSpPr>
            <a:spLocks noGrp="1"/>
          </p:cNvSpPr>
          <p:nvPr>
            <p:ph type="sldNum" sz="quarter" idx="12"/>
          </p:nvPr>
        </p:nvSpPr>
        <p:spPr/>
        <p:txBody>
          <a:bodyPr/>
          <a:lstStyle/>
          <a:p>
            <a:fld id="{084DE27E-0CE8-4E75-8183-22B67EE53D10}" type="slidenum">
              <a:rPr lang="en-GB" smtClean="0"/>
              <a:t>44</a:t>
            </a:fld>
            <a:endParaRPr lang="en-GB"/>
          </a:p>
        </p:txBody>
      </p:sp>
    </p:spTree>
    <p:extLst>
      <p:ext uri="{BB962C8B-B14F-4D97-AF65-F5344CB8AC3E}">
        <p14:creationId xmlns:p14="http://schemas.microsoft.com/office/powerpoint/2010/main" val="4065828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474A-02C9-B396-12E5-8E6C9E4E5B09}"/>
              </a:ext>
            </a:extLst>
          </p:cNvPr>
          <p:cNvSpPr>
            <a:spLocks noGrp="1"/>
          </p:cNvSpPr>
          <p:nvPr>
            <p:ph type="title"/>
          </p:nvPr>
        </p:nvSpPr>
        <p:spPr>
          <a:xfrm>
            <a:off x="838200" y="388980"/>
            <a:ext cx="9212249" cy="851424"/>
          </a:xfrm>
        </p:spPr>
        <p:txBody>
          <a:bodyPr>
            <a:normAutofit fontScale="90000"/>
          </a:bodyPr>
          <a:lstStyle/>
          <a:p>
            <a:r>
              <a:rPr lang="en-GB" sz="3000" b="1" dirty="0">
                <a:solidFill>
                  <a:srgbClr val="000000"/>
                </a:solidFill>
                <a:latin typeface="Times New Roman" panose="02020603050405020304" pitchFamily="18" charset="0"/>
                <a:ea typeface="Calibri" panose="020F0502020204030204" pitchFamily="34" charset="0"/>
              </a:rPr>
              <a:t>THE BANK FOR INTERNATIONAL SETTLEMENT [BIS] </a:t>
            </a:r>
            <a:br>
              <a:rPr lang="en-GB" sz="1800" dirty="0">
                <a:solidFill>
                  <a:srgbClr val="000000"/>
                </a:solidFill>
                <a:effectLst/>
                <a:latin typeface="Times New Roman" panose="02020603050405020304" pitchFamily="18" charset="0"/>
                <a:ea typeface="Calibri" panose="020F0502020204030204" pitchFamily="34" charset="0"/>
              </a:rPr>
            </a:br>
            <a:endParaRPr lang="en-GB" dirty="0"/>
          </a:p>
        </p:txBody>
      </p:sp>
      <p:sp>
        <p:nvSpPr>
          <p:cNvPr id="3" name="Content Placeholder 2">
            <a:extLst>
              <a:ext uri="{FF2B5EF4-FFF2-40B4-BE49-F238E27FC236}">
                <a16:creationId xmlns:a16="http://schemas.microsoft.com/office/drawing/2014/main" id="{E911BBD5-0F8D-D788-F3D7-502568343E62}"/>
              </a:ext>
            </a:extLst>
          </p:cNvPr>
          <p:cNvSpPr>
            <a:spLocks noGrp="1"/>
          </p:cNvSpPr>
          <p:nvPr>
            <p:ph idx="1"/>
          </p:nvPr>
        </p:nvSpPr>
        <p:spPr/>
        <p:txBody>
          <a:bodyPr>
            <a:normAutofit lnSpcReduction="10000"/>
          </a:bodyPr>
          <a:lstStyle/>
          <a:p>
            <a:r>
              <a:rPr lang="en-GB" sz="2500" dirty="0">
                <a:solidFill>
                  <a:srgbClr val="000000"/>
                </a:solidFill>
                <a:latin typeface="Times New Roman" panose="02020603050405020304" pitchFamily="18" charset="0"/>
                <a:ea typeface="Calibri" panose="020F0502020204030204" pitchFamily="34" charset="0"/>
              </a:rPr>
              <a:t>The Bank for International Settlement (BIS) was established at Basle in Switzerland in 1930. </a:t>
            </a:r>
          </a:p>
          <a:p>
            <a:r>
              <a:rPr lang="en-GB" sz="2500" dirty="0">
                <a:solidFill>
                  <a:srgbClr val="000000"/>
                </a:solidFill>
                <a:latin typeface="Times New Roman" panose="02020603050405020304" pitchFamily="18" charset="0"/>
                <a:ea typeface="Calibri" panose="020F0502020204030204" pitchFamily="34" charset="0"/>
              </a:rPr>
              <a:t>Its initial task was organizing payment of German reparations dating the post- First World War settlement. </a:t>
            </a:r>
          </a:p>
          <a:p>
            <a:r>
              <a:rPr lang="en-GB" sz="2500" dirty="0">
                <a:solidFill>
                  <a:srgbClr val="000000"/>
                </a:solidFill>
                <a:latin typeface="Times New Roman" panose="02020603050405020304" pitchFamily="18" charset="0"/>
                <a:ea typeface="Calibri" panose="020F0502020204030204" pitchFamily="34" charset="0"/>
              </a:rPr>
              <a:t>It now acts as a clearing house and banker for central banks. It receives deposits from central banks who are members of BIS. The principal functions of BIS are: </a:t>
            </a:r>
          </a:p>
          <a:p>
            <a:pPr marL="715963" lvl="0" indent="-358775">
              <a:spcAft>
                <a:spcPts val="225"/>
              </a:spcAft>
              <a:buFont typeface="Arial" panose="020B0604020202020204" pitchFamily="34" charset="0"/>
              <a:buChar char="•"/>
            </a:pPr>
            <a:r>
              <a:rPr lang="en-GB" sz="2500" dirty="0">
                <a:solidFill>
                  <a:srgbClr val="000000"/>
                </a:solidFill>
                <a:latin typeface="Times New Roman" panose="02020603050405020304" pitchFamily="18" charset="0"/>
                <a:ea typeface="Calibri" panose="020F0502020204030204" pitchFamily="34" charset="0"/>
              </a:rPr>
              <a:t>To encourage cooperation between central banks on matters associated with international payments. </a:t>
            </a:r>
          </a:p>
          <a:p>
            <a:pPr marL="715963" lvl="0" indent="-358775">
              <a:buFont typeface="Arial" panose="020B0604020202020204" pitchFamily="34" charset="0"/>
              <a:buChar char="•"/>
            </a:pPr>
            <a:r>
              <a:rPr lang="en-GB" sz="2500" dirty="0">
                <a:solidFill>
                  <a:srgbClr val="000000"/>
                </a:solidFill>
                <a:latin typeface="Times New Roman" panose="02020603050405020304" pitchFamily="18" charset="0"/>
                <a:ea typeface="Calibri" panose="020F0502020204030204" pitchFamily="34" charset="0"/>
              </a:rPr>
              <a:t>To provide facilities for financial cooperation between central banks such as providing temporary credit for member banks </a:t>
            </a:r>
          </a:p>
          <a:p>
            <a:endParaRPr lang="en-GB" dirty="0"/>
          </a:p>
        </p:txBody>
      </p:sp>
      <p:sp>
        <p:nvSpPr>
          <p:cNvPr id="4" name="Slide Number Placeholder 3">
            <a:extLst>
              <a:ext uri="{FF2B5EF4-FFF2-40B4-BE49-F238E27FC236}">
                <a16:creationId xmlns:a16="http://schemas.microsoft.com/office/drawing/2014/main" id="{2A4704E3-A968-23D0-8B93-4298311C663A}"/>
              </a:ext>
            </a:extLst>
          </p:cNvPr>
          <p:cNvSpPr>
            <a:spLocks noGrp="1"/>
          </p:cNvSpPr>
          <p:nvPr>
            <p:ph type="sldNum" sz="quarter" idx="12"/>
          </p:nvPr>
        </p:nvSpPr>
        <p:spPr/>
        <p:txBody>
          <a:bodyPr/>
          <a:lstStyle/>
          <a:p>
            <a:fld id="{084DE27E-0CE8-4E75-8183-22B67EE53D10}" type="slidenum">
              <a:rPr lang="en-GB" smtClean="0"/>
              <a:t>45</a:t>
            </a:fld>
            <a:endParaRPr lang="en-GB"/>
          </a:p>
        </p:txBody>
      </p:sp>
    </p:spTree>
    <p:extLst>
      <p:ext uri="{BB962C8B-B14F-4D97-AF65-F5344CB8AC3E}">
        <p14:creationId xmlns:p14="http://schemas.microsoft.com/office/powerpoint/2010/main" val="40186661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E723C-F570-253E-A53D-BC3C6FF2A90B}"/>
              </a:ext>
            </a:extLst>
          </p:cNvPr>
          <p:cNvSpPr>
            <a:spLocks noGrp="1"/>
          </p:cNvSpPr>
          <p:nvPr>
            <p:ph type="title"/>
          </p:nvPr>
        </p:nvSpPr>
        <p:spPr/>
        <p:txBody>
          <a:bodyPr/>
          <a:lstStyle/>
          <a:p>
            <a:r>
              <a:rPr lang="en-GB" b="1" dirty="0"/>
              <a:t>TASK</a:t>
            </a:r>
          </a:p>
        </p:txBody>
      </p:sp>
      <p:sp>
        <p:nvSpPr>
          <p:cNvPr id="3" name="Content Placeholder 2">
            <a:extLst>
              <a:ext uri="{FF2B5EF4-FFF2-40B4-BE49-F238E27FC236}">
                <a16:creationId xmlns:a16="http://schemas.microsoft.com/office/drawing/2014/main" id="{B80F1263-200F-F0D5-B8B0-F91E914111B3}"/>
              </a:ext>
            </a:extLst>
          </p:cNvPr>
          <p:cNvSpPr>
            <a:spLocks noGrp="1"/>
          </p:cNvSpPr>
          <p:nvPr>
            <p:ph idx="1"/>
          </p:nvPr>
        </p:nvSpPr>
        <p:spPr>
          <a:xfrm>
            <a:off x="838200" y="1786271"/>
            <a:ext cx="10515600" cy="4390692"/>
          </a:xfrm>
        </p:spPr>
        <p:txBody>
          <a:bodyPr>
            <a:normAutofit fontScale="92500" lnSpcReduction="10000"/>
          </a:bodyPr>
          <a:lstStyle/>
          <a:p>
            <a:endParaRPr lang="en-GB" sz="4000" dirty="0"/>
          </a:p>
          <a:p>
            <a:r>
              <a:rPr lang="en-GB" sz="4000" dirty="0"/>
              <a:t>Explain the advantages and disadvantages of fixed and floating exchange rate system?</a:t>
            </a:r>
          </a:p>
          <a:p>
            <a:endParaRPr lang="en-GB" sz="1800" b="0" i="0" u="none" strike="noStrike" baseline="0" dirty="0">
              <a:solidFill>
                <a:srgbClr val="000000"/>
              </a:solidFill>
            </a:endParaRPr>
          </a:p>
          <a:p>
            <a:pPr marL="0" indent="0">
              <a:buNone/>
            </a:pPr>
            <a:endParaRPr lang="en-GB" sz="1800" b="0" i="0" u="none" strike="noStrike" baseline="0" dirty="0">
              <a:solidFill>
                <a:srgbClr val="000000"/>
              </a:solidFill>
            </a:endParaRPr>
          </a:p>
          <a:p>
            <a:r>
              <a:rPr lang="en-US" sz="4000" dirty="0"/>
              <a:t>Explain the ways in which MNCs can lower political risks. To answer this, you may refer to articles, one for example - </a:t>
            </a:r>
            <a:r>
              <a:rPr lang="en-US" sz="2800" b="0" i="0" dirty="0" err="1">
                <a:solidFill>
                  <a:srgbClr val="333333"/>
                </a:solidFill>
                <a:effectLst/>
                <a:latin typeface="-apple-system"/>
              </a:rPr>
              <a:t>Giambona</a:t>
            </a:r>
            <a:r>
              <a:rPr lang="en-US" sz="2800" b="0" i="0" dirty="0">
                <a:solidFill>
                  <a:srgbClr val="333333"/>
                </a:solidFill>
                <a:effectLst/>
                <a:latin typeface="-apple-system"/>
              </a:rPr>
              <a:t>, E., Graham, J.R. &amp; Harvey, C.R. The management of political risk. </a:t>
            </a:r>
            <a:r>
              <a:rPr lang="en-US" sz="2800" b="0" i="1" dirty="0">
                <a:solidFill>
                  <a:srgbClr val="333333"/>
                </a:solidFill>
                <a:effectLst/>
                <a:latin typeface="-apple-system"/>
              </a:rPr>
              <a:t>J Int Bus Stud</a:t>
            </a:r>
            <a:r>
              <a:rPr lang="en-US" sz="2800" b="0" i="0" dirty="0">
                <a:solidFill>
                  <a:srgbClr val="333333"/>
                </a:solidFill>
                <a:effectLst/>
                <a:latin typeface="-apple-system"/>
              </a:rPr>
              <a:t> </a:t>
            </a:r>
            <a:r>
              <a:rPr lang="en-US" sz="2800" b="1" i="0" dirty="0">
                <a:solidFill>
                  <a:srgbClr val="333333"/>
                </a:solidFill>
                <a:effectLst/>
                <a:latin typeface="-apple-system"/>
              </a:rPr>
              <a:t>48</a:t>
            </a:r>
            <a:r>
              <a:rPr lang="en-US" sz="2800" b="0" i="0" dirty="0">
                <a:solidFill>
                  <a:srgbClr val="333333"/>
                </a:solidFill>
                <a:effectLst/>
                <a:latin typeface="-apple-system"/>
              </a:rPr>
              <a:t>, 523–533 (2017). https://doi.org/10.1057/s41267-016-0058-4</a:t>
            </a:r>
            <a:endParaRPr lang="en-US" sz="4000" dirty="0"/>
          </a:p>
          <a:p>
            <a:pPr marL="0" indent="0">
              <a:buNone/>
            </a:pPr>
            <a:endParaRPr lang="en-US" sz="4000" dirty="0"/>
          </a:p>
          <a:p>
            <a:pPr algn="ctr"/>
            <a:endParaRPr lang="en-GB" sz="4000" b="1" dirty="0"/>
          </a:p>
        </p:txBody>
      </p:sp>
      <p:sp>
        <p:nvSpPr>
          <p:cNvPr id="4" name="Slide Number Placeholder 3">
            <a:extLst>
              <a:ext uri="{FF2B5EF4-FFF2-40B4-BE49-F238E27FC236}">
                <a16:creationId xmlns:a16="http://schemas.microsoft.com/office/drawing/2014/main" id="{DC992A5E-76C6-FF1A-4A1E-A9422AB7B194}"/>
              </a:ext>
            </a:extLst>
          </p:cNvPr>
          <p:cNvSpPr>
            <a:spLocks noGrp="1"/>
          </p:cNvSpPr>
          <p:nvPr>
            <p:ph type="sldNum" sz="quarter" idx="12"/>
          </p:nvPr>
        </p:nvSpPr>
        <p:spPr/>
        <p:txBody>
          <a:bodyPr/>
          <a:lstStyle/>
          <a:p>
            <a:fld id="{084DE27E-0CE8-4E75-8183-22B67EE53D10}" type="slidenum">
              <a:rPr lang="en-GB" smtClean="0"/>
              <a:t>46</a:t>
            </a:fld>
            <a:endParaRPr lang="en-GB"/>
          </a:p>
        </p:txBody>
      </p:sp>
    </p:spTree>
    <p:extLst>
      <p:ext uri="{BB962C8B-B14F-4D97-AF65-F5344CB8AC3E}">
        <p14:creationId xmlns:p14="http://schemas.microsoft.com/office/powerpoint/2010/main" val="49168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4EC82-73ED-ABAD-5A82-D9C7871D034D}"/>
              </a:ext>
            </a:extLst>
          </p:cNvPr>
          <p:cNvSpPr>
            <a:spLocks noGrp="1"/>
          </p:cNvSpPr>
          <p:nvPr>
            <p:ph type="title"/>
          </p:nvPr>
        </p:nvSpPr>
        <p:spPr>
          <a:xfrm>
            <a:off x="838200" y="365125"/>
            <a:ext cx="10515600" cy="712561"/>
          </a:xfrm>
        </p:spPr>
        <p:txBody>
          <a:bodyPr>
            <a:normAutofit/>
          </a:bodyPr>
          <a:lstStyle/>
          <a:p>
            <a:r>
              <a:rPr lang="en-GB" sz="2800" b="1" i="0" u="none" strike="noStrike" baseline="0" dirty="0">
                <a:solidFill>
                  <a:srgbClr val="000000"/>
                </a:solidFill>
                <a:latin typeface="Times New Roman" panose="02020603050405020304" pitchFamily="18" charset="0"/>
              </a:rPr>
              <a:t>International Finance: Definition continued</a:t>
            </a:r>
            <a:endParaRPr lang="en-GB" sz="2800" b="1" dirty="0"/>
          </a:p>
        </p:txBody>
      </p:sp>
      <p:sp>
        <p:nvSpPr>
          <p:cNvPr id="3" name="Content Placeholder 2">
            <a:extLst>
              <a:ext uri="{FF2B5EF4-FFF2-40B4-BE49-F238E27FC236}">
                <a16:creationId xmlns:a16="http://schemas.microsoft.com/office/drawing/2014/main" id="{F4384323-BC95-663B-BDE1-8871AB441354}"/>
              </a:ext>
            </a:extLst>
          </p:cNvPr>
          <p:cNvSpPr>
            <a:spLocks noGrp="1"/>
          </p:cNvSpPr>
          <p:nvPr>
            <p:ph idx="1"/>
          </p:nvPr>
        </p:nvSpPr>
        <p:spPr>
          <a:xfrm>
            <a:off x="838200" y="1297172"/>
            <a:ext cx="10515600" cy="4997302"/>
          </a:xfrm>
        </p:spPr>
        <p:txBody>
          <a:bodyPr>
            <a:normAutofit fontScale="62500" lnSpcReduction="20000"/>
          </a:bodyPr>
          <a:lstStyle/>
          <a:p>
            <a:pPr algn="just"/>
            <a:r>
              <a:rPr lang="en-US" sz="4800" b="0" i="0" u="none" strike="noStrike" baseline="0" dirty="0">
                <a:solidFill>
                  <a:srgbClr val="000000"/>
                </a:solidFill>
                <a:latin typeface="Times New Roman" panose="02020603050405020304" pitchFamily="18" charset="0"/>
                <a:cs typeface="Times New Roman" panose="02020603050405020304" pitchFamily="18" charset="0"/>
              </a:rPr>
              <a:t>International financial management covers many aspects of corporate finance such as: </a:t>
            </a:r>
          </a:p>
          <a:p>
            <a:pPr marL="719138" indent="-360363" algn="just">
              <a:lnSpc>
                <a:spcPct val="120000"/>
              </a:lnSpc>
            </a:pPr>
            <a:r>
              <a:rPr lang="en-GB" sz="4000" b="0" i="0" u="none" strike="noStrike" baseline="0" dirty="0">
                <a:solidFill>
                  <a:srgbClr val="000000"/>
                </a:solidFill>
                <a:latin typeface="Times New Roman" panose="02020603050405020304" pitchFamily="18" charset="0"/>
                <a:cs typeface="Times New Roman" panose="02020603050405020304" pitchFamily="18" charset="0"/>
              </a:rPr>
              <a:t>Investment - </a:t>
            </a:r>
            <a:r>
              <a:rPr lang="en-US" sz="2900" dirty="0">
                <a:solidFill>
                  <a:srgbClr val="040C28"/>
                </a:solidFill>
                <a:latin typeface="Google Sans"/>
              </a:rPr>
              <a:t>an asset or item acquired with the goal of generating income or appreciation.</a:t>
            </a:r>
            <a:endParaRPr lang="en-GB" sz="2900" dirty="0">
              <a:solidFill>
                <a:srgbClr val="040C28"/>
              </a:solidFill>
              <a:latin typeface="Google Sans"/>
            </a:endParaRPr>
          </a:p>
          <a:p>
            <a:pPr marL="719138" indent="-360363" algn="just">
              <a:lnSpc>
                <a:spcPct val="120000"/>
              </a:lnSpc>
            </a:pPr>
            <a:r>
              <a:rPr lang="en-GB" sz="4000" b="0" i="0" u="none" strike="noStrike" baseline="0" dirty="0">
                <a:solidFill>
                  <a:srgbClr val="000000"/>
                </a:solidFill>
                <a:latin typeface="Times New Roman" panose="02020603050405020304" pitchFamily="18" charset="0"/>
                <a:cs typeface="Times New Roman" panose="02020603050405020304" pitchFamily="18" charset="0"/>
              </a:rPr>
              <a:t>Financing - </a:t>
            </a:r>
            <a:r>
              <a:rPr lang="en-US" sz="2800" b="0" i="0" dirty="0">
                <a:solidFill>
                  <a:srgbClr val="202124"/>
                </a:solidFill>
                <a:effectLst/>
                <a:latin typeface="Google Sans"/>
              </a:rPr>
              <a:t>is </a:t>
            </a:r>
            <a:r>
              <a:rPr lang="en-US" sz="2800" b="0" i="0" dirty="0">
                <a:solidFill>
                  <a:srgbClr val="040C28"/>
                </a:solidFill>
                <a:effectLst/>
                <a:latin typeface="Google Sans"/>
              </a:rPr>
              <a:t>the process of providing funds for business activities, making purchases, or investing</a:t>
            </a:r>
            <a:r>
              <a:rPr lang="en-US" sz="2800" b="0" i="0" dirty="0">
                <a:solidFill>
                  <a:srgbClr val="202124"/>
                </a:solidFill>
                <a:effectLst/>
                <a:latin typeface="Google Sans"/>
              </a:rPr>
              <a:t>. </a:t>
            </a:r>
            <a:endParaRPr lang="en-GB" sz="4000" b="0" i="0" u="none" strike="noStrike" baseline="0" dirty="0">
              <a:solidFill>
                <a:srgbClr val="000000"/>
              </a:solidFill>
              <a:latin typeface="Times New Roman" panose="02020603050405020304" pitchFamily="18" charset="0"/>
              <a:cs typeface="Times New Roman" panose="02020603050405020304" pitchFamily="18" charset="0"/>
            </a:endParaRPr>
          </a:p>
          <a:p>
            <a:pPr marL="719138" indent="-360363" algn="just">
              <a:lnSpc>
                <a:spcPct val="120000"/>
              </a:lnSpc>
            </a:pPr>
            <a:r>
              <a:rPr lang="en-GB" sz="4000" b="0" i="0" u="none" strike="noStrike" baseline="0" dirty="0">
                <a:solidFill>
                  <a:srgbClr val="000000"/>
                </a:solidFill>
                <a:latin typeface="Times New Roman" panose="02020603050405020304" pitchFamily="18" charset="0"/>
                <a:cs typeface="Times New Roman" panose="02020603050405020304" pitchFamily="18" charset="0"/>
              </a:rPr>
              <a:t>Working Capital Management - </a:t>
            </a:r>
            <a:r>
              <a:rPr lang="en-US" sz="2900" dirty="0">
                <a:solidFill>
                  <a:srgbClr val="040C28"/>
                </a:solidFill>
                <a:latin typeface="Google Sans"/>
              </a:rPr>
              <a:t>Working capital represents the net current assets available for day-to-day operating activities.</a:t>
            </a:r>
            <a:endParaRPr lang="en-GB" sz="2900" dirty="0">
              <a:solidFill>
                <a:srgbClr val="040C28"/>
              </a:solidFill>
              <a:latin typeface="Google Sans"/>
            </a:endParaRPr>
          </a:p>
          <a:p>
            <a:pPr marL="719138" indent="-360363" algn="just">
              <a:lnSpc>
                <a:spcPct val="120000"/>
              </a:lnSpc>
            </a:pPr>
            <a:r>
              <a:rPr lang="en-GB" sz="4000" b="0" i="0" u="none" strike="noStrike" baseline="0" dirty="0">
                <a:solidFill>
                  <a:srgbClr val="000000"/>
                </a:solidFill>
                <a:latin typeface="Times New Roman" panose="02020603050405020304" pitchFamily="18" charset="0"/>
                <a:cs typeface="Times New Roman" panose="02020603050405020304" pitchFamily="18" charset="0"/>
              </a:rPr>
              <a:t>Hedging - </a:t>
            </a:r>
            <a:r>
              <a:rPr lang="en-US" sz="2800" b="0" i="0" dirty="0">
                <a:solidFill>
                  <a:srgbClr val="040C28"/>
                </a:solidFill>
                <a:effectLst/>
                <a:latin typeface="Google Sans"/>
              </a:rPr>
              <a:t>Attempts to reduce the amount of risk, or volatility, associated with price change</a:t>
            </a:r>
            <a:r>
              <a:rPr lang="en-US" sz="2800" b="0" i="0" dirty="0">
                <a:solidFill>
                  <a:srgbClr val="4D5156"/>
                </a:solidFill>
                <a:effectLst/>
                <a:latin typeface="Google Sans"/>
              </a:rPr>
              <a:t>.</a:t>
            </a:r>
            <a:endParaRPr lang="en-GB" sz="4000" b="0" i="0" u="none" strike="noStrike" baseline="0" dirty="0">
              <a:solidFill>
                <a:srgbClr val="000000"/>
              </a:solidFill>
              <a:latin typeface="Times New Roman" panose="02020603050405020304" pitchFamily="18" charset="0"/>
              <a:cs typeface="Times New Roman" panose="02020603050405020304" pitchFamily="18" charset="0"/>
            </a:endParaRPr>
          </a:p>
          <a:p>
            <a:pPr marL="719138" indent="-360363" algn="just">
              <a:lnSpc>
                <a:spcPct val="120000"/>
              </a:lnSpc>
            </a:pPr>
            <a:r>
              <a:rPr lang="en-GB" sz="4000" b="0" i="0" u="none" strike="noStrike" baseline="0" dirty="0">
                <a:solidFill>
                  <a:srgbClr val="000000"/>
                </a:solidFill>
                <a:latin typeface="Times New Roman" panose="02020603050405020304" pitchFamily="18" charset="0"/>
                <a:cs typeface="Times New Roman" panose="02020603050405020304" pitchFamily="18" charset="0"/>
              </a:rPr>
              <a:t>Arbitrage - </a:t>
            </a:r>
            <a:r>
              <a:rPr lang="en-US" sz="2800" u="none" strike="noStrike" baseline="0" dirty="0">
                <a:solidFill>
                  <a:srgbClr val="3B3F54"/>
                </a:solidFill>
                <a:latin typeface="Times New Roman" panose="02020603050405020304" pitchFamily="18" charset="0"/>
                <a:cs typeface="Times New Roman" panose="02020603050405020304" pitchFamily="18" charset="0"/>
              </a:rPr>
              <a:t>A</a:t>
            </a:r>
            <a:r>
              <a:rPr lang="en-US" sz="2800" b="0" i="0" dirty="0">
                <a:solidFill>
                  <a:srgbClr val="3B3F54"/>
                </a:solidFill>
                <a:effectLst/>
                <a:latin typeface="Times New Roman" panose="02020603050405020304" pitchFamily="18" charset="0"/>
                <a:cs typeface="Times New Roman" panose="02020603050405020304" pitchFamily="18" charset="0"/>
              </a:rPr>
              <a:t>rbitrage involves the simultaneous purchase and sale of a currency in different markets; the profit comes from the difference in the buying and selling prices.</a:t>
            </a:r>
          </a:p>
          <a:p>
            <a:pPr marL="719138" indent="-360363" algn="just">
              <a:lnSpc>
                <a:spcPct val="120000"/>
              </a:lnSpc>
            </a:pPr>
            <a:r>
              <a:rPr lang="en-GB" sz="4000" b="0" i="0" u="none" strike="noStrike" baseline="0" dirty="0">
                <a:solidFill>
                  <a:srgbClr val="000000"/>
                </a:solidFill>
                <a:latin typeface="Times New Roman" panose="02020603050405020304" pitchFamily="18" charset="0"/>
                <a:cs typeface="Times New Roman" panose="02020603050405020304" pitchFamily="18" charset="0"/>
              </a:rPr>
              <a:t>Speculation </a:t>
            </a:r>
            <a:r>
              <a:rPr lang="en-GB" sz="4000" i="0" u="none" strike="noStrike" baseline="0" dirty="0">
                <a:solidFill>
                  <a:srgbClr val="000000"/>
                </a:solidFill>
                <a:latin typeface="Times New Roman" panose="02020603050405020304" pitchFamily="18" charset="0"/>
                <a:cs typeface="Times New Roman" panose="02020603050405020304" pitchFamily="18" charset="0"/>
              </a:rPr>
              <a:t>-</a:t>
            </a:r>
            <a:r>
              <a:rPr lang="en-GB" sz="4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800" b="0" i="0" dirty="0">
                <a:solidFill>
                  <a:srgbClr val="040C28"/>
                </a:solidFill>
                <a:effectLst/>
                <a:latin typeface="Google Sans"/>
              </a:rPr>
              <a:t>involves making a profit from </a:t>
            </a:r>
            <a:r>
              <a:rPr lang="en-US" sz="2800" dirty="0">
                <a:solidFill>
                  <a:srgbClr val="040C28"/>
                </a:solidFill>
                <a:latin typeface="Google Sans"/>
              </a:rPr>
              <a:t>difference in prices. Risk can be large for this</a:t>
            </a:r>
            <a:endParaRPr lang="en-GB" sz="40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GB" dirty="0"/>
          </a:p>
        </p:txBody>
      </p:sp>
      <p:sp>
        <p:nvSpPr>
          <p:cNvPr id="4" name="Slide Number Placeholder 3">
            <a:extLst>
              <a:ext uri="{FF2B5EF4-FFF2-40B4-BE49-F238E27FC236}">
                <a16:creationId xmlns:a16="http://schemas.microsoft.com/office/drawing/2014/main" id="{26F06F0D-6B05-2F4E-3972-50358D717642}"/>
              </a:ext>
            </a:extLst>
          </p:cNvPr>
          <p:cNvSpPr>
            <a:spLocks noGrp="1"/>
          </p:cNvSpPr>
          <p:nvPr>
            <p:ph type="sldNum" sz="quarter" idx="12"/>
          </p:nvPr>
        </p:nvSpPr>
        <p:spPr/>
        <p:txBody>
          <a:bodyPr/>
          <a:lstStyle/>
          <a:p>
            <a:fld id="{084DE27E-0CE8-4E75-8183-22B67EE53D10}" type="slidenum">
              <a:rPr lang="en-GB" smtClean="0"/>
              <a:t>5</a:t>
            </a:fld>
            <a:endParaRPr lang="en-GB"/>
          </a:p>
        </p:txBody>
      </p:sp>
    </p:spTree>
    <p:extLst>
      <p:ext uri="{BB962C8B-B14F-4D97-AF65-F5344CB8AC3E}">
        <p14:creationId xmlns:p14="http://schemas.microsoft.com/office/powerpoint/2010/main" val="1840278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933B1-2522-EDD4-9A27-00625FDE40CE}"/>
              </a:ext>
            </a:extLst>
          </p:cNvPr>
          <p:cNvSpPr>
            <a:spLocks noGrp="1"/>
          </p:cNvSpPr>
          <p:nvPr>
            <p:ph type="title"/>
          </p:nvPr>
        </p:nvSpPr>
        <p:spPr/>
        <p:txBody>
          <a:bodyPr/>
          <a:lstStyle/>
          <a:p>
            <a:pPr algn="l"/>
            <a:r>
              <a:rPr lang="en-GB" b="1" dirty="0">
                <a:latin typeface="Times New Roman" panose="02020603050405020304" pitchFamily="18" charset="0"/>
                <a:cs typeface="Times New Roman" panose="02020603050405020304" pitchFamily="18" charset="0"/>
              </a:rPr>
              <a:t>Why Study International Finance? </a:t>
            </a:r>
          </a:p>
        </p:txBody>
      </p:sp>
      <p:sp>
        <p:nvSpPr>
          <p:cNvPr id="3" name="Content Placeholder 2">
            <a:extLst>
              <a:ext uri="{FF2B5EF4-FFF2-40B4-BE49-F238E27FC236}">
                <a16:creationId xmlns:a16="http://schemas.microsoft.com/office/drawing/2014/main" id="{DB0E3CB4-7981-3630-0F06-DD2D134F51F1}"/>
              </a:ext>
            </a:extLst>
          </p:cNvPr>
          <p:cNvSpPr>
            <a:spLocks noGrp="1"/>
          </p:cNvSpPr>
          <p:nvPr>
            <p:ph idx="1"/>
          </p:nvPr>
        </p:nvSpPr>
        <p:spPr>
          <a:xfrm>
            <a:off x="838200" y="1825625"/>
            <a:ext cx="10515600" cy="4550682"/>
          </a:xfrm>
        </p:spPr>
        <p:txBody>
          <a:bodyPr>
            <a:normAutofit fontScale="77500" lnSpcReduction="20000"/>
          </a:bodyPr>
          <a:lstStyle/>
          <a:p>
            <a:pPr marL="269875" indent="-269875" algn="just">
              <a:lnSpc>
                <a:spcPct val="80000"/>
              </a:lnSpc>
            </a:pPr>
            <a:r>
              <a:rPr lang="en-US" sz="3600" dirty="0">
                <a:solidFill>
                  <a:srgbClr val="000000"/>
                </a:solidFill>
                <a:latin typeface="Times New Roman" panose="02020603050405020304" pitchFamily="18" charset="0"/>
                <a:cs typeface="Times New Roman" panose="02020603050405020304" pitchFamily="18" charset="0"/>
              </a:rPr>
              <a:t>We are currently living in a world where all the three main economic functions namely consumption, production, and investment are highly internationalized. </a:t>
            </a:r>
          </a:p>
          <a:p>
            <a:pPr marL="719138" indent="-449263" algn="just">
              <a:buFont typeface="Wingdings" panose="05000000000000000000" pitchFamily="2" charset="2"/>
              <a:buChar char="Ø"/>
            </a:pPr>
            <a:r>
              <a:rPr lang="en-US" sz="2100" b="0" i="0" u="none" strike="noStrike" baseline="0" dirty="0">
                <a:solidFill>
                  <a:srgbClr val="000000"/>
                </a:solidFill>
                <a:latin typeface="Times New Roman" panose="02020603050405020304" pitchFamily="18" charset="0"/>
              </a:rPr>
              <a:t>Tanzanians, purchase TV sets and motor vehicles from Japan, garments from India and South East Asian countries, oil from Middle East countries and various types of machines from European countries. </a:t>
            </a:r>
            <a:endParaRPr lang="en-US" sz="2100" dirty="0">
              <a:solidFill>
                <a:srgbClr val="000000"/>
              </a:solidFill>
              <a:latin typeface="Times New Roman" panose="02020603050405020304" pitchFamily="18" charset="0"/>
              <a:cs typeface="Times New Roman" panose="02020603050405020304" pitchFamily="18" charset="0"/>
            </a:endParaRPr>
          </a:p>
          <a:p>
            <a:pPr marL="719138" indent="-449263" algn="just">
              <a:buFont typeface="Wingdings" panose="05000000000000000000" pitchFamily="2" charset="2"/>
              <a:buChar char="Ø"/>
            </a:pPr>
            <a:r>
              <a:rPr lang="en-US" sz="2100" b="0" i="0" u="none" strike="noStrike" baseline="0" dirty="0">
                <a:solidFill>
                  <a:srgbClr val="000000"/>
                </a:solidFill>
                <a:latin typeface="Times New Roman" panose="02020603050405020304" pitchFamily="18" charset="0"/>
              </a:rPr>
              <a:t>Foreigners, purchase agricultural products, minerals and other mainly unprocessed products from Tanzania. </a:t>
            </a:r>
          </a:p>
          <a:p>
            <a:pPr marL="719138" indent="-449263" algn="just">
              <a:buFont typeface="Wingdings" panose="05000000000000000000" pitchFamily="2" charset="2"/>
              <a:buChar char="Ø"/>
            </a:pPr>
            <a:r>
              <a:rPr lang="en-US" sz="2100" b="0" i="0" u="none" strike="noStrike" baseline="0" dirty="0">
                <a:solidFill>
                  <a:srgbClr val="000000"/>
                </a:solidFill>
                <a:latin typeface="Times New Roman" panose="02020603050405020304" pitchFamily="18" charset="0"/>
              </a:rPr>
              <a:t>Production of goods and services has become highly globalized. Japanese cars, for instance, </a:t>
            </a:r>
            <a:r>
              <a:rPr lang="en-US" sz="2100" b="0" i="1" u="none" strike="noStrike" baseline="0" dirty="0">
                <a:solidFill>
                  <a:srgbClr val="000000"/>
                </a:solidFill>
                <a:latin typeface="Times New Roman" panose="02020603050405020304" pitchFamily="18" charset="0"/>
              </a:rPr>
              <a:t>Toyota</a:t>
            </a:r>
            <a:r>
              <a:rPr lang="en-US" sz="2100" b="0" i="0" u="none" strike="noStrike" baseline="0" dirty="0">
                <a:solidFill>
                  <a:srgbClr val="000000"/>
                </a:solidFill>
                <a:latin typeface="Times New Roman" panose="02020603050405020304" pitchFamily="18" charset="0"/>
              </a:rPr>
              <a:t>, sold in the world market might have been assembled in South Africa. </a:t>
            </a:r>
          </a:p>
          <a:p>
            <a:pPr marL="0" indent="0" algn="just">
              <a:buNone/>
            </a:pPr>
            <a:endParaRPr lang="en-US" sz="1800" b="0" i="0" u="none" strike="noStrike" baseline="0" dirty="0">
              <a:solidFill>
                <a:srgbClr val="000000"/>
              </a:solidFill>
              <a:latin typeface="Times New Roman" panose="02020603050405020304" pitchFamily="18" charset="0"/>
            </a:endParaRPr>
          </a:p>
          <a:p>
            <a:pPr algn="just"/>
            <a:r>
              <a:rPr lang="en-US" sz="3600" dirty="0">
                <a:solidFill>
                  <a:srgbClr val="000000"/>
                </a:solidFill>
                <a:latin typeface="Times New Roman" panose="02020603050405020304" pitchFamily="18" charset="0"/>
                <a:cs typeface="Times New Roman" panose="02020603050405020304" pitchFamily="18" charset="0"/>
              </a:rPr>
              <a:t>Multinational companies including financial markets are scattered all over the world which allows diversified portfolios internationally</a:t>
            </a:r>
          </a:p>
          <a:p>
            <a:pPr algn="just"/>
            <a:endParaRPr lang="en-US" sz="3200" dirty="0">
              <a:solidFill>
                <a:srgbClr val="000000"/>
              </a:solidFill>
              <a:latin typeface="Times New Roman" panose="02020603050405020304" pitchFamily="18" charset="0"/>
              <a:cs typeface="Times New Roman" panose="02020603050405020304" pitchFamily="18" charset="0"/>
            </a:endParaRPr>
          </a:p>
          <a:p>
            <a:pPr marL="269875" indent="-269875" algn="just">
              <a:lnSpc>
                <a:spcPct val="80000"/>
              </a:lnSpc>
            </a:pPr>
            <a:r>
              <a:rPr lang="en-US" sz="3600" dirty="0">
                <a:solidFill>
                  <a:srgbClr val="000000"/>
                </a:solidFill>
                <a:latin typeface="Times New Roman" panose="02020603050405020304" pitchFamily="18" charset="0"/>
                <a:cs typeface="Times New Roman" panose="02020603050405020304" pitchFamily="18" charset="0"/>
              </a:rPr>
              <a:t>Thus, fully understanding of the vital international dimensions of financial management has become indispensable to the financial manager. </a:t>
            </a:r>
            <a:endParaRPr lang="en-GB" sz="3600"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ACB4A03-68BB-5685-F284-8295EDDC82D1}"/>
              </a:ext>
            </a:extLst>
          </p:cNvPr>
          <p:cNvSpPr>
            <a:spLocks noGrp="1"/>
          </p:cNvSpPr>
          <p:nvPr>
            <p:ph type="sldNum" sz="quarter" idx="12"/>
          </p:nvPr>
        </p:nvSpPr>
        <p:spPr/>
        <p:txBody>
          <a:bodyPr/>
          <a:lstStyle/>
          <a:p>
            <a:fld id="{084DE27E-0CE8-4E75-8183-22B67EE53D10}" type="slidenum">
              <a:rPr lang="en-GB" smtClean="0"/>
              <a:t>6</a:t>
            </a:fld>
            <a:endParaRPr lang="en-GB"/>
          </a:p>
        </p:txBody>
      </p:sp>
    </p:spTree>
    <p:extLst>
      <p:ext uri="{BB962C8B-B14F-4D97-AF65-F5344CB8AC3E}">
        <p14:creationId xmlns:p14="http://schemas.microsoft.com/office/powerpoint/2010/main" val="1983602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9BF5-6FC6-2946-7DCB-5898B82B73A8}"/>
              </a:ext>
            </a:extLst>
          </p:cNvPr>
          <p:cNvSpPr>
            <a:spLocks noGrp="1"/>
          </p:cNvSpPr>
          <p:nvPr>
            <p:ph type="title"/>
          </p:nvPr>
        </p:nvSpPr>
        <p:spPr>
          <a:xfrm>
            <a:off x="838200" y="365125"/>
            <a:ext cx="9554936" cy="1325563"/>
          </a:xfrm>
        </p:spPr>
        <p:txBody>
          <a:bodyPr/>
          <a:lstStyle/>
          <a:p>
            <a:r>
              <a:rPr lang="en-GB" b="1" dirty="0">
                <a:latin typeface="Times New Roman" panose="02020603050405020304" pitchFamily="18" charset="0"/>
                <a:cs typeface="Times New Roman" panose="02020603050405020304" pitchFamily="18" charset="0"/>
              </a:rPr>
              <a:t>International Finance and Domestic Finance difference</a:t>
            </a:r>
          </a:p>
        </p:txBody>
      </p:sp>
      <p:sp>
        <p:nvSpPr>
          <p:cNvPr id="3" name="Content Placeholder 2">
            <a:extLst>
              <a:ext uri="{FF2B5EF4-FFF2-40B4-BE49-F238E27FC236}">
                <a16:creationId xmlns:a16="http://schemas.microsoft.com/office/drawing/2014/main" id="{E8FDEA00-D94D-9B0C-CE0E-EFC11056E541}"/>
              </a:ext>
            </a:extLst>
          </p:cNvPr>
          <p:cNvSpPr>
            <a:spLocks noGrp="1"/>
          </p:cNvSpPr>
          <p:nvPr>
            <p:ph idx="1"/>
          </p:nvPr>
        </p:nvSpPr>
        <p:spPr/>
        <p:txBody>
          <a:bodyPr>
            <a:normAutofit/>
          </a:bodyPr>
          <a:lstStyle/>
          <a:p>
            <a:pPr marL="0" indent="0" algn="just">
              <a:buNone/>
            </a:pPr>
            <a:r>
              <a:rPr lang="en-US" sz="2200" b="0" i="0" u="none" strike="noStrike" baseline="0" dirty="0">
                <a:solidFill>
                  <a:srgbClr val="000000"/>
                </a:solidFill>
                <a:latin typeface="Times New Roman" panose="02020603050405020304" pitchFamily="18" charset="0"/>
              </a:rPr>
              <a:t>International finance differs from purely domestic finance in at least three dimensions. </a:t>
            </a:r>
          </a:p>
          <a:p>
            <a:pPr algn="just"/>
            <a:r>
              <a:rPr lang="en-US" b="1" dirty="0">
                <a:solidFill>
                  <a:srgbClr val="000000"/>
                </a:solidFill>
                <a:latin typeface="Times New Roman" panose="02020603050405020304" pitchFamily="18" charset="0"/>
                <a:cs typeface="Times New Roman" panose="02020603050405020304" pitchFamily="18" charset="0"/>
              </a:rPr>
              <a:t>Foreign Exchange and Political Risk </a:t>
            </a:r>
            <a:r>
              <a:rPr lang="en-US" dirty="0">
                <a:solidFill>
                  <a:srgbClr val="000000"/>
                </a:solidFill>
                <a:latin typeface="Times New Roman" panose="02020603050405020304" pitchFamily="18" charset="0"/>
                <a:cs typeface="Times New Roman" panose="02020603050405020304" pitchFamily="18" charset="0"/>
              </a:rPr>
              <a:t>- Companies in international business transactions are potentially exposed to foreign exchange risk. </a:t>
            </a:r>
          </a:p>
          <a:p>
            <a:pPr algn="just"/>
            <a:r>
              <a:rPr lang="en-GB" b="1" dirty="0">
                <a:solidFill>
                  <a:srgbClr val="000000"/>
                </a:solidFill>
                <a:latin typeface="Times New Roman" panose="02020603050405020304" pitchFamily="18" charset="0"/>
                <a:cs typeface="Times New Roman" panose="02020603050405020304" pitchFamily="18" charset="0"/>
              </a:rPr>
              <a:t>Market Imperfections </a:t>
            </a:r>
            <a:r>
              <a:rPr lang="en-US" dirty="0">
                <a:solidFill>
                  <a:srgbClr val="000000"/>
                </a:solidFill>
                <a:latin typeface="Times New Roman" panose="02020603050405020304" pitchFamily="18" charset="0"/>
                <a:cs typeface="Times New Roman" panose="02020603050405020304" pitchFamily="18" charset="0"/>
              </a:rPr>
              <a:t>- Barriers that are detrimental to global business activities include legal restrictions, excessive transaction and transportation costs, and discriminatory taxation. </a:t>
            </a:r>
          </a:p>
          <a:p>
            <a:pPr algn="just"/>
            <a:r>
              <a:rPr lang="en-GB" b="1" dirty="0">
                <a:solidFill>
                  <a:srgbClr val="000000"/>
                </a:solidFill>
                <a:latin typeface="Times New Roman" panose="02020603050405020304" pitchFamily="18" charset="0"/>
                <a:cs typeface="Times New Roman" panose="02020603050405020304" pitchFamily="18" charset="0"/>
              </a:rPr>
              <a:t>Expanded Opportunity Set </a:t>
            </a:r>
            <a:r>
              <a:rPr lang="en-GB" dirty="0">
                <a:solidFill>
                  <a:srgbClr val="0000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Firms can benefit from an expanded opportunity set through possibility of raising funds in capital markets across the globe, greater economies of scale due to deployment of firm’s assets on a global basis </a:t>
            </a:r>
          </a:p>
          <a:p>
            <a:pPr algn="just"/>
            <a:endParaRPr lang="en-GB" dirty="0"/>
          </a:p>
        </p:txBody>
      </p:sp>
      <p:sp>
        <p:nvSpPr>
          <p:cNvPr id="4" name="Slide Number Placeholder 3">
            <a:extLst>
              <a:ext uri="{FF2B5EF4-FFF2-40B4-BE49-F238E27FC236}">
                <a16:creationId xmlns:a16="http://schemas.microsoft.com/office/drawing/2014/main" id="{C6188E3E-AAD5-6487-F70F-8AB14179DE8E}"/>
              </a:ext>
            </a:extLst>
          </p:cNvPr>
          <p:cNvSpPr>
            <a:spLocks noGrp="1"/>
          </p:cNvSpPr>
          <p:nvPr>
            <p:ph type="sldNum" sz="quarter" idx="12"/>
          </p:nvPr>
        </p:nvSpPr>
        <p:spPr/>
        <p:txBody>
          <a:bodyPr/>
          <a:lstStyle/>
          <a:p>
            <a:fld id="{084DE27E-0CE8-4E75-8183-22B67EE53D10}" type="slidenum">
              <a:rPr lang="en-GB" smtClean="0"/>
              <a:t>7</a:t>
            </a:fld>
            <a:endParaRPr lang="en-GB"/>
          </a:p>
        </p:txBody>
      </p:sp>
    </p:spTree>
    <p:extLst>
      <p:ext uri="{BB962C8B-B14F-4D97-AF65-F5344CB8AC3E}">
        <p14:creationId xmlns:p14="http://schemas.microsoft.com/office/powerpoint/2010/main" val="1520868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336CE99-68CD-F744-0883-411B7C47CE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 y="152400"/>
            <a:ext cx="9606073" cy="65532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891E57ED-52E5-0AB3-38BB-CA2CE3F18E06}"/>
              </a:ext>
            </a:extLst>
          </p:cNvPr>
          <p:cNvSpPr>
            <a:spLocks noGrp="1"/>
          </p:cNvSpPr>
          <p:nvPr>
            <p:ph type="sldNum" sz="quarter" idx="12"/>
          </p:nvPr>
        </p:nvSpPr>
        <p:spPr/>
        <p:txBody>
          <a:bodyPr/>
          <a:lstStyle/>
          <a:p>
            <a:fld id="{084DE27E-0CE8-4E75-8183-22B67EE53D10}" type="slidenum">
              <a:rPr lang="en-GB" smtClean="0"/>
              <a:t>8</a:t>
            </a:fld>
            <a:endParaRPr lang="en-GB"/>
          </a:p>
        </p:txBody>
      </p:sp>
    </p:spTree>
    <p:extLst>
      <p:ext uri="{BB962C8B-B14F-4D97-AF65-F5344CB8AC3E}">
        <p14:creationId xmlns:p14="http://schemas.microsoft.com/office/powerpoint/2010/main" val="1739998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DFC2A696-4F19-56D3-7C30-D9890D9462BF}"/>
              </a:ext>
            </a:extLst>
          </p:cNvPr>
          <p:cNvPicPr>
            <a:picLocks noChangeAspect="1"/>
          </p:cNvPicPr>
          <p:nvPr/>
        </p:nvPicPr>
        <p:blipFill rotWithShape="1">
          <a:blip r:embed="rId2"/>
          <a:srcRect b="23484"/>
          <a:stretch/>
        </p:blipFill>
        <p:spPr>
          <a:xfrm>
            <a:off x="20" y="1282"/>
            <a:ext cx="10037115" cy="6856718"/>
          </a:xfrm>
          <a:prstGeom prst="rect">
            <a:avLst/>
          </a:prstGeom>
        </p:spPr>
      </p:pic>
      <p:sp>
        <p:nvSpPr>
          <p:cNvPr id="2" name="Slide Number Placeholder 1">
            <a:extLst>
              <a:ext uri="{FF2B5EF4-FFF2-40B4-BE49-F238E27FC236}">
                <a16:creationId xmlns:a16="http://schemas.microsoft.com/office/drawing/2014/main" id="{B4A2495D-A145-57B4-E5DB-CED1B2772BD8}"/>
              </a:ext>
            </a:extLst>
          </p:cNvPr>
          <p:cNvSpPr>
            <a:spLocks noGrp="1"/>
          </p:cNvSpPr>
          <p:nvPr>
            <p:ph type="sldNum" sz="quarter" idx="12"/>
          </p:nvPr>
        </p:nvSpPr>
        <p:spPr/>
        <p:txBody>
          <a:bodyPr/>
          <a:lstStyle/>
          <a:p>
            <a:fld id="{084DE27E-0CE8-4E75-8183-22B67EE53D10}" type="slidenum">
              <a:rPr lang="en-GB" smtClean="0"/>
              <a:t>9</a:t>
            </a:fld>
            <a:endParaRPr lang="en-GB"/>
          </a:p>
        </p:txBody>
      </p:sp>
    </p:spTree>
    <p:extLst>
      <p:ext uri="{BB962C8B-B14F-4D97-AF65-F5344CB8AC3E}">
        <p14:creationId xmlns:p14="http://schemas.microsoft.com/office/powerpoint/2010/main" val="408128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3261</TotalTime>
  <Words>4738</Words>
  <Application>Microsoft Office PowerPoint</Application>
  <PresentationFormat>Widescreen</PresentationFormat>
  <Paragraphs>343</Paragraphs>
  <Slides>46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-apple-system</vt:lpstr>
      <vt:lpstr>Arial</vt:lpstr>
      <vt:lpstr>Calibri</vt:lpstr>
      <vt:lpstr>Calibri Light</vt:lpstr>
      <vt:lpstr>Google Sans</vt:lpstr>
      <vt:lpstr>MuseoSans-300</vt:lpstr>
      <vt:lpstr>Symbol</vt:lpstr>
      <vt:lpstr>Times New Roman</vt:lpstr>
      <vt:lpstr>Wingdings</vt:lpstr>
      <vt:lpstr>Office Theme</vt:lpstr>
      <vt:lpstr>    AFU_08504, BFU 08104, ACU_08103  INTERNATIONAL FINANCE</vt:lpstr>
      <vt:lpstr>1.1 INTERNATIONAL FINANCE</vt:lpstr>
      <vt:lpstr>Coverage</vt:lpstr>
      <vt:lpstr>International Finance: Definition</vt:lpstr>
      <vt:lpstr>International Finance: Definition continued</vt:lpstr>
      <vt:lpstr>Why Study International Finance? </vt:lpstr>
      <vt:lpstr>International Finance and Domestic Finance difference</vt:lpstr>
      <vt:lpstr>PowerPoint Presentation</vt:lpstr>
      <vt:lpstr>PowerPoint Presentation</vt:lpstr>
      <vt:lpstr>PowerPoint Presentation</vt:lpstr>
      <vt:lpstr>International Finance and the Role of the Financial Manager </vt:lpstr>
      <vt:lpstr>PowerPoint Presentation</vt:lpstr>
      <vt:lpstr>PowerPoint Presentation</vt:lpstr>
      <vt:lpstr>Evolution of International Finance  and Its Importance </vt:lpstr>
      <vt:lpstr>Phase II: 1973 – To-date  </vt:lpstr>
      <vt:lpstr>Recent Trends in World Economy  </vt:lpstr>
      <vt:lpstr>Liberalization and Deregulation of Financial Markets  </vt:lpstr>
      <vt:lpstr>PowerPoint Presentation</vt:lpstr>
      <vt:lpstr>Indicators of Internationalization of Finance  </vt:lpstr>
      <vt:lpstr>THE MULTINATIONAL FIRM </vt:lpstr>
      <vt:lpstr>Steps to becoming MC  </vt:lpstr>
      <vt:lpstr>You may read</vt:lpstr>
      <vt:lpstr>The Operational Environment of  Multinational Companies </vt:lpstr>
      <vt:lpstr>PowerPoint Presentation</vt:lpstr>
      <vt:lpstr>PowerPoint Presentation</vt:lpstr>
      <vt:lpstr>1.2 THE INTERNATIONAL MONETARY SYSTEM</vt:lpstr>
      <vt:lpstr>Coverage</vt:lpstr>
      <vt:lpstr>International Monetary System: Definition  </vt:lpstr>
      <vt:lpstr>The History of the International Monetary System</vt:lpstr>
      <vt:lpstr>Bimetallism: Before 1975 </vt:lpstr>
      <vt:lpstr>The Classic Gold Standard: 1876 – 1913 </vt:lpstr>
      <vt:lpstr>Interwar Period: 1914 – 1944 </vt:lpstr>
      <vt:lpstr>Bretton Woods System: 1945 – 1972 </vt:lpstr>
      <vt:lpstr>The Exchange Rate Regime: 1973 – Present </vt:lpstr>
      <vt:lpstr>PowerPoint Presentation</vt:lpstr>
      <vt:lpstr>PowerPoint Presentation</vt:lpstr>
      <vt:lpstr>THE BIRTH OF THE EUROPEAN CURRENCY: THE EURO </vt:lpstr>
      <vt:lpstr>ATTRIBUTES OF THE IDEAL  CURRENCY  </vt:lpstr>
      <vt:lpstr>INTERNATIONAL FINANCIAL INSTITUTIONS</vt:lpstr>
      <vt:lpstr>THE INTERNATIONAL MONETARY FUND [IMF]  </vt:lpstr>
      <vt:lpstr>Refined functions of IMF</vt:lpstr>
      <vt:lpstr>Limitations/Hindrances of IMF</vt:lpstr>
      <vt:lpstr>THE WORLD BANK [IBRD]  </vt:lpstr>
      <vt:lpstr>WORLD TRADE ORGANIZATION (WTO) </vt:lpstr>
      <vt:lpstr>THE BANK FOR INTERNATIONAL SETTLEMENT [BIS]  </vt:lpstr>
      <vt:lpstr>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BFU 08104 International Finance </dc:title>
  <dc:creator>Mehrin Rajwani</dc:creator>
  <cp:lastModifiedBy>Mehrin Rajwani</cp:lastModifiedBy>
  <cp:revision>19</cp:revision>
  <dcterms:created xsi:type="dcterms:W3CDTF">2023-08-14T10:13:47Z</dcterms:created>
  <dcterms:modified xsi:type="dcterms:W3CDTF">2023-10-29T18:31:13Z</dcterms:modified>
</cp:coreProperties>
</file>