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A07AE-7F16-4B21-827A-7DC79DB5B4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281274-4E0A-467C-AB38-5327175079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15340E1-85D3-4D9D-8313-5CBE0FBAB954}"/>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04131A9A-821C-48E5-93EE-526E9701FA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47858B-DD29-476B-A546-92B5FA8C1DFB}"/>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202104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D3854-9C54-4775-AD2A-0AE34CCE01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1BBE40-12EF-4853-AF40-E81FCCB767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947E5B-04D7-4917-BA14-B79DE8F61CCB}"/>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D732E637-1D5F-406D-9726-A0489FEF2B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4558B-C2CF-4C3A-AE9E-BFD83FCE220A}"/>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155195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124D77-7220-4BBD-B6A1-AE8E599256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24217C-3A18-454B-849D-020D97F387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56235B-3EE7-460C-857F-DA2C5A62A6BE}"/>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4E78AC34-633F-4348-936E-89EB99E5D9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353728-7659-4543-9ED2-B3F961EE6929}"/>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121541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38AFD-12D7-4D6C-BE64-6B379D3312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609DFD-DFE7-4EE8-8558-3F1740E93B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C2CF5D-232B-4139-8668-BAC5811B17E7}"/>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81FA30AB-4493-48A4-8238-5B1B366A2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788D5-5F86-4D64-B8D4-2A65CAAFBA3A}"/>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26188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46753-66EE-4C3A-9329-56C5686A12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29CD07-2CBF-4125-B104-DAFCFE5C6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5FFCBA-026B-406E-89E0-96EA4664030B}"/>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43C7CE26-F4CC-43FB-8F99-CCA73FFE9B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812028-B470-4788-9A65-913B434E789D}"/>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39569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514B9-2D20-409A-A096-D4CA1BC3B1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91E617-56D6-491C-B72D-5BD1F5ED33E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1D7162-97AC-4156-8ECD-07267707DF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60DC6F-601A-48AF-A8C3-FB973F797AE3}"/>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6" name="页脚占位符 5">
            <a:extLst>
              <a:ext uri="{FF2B5EF4-FFF2-40B4-BE49-F238E27FC236}">
                <a16:creationId xmlns:a16="http://schemas.microsoft.com/office/drawing/2014/main" id="{6A8E2E6F-1D2C-45E3-A317-F3003A8B76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547E42-B4CE-44ED-82E2-D74BD3FC6F63}"/>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284847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042621-CCDA-4E7B-87B3-A75894177A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C03036-C8A2-4C7B-B5A9-EE0BA0BA5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AA08D33-68B5-4316-9BCF-2F217BDA44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8FA0A2-18D2-4F3F-9803-1549458D9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535328-BE34-499C-889B-DDCCE90DC7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2038D7C-ADD8-496B-AC8D-7301C627A67E}"/>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8" name="页脚占位符 7">
            <a:extLst>
              <a:ext uri="{FF2B5EF4-FFF2-40B4-BE49-F238E27FC236}">
                <a16:creationId xmlns:a16="http://schemas.microsoft.com/office/drawing/2014/main" id="{4768F692-5929-45E7-B4E7-632BE47170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70DFD7-13FD-4B3B-ABDE-571318D650B0}"/>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330272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A23FC-AEA1-4470-8D06-2027C72721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3EA52F-EE5D-4FBF-83E1-8129194D6262}"/>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4" name="页脚占位符 3">
            <a:extLst>
              <a:ext uri="{FF2B5EF4-FFF2-40B4-BE49-F238E27FC236}">
                <a16:creationId xmlns:a16="http://schemas.microsoft.com/office/drawing/2014/main" id="{8ECC531A-97CC-466F-9AFB-44BF6CE716C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A287CE-FD67-495E-A69A-585C711CDD11}"/>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69947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1307B8-ADA7-46DC-A5AA-227C508CE10E}"/>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3" name="页脚占位符 2">
            <a:extLst>
              <a:ext uri="{FF2B5EF4-FFF2-40B4-BE49-F238E27FC236}">
                <a16:creationId xmlns:a16="http://schemas.microsoft.com/office/drawing/2014/main" id="{42762134-C911-42DF-A758-011242E23D4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440D96-DE2E-4B98-849C-433B179BCAB5}"/>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343730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8119C-2011-4530-86E5-BB51710FD0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53A445-ED41-4C86-8276-D67E0FD70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C80761-95F4-41D4-B550-CC6614EBA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BE244C-E482-480A-8276-E2ED796C3C44}"/>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6" name="页脚占位符 5">
            <a:extLst>
              <a:ext uri="{FF2B5EF4-FFF2-40B4-BE49-F238E27FC236}">
                <a16:creationId xmlns:a16="http://schemas.microsoft.com/office/drawing/2014/main" id="{C88EA6EB-0AAA-4265-AEE4-02DBE70A3F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2784B-BD2F-42A4-97B5-6548462C6201}"/>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325405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B7FBF-6F8D-4F5A-8F83-078B1708A6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11DE3E9-AE5F-4518-BFBF-2F0097FE4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491921-1150-4C57-B640-2E7F33286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B2D7DA-3AEB-44D5-AD14-97E42E2E899A}"/>
              </a:ext>
            </a:extLst>
          </p:cNvPr>
          <p:cNvSpPr>
            <a:spLocks noGrp="1"/>
          </p:cNvSpPr>
          <p:nvPr>
            <p:ph type="dt" sz="half" idx="10"/>
          </p:nvPr>
        </p:nvSpPr>
        <p:spPr/>
        <p:txBody>
          <a:bodyPr/>
          <a:lstStyle/>
          <a:p>
            <a:fld id="{C8EDFBD3-14FA-4F90-A984-67CEC79A77C5}" type="datetimeFigureOut">
              <a:rPr lang="zh-CN" altLang="en-US" smtClean="0"/>
              <a:t>2025/5/19</a:t>
            </a:fld>
            <a:endParaRPr lang="zh-CN" altLang="en-US"/>
          </a:p>
        </p:txBody>
      </p:sp>
      <p:sp>
        <p:nvSpPr>
          <p:cNvPr id="6" name="页脚占位符 5">
            <a:extLst>
              <a:ext uri="{FF2B5EF4-FFF2-40B4-BE49-F238E27FC236}">
                <a16:creationId xmlns:a16="http://schemas.microsoft.com/office/drawing/2014/main" id="{E7370124-CDB6-4515-ABB4-29CA4F20C6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617DBD-EEF5-4846-B3FA-BC9643A4D9DB}"/>
              </a:ext>
            </a:extLst>
          </p:cNvPr>
          <p:cNvSpPr>
            <a:spLocks noGrp="1"/>
          </p:cNvSpPr>
          <p:nvPr>
            <p:ph type="sldNum" sz="quarter" idx="12"/>
          </p:nvPr>
        </p:nvSpPr>
        <p:spPr/>
        <p:txBody>
          <a:body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127768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E15E81-4337-4D39-8BAF-67E4BC3DD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BC96E0-886A-4846-9241-23204C616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A37760-B1F7-4014-B120-8414478AF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DFBD3-14FA-4F90-A984-67CEC79A77C5}" type="datetimeFigureOut">
              <a:rPr lang="zh-CN" altLang="en-US" smtClean="0"/>
              <a:t>2025/5/19</a:t>
            </a:fld>
            <a:endParaRPr lang="zh-CN" altLang="en-US"/>
          </a:p>
        </p:txBody>
      </p:sp>
      <p:sp>
        <p:nvSpPr>
          <p:cNvPr id="5" name="页脚占位符 4">
            <a:extLst>
              <a:ext uri="{FF2B5EF4-FFF2-40B4-BE49-F238E27FC236}">
                <a16:creationId xmlns:a16="http://schemas.microsoft.com/office/drawing/2014/main" id="{4DE51AAD-8746-48AD-9590-5A07C3DFA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78B81F4-695F-4B7C-AF5F-9D143CBA0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C08FD-DC0D-42CC-B6C0-6DD4D41B2923}" type="slidenum">
              <a:rPr lang="zh-CN" altLang="en-US" smtClean="0"/>
              <a:t>‹#›</a:t>
            </a:fld>
            <a:endParaRPr lang="zh-CN" altLang="en-US"/>
          </a:p>
        </p:txBody>
      </p:sp>
    </p:spTree>
    <p:extLst>
      <p:ext uri="{BB962C8B-B14F-4D97-AF65-F5344CB8AC3E}">
        <p14:creationId xmlns:p14="http://schemas.microsoft.com/office/powerpoint/2010/main" val="2512071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NetManAIOps/OmniAnomal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D3B9F814-D8D3-4381-AA7F-C2DF6E535525}"/>
              </a:ext>
            </a:extLst>
          </p:cNvPr>
          <p:cNvSpPr>
            <a:spLocks noGrp="1"/>
          </p:cNvSpPr>
          <p:nvPr/>
        </p:nvSpPr>
        <p:spPr>
          <a:xfrm>
            <a:off x="1524000" y="4768586"/>
            <a:ext cx="9144000" cy="1655762"/>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t>Anomaly Detection in Server Machine Telemetry Data</a:t>
            </a:r>
            <a:endParaRPr lang="en-US" altLang="zh-CN" dirty="0"/>
          </a:p>
          <a:p>
            <a:r>
              <a:rPr lang="en-US" altLang="zh-CN" b="1" dirty="0"/>
              <a:t>Using</a:t>
            </a:r>
            <a:endParaRPr lang="en-US" altLang="zh-CN" dirty="0"/>
          </a:p>
          <a:p>
            <a:r>
              <a:rPr lang="en-US" altLang="zh-CN" b="1" dirty="0" err="1"/>
              <a:t>ConvBiGRU</a:t>
            </a:r>
            <a:r>
              <a:rPr lang="en-US" altLang="zh-CN" b="1" dirty="0"/>
              <a:t> Autoencoder</a:t>
            </a:r>
            <a:endParaRPr lang="en-US" altLang="zh-CN" dirty="0"/>
          </a:p>
        </p:txBody>
      </p:sp>
      <p:sp>
        <p:nvSpPr>
          <p:cNvPr id="7" name="矩形 6">
            <a:extLst>
              <a:ext uri="{FF2B5EF4-FFF2-40B4-BE49-F238E27FC236}">
                <a16:creationId xmlns:a16="http://schemas.microsoft.com/office/drawing/2014/main" id="{EB1D6280-BDDD-43D9-93A0-D76CEA483442}"/>
              </a:ext>
            </a:extLst>
          </p:cNvPr>
          <p:cNvSpPr/>
          <p:nvPr/>
        </p:nvSpPr>
        <p:spPr>
          <a:xfrm>
            <a:off x="1892766" y="1166084"/>
            <a:ext cx="8406468"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Data Mining Project Display</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27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59C61EF-718C-4412-BCBC-3DFF233FAD55}"/>
              </a:ext>
            </a:extLst>
          </p:cNvPr>
          <p:cNvSpPr txBox="1"/>
          <p:nvPr/>
        </p:nvSpPr>
        <p:spPr>
          <a:xfrm>
            <a:off x="1842951" y="4170051"/>
            <a:ext cx="8428505" cy="1815882"/>
          </a:xfrm>
          <a:prstGeom prst="rect">
            <a:avLst/>
          </a:prstGeom>
          <a:noFill/>
        </p:spPr>
        <p:txBody>
          <a:bodyPr wrap="square" rtlCol="0">
            <a:spAutoFit/>
          </a:bodyPr>
          <a:lstStyle/>
          <a:p>
            <a:r>
              <a:rPr lang="en-US" altLang="zh-CN" sz="1400" dirty="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 on the evaluation metrics presented, our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demonstrates highly competitive performance across the board.   While its scores might be slightly lower than the absolute highest achieved by the LSTM Autoencoder or LSTM VAE on certain metrics like F1-score, its performance is remarkably close. Crucially, the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achieves this near state-of-the-art performance with a potentially simpler architecture compared to complex LSTM or VAE structures.   This balance of strong effectiveness and relative structural simplicity makes the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a compelling and efficient alternative for tasks like anomaly detection, offering performance comparable to more complex models without necessarily incurring the same computational overhead or implementation complexity.</a:t>
            </a:r>
            <a:endParaRPr lang="zh-CN" altLang="en-US" sz="1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88D4230B-BE35-4139-B949-F79769203673}"/>
              </a:ext>
            </a:extLst>
          </p:cNvPr>
          <p:cNvSpPr>
            <a:spLocks noGrp="1"/>
          </p:cNvSpPr>
          <p:nvPr/>
        </p:nvSpPr>
        <p:spPr>
          <a:xfrm>
            <a:off x="2364982" y="264079"/>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Performance </a:t>
            </a:r>
            <a:r>
              <a:rPr lang="en-US" altLang="zh-CN" dirty="0" err="1"/>
              <a:t>Comparision</a:t>
            </a:r>
            <a:r>
              <a:rPr lang="en-US" altLang="zh-CN" dirty="0"/>
              <a:t> Analysis</a:t>
            </a:r>
            <a:endParaRPr lang="zh-CN" altLang="en-US" dirty="0"/>
          </a:p>
        </p:txBody>
      </p:sp>
      <p:graphicFrame>
        <p:nvGraphicFramePr>
          <p:cNvPr id="6" name="表格 5">
            <a:extLst>
              <a:ext uri="{FF2B5EF4-FFF2-40B4-BE49-F238E27FC236}">
                <a16:creationId xmlns:a16="http://schemas.microsoft.com/office/drawing/2014/main" id="{22CC17A5-4982-497D-A74E-1646D6964400}"/>
              </a:ext>
            </a:extLst>
          </p:cNvPr>
          <p:cNvGraphicFramePr>
            <a:graphicFrameLocks noGrp="1"/>
          </p:cNvGraphicFramePr>
          <p:nvPr>
            <p:extLst>
              <p:ext uri="{D42A27DB-BD31-4B8C-83A1-F6EECF244321}">
                <p14:modId xmlns:p14="http://schemas.microsoft.com/office/powerpoint/2010/main" val="4041143058"/>
              </p:ext>
            </p:extLst>
          </p:nvPr>
        </p:nvGraphicFramePr>
        <p:xfrm>
          <a:off x="1920543" y="929083"/>
          <a:ext cx="8350914" cy="2972042"/>
        </p:xfrm>
        <a:graphic>
          <a:graphicData uri="http://schemas.openxmlformats.org/drawingml/2006/table">
            <a:tbl>
              <a:tblPr>
                <a:tableStyleId>{5C22544A-7EE6-4342-B048-85BDC9FD1C3A}</a:tableStyleId>
              </a:tblPr>
              <a:tblGrid>
                <a:gridCol w="1479304">
                  <a:extLst>
                    <a:ext uri="{9D8B030D-6E8A-4147-A177-3AD203B41FA5}">
                      <a16:colId xmlns:a16="http://schemas.microsoft.com/office/drawing/2014/main" val="254367219"/>
                    </a:ext>
                  </a:extLst>
                </a:gridCol>
                <a:gridCol w="1374322">
                  <a:extLst>
                    <a:ext uri="{9D8B030D-6E8A-4147-A177-3AD203B41FA5}">
                      <a16:colId xmlns:a16="http://schemas.microsoft.com/office/drawing/2014/main" val="3200381631"/>
                    </a:ext>
                  </a:extLst>
                </a:gridCol>
                <a:gridCol w="1374322">
                  <a:extLst>
                    <a:ext uri="{9D8B030D-6E8A-4147-A177-3AD203B41FA5}">
                      <a16:colId xmlns:a16="http://schemas.microsoft.com/office/drawing/2014/main" val="1904581102"/>
                    </a:ext>
                  </a:extLst>
                </a:gridCol>
                <a:gridCol w="1374322">
                  <a:extLst>
                    <a:ext uri="{9D8B030D-6E8A-4147-A177-3AD203B41FA5}">
                      <a16:colId xmlns:a16="http://schemas.microsoft.com/office/drawing/2014/main" val="3004032056"/>
                    </a:ext>
                  </a:extLst>
                </a:gridCol>
                <a:gridCol w="1374322">
                  <a:extLst>
                    <a:ext uri="{9D8B030D-6E8A-4147-A177-3AD203B41FA5}">
                      <a16:colId xmlns:a16="http://schemas.microsoft.com/office/drawing/2014/main" val="812752201"/>
                    </a:ext>
                  </a:extLst>
                </a:gridCol>
                <a:gridCol w="1374322">
                  <a:extLst>
                    <a:ext uri="{9D8B030D-6E8A-4147-A177-3AD203B41FA5}">
                      <a16:colId xmlns:a16="http://schemas.microsoft.com/office/drawing/2014/main" val="1096200228"/>
                    </a:ext>
                  </a:extLst>
                </a:gridCol>
              </a:tblGrid>
              <a:tr h="345419">
                <a:tc>
                  <a:txBody>
                    <a:bodyPr/>
                    <a:lstStyle/>
                    <a:p>
                      <a:pPr algn="ctr"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Accuracy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dirty="0">
                          <a:effectLst/>
                        </a:rPr>
                        <a:t>Precision</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Recall</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F1-score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ROC_AUC</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932442786"/>
                  </a:ext>
                </a:extLst>
              </a:tr>
              <a:tr h="474951">
                <a:tc>
                  <a:txBody>
                    <a:bodyPr/>
                    <a:lstStyle/>
                    <a:p>
                      <a:pPr algn="ctr" fontAlgn="ctr"/>
                      <a:r>
                        <a:rPr lang="en-US" sz="1000" u="none" strike="noStrike">
                          <a:effectLst/>
                        </a:rPr>
                        <a:t>LSTM Autoencoder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0.846</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0.842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0.844</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0.962</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3089918429"/>
                  </a:ext>
                </a:extLst>
              </a:tr>
              <a:tr h="546913">
                <a:tc>
                  <a:txBody>
                    <a:bodyPr/>
                    <a:lstStyle/>
                    <a:p>
                      <a:pPr algn="ctr" fontAlgn="ctr"/>
                      <a:r>
                        <a:rPr lang="en-US" sz="1000" u="none" strike="noStrike">
                          <a:effectLst/>
                        </a:rPr>
                        <a:t>LSTM VAE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0.854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0.835</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0.844</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0.967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2862882900"/>
                  </a:ext>
                </a:extLst>
              </a:tr>
              <a:tr h="453363">
                <a:tc>
                  <a:txBody>
                    <a:bodyPr/>
                    <a:lstStyle/>
                    <a:p>
                      <a:pPr algn="ctr" fontAlgn="ctr"/>
                      <a:r>
                        <a:rPr lang="en-US" sz="1000" u="none" strike="noStrike">
                          <a:effectLst/>
                        </a:rPr>
                        <a:t>LSTM Predictor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0.929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0.801</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669524398"/>
                  </a:ext>
                </a:extLst>
              </a:tr>
              <a:tr h="410185">
                <a:tc>
                  <a:txBody>
                    <a:bodyPr/>
                    <a:lstStyle/>
                    <a:p>
                      <a:pPr algn="ctr" fontAlgn="ctr"/>
                      <a:r>
                        <a:rPr lang="en-US" sz="1000" u="none" strike="noStrike" dirty="0">
                          <a:effectLst/>
                        </a:rPr>
                        <a:t>Isolation Forest</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0.771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0.636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0.823</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0.646</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0.867</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476165961"/>
                  </a:ext>
                </a:extLst>
              </a:tr>
              <a:tr h="359811">
                <a:tc>
                  <a:txBody>
                    <a:bodyPr/>
                    <a:lstStyle/>
                    <a:p>
                      <a:pPr algn="ctr" fontAlgn="ctr"/>
                      <a:r>
                        <a:rPr lang="en-US" sz="1000" u="none" strike="noStrike">
                          <a:effectLst/>
                        </a:rPr>
                        <a:t>PCA</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0.857</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0.697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0.881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0.737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860052774"/>
                  </a:ext>
                </a:extLst>
              </a:tr>
              <a:tr h="381400">
                <a:tc>
                  <a:txBody>
                    <a:bodyPr/>
                    <a:lstStyle/>
                    <a:p>
                      <a:pPr algn="ctr" fontAlgn="ctr"/>
                      <a:r>
                        <a:rPr lang="en-US" sz="1000" u="none" strike="noStrike" dirty="0" err="1">
                          <a:effectLst/>
                        </a:rPr>
                        <a:t>ConvBiGRU</a:t>
                      </a:r>
                      <a:r>
                        <a:rPr lang="en-US" sz="1000" u="none" strike="noStrike" dirty="0">
                          <a:effectLst/>
                        </a:rPr>
                        <a:t>-AE</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0.941</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0.846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0.824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0.965</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2813457508"/>
                  </a:ext>
                </a:extLst>
              </a:tr>
            </a:tbl>
          </a:graphicData>
        </a:graphic>
      </p:graphicFrame>
    </p:spTree>
    <p:extLst>
      <p:ext uri="{BB962C8B-B14F-4D97-AF65-F5344CB8AC3E}">
        <p14:creationId xmlns:p14="http://schemas.microsoft.com/office/powerpoint/2010/main" val="338132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65AAD1-CB45-4F42-B5FE-2A56D9DFFCCD}"/>
              </a:ext>
            </a:extLst>
          </p:cNvPr>
          <p:cNvSpPr>
            <a:spLocks noGrp="1"/>
          </p:cNvSpPr>
          <p:nvPr/>
        </p:nvSpPr>
        <p:spPr>
          <a:xfrm>
            <a:off x="2364982" y="238679"/>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Conclusion</a:t>
            </a:r>
            <a:endParaRPr lang="zh-CN" altLang="en-US" dirty="0"/>
          </a:p>
        </p:txBody>
      </p:sp>
      <p:sp>
        <p:nvSpPr>
          <p:cNvPr id="5" name="文本框 4">
            <a:extLst>
              <a:ext uri="{FF2B5EF4-FFF2-40B4-BE49-F238E27FC236}">
                <a16:creationId xmlns:a16="http://schemas.microsoft.com/office/drawing/2014/main" id="{7A9E967E-06FF-4C07-BE56-B2979A0FEF4A}"/>
              </a:ext>
            </a:extLst>
          </p:cNvPr>
          <p:cNvSpPr txBox="1"/>
          <p:nvPr/>
        </p:nvSpPr>
        <p:spPr>
          <a:xfrm>
            <a:off x="1881747" y="876517"/>
            <a:ext cx="8428505" cy="1815882"/>
          </a:xfrm>
          <a:prstGeom prst="rect">
            <a:avLst/>
          </a:prstGeom>
          <a:noFill/>
        </p:spPr>
        <p:txBody>
          <a:bodyPr wrap="square" rtlCol="0">
            <a:spAutoFit/>
          </a:bodyPr>
          <a:lstStyle/>
          <a:p>
            <a:r>
              <a:rPr lang="en-US" altLang="zh-CN" sz="1400" dirty="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Based on the comparative evaluation across key performance metrics including Accuracy, Precision, Recall, F1-score, and ROC_AUC, it is evident that the sequence-based deep learning models significantly outperform traditional anomaly detection methods like Isolation Forest and PCA for this specific task. Among the deep learning architectures assessed – LSTM Autoencoder, LSTM VAE, LSTM Predictor, and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 the LSTM Autoencoder and LSTM VAE generally demonstrate the highest scores across several metrics, setting a benchmark for top-tier performance in this comparison. The LSTM Predictor also shows strong results, positioning these recurrent network variants as highly effective solutions for capturing the temporal patterns relevant to the problem.</a:t>
            </a:r>
            <a:endParaRPr lang="zh-CN" altLang="en-US" sz="1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912A73D-C431-4646-A2B7-9DCB3174EF84}"/>
              </a:ext>
            </a:extLst>
          </p:cNvPr>
          <p:cNvSpPr txBox="1"/>
          <p:nvPr/>
        </p:nvSpPr>
        <p:spPr>
          <a:xfrm>
            <a:off x="1881747" y="2798691"/>
            <a:ext cx="8428505" cy="1815882"/>
          </a:xfrm>
          <a:prstGeom prst="rect">
            <a:avLst/>
          </a:prstGeom>
          <a:noFill/>
        </p:spPr>
        <p:txBody>
          <a:bodyPr wrap="square" rtlCol="0">
            <a:spAutoFit/>
          </a:bodyPr>
          <a:lstStyle/>
          <a:p>
            <a:r>
              <a:rPr lang="en-US" altLang="zh-CN" sz="1400" dirty="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Within this competitive landscape, our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emerges as a particularly compelling model. While its performance metrics are marginally lower than the absolute highest scores achieved by the most complex LSTM variants such as the LSTM Autoencoder or VAE, it consistently achieves results that are remarkably close and highly competitive across all evaluated metrics. Crucially, the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often accomplishes this near state-of-the-art performance with a less intricate structural design. This inherent simplicity brings practical advantages, including potentially faster training, lower computational resource requirements, and easier implementation and maintenance, presenting the </a:t>
            </a:r>
            <a:r>
              <a:rPr lang="en-US" altLang="zh-CN" sz="1400" dirty="0" err="1">
                <a:latin typeface="Times New Roman" panose="02020603050405020304" pitchFamily="18" charset="0"/>
                <a:cs typeface="Times New Roman" panose="02020603050405020304" pitchFamily="18" charset="0"/>
              </a:rPr>
              <a:t>BiGRU</a:t>
            </a:r>
            <a:r>
              <a:rPr lang="en-US" altLang="zh-CN" sz="1400" dirty="0">
                <a:latin typeface="Times New Roman" panose="02020603050405020304" pitchFamily="18" charset="0"/>
                <a:cs typeface="Times New Roman" panose="02020603050405020304" pitchFamily="18" charset="0"/>
              </a:rPr>
              <a:t> Autoencoder as an efficient and robust alternative that strikes an excellent balance between strong detection capabilities and operational practicality.</a:t>
            </a:r>
            <a:endParaRPr lang="zh-CN" altLang="en-US" sz="1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E6BD593-0806-471E-8E16-E2B2033F8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5304" y="4745191"/>
            <a:ext cx="2084948" cy="2084948"/>
          </a:xfrm>
          <a:prstGeom prst="rect">
            <a:avLst/>
          </a:prstGeom>
        </p:spPr>
      </p:pic>
    </p:spTree>
    <p:extLst>
      <p:ext uri="{BB962C8B-B14F-4D97-AF65-F5344CB8AC3E}">
        <p14:creationId xmlns:p14="http://schemas.microsoft.com/office/powerpoint/2010/main" val="36737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9517A91-B35C-4738-8037-6DD7295C6EEA}"/>
              </a:ext>
            </a:extLst>
          </p:cNvPr>
          <p:cNvSpPr>
            <a:spLocks noGrp="1"/>
          </p:cNvSpPr>
          <p:nvPr/>
        </p:nvSpPr>
        <p:spPr>
          <a:xfrm>
            <a:off x="524934" y="462923"/>
            <a:ext cx="5435600"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rgbClr val="0070C0"/>
                </a:solidFill>
              </a:rPr>
              <a:t>The Significance of Anomaly Detection</a:t>
            </a:r>
          </a:p>
        </p:txBody>
      </p:sp>
      <p:sp>
        <p:nvSpPr>
          <p:cNvPr id="6" name="文本框 5">
            <a:extLst>
              <a:ext uri="{FF2B5EF4-FFF2-40B4-BE49-F238E27FC236}">
                <a16:creationId xmlns:a16="http://schemas.microsoft.com/office/drawing/2014/main" id="{7CD92B0A-93BC-4A00-98DF-C25BAB70D094}"/>
              </a:ext>
            </a:extLst>
          </p:cNvPr>
          <p:cNvSpPr txBox="1"/>
          <p:nvPr/>
        </p:nvSpPr>
        <p:spPr>
          <a:xfrm>
            <a:off x="524934" y="1166842"/>
            <a:ext cx="5435600" cy="4524315"/>
          </a:xfrm>
          <a:prstGeom prst="rect">
            <a:avLst/>
          </a:prstGeom>
          <a:noFill/>
        </p:spPr>
        <p:txBody>
          <a:bodyPr wrap="square" rtlCol="0">
            <a:spAutoFit/>
          </a:bodyPr>
          <a:lstStyle/>
          <a:p>
            <a:r>
              <a:rPr lang="en-US" altLang="zh-CN" dirty="0"/>
              <a:t>      </a:t>
            </a:r>
            <a:r>
              <a:rPr lang="en-US" altLang="zh-CN" dirty="0">
                <a:latin typeface="Times New Roman" panose="02020603050405020304" pitchFamily="18" charset="0"/>
                <a:cs typeface="Times New Roman" panose="02020603050405020304" pitchFamily="18" charset="0"/>
              </a:rPr>
              <a:t>In modern data centers characterized by a vast number of servers and complex operating environments, anomaly detection is of paramount importance. By researching anomaly detection models based on the </a:t>
            </a:r>
            <a:r>
              <a:rPr lang="en-US" altLang="zh-CN" dirty="0" err="1">
                <a:latin typeface="Times New Roman" panose="02020603050405020304" pitchFamily="18" charset="0"/>
                <a:cs typeface="Times New Roman" panose="02020603050405020304" pitchFamily="18" charset="0"/>
              </a:rPr>
              <a:t>ConvBiGRU</a:t>
            </a:r>
            <a:r>
              <a:rPr lang="en-US" altLang="zh-CN" dirty="0">
                <a:latin typeface="Times New Roman" panose="02020603050405020304" pitchFamily="18" charset="0"/>
                <a:cs typeface="Times New Roman" panose="02020603050405020304" pitchFamily="18" charset="0"/>
              </a:rPr>
              <a:t> Autoencoder, we aim to enhance the intelligence of server operations and maintenance. </a:t>
            </a:r>
          </a:p>
          <a:p>
            <a:r>
              <a:rPr lang="en-US" altLang="zh-CN" dirty="0">
                <a:latin typeface="Times New Roman" panose="02020603050405020304" pitchFamily="18" charset="0"/>
                <a:cs typeface="Times New Roman" panose="02020603050405020304" pitchFamily="18" charset="0"/>
              </a:rPr>
              <a:t>      This model is capable of automatically learning normal server operating patterns and accurately identifying potential hardware failures, security threats, or performance bottlenecks, thereby achieving proactive prevention, significantly reducing service disruptions, lowering operating costs, and ultimately ensuring the overall stability and reliability of the data center. </a:t>
            </a:r>
          </a:p>
          <a:p>
            <a:r>
              <a:rPr lang="en-US" altLang="zh-CN" dirty="0">
                <a:latin typeface="Times New Roman" panose="02020603050405020304" pitchFamily="18" charset="0"/>
                <a:cs typeface="Times New Roman" panose="02020603050405020304" pitchFamily="18" charset="0"/>
              </a:rPr>
              <a:t>      This not only revolutionizes traditional manual monitoring but also represents a crucial step towards enhancing the intelligent management of data centers.</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DD3A836-AA7F-4CDA-BB17-FBE3A2E2C3BC}"/>
              </a:ext>
            </a:extLst>
          </p:cNvPr>
          <p:cNvSpPr txBox="1"/>
          <p:nvPr/>
        </p:nvSpPr>
        <p:spPr>
          <a:xfrm>
            <a:off x="6231468" y="1166842"/>
            <a:ext cx="5435598" cy="4247317"/>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The </a:t>
            </a:r>
            <a:r>
              <a:rPr lang="en-US" altLang="zh-CN" dirty="0" err="1">
                <a:latin typeface="Times New Roman" panose="02020603050405020304" pitchFamily="18" charset="0"/>
                <a:cs typeface="Times New Roman" panose="02020603050405020304" pitchFamily="18" charset="0"/>
              </a:rPr>
              <a:t>ConvBiGRU</a:t>
            </a:r>
            <a:r>
              <a:rPr lang="en-US" altLang="zh-CN" dirty="0">
                <a:latin typeface="Times New Roman" panose="02020603050405020304" pitchFamily="18" charset="0"/>
                <a:cs typeface="Times New Roman" panose="02020603050405020304" pitchFamily="18" charset="0"/>
              </a:rPr>
              <a:t> Autoencoder model is well-suited for server anomaly detection due to its unique architecture's ability to effectively capture the complex characteristics of server data. Convolutional layers excel at extracting spatial correlations between various server performance metrics, such as the interrelationship between CPU utilization and memory consumption.                </a:t>
            </a:r>
          </a:p>
          <a:p>
            <a:r>
              <a:rPr lang="en-US" altLang="zh-CN" dirty="0">
                <a:latin typeface="Times New Roman" panose="02020603050405020304" pitchFamily="18" charset="0"/>
                <a:cs typeface="Times New Roman" panose="02020603050405020304" pitchFamily="18" charset="0"/>
              </a:rPr>
              <a:t>     Meanwhile, the bidirectional GRU network can capture long-term dependencies in time series data, learning the patterns of server operating states over time. This effective fusion of spatiotemporal features enables the </a:t>
            </a:r>
            <a:r>
              <a:rPr lang="en-US" altLang="zh-CN" dirty="0" err="1">
                <a:latin typeface="Times New Roman" panose="02020603050405020304" pitchFamily="18" charset="0"/>
                <a:cs typeface="Times New Roman" panose="02020603050405020304" pitchFamily="18" charset="0"/>
              </a:rPr>
              <a:t>ConvBiGRU</a:t>
            </a:r>
            <a:r>
              <a:rPr lang="en-US" altLang="zh-CN" dirty="0">
                <a:latin typeface="Times New Roman" panose="02020603050405020304" pitchFamily="18" charset="0"/>
                <a:cs typeface="Times New Roman" panose="02020603050405020304" pitchFamily="18" charset="0"/>
              </a:rPr>
              <a:t> Autoencoder to accurately identify subtle anomalies in server operations, thereby significantly improving the accuracy and robustness of anomaly detection. </a:t>
            </a:r>
            <a:endParaRPr lang="zh-CN" altLang="en-US"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16A8E516-2729-4BB3-8A57-3F4BC44999C7}"/>
              </a:ext>
            </a:extLst>
          </p:cNvPr>
          <p:cNvSpPr>
            <a:spLocks noGrp="1"/>
          </p:cNvSpPr>
          <p:nvPr/>
        </p:nvSpPr>
        <p:spPr>
          <a:xfrm>
            <a:off x="6347095" y="462923"/>
            <a:ext cx="5435601"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rgbClr val="0070C0"/>
                </a:solidFill>
              </a:rPr>
              <a:t>Why did I choose </a:t>
            </a:r>
            <a:r>
              <a:rPr lang="en-US" altLang="zh-CN" dirty="0" err="1">
                <a:solidFill>
                  <a:srgbClr val="0070C0"/>
                </a:solidFill>
              </a:rPr>
              <a:t>ConvBiGRU</a:t>
            </a:r>
            <a:r>
              <a:rPr lang="en-US" altLang="zh-CN" dirty="0">
                <a:solidFill>
                  <a:srgbClr val="0070C0"/>
                </a:solidFill>
              </a:rPr>
              <a:t> Autoencoder</a:t>
            </a:r>
          </a:p>
        </p:txBody>
      </p:sp>
      <p:pic>
        <p:nvPicPr>
          <p:cNvPr id="1026" name="Picture 2">
            <a:extLst>
              <a:ext uri="{FF2B5EF4-FFF2-40B4-BE49-F238E27FC236}">
                <a16:creationId xmlns:a16="http://schemas.microsoft.com/office/drawing/2014/main" id="{F332D284-E89F-4393-82AE-11154F0DF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1475" y="5209255"/>
            <a:ext cx="691330" cy="13599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26张3D小人笔记本系列ppt素材图片,ppt素材 - 51PPT模板网">
            <a:extLst>
              <a:ext uri="{FF2B5EF4-FFF2-40B4-BE49-F238E27FC236}">
                <a16:creationId xmlns:a16="http://schemas.microsoft.com/office/drawing/2014/main" id="{2084395C-E9E6-4419-A66D-3578AA4CB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72" y="5566474"/>
            <a:ext cx="968645" cy="129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4005B0DB-966B-49DF-9144-99A7392535BF}"/>
              </a:ext>
            </a:extLst>
          </p:cNvPr>
          <p:cNvSpPr>
            <a:spLocks noGrp="1"/>
          </p:cNvSpPr>
          <p:nvPr/>
        </p:nvSpPr>
        <p:spPr>
          <a:xfrm>
            <a:off x="1351038" y="367129"/>
            <a:ext cx="9489923"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solidFill>
                  <a:schemeClr val="accent6">
                    <a:lumMod val="75000"/>
                  </a:schemeClr>
                </a:solidFill>
              </a:rPr>
              <a:t>How to Quickly Understand This Project</a:t>
            </a:r>
          </a:p>
        </p:txBody>
      </p:sp>
      <p:sp>
        <p:nvSpPr>
          <p:cNvPr id="6" name="文本框 5">
            <a:extLst>
              <a:ext uri="{FF2B5EF4-FFF2-40B4-BE49-F238E27FC236}">
                <a16:creationId xmlns:a16="http://schemas.microsoft.com/office/drawing/2014/main" id="{0FD51E51-0F2F-4E4A-8C16-30FED5DF9972}"/>
              </a:ext>
            </a:extLst>
          </p:cNvPr>
          <p:cNvSpPr txBox="1"/>
          <p:nvPr/>
        </p:nvSpPr>
        <p:spPr>
          <a:xfrm>
            <a:off x="1210491" y="1062445"/>
            <a:ext cx="9387840" cy="646331"/>
          </a:xfrm>
          <a:prstGeom prst="rect">
            <a:avLst/>
          </a:prstGeom>
          <a:noFill/>
        </p:spPr>
        <p:txBody>
          <a:bodyPr wrap="square" rtlCol="0">
            <a:spAutoFit/>
          </a:bodyPr>
          <a:lstStyle/>
          <a:p>
            <a:r>
              <a:rPr lang="en-US" altLang="zh-CN" dirty="0"/>
              <a:t>In order to quickly grasp this project on server anomaly detection, I recommend the following reading order:</a:t>
            </a:r>
            <a:endParaRPr lang="zh-CN" altLang="en-US" dirty="0"/>
          </a:p>
        </p:txBody>
      </p:sp>
      <p:sp>
        <p:nvSpPr>
          <p:cNvPr id="7" name="文本框 6">
            <a:extLst>
              <a:ext uri="{FF2B5EF4-FFF2-40B4-BE49-F238E27FC236}">
                <a16:creationId xmlns:a16="http://schemas.microsoft.com/office/drawing/2014/main" id="{B897CA99-1B7A-49C9-8839-E559629C8268}"/>
              </a:ext>
            </a:extLst>
          </p:cNvPr>
          <p:cNvSpPr txBox="1"/>
          <p:nvPr/>
        </p:nvSpPr>
        <p:spPr>
          <a:xfrm>
            <a:off x="1651482" y="1855129"/>
            <a:ext cx="9038288" cy="923330"/>
          </a:xfrm>
          <a:prstGeom prst="rect">
            <a:avLst/>
          </a:prstGeom>
          <a:noFill/>
        </p:spPr>
        <p:txBody>
          <a:bodyPr wrap="square" rtlCol="0">
            <a:spAutoFit/>
          </a:bodyPr>
          <a:lstStyle/>
          <a:p>
            <a:r>
              <a:rPr lang="en-US" altLang="zh-CN" b="1" dirty="0"/>
              <a:t>1.Dataset Analysis and Preprocessing:</a:t>
            </a:r>
            <a:r>
              <a:rPr lang="en-US" altLang="zh-CN" dirty="0"/>
              <a:t> Start here to understand what data we used, and how we cleaned and prepared it for subsequent model training. This part is the foundation for understanding the entire project.</a:t>
            </a:r>
            <a:endParaRPr lang="zh-CN" altLang="en-US" dirty="0"/>
          </a:p>
        </p:txBody>
      </p:sp>
      <p:sp>
        <p:nvSpPr>
          <p:cNvPr id="10" name="文本框 9">
            <a:extLst>
              <a:ext uri="{FF2B5EF4-FFF2-40B4-BE49-F238E27FC236}">
                <a16:creationId xmlns:a16="http://schemas.microsoft.com/office/drawing/2014/main" id="{A7CD883B-2459-4194-A090-7F6DA8E4F5E4}"/>
              </a:ext>
            </a:extLst>
          </p:cNvPr>
          <p:cNvSpPr txBox="1"/>
          <p:nvPr/>
        </p:nvSpPr>
        <p:spPr>
          <a:xfrm>
            <a:off x="1651481" y="3026864"/>
            <a:ext cx="9060061" cy="923330"/>
          </a:xfrm>
          <a:prstGeom prst="rect">
            <a:avLst/>
          </a:prstGeom>
          <a:noFill/>
        </p:spPr>
        <p:txBody>
          <a:bodyPr wrap="square" rtlCol="0">
            <a:spAutoFit/>
          </a:bodyPr>
          <a:lstStyle/>
          <a:p>
            <a:r>
              <a:rPr lang="en-US" altLang="zh-CN" b="1" dirty="0"/>
              <a:t>2.Technical Report:</a:t>
            </a:r>
            <a:r>
              <a:rPr lang="en-US" altLang="zh-CN" dirty="0"/>
              <a:t> Next, dive into the details of the </a:t>
            </a:r>
            <a:r>
              <a:rPr lang="en-US" altLang="zh-CN" dirty="0" err="1"/>
              <a:t>ConvBiGRU</a:t>
            </a:r>
            <a:r>
              <a:rPr lang="en-US" altLang="zh-CN" dirty="0"/>
              <a:t> Autoencoder model we used. This report explains the model's principles, training process, and optimization methods, helping you understand how the model works.</a:t>
            </a:r>
            <a:endParaRPr lang="zh-CN" altLang="en-US" dirty="0"/>
          </a:p>
        </p:txBody>
      </p:sp>
      <p:sp>
        <p:nvSpPr>
          <p:cNvPr id="11" name="文本框 10">
            <a:extLst>
              <a:ext uri="{FF2B5EF4-FFF2-40B4-BE49-F238E27FC236}">
                <a16:creationId xmlns:a16="http://schemas.microsoft.com/office/drawing/2014/main" id="{03032B9A-F4F1-4D85-B660-DDE9531EB5C1}"/>
              </a:ext>
            </a:extLst>
          </p:cNvPr>
          <p:cNvSpPr txBox="1"/>
          <p:nvPr/>
        </p:nvSpPr>
        <p:spPr>
          <a:xfrm>
            <a:off x="1651482" y="4198600"/>
            <a:ext cx="9038288" cy="923330"/>
          </a:xfrm>
          <a:prstGeom prst="rect">
            <a:avLst/>
          </a:prstGeom>
          <a:noFill/>
        </p:spPr>
        <p:txBody>
          <a:bodyPr wrap="square" rtlCol="0">
            <a:spAutoFit/>
          </a:bodyPr>
          <a:lstStyle/>
          <a:p>
            <a:r>
              <a:rPr lang="en-US" altLang="zh-CN" b="1" dirty="0"/>
              <a:t>3.Models Comparison:</a:t>
            </a:r>
            <a:r>
              <a:rPr lang="en-US" altLang="zh-CN" dirty="0"/>
              <a:t> Finally, take a look at how our model compares to other anomaly detection methods. This section shows the strengths and limitations of our model, giving you a comprehensive understanding of its performance.</a:t>
            </a:r>
            <a:endParaRPr lang="zh-CN" altLang="en-US" dirty="0"/>
          </a:p>
        </p:txBody>
      </p:sp>
      <p:sp>
        <p:nvSpPr>
          <p:cNvPr id="12" name="文本框 11">
            <a:extLst>
              <a:ext uri="{FF2B5EF4-FFF2-40B4-BE49-F238E27FC236}">
                <a16:creationId xmlns:a16="http://schemas.microsoft.com/office/drawing/2014/main" id="{B78BAED2-2FEA-4BEE-B7F2-4B0A242A4EB0}"/>
              </a:ext>
            </a:extLst>
          </p:cNvPr>
          <p:cNvSpPr txBox="1"/>
          <p:nvPr/>
        </p:nvSpPr>
        <p:spPr>
          <a:xfrm>
            <a:off x="1210491" y="5472389"/>
            <a:ext cx="9387840" cy="646331"/>
          </a:xfrm>
          <a:prstGeom prst="rect">
            <a:avLst/>
          </a:prstGeom>
          <a:noFill/>
        </p:spPr>
        <p:txBody>
          <a:bodyPr wrap="square" rtlCol="0">
            <a:spAutoFit/>
          </a:bodyPr>
          <a:lstStyle/>
          <a:p>
            <a:r>
              <a:rPr lang="en-US" altLang="zh-CN" dirty="0"/>
              <a:t>Through these three steps, you will be able to systematically understand our project, from data to model, and then to performance evaluation. </a:t>
            </a:r>
            <a:endParaRPr lang="zh-CN" altLang="en-US" dirty="0"/>
          </a:p>
        </p:txBody>
      </p:sp>
    </p:spTree>
    <p:extLst>
      <p:ext uri="{BB962C8B-B14F-4D97-AF65-F5344CB8AC3E}">
        <p14:creationId xmlns:p14="http://schemas.microsoft.com/office/powerpoint/2010/main" val="112716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BC42C167-E01C-4244-B1BA-C9F16A5BB3A5}"/>
              </a:ext>
            </a:extLst>
          </p:cNvPr>
          <p:cNvSpPr>
            <a:spLocks noGrp="1"/>
          </p:cNvSpPr>
          <p:nvPr/>
        </p:nvSpPr>
        <p:spPr>
          <a:xfrm>
            <a:off x="2364982" y="314878"/>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Understanding the Server Machine Dataset (SMD)</a:t>
            </a:r>
            <a:endParaRPr lang="zh-CN" altLang="en-US" dirty="0"/>
          </a:p>
        </p:txBody>
      </p:sp>
      <p:sp>
        <p:nvSpPr>
          <p:cNvPr id="8" name="文本框 7">
            <a:extLst>
              <a:ext uri="{FF2B5EF4-FFF2-40B4-BE49-F238E27FC236}">
                <a16:creationId xmlns:a16="http://schemas.microsoft.com/office/drawing/2014/main" id="{38AAAB5B-0E53-4901-B878-12AA77456C73}"/>
              </a:ext>
            </a:extLst>
          </p:cNvPr>
          <p:cNvSpPr txBox="1"/>
          <p:nvPr/>
        </p:nvSpPr>
        <p:spPr>
          <a:xfrm>
            <a:off x="1097280" y="950072"/>
            <a:ext cx="3927566" cy="369332"/>
          </a:xfrm>
          <a:prstGeom prst="rect">
            <a:avLst/>
          </a:prstGeom>
          <a:noFill/>
        </p:spPr>
        <p:txBody>
          <a:bodyPr wrap="square" rtlCol="0">
            <a:spAutoFit/>
          </a:bodyPr>
          <a:lstStyle/>
          <a:p>
            <a:r>
              <a:rPr lang="en-US" altLang="zh-CN" b="1" dirty="0"/>
              <a:t>Name:</a:t>
            </a:r>
            <a:r>
              <a:rPr lang="en-US" altLang="zh-CN" dirty="0"/>
              <a:t> Server Machine Dataset (SMD)</a:t>
            </a:r>
            <a:endParaRPr lang="zh-CN" altLang="en-US" dirty="0"/>
          </a:p>
        </p:txBody>
      </p:sp>
      <p:sp>
        <p:nvSpPr>
          <p:cNvPr id="9" name="文本框 8">
            <a:extLst>
              <a:ext uri="{FF2B5EF4-FFF2-40B4-BE49-F238E27FC236}">
                <a16:creationId xmlns:a16="http://schemas.microsoft.com/office/drawing/2014/main" id="{75FF4C87-E87A-4F06-985A-312B7541DED0}"/>
              </a:ext>
            </a:extLst>
          </p:cNvPr>
          <p:cNvSpPr txBox="1"/>
          <p:nvPr/>
        </p:nvSpPr>
        <p:spPr>
          <a:xfrm>
            <a:off x="1079863" y="1344768"/>
            <a:ext cx="7820297" cy="369332"/>
          </a:xfrm>
          <a:prstGeom prst="rect">
            <a:avLst/>
          </a:prstGeom>
          <a:noFill/>
        </p:spPr>
        <p:txBody>
          <a:bodyPr wrap="square" rtlCol="0">
            <a:spAutoFit/>
          </a:bodyPr>
          <a:lstStyle/>
          <a:p>
            <a:r>
              <a:rPr lang="fr-FR" altLang="zh-CN" b="1" dirty="0"/>
              <a:t>Source:</a:t>
            </a:r>
            <a:r>
              <a:rPr lang="fr-FR" altLang="zh-CN" dirty="0"/>
              <a:t> NetMan (</a:t>
            </a:r>
            <a:r>
              <a:rPr lang="fr-FR" altLang="zh-CN" dirty="0">
                <a:hlinkClick r:id="rId2"/>
              </a:rPr>
              <a:t>https://github.com/NetManAIOps/OmniAnomaly</a:t>
            </a:r>
            <a:r>
              <a:rPr lang="fr-FR" altLang="zh-CN" dirty="0"/>
              <a:t>)</a:t>
            </a:r>
            <a:endParaRPr lang="zh-CN" altLang="en-US" dirty="0"/>
          </a:p>
        </p:txBody>
      </p:sp>
      <p:sp>
        <p:nvSpPr>
          <p:cNvPr id="10" name="文本框 9">
            <a:extLst>
              <a:ext uri="{FF2B5EF4-FFF2-40B4-BE49-F238E27FC236}">
                <a16:creationId xmlns:a16="http://schemas.microsoft.com/office/drawing/2014/main" id="{342183F1-0F40-4328-99D3-5CB2999E30D0}"/>
              </a:ext>
            </a:extLst>
          </p:cNvPr>
          <p:cNvSpPr txBox="1"/>
          <p:nvPr/>
        </p:nvSpPr>
        <p:spPr>
          <a:xfrm>
            <a:off x="1097280" y="1739464"/>
            <a:ext cx="7315200" cy="369332"/>
          </a:xfrm>
          <a:prstGeom prst="rect">
            <a:avLst/>
          </a:prstGeom>
          <a:noFill/>
        </p:spPr>
        <p:txBody>
          <a:bodyPr wrap="square" rtlCol="0">
            <a:spAutoFit/>
          </a:bodyPr>
          <a:lstStyle/>
          <a:p>
            <a:r>
              <a:rPr lang="en-US" altLang="zh-CN" b="1" dirty="0"/>
              <a:t>Purpose:</a:t>
            </a:r>
            <a:r>
              <a:rPr lang="en-US" altLang="zh-CN" dirty="0"/>
              <a:t> </a:t>
            </a:r>
            <a:r>
              <a:rPr lang="en-US" altLang="zh-CN" dirty="0">
                <a:latin typeface="+mn-ea"/>
                <a:cs typeface="Times New Roman" panose="02020603050405020304" pitchFamily="18" charset="0"/>
              </a:rPr>
              <a:t>Development and evaluation of anomaly detection algorithms</a:t>
            </a:r>
            <a:endParaRPr lang="zh-CN" altLang="en-US"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30A1D58E-D2A6-4198-8BEB-F1550DC834BC}"/>
              </a:ext>
            </a:extLst>
          </p:cNvPr>
          <p:cNvSpPr txBox="1"/>
          <p:nvPr/>
        </p:nvSpPr>
        <p:spPr>
          <a:xfrm>
            <a:off x="1097280" y="2135907"/>
            <a:ext cx="7820297" cy="369332"/>
          </a:xfrm>
          <a:prstGeom prst="rect">
            <a:avLst/>
          </a:prstGeom>
          <a:noFill/>
        </p:spPr>
        <p:txBody>
          <a:bodyPr wrap="square" rtlCol="0">
            <a:spAutoFit/>
          </a:bodyPr>
          <a:lstStyle/>
          <a:p>
            <a:r>
              <a:rPr lang="en-US" altLang="zh-CN" b="1" dirty="0"/>
              <a:t>Data Characteristics:</a:t>
            </a:r>
            <a:endParaRPr lang="zh-CN" altLang="en-US" b="1" dirty="0"/>
          </a:p>
        </p:txBody>
      </p:sp>
      <p:sp>
        <p:nvSpPr>
          <p:cNvPr id="15" name="Rectangle 3">
            <a:extLst>
              <a:ext uri="{FF2B5EF4-FFF2-40B4-BE49-F238E27FC236}">
                <a16:creationId xmlns:a16="http://schemas.microsoft.com/office/drawing/2014/main" id="{FFAE00C5-3430-4788-BC30-E16B543BFCEB}"/>
              </a:ext>
            </a:extLst>
          </p:cNvPr>
          <p:cNvSpPr>
            <a:spLocks noChangeArrowheads="1"/>
          </p:cNvSpPr>
          <p:nvPr/>
        </p:nvSpPr>
        <p:spPr bwMode="auto">
          <a:xfrm>
            <a:off x="1548916" y="2477165"/>
            <a:ext cx="856052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i="0" u="none" strike="noStrike" cap="none" normalizeH="0" baseline="0" dirty="0">
                <a:ln>
                  <a:noFill/>
                </a:ln>
                <a:solidFill>
                  <a:schemeClr val="tx1"/>
                </a:solidFill>
                <a:effectLst/>
                <a:latin typeface="+mn-ea"/>
                <a:cs typeface="Times New Roman" panose="02020603050405020304" pitchFamily="18" charset="0"/>
              </a:rPr>
              <a:t>Time-Series Data: Each row represents a 1-minute interval.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i="0" u="none" strike="noStrike" cap="none" normalizeH="0" baseline="0" dirty="0">
                <a:ln>
                  <a:noFill/>
                </a:ln>
                <a:solidFill>
                  <a:schemeClr val="tx1"/>
                </a:solidFill>
                <a:effectLst/>
                <a:latin typeface="+mn-ea"/>
                <a:cs typeface="Times New Roman" panose="02020603050405020304" pitchFamily="18" charset="0"/>
              </a:rPr>
              <a:t>Multivariate: Contains 38 server performance metrics, such as CPU utilization, memory usage, disk I/O,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i="0" u="none" strike="noStrike" cap="none" normalizeH="0" baseline="0" dirty="0">
                <a:ln>
                  <a:noFill/>
                </a:ln>
                <a:solidFill>
                  <a:schemeClr val="tx1"/>
                </a:solidFill>
                <a:effectLst/>
                <a:latin typeface="+mn-ea"/>
                <a:cs typeface="Times New Roman" panose="02020603050405020304" pitchFamily="18" charset="0"/>
              </a:rPr>
              <a:t>Real Data: Derived from a real server monitoring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i="0" u="none" strike="noStrike" cap="none" normalizeH="0" baseline="0" dirty="0">
                <a:ln>
                  <a:noFill/>
                </a:ln>
                <a:solidFill>
                  <a:schemeClr val="tx1"/>
                </a:solidFill>
                <a:effectLst/>
                <a:latin typeface="+mn-ea"/>
                <a:cs typeface="Times New Roman" panose="02020603050405020304" pitchFamily="18" charset="0"/>
              </a:rPr>
              <a:t>Mixed Data: Includes training sets (normal data only) and testing sets (containing both normal and anomalous data).</a:t>
            </a:r>
          </a:p>
        </p:txBody>
      </p:sp>
      <p:sp>
        <p:nvSpPr>
          <p:cNvPr id="16" name="文本框 15">
            <a:extLst>
              <a:ext uri="{FF2B5EF4-FFF2-40B4-BE49-F238E27FC236}">
                <a16:creationId xmlns:a16="http://schemas.microsoft.com/office/drawing/2014/main" id="{6EEEBE4F-3538-4640-A334-D0616CF4A316}"/>
              </a:ext>
            </a:extLst>
          </p:cNvPr>
          <p:cNvSpPr txBox="1"/>
          <p:nvPr/>
        </p:nvSpPr>
        <p:spPr>
          <a:xfrm>
            <a:off x="1114697" y="4231491"/>
            <a:ext cx="7820297" cy="369332"/>
          </a:xfrm>
          <a:prstGeom prst="rect">
            <a:avLst/>
          </a:prstGeom>
          <a:noFill/>
        </p:spPr>
        <p:txBody>
          <a:bodyPr wrap="square" rtlCol="0">
            <a:spAutoFit/>
          </a:bodyPr>
          <a:lstStyle/>
          <a:p>
            <a:r>
              <a:rPr lang="en-US" altLang="zh-CN" b="1" dirty="0"/>
              <a:t>File Structure:</a:t>
            </a:r>
            <a:endParaRPr lang="zh-CN" altLang="en-US" b="1" dirty="0"/>
          </a:p>
        </p:txBody>
      </p:sp>
      <p:sp>
        <p:nvSpPr>
          <p:cNvPr id="20" name="Rectangle 3">
            <a:extLst>
              <a:ext uri="{FF2B5EF4-FFF2-40B4-BE49-F238E27FC236}">
                <a16:creationId xmlns:a16="http://schemas.microsoft.com/office/drawing/2014/main" id="{5E35C069-CF48-495E-938A-5E5DE2A017A5}"/>
              </a:ext>
            </a:extLst>
          </p:cNvPr>
          <p:cNvSpPr>
            <a:spLocks noChangeArrowheads="1"/>
          </p:cNvSpPr>
          <p:nvPr/>
        </p:nvSpPr>
        <p:spPr bwMode="auto">
          <a:xfrm>
            <a:off x="1548916" y="4600823"/>
            <a:ext cx="85605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dirty="0"/>
              <a:t>train: Training data (normal behavior only).</a:t>
            </a:r>
          </a:p>
          <a:p>
            <a:pPr marL="0" marR="0" lvl="0" indent="0" algn="l" defTabSz="914400" rtl="0" eaLnBrk="0" fontAlgn="base" latinLnBrk="0" hangingPunct="0">
              <a:lnSpc>
                <a:spcPct val="100000"/>
              </a:lnSpc>
              <a:spcBef>
                <a:spcPct val="0"/>
              </a:spcBef>
              <a:spcAft>
                <a:spcPct val="0"/>
              </a:spcAft>
              <a:buClrTx/>
              <a:buSzTx/>
              <a:tabLst/>
            </a:pPr>
            <a:r>
              <a:rPr lang="en-US" altLang="zh-CN" dirty="0"/>
              <a:t>test: Testing data (normal and anomalous behavior).</a:t>
            </a:r>
          </a:p>
          <a:p>
            <a:pPr marL="0" marR="0" lvl="0" indent="0" algn="l" defTabSz="914400" rtl="0" eaLnBrk="0" fontAlgn="base" latinLnBrk="0" hangingPunct="0">
              <a:lnSpc>
                <a:spcPct val="100000"/>
              </a:lnSpc>
              <a:spcBef>
                <a:spcPct val="0"/>
              </a:spcBef>
              <a:spcAft>
                <a:spcPct val="0"/>
              </a:spcAft>
              <a:buClrTx/>
              <a:buSzTx/>
              <a:tabLst/>
            </a:pPr>
            <a:r>
              <a:rPr lang="en-US" altLang="zh-CN" dirty="0"/>
              <a:t>test_label.txt: Anomaly labels (0 or 1).</a:t>
            </a:r>
          </a:p>
          <a:p>
            <a:pPr marL="0" marR="0" lvl="0" indent="0" algn="l" defTabSz="914400" rtl="0" eaLnBrk="0" fontAlgn="base" latinLnBrk="0" hangingPunct="0">
              <a:lnSpc>
                <a:spcPct val="100000"/>
              </a:lnSpc>
              <a:spcBef>
                <a:spcPct val="0"/>
              </a:spcBef>
              <a:spcAft>
                <a:spcPct val="0"/>
              </a:spcAft>
              <a:buClrTx/>
              <a:buSzTx/>
              <a:tabLst/>
            </a:pPr>
            <a:r>
              <a:rPr lang="en-US" altLang="zh-CN" dirty="0"/>
              <a:t>interpretation_label.txt: Indicates the metrics contributing to each anomaly.</a:t>
            </a:r>
            <a:endParaRPr kumimoji="0" lang="zh-CN" altLang="zh-CN" sz="1800" i="0" u="none" strike="noStrike" cap="none" normalizeH="0" baseline="0" dirty="0">
              <a:ln>
                <a:noFill/>
              </a:ln>
              <a:solidFill>
                <a:schemeClr val="tx1"/>
              </a:solidFill>
              <a:effectLst/>
              <a:latin typeface="+mn-ea"/>
              <a:cs typeface="Times New Roman" panose="02020603050405020304" pitchFamily="18" charset="0"/>
            </a:endParaRPr>
          </a:p>
        </p:txBody>
      </p:sp>
      <p:pic>
        <p:nvPicPr>
          <p:cNvPr id="23" name="图片 22">
            <a:extLst>
              <a:ext uri="{FF2B5EF4-FFF2-40B4-BE49-F238E27FC236}">
                <a16:creationId xmlns:a16="http://schemas.microsoft.com/office/drawing/2014/main" id="{07F5B757-EF9D-4D9B-945F-852DD6FA13DF}"/>
              </a:ext>
            </a:extLst>
          </p:cNvPr>
          <p:cNvPicPr>
            <a:picLocks noChangeAspect="1"/>
          </p:cNvPicPr>
          <p:nvPr/>
        </p:nvPicPr>
        <p:blipFill>
          <a:blip r:embed="rId3"/>
          <a:stretch>
            <a:fillRect/>
          </a:stretch>
        </p:blipFill>
        <p:spPr>
          <a:xfrm>
            <a:off x="9589829" y="4097624"/>
            <a:ext cx="2517832" cy="2623845"/>
          </a:xfrm>
          <a:prstGeom prst="rect">
            <a:avLst/>
          </a:prstGeom>
        </p:spPr>
      </p:pic>
    </p:spTree>
    <p:extLst>
      <p:ext uri="{BB962C8B-B14F-4D97-AF65-F5344CB8AC3E}">
        <p14:creationId xmlns:p14="http://schemas.microsoft.com/office/powerpoint/2010/main" val="286687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E2893A44-E24C-43E4-9BEF-A3AD9551E4A7}"/>
              </a:ext>
            </a:extLst>
          </p:cNvPr>
          <p:cNvSpPr>
            <a:spLocks noGrp="1"/>
          </p:cNvSpPr>
          <p:nvPr/>
        </p:nvSpPr>
        <p:spPr>
          <a:xfrm>
            <a:off x="2364982" y="272545"/>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Data Insight</a:t>
            </a:r>
            <a:endParaRPr lang="zh-CN" altLang="en-US" dirty="0"/>
          </a:p>
        </p:txBody>
      </p:sp>
      <p:pic>
        <p:nvPicPr>
          <p:cNvPr id="8" name="图片 7">
            <a:extLst>
              <a:ext uri="{FF2B5EF4-FFF2-40B4-BE49-F238E27FC236}">
                <a16:creationId xmlns:a16="http://schemas.microsoft.com/office/drawing/2014/main" id="{B25069ED-DFA0-47DF-B991-64F3030644CB}"/>
              </a:ext>
            </a:extLst>
          </p:cNvPr>
          <p:cNvPicPr>
            <a:picLocks noChangeAspect="1"/>
          </p:cNvPicPr>
          <p:nvPr/>
        </p:nvPicPr>
        <p:blipFill>
          <a:blip r:embed="rId2"/>
          <a:stretch>
            <a:fillRect/>
          </a:stretch>
        </p:blipFill>
        <p:spPr>
          <a:xfrm>
            <a:off x="508864" y="804091"/>
            <a:ext cx="5587136" cy="2976275"/>
          </a:xfrm>
          <a:prstGeom prst="rect">
            <a:avLst/>
          </a:prstGeom>
        </p:spPr>
      </p:pic>
      <p:pic>
        <p:nvPicPr>
          <p:cNvPr id="10" name="图片 9">
            <a:extLst>
              <a:ext uri="{FF2B5EF4-FFF2-40B4-BE49-F238E27FC236}">
                <a16:creationId xmlns:a16="http://schemas.microsoft.com/office/drawing/2014/main" id="{04509359-47C5-4C79-A5D1-62077E36B4B8}"/>
              </a:ext>
            </a:extLst>
          </p:cNvPr>
          <p:cNvPicPr>
            <a:picLocks noChangeAspect="1"/>
          </p:cNvPicPr>
          <p:nvPr/>
        </p:nvPicPr>
        <p:blipFill>
          <a:blip r:embed="rId3"/>
          <a:stretch>
            <a:fillRect/>
          </a:stretch>
        </p:blipFill>
        <p:spPr>
          <a:xfrm>
            <a:off x="508864" y="3881725"/>
            <a:ext cx="5520693" cy="2912533"/>
          </a:xfrm>
          <a:prstGeom prst="rect">
            <a:avLst/>
          </a:prstGeom>
        </p:spPr>
      </p:pic>
      <p:pic>
        <p:nvPicPr>
          <p:cNvPr id="12" name="图片 11">
            <a:extLst>
              <a:ext uri="{FF2B5EF4-FFF2-40B4-BE49-F238E27FC236}">
                <a16:creationId xmlns:a16="http://schemas.microsoft.com/office/drawing/2014/main" id="{BCADD685-C2C9-4032-B7E7-ED56B849C427}"/>
              </a:ext>
            </a:extLst>
          </p:cNvPr>
          <p:cNvPicPr>
            <a:picLocks noChangeAspect="1"/>
          </p:cNvPicPr>
          <p:nvPr/>
        </p:nvPicPr>
        <p:blipFill>
          <a:blip r:embed="rId4"/>
          <a:stretch>
            <a:fillRect/>
          </a:stretch>
        </p:blipFill>
        <p:spPr>
          <a:xfrm>
            <a:off x="6407806" y="804091"/>
            <a:ext cx="5173729" cy="2873749"/>
          </a:xfrm>
          <a:prstGeom prst="rect">
            <a:avLst/>
          </a:prstGeom>
        </p:spPr>
      </p:pic>
      <p:pic>
        <p:nvPicPr>
          <p:cNvPr id="14" name="图片 13">
            <a:extLst>
              <a:ext uri="{FF2B5EF4-FFF2-40B4-BE49-F238E27FC236}">
                <a16:creationId xmlns:a16="http://schemas.microsoft.com/office/drawing/2014/main" id="{3CF60F48-1285-47B8-83FF-2FC401F2BDDA}"/>
              </a:ext>
            </a:extLst>
          </p:cNvPr>
          <p:cNvPicPr>
            <a:picLocks noChangeAspect="1"/>
          </p:cNvPicPr>
          <p:nvPr/>
        </p:nvPicPr>
        <p:blipFill>
          <a:blip r:embed="rId5"/>
          <a:stretch>
            <a:fillRect/>
          </a:stretch>
        </p:blipFill>
        <p:spPr>
          <a:xfrm>
            <a:off x="6407806" y="3881725"/>
            <a:ext cx="3510596" cy="2905880"/>
          </a:xfrm>
          <a:prstGeom prst="rect">
            <a:avLst/>
          </a:prstGeom>
        </p:spPr>
      </p:pic>
    </p:spTree>
    <p:extLst>
      <p:ext uri="{BB962C8B-B14F-4D97-AF65-F5344CB8AC3E}">
        <p14:creationId xmlns:p14="http://schemas.microsoft.com/office/powerpoint/2010/main" val="124697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6361D52-278E-431D-986B-770DC683B814}"/>
              </a:ext>
            </a:extLst>
          </p:cNvPr>
          <p:cNvSpPr>
            <a:spLocks noGrp="1"/>
          </p:cNvSpPr>
          <p:nvPr/>
        </p:nvSpPr>
        <p:spPr>
          <a:xfrm>
            <a:off x="2364982" y="247145"/>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Data Insight</a:t>
            </a:r>
            <a:endParaRPr lang="zh-CN" altLang="en-US" dirty="0"/>
          </a:p>
        </p:txBody>
      </p:sp>
      <p:pic>
        <p:nvPicPr>
          <p:cNvPr id="6" name="图片 5">
            <a:extLst>
              <a:ext uri="{FF2B5EF4-FFF2-40B4-BE49-F238E27FC236}">
                <a16:creationId xmlns:a16="http://schemas.microsoft.com/office/drawing/2014/main" id="{CAE069BA-A246-44D2-A852-1D647E5C47B4}"/>
              </a:ext>
            </a:extLst>
          </p:cNvPr>
          <p:cNvPicPr>
            <a:picLocks noChangeAspect="1"/>
          </p:cNvPicPr>
          <p:nvPr/>
        </p:nvPicPr>
        <p:blipFill>
          <a:blip r:embed="rId2"/>
          <a:stretch>
            <a:fillRect/>
          </a:stretch>
        </p:blipFill>
        <p:spPr>
          <a:xfrm>
            <a:off x="383782" y="636985"/>
            <a:ext cx="3962400" cy="2756652"/>
          </a:xfrm>
          <a:prstGeom prst="rect">
            <a:avLst/>
          </a:prstGeom>
        </p:spPr>
      </p:pic>
      <p:pic>
        <p:nvPicPr>
          <p:cNvPr id="8" name="图片 7">
            <a:extLst>
              <a:ext uri="{FF2B5EF4-FFF2-40B4-BE49-F238E27FC236}">
                <a16:creationId xmlns:a16="http://schemas.microsoft.com/office/drawing/2014/main" id="{4AF12E57-C964-445C-8EA1-9DE9A6927DFC}"/>
              </a:ext>
            </a:extLst>
          </p:cNvPr>
          <p:cNvPicPr>
            <a:picLocks noChangeAspect="1"/>
          </p:cNvPicPr>
          <p:nvPr/>
        </p:nvPicPr>
        <p:blipFill>
          <a:blip r:embed="rId3"/>
          <a:stretch>
            <a:fillRect/>
          </a:stretch>
        </p:blipFill>
        <p:spPr>
          <a:xfrm>
            <a:off x="4346182" y="3689557"/>
            <a:ext cx="2905531" cy="2843610"/>
          </a:xfrm>
          <a:prstGeom prst="rect">
            <a:avLst/>
          </a:prstGeom>
        </p:spPr>
      </p:pic>
      <p:pic>
        <p:nvPicPr>
          <p:cNvPr id="10" name="图片 9">
            <a:extLst>
              <a:ext uri="{FF2B5EF4-FFF2-40B4-BE49-F238E27FC236}">
                <a16:creationId xmlns:a16="http://schemas.microsoft.com/office/drawing/2014/main" id="{06F58146-99C2-4400-B1CB-5EDA840A7E5C}"/>
              </a:ext>
            </a:extLst>
          </p:cNvPr>
          <p:cNvPicPr>
            <a:picLocks noChangeAspect="1"/>
          </p:cNvPicPr>
          <p:nvPr/>
        </p:nvPicPr>
        <p:blipFill>
          <a:blip r:embed="rId4"/>
          <a:stretch>
            <a:fillRect/>
          </a:stretch>
        </p:blipFill>
        <p:spPr>
          <a:xfrm>
            <a:off x="4266495" y="636985"/>
            <a:ext cx="3659010" cy="2756652"/>
          </a:xfrm>
          <a:prstGeom prst="rect">
            <a:avLst/>
          </a:prstGeom>
        </p:spPr>
      </p:pic>
      <p:pic>
        <p:nvPicPr>
          <p:cNvPr id="12" name="图片 11">
            <a:extLst>
              <a:ext uri="{FF2B5EF4-FFF2-40B4-BE49-F238E27FC236}">
                <a16:creationId xmlns:a16="http://schemas.microsoft.com/office/drawing/2014/main" id="{20E421E6-2B16-464B-A432-A55C5D8A7305}"/>
              </a:ext>
            </a:extLst>
          </p:cNvPr>
          <p:cNvPicPr>
            <a:picLocks noChangeAspect="1"/>
          </p:cNvPicPr>
          <p:nvPr/>
        </p:nvPicPr>
        <p:blipFill>
          <a:blip r:embed="rId5"/>
          <a:stretch>
            <a:fillRect/>
          </a:stretch>
        </p:blipFill>
        <p:spPr>
          <a:xfrm>
            <a:off x="7997513" y="778691"/>
            <a:ext cx="3659010" cy="2641531"/>
          </a:xfrm>
          <a:prstGeom prst="rect">
            <a:avLst/>
          </a:prstGeom>
        </p:spPr>
      </p:pic>
      <p:pic>
        <p:nvPicPr>
          <p:cNvPr id="14" name="图片 13">
            <a:extLst>
              <a:ext uri="{FF2B5EF4-FFF2-40B4-BE49-F238E27FC236}">
                <a16:creationId xmlns:a16="http://schemas.microsoft.com/office/drawing/2014/main" id="{8DEDFCF9-534F-4BAB-B5E7-BC34E1E5FD04}"/>
              </a:ext>
            </a:extLst>
          </p:cNvPr>
          <p:cNvPicPr>
            <a:picLocks noChangeAspect="1"/>
          </p:cNvPicPr>
          <p:nvPr/>
        </p:nvPicPr>
        <p:blipFill>
          <a:blip r:embed="rId6"/>
          <a:stretch>
            <a:fillRect/>
          </a:stretch>
        </p:blipFill>
        <p:spPr>
          <a:xfrm>
            <a:off x="535477" y="3689557"/>
            <a:ext cx="3659010" cy="2784914"/>
          </a:xfrm>
          <a:prstGeom prst="rect">
            <a:avLst/>
          </a:prstGeom>
        </p:spPr>
      </p:pic>
      <p:sp>
        <p:nvSpPr>
          <p:cNvPr id="16" name="文本框 15">
            <a:extLst>
              <a:ext uri="{FF2B5EF4-FFF2-40B4-BE49-F238E27FC236}">
                <a16:creationId xmlns:a16="http://schemas.microsoft.com/office/drawing/2014/main" id="{533DE370-E829-4761-AE5C-5D3C83C14C3C}"/>
              </a:ext>
            </a:extLst>
          </p:cNvPr>
          <p:cNvSpPr txBox="1"/>
          <p:nvPr/>
        </p:nvSpPr>
        <p:spPr>
          <a:xfrm>
            <a:off x="7645400" y="4038600"/>
            <a:ext cx="4230497"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We can discover the characteristics of the data through visualization. For details, please refer to Dataset Analysis and Preprocessing.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20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95CFCEF-708B-49DF-A51E-A77807D8EA0A}"/>
              </a:ext>
            </a:extLst>
          </p:cNvPr>
          <p:cNvSpPr>
            <a:spLocks noGrp="1"/>
          </p:cNvSpPr>
          <p:nvPr/>
        </p:nvSpPr>
        <p:spPr>
          <a:xfrm>
            <a:off x="2364982" y="306412"/>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Detailed Explanation of the </a:t>
            </a:r>
            <a:r>
              <a:rPr lang="en-US" altLang="zh-CN" dirty="0" err="1"/>
              <a:t>ConvBiGRU</a:t>
            </a:r>
            <a:r>
              <a:rPr lang="en-US" altLang="zh-CN" dirty="0"/>
              <a:t> Autoencoder Model</a:t>
            </a:r>
            <a:endParaRPr lang="zh-CN" altLang="en-US" dirty="0"/>
          </a:p>
        </p:txBody>
      </p:sp>
      <p:sp>
        <p:nvSpPr>
          <p:cNvPr id="5" name="文本框 4">
            <a:extLst>
              <a:ext uri="{FF2B5EF4-FFF2-40B4-BE49-F238E27FC236}">
                <a16:creationId xmlns:a16="http://schemas.microsoft.com/office/drawing/2014/main" id="{9BDBE5BF-C97C-4979-972F-A18913CCEAF1}"/>
              </a:ext>
            </a:extLst>
          </p:cNvPr>
          <p:cNvSpPr txBox="1"/>
          <p:nvPr/>
        </p:nvSpPr>
        <p:spPr>
          <a:xfrm>
            <a:off x="558800" y="858587"/>
            <a:ext cx="4478867" cy="369332"/>
          </a:xfrm>
          <a:prstGeom prst="rect">
            <a:avLst/>
          </a:prstGeom>
          <a:noFill/>
        </p:spPr>
        <p:txBody>
          <a:bodyPr wrap="square" rtlCol="0">
            <a:spAutoFit/>
          </a:bodyPr>
          <a:lstStyle/>
          <a:p>
            <a:r>
              <a:rPr lang="en-US" altLang="zh-CN" b="1" dirty="0"/>
              <a:t>Model Overview:</a:t>
            </a:r>
            <a:endParaRPr lang="zh-CN" altLang="en-US" b="1" dirty="0"/>
          </a:p>
        </p:txBody>
      </p:sp>
      <p:sp>
        <p:nvSpPr>
          <p:cNvPr id="6" name="文本框 5">
            <a:extLst>
              <a:ext uri="{FF2B5EF4-FFF2-40B4-BE49-F238E27FC236}">
                <a16:creationId xmlns:a16="http://schemas.microsoft.com/office/drawing/2014/main" id="{00EF63E5-30FE-4FD2-AA5D-65486186A456}"/>
              </a:ext>
            </a:extLst>
          </p:cNvPr>
          <p:cNvSpPr txBox="1"/>
          <p:nvPr/>
        </p:nvSpPr>
        <p:spPr>
          <a:xfrm>
            <a:off x="728134" y="1231150"/>
            <a:ext cx="6485466" cy="1631216"/>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The </a:t>
            </a:r>
            <a:r>
              <a:rPr lang="en-US" altLang="zh-CN" sz="1600" dirty="0" err="1"/>
              <a:t>ConvBiGRU</a:t>
            </a:r>
            <a:r>
              <a:rPr lang="en-US" altLang="zh-CN" sz="1600" dirty="0"/>
              <a:t> Autoencoder is a deep learning model used for anomaly detection.</a:t>
            </a:r>
          </a:p>
          <a:p>
            <a:pPr marL="285750" indent="-285750">
              <a:buFont typeface="Arial" panose="020B0604020202020204" pitchFamily="34" charset="0"/>
              <a:buChar char="•"/>
            </a:pPr>
            <a:r>
              <a:rPr lang="en-US" altLang="zh-CN" sz="1600" dirty="0"/>
              <a:t>It combines the strengths of Convolutional Neural Networks (CNNs) and Bidirectional Gated Recurrent Units (</a:t>
            </a:r>
            <a:r>
              <a:rPr lang="en-US" altLang="zh-CN" sz="1600" dirty="0" err="1"/>
              <a:t>BiGRUs</a:t>
            </a:r>
            <a:r>
              <a:rPr lang="en-US" altLang="zh-CN" sz="1600" dirty="0"/>
              <a:t>).</a:t>
            </a:r>
          </a:p>
          <a:p>
            <a:pPr marL="285750" indent="-285750">
              <a:buFont typeface="Arial" panose="020B0604020202020204" pitchFamily="34" charset="0"/>
              <a:buChar char="•"/>
            </a:pPr>
            <a:r>
              <a:rPr lang="en-US" altLang="zh-CN" sz="1600" dirty="0"/>
              <a:t>The autoencoder structure enables it to learn the latent representation of normal data, thereby detecting anomalies.</a:t>
            </a:r>
            <a:endParaRPr lang="zh-CN" altLang="en-US" sz="1600" dirty="0"/>
          </a:p>
        </p:txBody>
      </p:sp>
      <p:sp>
        <p:nvSpPr>
          <p:cNvPr id="8" name="文本框 7">
            <a:extLst>
              <a:ext uri="{FF2B5EF4-FFF2-40B4-BE49-F238E27FC236}">
                <a16:creationId xmlns:a16="http://schemas.microsoft.com/office/drawing/2014/main" id="{7A288A5A-1D6D-45D7-A2C6-03F3A0C54386}"/>
              </a:ext>
            </a:extLst>
          </p:cNvPr>
          <p:cNvSpPr txBox="1"/>
          <p:nvPr/>
        </p:nvSpPr>
        <p:spPr>
          <a:xfrm>
            <a:off x="558799" y="2840684"/>
            <a:ext cx="4478867" cy="369332"/>
          </a:xfrm>
          <a:prstGeom prst="rect">
            <a:avLst/>
          </a:prstGeom>
          <a:noFill/>
        </p:spPr>
        <p:txBody>
          <a:bodyPr wrap="square" rtlCol="0">
            <a:spAutoFit/>
          </a:bodyPr>
          <a:lstStyle/>
          <a:p>
            <a:r>
              <a:rPr lang="en-US" altLang="zh-CN" b="1" dirty="0"/>
              <a:t>Model Architecture:</a:t>
            </a:r>
            <a:endParaRPr lang="zh-CN" altLang="en-US" b="1" dirty="0"/>
          </a:p>
        </p:txBody>
      </p:sp>
      <p:sp>
        <p:nvSpPr>
          <p:cNvPr id="9" name="文本框 8">
            <a:extLst>
              <a:ext uri="{FF2B5EF4-FFF2-40B4-BE49-F238E27FC236}">
                <a16:creationId xmlns:a16="http://schemas.microsoft.com/office/drawing/2014/main" id="{AD02C7D4-A377-4C1D-A107-0A99901D913C}"/>
              </a:ext>
            </a:extLst>
          </p:cNvPr>
          <p:cNvSpPr txBox="1"/>
          <p:nvPr/>
        </p:nvSpPr>
        <p:spPr>
          <a:xfrm>
            <a:off x="728134" y="3230458"/>
            <a:ext cx="6485466"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t>Convolutional Layers: </a:t>
            </a:r>
            <a:r>
              <a:rPr lang="en-US" altLang="zh-CN" sz="1600" dirty="0"/>
              <a:t>Used to extract spatial features between server performance metrics, such as correlations between CPU and memory usage.</a:t>
            </a:r>
          </a:p>
          <a:p>
            <a:pPr marL="285750" indent="-285750">
              <a:buFont typeface="Arial" panose="020B0604020202020204" pitchFamily="34" charset="0"/>
              <a:buChar char="•"/>
            </a:pPr>
            <a:r>
              <a:rPr lang="en-US" altLang="zh-CN" sz="1600" b="1" dirty="0"/>
              <a:t>Bidirectional GRU (</a:t>
            </a:r>
            <a:r>
              <a:rPr lang="en-US" altLang="zh-CN" sz="1600" b="1" dirty="0" err="1"/>
              <a:t>BiGRU</a:t>
            </a:r>
            <a:r>
              <a:rPr lang="en-US" altLang="zh-CN" sz="1600" b="1" dirty="0"/>
              <a:t>): </a:t>
            </a:r>
            <a:r>
              <a:rPr lang="en-US" altLang="zh-CN" sz="1600" dirty="0"/>
              <a:t>Used to capture long-term dependencies in time-series data, understanding how server states evolve over time.</a:t>
            </a:r>
          </a:p>
          <a:p>
            <a:pPr marL="285750" indent="-285750">
              <a:buFont typeface="Arial" panose="020B0604020202020204" pitchFamily="34" charset="0"/>
              <a:buChar char="•"/>
            </a:pPr>
            <a:r>
              <a:rPr lang="en-US" altLang="zh-CN" sz="1600" b="1" dirty="0"/>
              <a:t>Autoencoder:</a:t>
            </a:r>
            <a:r>
              <a:rPr lang="en-US" altLang="zh-CN" sz="1600" dirty="0"/>
              <a:t> Consists of an encoder and a decoder. The encoder compresses the input data into a latent representation, and the decoder attempts to reconstruct the original data from the latent representation.</a:t>
            </a:r>
            <a:endParaRPr lang="zh-CN" altLang="en-US" sz="1600" dirty="0"/>
          </a:p>
        </p:txBody>
      </p:sp>
      <p:sp>
        <p:nvSpPr>
          <p:cNvPr id="10" name="文本框 9">
            <a:extLst>
              <a:ext uri="{FF2B5EF4-FFF2-40B4-BE49-F238E27FC236}">
                <a16:creationId xmlns:a16="http://schemas.microsoft.com/office/drawing/2014/main" id="{C5DA949F-B2E7-42B5-95A0-3D0ACFB737F0}"/>
              </a:ext>
            </a:extLst>
          </p:cNvPr>
          <p:cNvSpPr txBox="1"/>
          <p:nvPr/>
        </p:nvSpPr>
        <p:spPr>
          <a:xfrm>
            <a:off x="7382933" y="887430"/>
            <a:ext cx="4478867" cy="369332"/>
          </a:xfrm>
          <a:prstGeom prst="rect">
            <a:avLst/>
          </a:prstGeom>
          <a:noFill/>
        </p:spPr>
        <p:txBody>
          <a:bodyPr wrap="square" rtlCol="0">
            <a:spAutoFit/>
          </a:bodyPr>
          <a:lstStyle/>
          <a:p>
            <a:r>
              <a:rPr lang="en-US" altLang="zh-CN" b="1" dirty="0"/>
              <a:t>Working Principle:</a:t>
            </a:r>
            <a:endParaRPr lang="zh-CN" altLang="en-US" b="1" dirty="0"/>
          </a:p>
        </p:txBody>
      </p:sp>
      <p:sp>
        <p:nvSpPr>
          <p:cNvPr id="11" name="文本框 10">
            <a:extLst>
              <a:ext uri="{FF2B5EF4-FFF2-40B4-BE49-F238E27FC236}">
                <a16:creationId xmlns:a16="http://schemas.microsoft.com/office/drawing/2014/main" id="{073B02D0-1A55-4AF2-A35D-D82DC0B69493}"/>
              </a:ext>
            </a:extLst>
          </p:cNvPr>
          <p:cNvSpPr txBox="1"/>
          <p:nvPr/>
        </p:nvSpPr>
        <p:spPr>
          <a:xfrm>
            <a:off x="7306733" y="1308601"/>
            <a:ext cx="3522133"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The model first uses convolutional layers to extract spatial features from the input data.</a:t>
            </a:r>
          </a:p>
          <a:p>
            <a:pPr marL="285750" indent="-285750">
              <a:buFont typeface="Arial" panose="020B0604020202020204" pitchFamily="34" charset="0"/>
              <a:buChar char="•"/>
            </a:pPr>
            <a:r>
              <a:rPr lang="en-US" altLang="zh-CN" sz="1600" dirty="0"/>
              <a:t>The </a:t>
            </a:r>
            <a:r>
              <a:rPr lang="en-US" altLang="zh-CN" sz="1600" dirty="0" err="1"/>
              <a:t>BiGRU</a:t>
            </a:r>
            <a:r>
              <a:rPr lang="en-US" altLang="zh-CN" sz="1600" dirty="0"/>
              <a:t> layers then learn temporal dependencies in the time series.</a:t>
            </a:r>
          </a:p>
          <a:p>
            <a:pPr marL="285750" indent="-285750">
              <a:buFont typeface="Arial" panose="020B0604020202020204" pitchFamily="34" charset="0"/>
              <a:buChar char="•"/>
            </a:pPr>
            <a:r>
              <a:rPr lang="en-US" altLang="zh-CN" sz="1600" dirty="0"/>
              <a:t>The encoder compresses the extracted features into a low-dimensional latent representation.</a:t>
            </a:r>
          </a:p>
          <a:p>
            <a:pPr marL="285750" indent="-285750">
              <a:buFont typeface="Arial" panose="020B0604020202020204" pitchFamily="34" charset="0"/>
              <a:buChar char="•"/>
            </a:pPr>
            <a:r>
              <a:rPr lang="en-US" altLang="zh-CN" sz="1600" dirty="0"/>
              <a:t>The decoder attempts to reconstruct the original data from the latent representation.</a:t>
            </a:r>
          </a:p>
          <a:p>
            <a:pPr marL="285750" indent="-285750">
              <a:buFont typeface="Arial" panose="020B0604020202020204" pitchFamily="34" charset="0"/>
              <a:buChar char="•"/>
            </a:pPr>
            <a:r>
              <a:rPr lang="en-US" altLang="zh-CN" sz="1600" dirty="0"/>
              <a:t>For anomalous data, the reconstruction error will be high because the model has never seen similar patterns.</a:t>
            </a:r>
            <a:endParaRPr lang="zh-CN" altLang="en-US" sz="1600" dirty="0"/>
          </a:p>
        </p:txBody>
      </p:sp>
    </p:spTree>
    <p:extLst>
      <p:ext uri="{BB962C8B-B14F-4D97-AF65-F5344CB8AC3E}">
        <p14:creationId xmlns:p14="http://schemas.microsoft.com/office/powerpoint/2010/main" val="88428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7ACCE94-1C1D-4E5E-BE0D-CCB108FFB274}"/>
              </a:ext>
            </a:extLst>
          </p:cNvPr>
          <p:cNvSpPr>
            <a:spLocks noGrp="1"/>
          </p:cNvSpPr>
          <p:nvPr/>
        </p:nvSpPr>
        <p:spPr>
          <a:xfrm>
            <a:off x="2364982" y="264079"/>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Performance Evaluation</a:t>
            </a:r>
            <a:endParaRPr lang="zh-CN" altLang="en-US" dirty="0"/>
          </a:p>
        </p:txBody>
      </p:sp>
      <p:sp>
        <p:nvSpPr>
          <p:cNvPr id="5" name="文本框 4">
            <a:extLst>
              <a:ext uri="{FF2B5EF4-FFF2-40B4-BE49-F238E27FC236}">
                <a16:creationId xmlns:a16="http://schemas.microsoft.com/office/drawing/2014/main" id="{37B009F5-9540-46A5-84F4-F09F13B8A536}"/>
              </a:ext>
            </a:extLst>
          </p:cNvPr>
          <p:cNvSpPr txBox="1"/>
          <p:nvPr/>
        </p:nvSpPr>
        <p:spPr>
          <a:xfrm>
            <a:off x="999066" y="795625"/>
            <a:ext cx="4478867" cy="369332"/>
          </a:xfrm>
          <a:prstGeom prst="rect">
            <a:avLst/>
          </a:prstGeom>
          <a:noFill/>
        </p:spPr>
        <p:txBody>
          <a:bodyPr wrap="square" rtlCol="0">
            <a:spAutoFit/>
          </a:bodyPr>
          <a:lstStyle/>
          <a:p>
            <a:r>
              <a:rPr lang="en-US" altLang="zh-CN" b="1" dirty="0"/>
              <a:t>Evaluation Metrics:</a:t>
            </a:r>
            <a:endParaRPr lang="zh-CN" altLang="en-US" b="1" dirty="0"/>
          </a:p>
        </p:txBody>
      </p:sp>
      <p:sp>
        <p:nvSpPr>
          <p:cNvPr id="6" name="文本框 5">
            <a:extLst>
              <a:ext uri="{FF2B5EF4-FFF2-40B4-BE49-F238E27FC236}">
                <a16:creationId xmlns:a16="http://schemas.microsoft.com/office/drawing/2014/main" id="{26ABF4AE-E5C8-451D-9912-A3A85DDAC933}"/>
              </a:ext>
            </a:extLst>
          </p:cNvPr>
          <p:cNvSpPr txBox="1"/>
          <p:nvPr/>
        </p:nvSpPr>
        <p:spPr>
          <a:xfrm>
            <a:off x="999066" y="1164957"/>
            <a:ext cx="6485466" cy="280076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Accuracy: The proportion of correctly identified normal and anomalous data points.</a:t>
            </a:r>
          </a:p>
          <a:p>
            <a:pPr marL="285750" indent="-285750">
              <a:buFont typeface="Arial" panose="020B0604020202020204" pitchFamily="34" charset="0"/>
              <a:buChar char="•"/>
            </a:pPr>
            <a:r>
              <a:rPr lang="en-US" altLang="zh-CN" sz="1600" dirty="0"/>
              <a:t>Precision: The proportion of truly anomalous data points among all data points predicted as anomalous.</a:t>
            </a:r>
          </a:p>
          <a:p>
            <a:pPr marL="285750" indent="-285750">
              <a:buFont typeface="Arial" panose="020B0604020202020204" pitchFamily="34" charset="0"/>
              <a:buChar char="•"/>
            </a:pPr>
            <a:r>
              <a:rPr lang="en-US" altLang="zh-CN" sz="1600" dirty="0"/>
              <a:t>Recall: The proportion of truly anomalous data points that are correctly identified by the model.</a:t>
            </a:r>
          </a:p>
          <a:p>
            <a:pPr marL="285750" indent="-285750">
              <a:buFont typeface="Arial" panose="020B0604020202020204" pitchFamily="34" charset="0"/>
              <a:buChar char="•"/>
            </a:pPr>
            <a:r>
              <a:rPr lang="en-US" altLang="zh-CN" sz="1600" dirty="0"/>
              <a:t>F1-score: The harmonic mean of precision and recall, providing a balanced evaluation of model performance.</a:t>
            </a:r>
          </a:p>
          <a:p>
            <a:pPr marL="285750" indent="-285750">
              <a:buFont typeface="Arial" panose="020B0604020202020204" pitchFamily="34" charset="0"/>
              <a:buChar char="•"/>
            </a:pPr>
            <a:r>
              <a:rPr lang="en-US" altLang="zh-CN" sz="1600" dirty="0"/>
              <a:t>AUC (Area Under the ROC Curve): The area under the ROC curve, measuring the model's ability to distinguish between normal and anomalous data.</a:t>
            </a:r>
            <a:endParaRPr lang="zh-CN" altLang="en-US" sz="1600" dirty="0"/>
          </a:p>
        </p:txBody>
      </p:sp>
      <p:sp>
        <p:nvSpPr>
          <p:cNvPr id="7" name="文本框 6">
            <a:extLst>
              <a:ext uri="{FF2B5EF4-FFF2-40B4-BE49-F238E27FC236}">
                <a16:creationId xmlns:a16="http://schemas.microsoft.com/office/drawing/2014/main" id="{B451A5EA-1E65-469A-8820-ADFF57EEEC81}"/>
              </a:ext>
            </a:extLst>
          </p:cNvPr>
          <p:cNvSpPr txBox="1"/>
          <p:nvPr/>
        </p:nvSpPr>
        <p:spPr>
          <a:xfrm>
            <a:off x="999065" y="4162796"/>
            <a:ext cx="4478867" cy="369332"/>
          </a:xfrm>
          <a:prstGeom prst="rect">
            <a:avLst/>
          </a:prstGeom>
          <a:noFill/>
        </p:spPr>
        <p:txBody>
          <a:bodyPr wrap="square" rtlCol="0">
            <a:spAutoFit/>
          </a:bodyPr>
          <a:lstStyle/>
          <a:p>
            <a:r>
              <a:rPr lang="en-US" altLang="zh-CN" b="1" dirty="0"/>
              <a:t>Evaluation of </a:t>
            </a:r>
            <a:r>
              <a:rPr lang="en-US" altLang="zh-CN" b="1" dirty="0" err="1"/>
              <a:t>ConvBiGRU</a:t>
            </a:r>
            <a:r>
              <a:rPr lang="en-US" altLang="zh-CN" b="1" dirty="0"/>
              <a:t> Autoencoder</a:t>
            </a:r>
            <a:endParaRPr lang="zh-CN" altLang="en-US" b="1" dirty="0"/>
          </a:p>
        </p:txBody>
      </p:sp>
      <p:graphicFrame>
        <p:nvGraphicFramePr>
          <p:cNvPr id="8" name="表格 8">
            <a:extLst>
              <a:ext uri="{FF2B5EF4-FFF2-40B4-BE49-F238E27FC236}">
                <a16:creationId xmlns:a16="http://schemas.microsoft.com/office/drawing/2014/main" id="{227EC2C9-7D64-4989-81E8-EDD0A335A253}"/>
              </a:ext>
            </a:extLst>
          </p:cNvPr>
          <p:cNvGraphicFramePr>
            <a:graphicFrameLocks noGrp="1"/>
          </p:cNvGraphicFramePr>
          <p:nvPr>
            <p:extLst>
              <p:ext uri="{D42A27DB-BD31-4B8C-83A1-F6EECF244321}">
                <p14:modId xmlns:p14="http://schemas.microsoft.com/office/powerpoint/2010/main" val="2062852633"/>
              </p:ext>
            </p:extLst>
          </p:nvPr>
        </p:nvGraphicFramePr>
        <p:xfrm>
          <a:off x="999065" y="4827600"/>
          <a:ext cx="6612468" cy="675640"/>
        </p:xfrm>
        <a:graphic>
          <a:graphicData uri="http://schemas.openxmlformats.org/drawingml/2006/table">
            <a:tbl>
              <a:tblPr firstRow="1" bandRow="1">
                <a:tableStyleId>{22838BEF-8BB2-4498-84A7-C5851F593DF1}</a:tableStyleId>
              </a:tblPr>
              <a:tblGrid>
                <a:gridCol w="1102078">
                  <a:extLst>
                    <a:ext uri="{9D8B030D-6E8A-4147-A177-3AD203B41FA5}">
                      <a16:colId xmlns:a16="http://schemas.microsoft.com/office/drawing/2014/main" val="2310586752"/>
                    </a:ext>
                  </a:extLst>
                </a:gridCol>
                <a:gridCol w="1102078">
                  <a:extLst>
                    <a:ext uri="{9D8B030D-6E8A-4147-A177-3AD203B41FA5}">
                      <a16:colId xmlns:a16="http://schemas.microsoft.com/office/drawing/2014/main" val="305865705"/>
                    </a:ext>
                  </a:extLst>
                </a:gridCol>
                <a:gridCol w="1102078">
                  <a:extLst>
                    <a:ext uri="{9D8B030D-6E8A-4147-A177-3AD203B41FA5}">
                      <a16:colId xmlns:a16="http://schemas.microsoft.com/office/drawing/2014/main" val="208102942"/>
                    </a:ext>
                  </a:extLst>
                </a:gridCol>
                <a:gridCol w="1102078">
                  <a:extLst>
                    <a:ext uri="{9D8B030D-6E8A-4147-A177-3AD203B41FA5}">
                      <a16:colId xmlns:a16="http://schemas.microsoft.com/office/drawing/2014/main" val="575751289"/>
                    </a:ext>
                  </a:extLst>
                </a:gridCol>
                <a:gridCol w="1102078">
                  <a:extLst>
                    <a:ext uri="{9D8B030D-6E8A-4147-A177-3AD203B41FA5}">
                      <a16:colId xmlns:a16="http://schemas.microsoft.com/office/drawing/2014/main" val="1733428195"/>
                    </a:ext>
                  </a:extLst>
                </a:gridCol>
                <a:gridCol w="1102078">
                  <a:extLst>
                    <a:ext uri="{9D8B030D-6E8A-4147-A177-3AD203B41FA5}">
                      <a16:colId xmlns:a16="http://schemas.microsoft.com/office/drawing/2014/main" val="1945221671"/>
                    </a:ext>
                  </a:extLst>
                </a:gridCol>
              </a:tblGrid>
              <a:tr h="370840">
                <a:tc>
                  <a:txBody>
                    <a:bodyPr/>
                    <a:lstStyle/>
                    <a:p>
                      <a:endParaRPr lang="zh-CN" altLang="en-US" sz="1400" dirty="0"/>
                    </a:p>
                  </a:txBody>
                  <a:tcPr/>
                </a:tc>
                <a:tc>
                  <a:txBody>
                    <a:bodyPr/>
                    <a:lstStyle/>
                    <a:p>
                      <a:pPr algn="ctr"/>
                      <a:r>
                        <a:rPr lang="en-US" altLang="zh-CN" sz="1400" dirty="0"/>
                        <a:t>Accuracy</a:t>
                      </a:r>
                      <a:endParaRPr lang="zh-CN" altLang="en-US" sz="1400" dirty="0"/>
                    </a:p>
                  </a:txBody>
                  <a:tcPr/>
                </a:tc>
                <a:tc>
                  <a:txBody>
                    <a:bodyPr/>
                    <a:lstStyle/>
                    <a:p>
                      <a:pPr algn="ctr"/>
                      <a:r>
                        <a:rPr lang="en-US" altLang="zh-CN" sz="1400" dirty="0"/>
                        <a:t>Precision</a:t>
                      </a:r>
                      <a:endParaRPr lang="zh-CN" altLang="en-US" sz="1400" dirty="0"/>
                    </a:p>
                  </a:txBody>
                  <a:tcPr/>
                </a:tc>
                <a:tc>
                  <a:txBody>
                    <a:bodyPr/>
                    <a:lstStyle/>
                    <a:p>
                      <a:pPr algn="ctr"/>
                      <a:r>
                        <a:rPr lang="en-US" altLang="zh-CN" sz="1400" dirty="0"/>
                        <a:t>Recall</a:t>
                      </a:r>
                      <a:endParaRPr lang="zh-CN" altLang="en-US" sz="1400" dirty="0"/>
                    </a:p>
                  </a:txBody>
                  <a:tcPr/>
                </a:tc>
                <a:tc>
                  <a:txBody>
                    <a:bodyPr/>
                    <a:lstStyle/>
                    <a:p>
                      <a:pPr algn="ctr"/>
                      <a:r>
                        <a:rPr lang="en-US" altLang="zh-CN" sz="1400" dirty="0"/>
                        <a:t>F1-Score</a:t>
                      </a:r>
                      <a:endParaRPr lang="zh-CN" altLang="en-US" sz="1400" dirty="0"/>
                    </a:p>
                  </a:txBody>
                  <a:tcPr/>
                </a:tc>
                <a:tc>
                  <a:txBody>
                    <a:bodyPr/>
                    <a:lstStyle/>
                    <a:p>
                      <a:pPr algn="ctr"/>
                      <a:r>
                        <a:rPr lang="en-US" altLang="zh-CN" sz="1400" dirty="0"/>
                        <a:t>ROC-AUC</a:t>
                      </a:r>
                      <a:endParaRPr lang="zh-CN" altLang="en-US" sz="1400" dirty="0"/>
                    </a:p>
                  </a:txBody>
                  <a:tcPr/>
                </a:tc>
                <a:extLst>
                  <a:ext uri="{0D108BD9-81ED-4DB2-BD59-A6C34878D82A}">
                    <a16:rowId xmlns:a16="http://schemas.microsoft.com/office/drawing/2014/main" val="898808717"/>
                  </a:ext>
                </a:extLst>
              </a:tr>
              <a:tr h="294640">
                <a:tc>
                  <a:txBody>
                    <a:bodyPr/>
                    <a:lstStyle/>
                    <a:p>
                      <a:pPr algn="ctr"/>
                      <a:r>
                        <a:rPr lang="en-US" altLang="zh-CN" sz="1100" b="0" dirty="0" err="1"/>
                        <a:t>ConvBiGRU</a:t>
                      </a:r>
                      <a:r>
                        <a:rPr lang="en-US" altLang="zh-CN" sz="1100" b="0" dirty="0"/>
                        <a:t>-AE</a:t>
                      </a:r>
                      <a:endParaRPr lang="zh-CN" altLang="en-US" sz="1100" b="0" dirty="0"/>
                    </a:p>
                  </a:txBody>
                  <a:tcPr/>
                </a:tc>
                <a:tc>
                  <a:txBody>
                    <a:bodyPr/>
                    <a:lstStyle/>
                    <a:p>
                      <a:pPr algn="ctr"/>
                      <a:r>
                        <a:rPr lang="en-US" altLang="zh-CN" sz="1400" dirty="0"/>
                        <a:t>0.941</a:t>
                      </a:r>
                      <a:endParaRPr lang="zh-CN" altLang="en-US" sz="1400" dirty="0"/>
                    </a:p>
                  </a:txBody>
                  <a:tcPr/>
                </a:tc>
                <a:tc>
                  <a:txBody>
                    <a:bodyPr/>
                    <a:lstStyle/>
                    <a:p>
                      <a:pPr algn="ctr"/>
                      <a:r>
                        <a:rPr lang="en-US" altLang="zh-CN" sz="1400" dirty="0"/>
                        <a:t>0.846</a:t>
                      </a:r>
                      <a:endParaRPr lang="zh-CN" altLang="en-US" sz="1400" dirty="0"/>
                    </a:p>
                  </a:txBody>
                  <a:tcPr/>
                </a:tc>
                <a:tc>
                  <a:txBody>
                    <a:bodyPr/>
                    <a:lstStyle/>
                    <a:p>
                      <a:pPr algn="ctr"/>
                      <a:r>
                        <a:rPr lang="en-US" altLang="zh-CN" sz="1400" dirty="0"/>
                        <a:t>0.805</a:t>
                      </a:r>
                      <a:endParaRPr lang="zh-CN" altLang="en-US" sz="1400" dirty="0"/>
                    </a:p>
                  </a:txBody>
                  <a:tcPr/>
                </a:tc>
                <a:tc>
                  <a:txBody>
                    <a:bodyPr/>
                    <a:lstStyle/>
                    <a:p>
                      <a:pPr algn="ctr"/>
                      <a:r>
                        <a:rPr lang="en-US" altLang="zh-CN" sz="1400" dirty="0"/>
                        <a:t>0.824</a:t>
                      </a:r>
                      <a:endParaRPr lang="zh-CN" altLang="en-US" sz="1400" dirty="0"/>
                    </a:p>
                  </a:txBody>
                  <a:tcPr/>
                </a:tc>
                <a:tc>
                  <a:txBody>
                    <a:bodyPr/>
                    <a:lstStyle/>
                    <a:p>
                      <a:pPr algn="ctr"/>
                      <a:r>
                        <a:rPr lang="en-US" altLang="zh-CN" sz="1400" dirty="0"/>
                        <a:t>0.965</a:t>
                      </a:r>
                      <a:endParaRPr lang="zh-CN" altLang="en-US" sz="1400" dirty="0"/>
                    </a:p>
                  </a:txBody>
                  <a:tcPr/>
                </a:tc>
                <a:extLst>
                  <a:ext uri="{0D108BD9-81ED-4DB2-BD59-A6C34878D82A}">
                    <a16:rowId xmlns:a16="http://schemas.microsoft.com/office/drawing/2014/main" val="2798237483"/>
                  </a:ext>
                </a:extLst>
              </a:tr>
            </a:tbl>
          </a:graphicData>
        </a:graphic>
      </p:graphicFrame>
      <p:sp>
        <p:nvSpPr>
          <p:cNvPr id="9" name="文本框 8">
            <a:extLst>
              <a:ext uri="{FF2B5EF4-FFF2-40B4-BE49-F238E27FC236}">
                <a16:creationId xmlns:a16="http://schemas.microsoft.com/office/drawing/2014/main" id="{90C3DEB8-0BF9-41F0-AAA4-86BB39E2E1C7}"/>
              </a:ext>
            </a:extLst>
          </p:cNvPr>
          <p:cNvSpPr txBox="1"/>
          <p:nvPr/>
        </p:nvSpPr>
        <p:spPr>
          <a:xfrm>
            <a:off x="7721599" y="795625"/>
            <a:ext cx="4478867" cy="369332"/>
          </a:xfrm>
          <a:prstGeom prst="rect">
            <a:avLst/>
          </a:prstGeom>
          <a:noFill/>
        </p:spPr>
        <p:txBody>
          <a:bodyPr wrap="square" rtlCol="0">
            <a:spAutoFit/>
          </a:bodyPr>
          <a:lstStyle/>
          <a:p>
            <a:r>
              <a:rPr lang="en-US" altLang="zh-CN" b="1" dirty="0"/>
              <a:t>Evaluation Analysis</a:t>
            </a:r>
            <a:endParaRPr lang="zh-CN" altLang="en-US" b="1" dirty="0"/>
          </a:p>
        </p:txBody>
      </p:sp>
      <p:sp>
        <p:nvSpPr>
          <p:cNvPr id="10" name="文本框 9">
            <a:extLst>
              <a:ext uri="{FF2B5EF4-FFF2-40B4-BE49-F238E27FC236}">
                <a16:creationId xmlns:a16="http://schemas.microsoft.com/office/drawing/2014/main" id="{52B10260-996B-44A5-8556-CC95AEDCF7F1}"/>
              </a:ext>
            </a:extLst>
          </p:cNvPr>
          <p:cNvSpPr txBox="1"/>
          <p:nvPr/>
        </p:nvSpPr>
        <p:spPr>
          <a:xfrm>
            <a:off x="7721599" y="1230283"/>
            <a:ext cx="4072469" cy="4832092"/>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High Accuracy (0.941): This means that the model can correctly classify most data points (including both normal and anomalous ones), indicating good overall classification effectiveness.</a:t>
            </a:r>
          </a:p>
          <a:p>
            <a:pPr marL="285750" indent="-285750">
              <a:buFont typeface="Arial" panose="020B0604020202020204" pitchFamily="34" charset="0"/>
              <a:buChar char="•"/>
            </a:pPr>
            <a:r>
              <a:rPr lang="en-US" altLang="zh-CN" sz="1400" dirty="0"/>
              <a:t>High Precision (0.846): This indicates that among all data predicted as anomalous by the model, 84.6% are indeed anomalous, suggesting a relatively low false positive rate.</a:t>
            </a:r>
          </a:p>
          <a:p>
            <a:pPr marL="285750" indent="-285750">
              <a:buFont typeface="Arial" panose="020B0604020202020204" pitchFamily="34" charset="0"/>
              <a:buChar char="•"/>
            </a:pPr>
            <a:r>
              <a:rPr lang="en-US" altLang="zh-CN" sz="1400" dirty="0"/>
              <a:t>Relatively High Recall (0.805): This indicates that the model successfully detected 80.5% of all true anomalous data, keeping the false negative rate within a certain range.</a:t>
            </a:r>
          </a:p>
          <a:p>
            <a:pPr marL="285750" indent="-285750">
              <a:buFont typeface="Arial" panose="020B0604020202020204" pitchFamily="34" charset="0"/>
              <a:buChar char="•"/>
            </a:pPr>
            <a:r>
              <a:rPr lang="en-US" altLang="zh-CN" sz="1400" dirty="0"/>
              <a:t>Good F1-score (0.824): Combining precision and recall, this demonstrates that the model achieves a good balance between accuracy and completeness.</a:t>
            </a:r>
          </a:p>
          <a:p>
            <a:pPr marL="285750" indent="-285750">
              <a:buFont typeface="Arial" panose="020B0604020202020204" pitchFamily="34" charset="0"/>
              <a:buChar char="•"/>
            </a:pPr>
            <a:r>
              <a:rPr lang="en-US" altLang="zh-CN" sz="1400" dirty="0"/>
              <a:t>Excellent AUC (ROC-AUC: 0.965): With the area under the ROC curve very close to 1, this indicates that the model has a strong ability to distinguish between normal and anomalous data.</a:t>
            </a:r>
            <a:endParaRPr lang="zh-CN" altLang="en-US" sz="1400" dirty="0"/>
          </a:p>
        </p:txBody>
      </p:sp>
    </p:spTree>
    <p:extLst>
      <p:ext uri="{BB962C8B-B14F-4D97-AF65-F5344CB8AC3E}">
        <p14:creationId xmlns:p14="http://schemas.microsoft.com/office/powerpoint/2010/main" val="46559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967184F-1FCD-4BA5-8625-0040019A7565}"/>
              </a:ext>
            </a:extLst>
          </p:cNvPr>
          <p:cNvSpPr>
            <a:spLocks noGrp="1"/>
          </p:cNvSpPr>
          <p:nvPr/>
        </p:nvSpPr>
        <p:spPr>
          <a:xfrm>
            <a:off x="2364982" y="264079"/>
            <a:ext cx="7462036" cy="531546"/>
          </a:xfrm>
          <a:prstGeom prst="rect">
            <a:avLst/>
          </a:prstGeom>
          <a:effectLst>
            <a:outerShdw blurRad="50800" dist="38100" dir="5400000" algn="t"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Performance </a:t>
            </a:r>
            <a:r>
              <a:rPr lang="en-US" altLang="zh-CN" dirty="0" err="1"/>
              <a:t>Comparision</a:t>
            </a:r>
            <a:endParaRPr lang="zh-CN" altLang="en-US" dirty="0"/>
          </a:p>
        </p:txBody>
      </p:sp>
      <p:graphicFrame>
        <p:nvGraphicFramePr>
          <p:cNvPr id="5" name="表格 4">
            <a:extLst>
              <a:ext uri="{FF2B5EF4-FFF2-40B4-BE49-F238E27FC236}">
                <a16:creationId xmlns:a16="http://schemas.microsoft.com/office/drawing/2014/main" id="{E11E7A77-6118-4022-BF17-7E19EBBE6CD4}"/>
              </a:ext>
            </a:extLst>
          </p:cNvPr>
          <p:cNvGraphicFramePr>
            <a:graphicFrameLocks noGrp="1"/>
          </p:cNvGraphicFramePr>
          <p:nvPr>
            <p:extLst>
              <p:ext uri="{D42A27DB-BD31-4B8C-83A1-F6EECF244321}">
                <p14:modId xmlns:p14="http://schemas.microsoft.com/office/powerpoint/2010/main" val="341347240"/>
              </p:ext>
            </p:extLst>
          </p:nvPr>
        </p:nvGraphicFramePr>
        <p:xfrm>
          <a:off x="1159933" y="1386806"/>
          <a:ext cx="5291666" cy="2363925"/>
        </p:xfrm>
        <a:graphic>
          <a:graphicData uri="http://schemas.openxmlformats.org/drawingml/2006/table">
            <a:tbl>
              <a:tblPr>
                <a:tableStyleId>{5C22544A-7EE6-4342-B048-85BDC9FD1C3A}</a:tableStyleId>
              </a:tblPr>
              <a:tblGrid>
                <a:gridCol w="937381">
                  <a:extLst>
                    <a:ext uri="{9D8B030D-6E8A-4147-A177-3AD203B41FA5}">
                      <a16:colId xmlns:a16="http://schemas.microsoft.com/office/drawing/2014/main" val="254367219"/>
                    </a:ext>
                  </a:extLst>
                </a:gridCol>
                <a:gridCol w="870857">
                  <a:extLst>
                    <a:ext uri="{9D8B030D-6E8A-4147-A177-3AD203B41FA5}">
                      <a16:colId xmlns:a16="http://schemas.microsoft.com/office/drawing/2014/main" val="3200381631"/>
                    </a:ext>
                  </a:extLst>
                </a:gridCol>
                <a:gridCol w="870857">
                  <a:extLst>
                    <a:ext uri="{9D8B030D-6E8A-4147-A177-3AD203B41FA5}">
                      <a16:colId xmlns:a16="http://schemas.microsoft.com/office/drawing/2014/main" val="1904581102"/>
                    </a:ext>
                  </a:extLst>
                </a:gridCol>
                <a:gridCol w="870857">
                  <a:extLst>
                    <a:ext uri="{9D8B030D-6E8A-4147-A177-3AD203B41FA5}">
                      <a16:colId xmlns:a16="http://schemas.microsoft.com/office/drawing/2014/main" val="3004032056"/>
                    </a:ext>
                  </a:extLst>
                </a:gridCol>
                <a:gridCol w="870857">
                  <a:extLst>
                    <a:ext uri="{9D8B030D-6E8A-4147-A177-3AD203B41FA5}">
                      <a16:colId xmlns:a16="http://schemas.microsoft.com/office/drawing/2014/main" val="812752201"/>
                    </a:ext>
                  </a:extLst>
                </a:gridCol>
                <a:gridCol w="870857">
                  <a:extLst>
                    <a:ext uri="{9D8B030D-6E8A-4147-A177-3AD203B41FA5}">
                      <a16:colId xmlns:a16="http://schemas.microsoft.com/office/drawing/2014/main" val="1096200228"/>
                    </a:ext>
                  </a:extLst>
                </a:gridCol>
              </a:tblGrid>
              <a:tr h="274742">
                <a:tc>
                  <a:txBody>
                    <a:bodyPr/>
                    <a:lstStyle/>
                    <a:p>
                      <a:pPr algn="ctr"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Accuracy</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dirty="0">
                          <a:effectLst/>
                        </a:rPr>
                        <a:t>Precision</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Recall</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F1-score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sz="1000" u="none" strike="noStrike">
                          <a:effectLst/>
                        </a:rPr>
                        <a:t>ROC_AUC</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932442786"/>
                  </a:ext>
                </a:extLst>
              </a:tr>
              <a:tr h="377770">
                <a:tc>
                  <a:txBody>
                    <a:bodyPr/>
                    <a:lstStyle/>
                    <a:p>
                      <a:pPr algn="ctr" fontAlgn="ctr"/>
                      <a:r>
                        <a:rPr lang="en-US" sz="1000" u="none" strike="noStrike">
                          <a:effectLst/>
                        </a:rPr>
                        <a:t>LSTM Autoencoder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0.846</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0.842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0.844</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0.962</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3089918429"/>
                  </a:ext>
                </a:extLst>
              </a:tr>
              <a:tr h="435008">
                <a:tc>
                  <a:txBody>
                    <a:bodyPr/>
                    <a:lstStyle/>
                    <a:p>
                      <a:pPr algn="ctr" fontAlgn="ctr"/>
                      <a:r>
                        <a:rPr lang="en-US" sz="1000" u="none" strike="noStrike">
                          <a:effectLst/>
                        </a:rPr>
                        <a:t>LSTM VAE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0.854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0.835</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0.844</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0.967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2862882900"/>
                  </a:ext>
                </a:extLst>
              </a:tr>
              <a:tr h="360599">
                <a:tc>
                  <a:txBody>
                    <a:bodyPr/>
                    <a:lstStyle/>
                    <a:p>
                      <a:pPr algn="ctr" fontAlgn="ctr"/>
                      <a:r>
                        <a:rPr lang="en-US" sz="1000" u="none" strike="noStrike">
                          <a:effectLst/>
                        </a:rPr>
                        <a:t>LSTM Predictor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0.929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0.801</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669524398"/>
                  </a:ext>
                </a:extLst>
              </a:tr>
              <a:tr h="326256">
                <a:tc>
                  <a:txBody>
                    <a:bodyPr/>
                    <a:lstStyle/>
                    <a:p>
                      <a:pPr algn="ctr" fontAlgn="ctr"/>
                      <a:r>
                        <a:rPr lang="en-US" sz="1000" u="none" strike="noStrike" dirty="0">
                          <a:effectLst/>
                        </a:rPr>
                        <a:t>Isolation Forest</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0.771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0.636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0.823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0.646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0.867</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476165961"/>
                  </a:ext>
                </a:extLst>
              </a:tr>
              <a:tr h="286189">
                <a:tc>
                  <a:txBody>
                    <a:bodyPr/>
                    <a:lstStyle/>
                    <a:p>
                      <a:pPr algn="ctr" fontAlgn="ctr"/>
                      <a:r>
                        <a:rPr lang="en-US" sz="1000" u="none" strike="noStrike">
                          <a:effectLst/>
                        </a:rPr>
                        <a:t>PCA</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0.857</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0.697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0.881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0.737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0.948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1860052774"/>
                  </a:ext>
                </a:extLst>
              </a:tr>
              <a:tr h="303361">
                <a:tc>
                  <a:txBody>
                    <a:bodyPr/>
                    <a:lstStyle/>
                    <a:p>
                      <a:pPr algn="ctr" fontAlgn="ctr"/>
                      <a:r>
                        <a:rPr lang="en-US" sz="1000" u="none" strike="noStrike" dirty="0" err="1">
                          <a:effectLst/>
                        </a:rPr>
                        <a:t>ConvBiGRU</a:t>
                      </a:r>
                      <a:r>
                        <a:rPr lang="en-US" sz="1000" u="none" strike="noStrike" dirty="0">
                          <a:effectLst/>
                        </a:rPr>
                        <a:t>-AE</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0.941</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0.846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0.805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a:effectLst/>
                        </a:rPr>
                        <a:t>0.824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8288" marR="8288" marT="8288" marB="0" anchor="ctr"/>
                </a:tc>
                <a:tc>
                  <a:txBody>
                    <a:bodyPr/>
                    <a:lstStyle/>
                    <a:p>
                      <a:pPr algn="ctr" fontAlgn="ctr"/>
                      <a:r>
                        <a:rPr lang="en-US" altLang="zh-CN" sz="1000" u="none" strike="noStrike" dirty="0">
                          <a:effectLst/>
                        </a:rPr>
                        <a:t>0.965</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8288" marR="8288" marT="8288" marB="0" anchor="ctr"/>
                </a:tc>
                <a:extLst>
                  <a:ext uri="{0D108BD9-81ED-4DB2-BD59-A6C34878D82A}">
                    <a16:rowId xmlns:a16="http://schemas.microsoft.com/office/drawing/2014/main" val="2813457508"/>
                  </a:ext>
                </a:extLst>
              </a:tr>
            </a:tbl>
          </a:graphicData>
        </a:graphic>
      </p:graphicFrame>
      <p:sp>
        <p:nvSpPr>
          <p:cNvPr id="6" name="文本框 5">
            <a:extLst>
              <a:ext uri="{FF2B5EF4-FFF2-40B4-BE49-F238E27FC236}">
                <a16:creationId xmlns:a16="http://schemas.microsoft.com/office/drawing/2014/main" id="{5DD34D22-554D-40D8-A1A8-2122FD06E0BD}"/>
              </a:ext>
            </a:extLst>
          </p:cNvPr>
          <p:cNvSpPr txBox="1"/>
          <p:nvPr/>
        </p:nvSpPr>
        <p:spPr>
          <a:xfrm>
            <a:off x="1058333" y="754038"/>
            <a:ext cx="8483600" cy="646331"/>
          </a:xfrm>
          <a:prstGeom prst="rect">
            <a:avLst/>
          </a:prstGeom>
          <a:noFill/>
        </p:spPr>
        <p:txBody>
          <a:bodyPr wrap="square" rtlCol="0">
            <a:spAutoFit/>
          </a:bodyPr>
          <a:lstStyle/>
          <a:p>
            <a:r>
              <a:rPr lang="en-US" altLang="zh-CN" dirty="0"/>
              <a:t>We used multiple models for anomaly detection and evaluated the results, as shown in the following table.</a:t>
            </a:r>
            <a:endParaRPr lang="zh-CN" altLang="en-US" dirty="0"/>
          </a:p>
        </p:txBody>
      </p:sp>
      <p:pic>
        <p:nvPicPr>
          <p:cNvPr id="9" name="图片 8">
            <a:extLst>
              <a:ext uri="{FF2B5EF4-FFF2-40B4-BE49-F238E27FC236}">
                <a16:creationId xmlns:a16="http://schemas.microsoft.com/office/drawing/2014/main" id="{29F6E236-54A5-491E-B825-67322ECFB452}"/>
              </a:ext>
            </a:extLst>
          </p:cNvPr>
          <p:cNvPicPr>
            <a:picLocks noChangeAspect="1"/>
          </p:cNvPicPr>
          <p:nvPr/>
        </p:nvPicPr>
        <p:blipFill>
          <a:blip r:embed="rId2"/>
          <a:stretch>
            <a:fillRect/>
          </a:stretch>
        </p:blipFill>
        <p:spPr>
          <a:xfrm>
            <a:off x="1058333" y="3805828"/>
            <a:ext cx="4489254" cy="3052172"/>
          </a:xfrm>
          <a:prstGeom prst="rect">
            <a:avLst/>
          </a:prstGeom>
        </p:spPr>
      </p:pic>
      <p:pic>
        <p:nvPicPr>
          <p:cNvPr id="11" name="图片 10">
            <a:extLst>
              <a:ext uri="{FF2B5EF4-FFF2-40B4-BE49-F238E27FC236}">
                <a16:creationId xmlns:a16="http://schemas.microsoft.com/office/drawing/2014/main" id="{DB1E4A6D-02B4-47A3-BD76-0C47CC5A0CEF}"/>
              </a:ext>
            </a:extLst>
          </p:cNvPr>
          <p:cNvPicPr>
            <a:picLocks noChangeAspect="1"/>
          </p:cNvPicPr>
          <p:nvPr/>
        </p:nvPicPr>
        <p:blipFill>
          <a:blip r:embed="rId3"/>
          <a:stretch>
            <a:fillRect/>
          </a:stretch>
        </p:blipFill>
        <p:spPr>
          <a:xfrm>
            <a:off x="6940748" y="1652328"/>
            <a:ext cx="4823453" cy="4196806"/>
          </a:xfrm>
          <a:prstGeom prst="rect">
            <a:avLst/>
          </a:prstGeom>
        </p:spPr>
      </p:pic>
    </p:spTree>
    <p:extLst>
      <p:ext uri="{BB962C8B-B14F-4D97-AF65-F5344CB8AC3E}">
        <p14:creationId xmlns:p14="http://schemas.microsoft.com/office/powerpoint/2010/main" val="285616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1575</Words>
  <Application>Microsoft Office PowerPoint</Application>
  <PresentationFormat>宽屏</PresentationFormat>
  <Paragraphs>163</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hantom P</dc:creator>
  <cp:lastModifiedBy>hantom P</cp:lastModifiedBy>
  <cp:revision>17</cp:revision>
  <dcterms:created xsi:type="dcterms:W3CDTF">2025-05-19T09:44:27Z</dcterms:created>
  <dcterms:modified xsi:type="dcterms:W3CDTF">2025-05-19T12:02:33Z</dcterms:modified>
</cp:coreProperties>
</file>