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1"/>
  </p:notesMasterIdLst>
  <p:handoutMasterIdLst>
    <p:handoutMasterId r:id="rId12"/>
  </p:handoutMasterIdLst>
  <p:sldIdLst>
    <p:sldId id="256" r:id="rId3"/>
    <p:sldId id="331" r:id="rId4"/>
    <p:sldId id="339" r:id="rId5"/>
    <p:sldId id="336" r:id="rId6"/>
    <p:sldId id="332" r:id="rId7"/>
    <p:sldId id="327" r:id="rId8"/>
    <p:sldId id="333" r:id="rId9"/>
    <p:sldId id="263" r:id="rId10"/>
  </p:sldIdLst>
  <p:sldSz cx="9144000" cy="5143500" type="screen16x9"/>
  <p:notesSz cx="6858000" cy="9144000"/>
  <p:embeddedFontLst>
    <p:embeddedFont>
      <p:font typeface="Arvo" panose="02020500000000000000" charset="0"/>
      <p:regular r:id="rId13"/>
      <p:bold r:id="rId14"/>
      <p:italic r:id="rId15"/>
      <p:boldItalic r:id="rId16"/>
    </p:embeddedFon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Barlow Condensed Medium" panose="00000606000000000000" pitchFamily="2" charset="0"/>
      <p:regular r:id="rId21"/>
      <p:bold r:id="rId22"/>
      <p:italic r:id="rId23"/>
      <p:boldItalic r:id="rId24"/>
    </p:embeddedFont>
    <p:embeddedFont>
      <p:font typeface="Barlow Condensed SemiBold" panose="00000706000000000000" pitchFamily="2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Fira Sans Extra Condensed Medium" panose="02020500000000000000" charset="0"/>
      <p:regular r:id="rId33"/>
      <p:bold r:id="rId34"/>
      <p:italic r:id="rId35"/>
      <p:boldItalic r:id="rId36"/>
    </p:embeddedFont>
    <p:embeddedFont>
      <p:font typeface="微軟正黑體" panose="020B0604030504040204" pitchFamily="34" charset="-12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8AEA6"/>
    <a:srgbClr val="B1DDF0"/>
    <a:srgbClr val="FFCC99"/>
    <a:srgbClr val="F8F1D4"/>
    <a:srgbClr val="E9E6E1"/>
    <a:srgbClr val="000000"/>
    <a:srgbClr val="F2F2F2"/>
    <a:srgbClr val="EBF1DE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5" autoAdjust="0"/>
  </p:normalViewPr>
  <p:slideViewPr>
    <p:cSldViewPr snapToGrid="0">
      <p:cViewPr varScale="1">
        <p:scale>
          <a:sx n="83" d="100"/>
          <a:sy n="83" d="100"/>
        </p:scale>
        <p:origin x="8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75FCA-B216-41FC-A784-835B769348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231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846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e4ef20681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7e4ef20681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46395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385c3b1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385c3b1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55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385c3b1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385c3b1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76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385c3b1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385c3b1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647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385c3b1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385c3b1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8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385c3b1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385c3b1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45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e4ef20681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g7e4ef20681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178977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">
    <p:bg>
      <p:bgPr>
        <a:solidFill>
          <a:srgbClr val="E9E6E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6593791" y="3464513"/>
            <a:ext cx="2550204" cy="2757917"/>
            <a:chOff x="1384075" y="241450"/>
            <a:chExt cx="4822625" cy="5215425"/>
          </a:xfrm>
        </p:grpSpPr>
        <p:sp>
          <p:nvSpPr>
            <p:cNvPr id="53" name="Google Shape;53;p1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3" y="-1861394"/>
            <a:ext cx="2865062" cy="3613975"/>
            <a:chOff x="-26858" y="-227337"/>
            <a:chExt cx="2186403" cy="2757917"/>
          </a:xfrm>
        </p:grpSpPr>
        <p:sp>
          <p:nvSpPr>
            <p:cNvPr id="98" name="Google Shape;98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10800000">
              <a:off x="1683717" y="1776935"/>
              <a:ext cx="115543" cy="134513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6"/>
          <p:cNvGrpSpPr/>
          <p:nvPr/>
        </p:nvGrpSpPr>
        <p:grpSpPr>
          <a:xfrm rot="10800000" flipH="1">
            <a:off x="6382576" y="4059388"/>
            <a:ext cx="2761414" cy="1094590"/>
            <a:chOff x="5543377" y="-26649"/>
            <a:chExt cx="3613944" cy="1432522"/>
          </a:xfrm>
        </p:grpSpPr>
        <p:sp>
          <p:nvSpPr>
            <p:cNvPr id="234" name="Google Shape;234;p1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 rot="-5400000">
              <a:off x="8643319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 rot="-5400000">
              <a:off x="7265114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 rot="-5400000">
              <a:off x="7163986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16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56" name="Google Shape;256;p16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261" name="Google Shape;261;p17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7"/>
          <p:cNvGrpSpPr/>
          <p:nvPr/>
        </p:nvGrpSpPr>
        <p:grpSpPr>
          <a:xfrm flipH="1">
            <a:off x="6278928" y="-280619"/>
            <a:ext cx="2865062" cy="3613975"/>
            <a:chOff x="-26858" y="-227337"/>
            <a:chExt cx="2186403" cy="2757917"/>
          </a:xfrm>
        </p:grpSpPr>
        <p:sp>
          <p:nvSpPr>
            <p:cNvPr id="306" name="Google Shape;306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7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7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7"/>
            <p:cNvSpPr/>
            <p:nvPr/>
          </p:nvSpPr>
          <p:spPr>
            <a:xfrm rot="10800000">
              <a:off x="1683717" y="1776935"/>
              <a:ext cx="115543" cy="134513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8"/>
          <p:cNvGrpSpPr/>
          <p:nvPr/>
        </p:nvGrpSpPr>
        <p:grpSpPr>
          <a:xfrm>
            <a:off x="6396261" y="-26652"/>
            <a:ext cx="2761414" cy="1094590"/>
            <a:chOff x="5543377" y="-26649"/>
            <a:chExt cx="3613944" cy="1432522"/>
          </a:xfrm>
        </p:grpSpPr>
        <p:sp>
          <p:nvSpPr>
            <p:cNvPr id="349" name="Google Shape;349;p18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 rot="-5400000">
              <a:off x="8643319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 rot="-5400000">
              <a:off x="7265114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 rot="-5400000">
              <a:off x="7163986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18"/>
          <p:cNvGrpSpPr/>
          <p:nvPr/>
        </p:nvGrpSpPr>
        <p:grpSpPr>
          <a:xfrm>
            <a:off x="-413095" y="3658798"/>
            <a:ext cx="2192143" cy="1495179"/>
            <a:chOff x="-293169" y="3658798"/>
            <a:chExt cx="2192143" cy="1495179"/>
          </a:xfrm>
        </p:grpSpPr>
        <p:sp>
          <p:nvSpPr>
            <p:cNvPr id="371" name="Google Shape;371;p18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18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cxnSp>
        <p:nvCxnSpPr>
          <p:cNvPr id="397" name="Google Shape;397;p18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18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9"/>
          <p:cNvGrpSpPr/>
          <p:nvPr/>
        </p:nvGrpSpPr>
        <p:grpSpPr>
          <a:xfrm rot="10800000" flipH="1">
            <a:off x="6396261" y="4059388"/>
            <a:ext cx="2761414" cy="1094590"/>
            <a:chOff x="5543377" y="-26649"/>
            <a:chExt cx="3613944" cy="1432522"/>
          </a:xfrm>
        </p:grpSpPr>
        <p:sp>
          <p:nvSpPr>
            <p:cNvPr id="402" name="Google Shape;402;p19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/>
            <p:nvPr/>
          </p:nvSpPr>
          <p:spPr>
            <a:xfrm rot="-5400000">
              <a:off x="8643319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 rot="-5400000">
              <a:off x="7265114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 rot="-5400000">
              <a:off x="7163986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9"/>
          <p:cNvGrpSpPr/>
          <p:nvPr/>
        </p:nvGrpSpPr>
        <p:grpSpPr>
          <a:xfrm rot="10800000" flipH="1">
            <a:off x="-418919" y="-26651"/>
            <a:ext cx="2192143" cy="1495179"/>
            <a:chOff x="-293169" y="3658798"/>
            <a:chExt cx="2192143" cy="1495179"/>
          </a:xfrm>
        </p:grpSpPr>
        <p:sp>
          <p:nvSpPr>
            <p:cNvPr id="424" name="Google Shape;424;p19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9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19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4" name="Google Shape;444;p19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5" name="Google Shape;44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0"/>
          <p:cNvGrpSpPr/>
          <p:nvPr/>
        </p:nvGrpSpPr>
        <p:grpSpPr>
          <a:xfrm rot="10800000">
            <a:off x="11" y="4059388"/>
            <a:ext cx="2761414" cy="1094590"/>
            <a:chOff x="5543377" y="-26649"/>
            <a:chExt cx="3613944" cy="1432522"/>
          </a:xfrm>
        </p:grpSpPr>
        <p:sp>
          <p:nvSpPr>
            <p:cNvPr id="448" name="Google Shape;448;p20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 rot="-5400000">
              <a:off x="8643319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 rot="-5400000">
              <a:off x="7265114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0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0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 rot="-5400000">
              <a:off x="7163986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02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70" name="Google Shape;470;p20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  <p:sp>
        <p:nvSpPr>
          <p:cNvPr id="7" name="Google Shape;478;p22"/>
          <p:cNvSpPr txBox="1">
            <a:spLocks/>
          </p:cNvSpPr>
          <p:nvPr/>
        </p:nvSpPr>
        <p:spPr>
          <a:xfrm>
            <a:off x="128602" y="1043295"/>
            <a:ext cx="8795588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B139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800" dirty="0"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Annotating the genome-wide cis-regulatory modules</a:t>
            </a:r>
          </a:p>
          <a:p>
            <a:r>
              <a:rPr lang="en-US" altLang="zh-TW" sz="2800" dirty="0">
                <a:latin typeface="+mn-lt"/>
                <a:ea typeface="Calibri"/>
                <a:cs typeface="Times New Roman" panose="02020603050405020304" pitchFamily="18" charset="0"/>
                <a:sym typeface="Calibri"/>
              </a:rPr>
              <a:t>in Drosophila via a deep channel-attention network</a:t>
            </a:r>
            <a:endParaRPr lang="en-US" sz="2800" dirty="0">
              <a:latin typeface="+mn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78"/>
            <a:ext cx="1033944" cy="1033944"/>
          </a:xfrm>
          <a:prstGeom prst="rect">
            <a:avLst/>
          </a:prstGeom>
        </p:spPr>
      </p:pic>
      <p:pic>
        <p:nvPicPr>
          <p:cNvPr id="9" name="Google Shape;4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050" y="4618425"/>
            <a:ext cx="5428649" cy="3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1" y="167073"/>
            <a:ext cx="2397669" cy="442647"/>
          </a:xfrm>
          <a:prstGeom prst="rect">
            <a:avLst/>
          </a:prstGeom>
        </p:spPr>
      </p:pic>
      <p:sp>
        <p:nvSpPr>
          <p:cNvPr id="12" name="Google Shape;480;p22"/>
          <p:cNvSpPr txBox="1"/>
          <p:nvPr/>
        </p:nvSpPr>
        <p:spPr>
          <a:xfrm>
            <a:off x="480903" y="2838464"/>
            <a:ext cx="8090987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SzPts val="1800"/>
            </a:pPr>
            <a:r>
              <a:rPr lang="en-US" altLang="zh-TW" sz="1600" dirty="0">
                <a:latin typeface="+mj-lt"/>
                <a:ea typeface="Calibri"/>
                <a:cs typeface="Calibri" panose="020F0502020204030204" pitchFamily="34" charset="0"/>
                <a:sym typeface="Calibri"/>
              </a:rPr>
              <a:t>Speaker: </a:t>
            </a:r>
            <a:r>
              <a:rPr lang="en-US" altLang="zh-TW" sz="1600" dirty="0" err="1">
                <a:latin typeface="+mj-lt"/>
                <a:ea typeface="Calibri"/>
                <a:cs typeface="Calibri" panose="020F0502020204030204" pitchFamily="34" charset="0"/>
                <a:sym typeface="Calibri"/>
              </a:rPr>
              <a:t>Rui-Quan</a:t>
            </a:r>
            <a:r>
              <a:rPr lang="en-US" altLang="zh-TW" sz="1600" dirty="0">
                <a:latin typeface="+mj-lt"/>
                <a:ea typeface="Calibri"/>
                <a:cs typeface="Calibri" panose="020F0502020204030204" pitchFamily="34" charset="0"/>
                <a:sym typeface="Calibri"/>
              </a:rPr>
              <a:t> Hong</a:t>
            </a:r>
            <a:endParaRPr lang="en-US" sz="1600" dirty="0">
              <a:latin typeface="+mj-lt"/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buSzPts val="1800"/>
            </a:pPr>
            <a:r>
              <a:rPr lang="en-US" altLang="zh-TW" spc="10" dirty="0">
                <a:latin typeface="+mj-lt"/>
                <a:cs typeface="Calibri" panose="020F0502020204030204" pitchFamily="34" charset="0"/>
              </a:rPr>
              <a:t> Author: </a:t>
            </a:r>
            <a:r>
              <a:rPr lang="en-US" altLang="zh-TW" spc="10" dirty="0" err="1">
                <a:latin typeface="+mj-lt"/>
                <a:cs typeface="Calibri" panose="020F0502020204030204" pitchFamily="34" charset="0"/>
              </a:rPr>
              <a:t>Rui</a:t>
            </a:r>
            <a:r>
              <a:rPr lang="en-US" altLang="zh-TW" spc="10" dirty="0">
                <a:latin typeface="+mj-lt"/>
                <a:cs typeface="Calibri" panose="020F0502020204030204" pitchFamily="34" charset="0"/>
              </a:rPr>
              <a:t>-Qian Hong, </a:t>
            </a:r>
            <a:r>
              <a:rPr lang="en-US" altLang="zh-TW" spc="10" dirty="0" err="1">
                <a:latin typeface="+mj-lt"/>
                <a:cs typeface="Calibri" panose="020F0502020204030204" pitchFamily="34" charset="0"/>
              </a:rPr>
              <a:t>Teng</a:t>
            </a:r>
            <a:r>
              <a:rPr lang="en-US" altLang="zh-TW" spc="10" dirty="0">
                <a:latin typeface="+mj-lt"/>
                <a:cs typeface="Calibri" panose="020F0502020204030204" pitchFamily="34" charset="0"/>
              </a:rPr>
              <a:t> Gao, Yu-</a:t>
            </a:r>
            <a:r>
              <a:rPr lang="en-US" altLang="zh-TW" spc="10" dirty="0" err="1">
                <a:latin typeface="+mj-lt"/>
                <a:cs typeface="Calibri" panose="020F0502020204030204" pitchFamily="34" charset="0"/>
              </a:rPr>
              <a:t>Huai</a:t>
            </a:r>
            <a:r>
              <a:rPr lang="en-US" altLang="zh-TW" spc="10" dirty="0">
                <a:latin typeface="+mj-lt"/>
                <a:cs typeface="Calibri" panose="020F0502020204030204" pitchFamily="34" charset="0"/>
              </a:rPr>
              <a:t> Yu, Tzu-Hsien Yang*</a:t>
            </a:r>
            <a:endParaRPr lang="en-GB" altLang="zh-TW" spc="10" dirty="0">
              <a:latin typeface="+mj-lt"/>
              <a:cs typeface="Calibri" panose="020F0502020204030204" pitchFamily="34" charset="0"/>
            </a:endParaRPr>
          </a:p>
          <a:p>
            <a:pPr algn="ctr">
              <a:buSzPts val="1800"/>
            </a:pPr>
            <a:r>
              <a:rPr lang="en-GB" altLang="zh-TW" spc="10" dirty="0">
                <a:latin typeface="+mj-lt"/>
                <a:cs typeface="Calibri" panose="020F0502020204030204" pitchFamily="34" charset="0"/>
              </a:rPr>
              <a:t>Department of Information Management, </a:t>
            </a:r>
          </a:p>
          <a:p>
            <a:pPr algn="ctr">
              <a:buSzPts val="1800"/>
            </a:pPr>
            <a:r>
              <a:rPr lang="en-GB" altLang="zh-TW" spc="10" dirty="0">
                <a:latin typeface="+mj-lt"/>
                <a:cs typeface="Calibri" panose="020F0502020204030204" pitchFamily="34" charset="0"/>
              </a:rPr>
              <a:t>National University of Kaohsiung, Taiwan</a:t>
            </a:r>
            <a:endParaRPr lang="en-US" altLang="zh-TW" dirty="0">
              <a:latin typeface="+mj-lt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TW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AA3D021-0D1C-49D6-A162-DAD15D92E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7" y="3448138"/>
            <a:ext cx="1001069" cy="9625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>
                <a:latin typeface="+mn-lt"/>
              </a:rPr>
              <a:t>Introduction</a:t>
            </a:r>
            <a:endParaRPr lang="zh-TW" altLang="en-US" sz="3200" dirty="0">
              <a:latin typeface="+mn-lt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r>
              <a:rPr lang="en-US" altLang="zh-TW" sz="3200" dirty="0">
                <a:latin typeface="+mn-lt"/>
              </a:rPr>
              <a:t>Method</a:t>
            </a:r>
            <a:endParaRPr lang="zh-TW" altLang="en-US" sz="3200" dirty="0">
              <a:latin typeface="+mn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 idx="4"/>
          </p:nvPr>
        </p:nvSpPr>
        <p:spPr>
          <a:xfrm>
            <a:off x="2376372" y="2632138"/>
            <a:ext cx="1460700" cy="577800"/>
          </a:xfrm>
        </p:spPr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6" name="標題 5"/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US" altLang="zh-TW" sz="3200" dirty="0">
                <a:latin typeface="+mn-lt"/>
              </a:rPr>
              <a:t>Results</a:t>
            </a:r>
            <a:endParaRPr lang="zh-TW" altLang="en-US" sz="3200" dirty="0">
              <a:latin typeface="+mn-lt"/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 idx="6"/>
          </p:nvPr>
        </p:nvSpPr>
        <p:spPr>
          <a:xfrm>
            <a:off x="2376372" y="3297388"/>
            <a:ext cx="1460700" cy="577800"/>
          </a:xfrm>
        </p:spPr>
        <p:txBody>
          <a:bodyPr/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ctrTitle" idx="9"/>
          </p:nvPr>
        </p:nvSpPr>
        <p:spPr/>
        <p:txBody>
          <a:bodyPr/>
          <a:lstStyle/>
          <a:p>
            <a:r>
              <a:rPr lang="en-US" altLang="zh-TW" sz="3200" dirty="0">
                <a:latin typeface="+mn-lt"/>
              </a:rPr>
              <a:t>Outline</a:t>
            </a:r>
            <a:endParaRPr lang="zh-TW" altLang="en-US" sz="3200" dirty="0">
              <a:latin typeface="+mn-lt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1" y="167073"/>
            <a:ext cx="2397669" cy="44264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78"/>
            <a:ext cx="1033944" cy="1033944"/>
          </a:xfrm>
          <a:prstGeom prst="rect">
            <a:avLst/>
          </a:prstGeom>
        </p:spPr>
      </p:pic>
      <p:pic>
        <p:nvPicPr>
          <p:cNvPr id="14" name="Google Shape;4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050" y="4618425"/>
            <a:ext cx="5428649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標題 6"/>
          <p:cNvSpPr>
            <a:spLocks noGrp="1"/>
          </p:cNvSpPr>
          <p:nvPr>
            <p:ph type="title" idx="6"/>
          </p:nvPr>
        </p:nvSpPr>
        <p:spPr>
          <a:xfrm>
            <a:off x="2376372" y="3962638"/>
            <a:ext cx="1460700" cy="577800"/>
          </a:xfrm>
        </p:spPr>
        <p:txBody>
          <a:bodyPr/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16" name="標題 5"/>
          <p:cNvSpPr>
            <a:spLocks noGrp="1"/>
          </p:cNvSpPr>
          <p:nvPr>
            <p:ph type="ctrTitle" idx="5"/>
          </p:nvPr>
        </p:nvSpPr>
        <p:spPr>
          <a:xfrm>
            <a:off x="4155425" y="4055650"/>
            <a:ext cx="6807600" cy="577800"/>
          </a:xfrm>
        </p:spPr>
        <p:txBody>
          <a:bodyPr/>
          <a:lstStyle/>
          <a:p>
            <a:r>
              <a:rPr lang="en-US" altLang="zh-TW" sz="3200" dirty="0">
                <a:latin typeface="+mn-lt"/>
              </a:rPr>
              <a:t>Conclusion</a:t>
            </a:r>
            <a:endParaRPr lang="zh-TW" altLang="en-US" sz="3200" dirty="0">
              <a:latin typeface="+mn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69CD9A2-ABC5-42C8-8385-04AF63955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812" y="-61075"/>
            <a:ext cx="1001069" cy="9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0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圓角矩形 26"/>
          <p:cNvSpPr/>
          <p:nvPr/>
        </p:nvSpPr>
        <p:spPr>
          <a:xfrm>
            <a:off x="6029654" y="2752709"/>
            <a:ext cx="2755159" cy="1792231"/>
          </a:xfrm>
          <a:prstGeom prst="roundRect">
            <a:avLst/>
          </a:prstGeom>
          <a:solidFill>
            <a:srgbClr val="F8F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3298628" y="2752709"/>
            <a:ext cx="2484826" cy="1792231"/>
          </a:xfrm>
          <a:prstGeom prst="roundRect">
            <a:avLst/>
          </a:prstGeom>
          <a:solidFill>
            <a:srgbClr val="F8F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571252" y="2752710"/>
            <a:ext cx="2484826" cy="1792231"/>
          </a:xfrm>
          <a:prstGeom prst="roundRect">
            <a:avLst/>
          </a:prstGeom>
          <a:solidFill>
            <a:srgbClr val="F8F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Google Shape;48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8" name="Google Shape;486;p23"/>
          <p:cNvSpPr txBox="1">
            <a:spLocks/>
          </p:cNvSpPr>
          <p:nvPr/>
        </p:nvSpPr>
        <p:spPr>
          <a:xfrm flipH="1">
            <a:off x="770700" y="1636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altLang="zh-TW" dirty="0">
                <a:latin typeface="+mj-lt"/>
                <a:cs typeface="Times New Roman" panose="02020603050405020304" pitchFamily="18" charset="0"/>
              </a:rPr>
              <a:t>Introduction</a:t>
            </a:r>
            <a:endParaRPr lang="en-US" sz="18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78"/>
            <a:ext cx="1033944" cy="1033944"/>
          </a:xfrm>
          <a:prstGeom prst="rect">
            <a:avLst/>
          </a:prstGeom>
        </p:spPr>
      </p:pic>
      <p:pic>
        <p:nvPicPr>
          <p:cNvPr id="13" name="Google Shape;4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050" y="4618425"/>
            <a:ext cx="5428649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橢圓 2"/>
          <p:cNvSpPr/>
          <p:nvPr/>
        </p:nvSpPr>
        <p:spPr>
          <a:xfrm>
            <a:off x="571252" y="909831"/>
            <a:ext cx="648000" cy="6480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4" y="1040943"/>
            <a:ext cx="385775" cy="385775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357833" y="1265005"/>
            <a:ext cx="71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sz="1600" dirty="0"/>
              <a:t>CRMs (cis-regulatory module) in animal genomes, usually placed into one of three categories, are defined by their role in gene expression.</a:t>
            </a:r>
            <a:r>
              <a:rPr lang="zh-TW" altLang="en-US" sz="1600" dirty="0"/>
              <a:t> </a:t>
            </a:r>
            <a:r>
              <a:rPr lang="en-US" altLang="zh-TW" sz="1600" dirty="0"/>
              <a:t>Our goal is to automatically annotate CRM functions by deep learning models.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1" y="167073"/>
            <a:ext cx="2397669" cy="442647"/>
          </a:xfrm>
          <a:prstGeom prst="rect">
            <a:avLst/>
          </a:prstGeom>
        </p:spPr>
      </p:pic>
      <p:sp>
        <p:nvSpPr>
          <p:cNvPr id="30" name="文字方塊 29"/>
          <p:cNvSpPr txBox="1"/>
          <p:nvPr/>
        </p:nvSpPr>
        <p:spPr>
          <a:xfrm>
            <a:off x="1357834" y="941005"/>
            <a:ext cx="223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u="sng" dirty="0"/>
              <a:t>Background</a:t>
            </a:r>
            <a:endParaRPr lang="zh-TW" altLang="en-US" sz="1800" b="1" u="sng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75697" y="2800920"/>
            <a:ext cx="12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u="sng" dirty="0"/>
              <a:t>Enhancer</a:t>
            </a:r>
            <a:endParaRPr lang="zh-TW" altLang="en-US" sz="1800" b="1" u="sng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920612" y="2800921"/>
            <a:ext cx="12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u="sng" dirty="0"/>
              <a:t>Promoter</a:t>
            </a:r>
            <a:endParaRPr lang="zh-TW" altLang="en-US" sz="1800" b="1" u="sng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314534" y="2800921"/>
            <a:ext cx="135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u="sng" dirty="0"/>
              <a:t>Insulator</a:t>
            </a:r>
            <a:endParaRPr lang="zh-TW" altLang="en-US" sz="1800" b="1" u="sng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12018" y="3172510"/>
            <a:ext cx="2721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The DNA sequences that directs RNA polymerase to initiate transcription at the correct place.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3298628" y="3164790"/>
            <a:ext cx="2649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The DNA sequences that cause increased expression of their target gene.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6008203" y="3164791"/>
            <a:ext cx="2776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600" dirty="0"/>
              <a:t>The DNA sequences that control the ability of an enhancer to regulate a promoter by an enhancer blocking activity. </a:t>
            </a:r>
          </a:p>
        </p:txBody>
      </p:sp>
      <p:sp>
        <p:nvSpPr>
          <p:cNvPr id="25" name="橢圓 24"/>
          <p:cNvSpPr/>
          <p:nvPr/>
        </p:nvSpPr>
        <p:spPr>
          <a:xfrm>
            <a:off x="571252" y="1916880"/>
            <a:ext cx="648000" cy="6480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4" y="2047992"/>
            <a:ext cx="385775" cy="3857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1357832" y="1989114"/>
            <a:ext cx="29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u="sng" dirty="0"/>
              <a:t>Known CRM Function</a:t>
            </a:r>
            <a:endParaRPr lang="zh-TW" altLang="en-US" sz="1800" b="1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DEADA0-6461-44E8-8D4F-292AB2DDD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940" y="-61075"/>
            <a:ext cx="1001069" cy="9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圖片 4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0" y="853593"/>
            <a:ext cx="9123124" cy="3535695"/>
          </a:xfrm>
          <a:prstGeom prst="rect">
            <a:avLst/>
          </a:prstGeom>
        </p:spPr>
      </p:pic>
      <p:sp>
        <p:nvSpPr>
          <p:cNvPr id="488" name="Google Shape;48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8" name="Google Shape;486;p23"/>
          <p:cNvSpPr txBox="1">
            <a:spLocks/>
          </p:cNvSpPr>
          <p:nvPr/>
        </p:nvSpPr>
        <p:spPr>
          <a:xfrm flipH="1">
            <a:off x="770700" y="1636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altLang="zh-TW" dirty="0">
                <a:latin typeface="+mj-lt"/>
                <a:cs typeface="Times New Roman" panose="02020603050405020304" pitchFamily="18" charset="0"/>
              </a:rPr>
              <a:t>Method (generating CRM input)</a:t>
            </a:r>
            <a:endParaRPr lang="en-US" sz="18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1" y="167073"/>
            <a:ext cx="2397669" cy="44264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78"/>
            <a:ext cx="1033944" cy="1033944"/>
          </a:xfrm>
          <a:prstGeom prst="rect">
            <a:avLst/>
          </a:prstGeom>
        </p:spPr>
      </p:pic>
      <p:pic>
        <p:nvPicPr>
          <p:cNvPr id="76" name="Google Shape;47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0050" y="4618425"/>
            <a:ext cx="5428649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文字方塊 457"/>
          <p:cNvSpPr txBox="1"/>
          <p:nvPr/>
        </p:nvSpPr>
        <p:spPr>
          <a:xfrm>
            <a:off x="7923920" y="3002426"/>
            <a:ext cx="107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(512, 259)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AC70284-0C2E-4C37-A26A-2BAD8234D3E3}"/>
              </a:ext>
            </a:extLst>
          </p:cNvPr>
          <p:cNvSpPr txBox="1"/>
          <p:nvPr/>
        </p:nvSpPr>
        <p:spPr>
          <a:xfrm rot="2499155">
            <a:off x="3221026" y="40482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TW" sz="1800" kern="1200" dirty="0">
                <a:solidFill>
                  <a:prstClr val="black"/>
                </a:solidFill>
                <a:latin typeface="Calibri"/>
                <a:ea typeface="微軟正黑體"/>
              </a:rPr>
              <a:t>...</a:t>
            </a:r>
            <a:endParaRPr lang="zh-TW" altLang="en-US" sz="1800" kern="1200" dirty="0">
              <a:solidFill>
                <a:prstClr val="black"/>
              </a:solidFill>
              <a:latin typeface="Calibri"/>
              <a:ea typeface="微軟正黑體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42661" y="1382226"/>
            <a:ext cx="18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 number: 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42661" y="2067269"/>
            <a:ext cx="18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 number: 57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242661" y="2848537"/>
            <a:ext cx="18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 number: 7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42661" y="3591057"/>
            <a:ext cx="195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 number: 158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242661" y="4306751"/>
            <a:ext cx="195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Dataset number: 1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95098" y="1913380"/>
            <a:ext cx="108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ATCGA….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86553" y="677546"/>
            <a:ext cx="308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[0.1, 0, 0.3, 0.8, 0.7, ……..]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43D2005-E1D9-476F-BFB6-EECB844BC8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7" y="3448138"/>
            <a:ext cx="1001069" cy="9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圓角矩形 64"/>
          <p:cNvSpPr/>
          <p:nvPr/>
        </p:nvSpPr>
        <p:spPr>
          <a:xfrm>
            <a:off x="1864790" y="950968"/>
            <a:ext cx="2484826" cy="3533249"/>
          </a:xfrm>
          <a:prstGeom prst="roundRect">
            <a:avLst/>
          </a:prstGeom>
          <a:solidFill>
            <a:srgbClr val="F8F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>
            <a:off x="410710" y="2211723"/>
            <a:ext cx="937438" cy="919342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8" name="Google Shape;48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8" name="Google Shape;486;p23"/>
          <p:cNvSpPr txBox="1">
            <a:spLocks/>
          </p:cNvSpPr>
          <p:nvPr/>
        </p:nvSpPr>
        <p:spPr>
          <a:xfrm flipH="1">
            <a:off x="770700" y="1636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altLang="zh-TW" dirty="0">
                <a:latin typeface="+mj-lt"/>
                <a:cs typeface="Times New Roman" panose="02020603050405020304" pitchFamily="18" charset="0"/>
              </a:rPr>
              <a:t>Method (Channel Attention)</a:t>
            </a:r>
            <a:endParaRPr lang="en-US" sz="18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1" y="167073"/>
            <a:ext cx="2397669" cy="44264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78"/>
            <a:ext cx="1033944" cy="1033944"/>
          </a:xfrm>
          <a:prstGeom prst="rect">
            <a:avLst/>
          </a:prstGeom>
        </p:spPr>
      </p:pic>
      <p:pic>
        <p:nvPicPr>
          <p:cNvPr id="76" name="Google Shape;47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050" y="4618425"/>
            <a:ext cx="5428649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圓角矩形 14"/>
          <p:cNvSpPr/>
          <p:nvPr/>
        </p:nvSpPr>
        <p:spPr>
          <a:xfrm>
            <a:off x="1694563" y="824445"/>
            <a:ext cx="2828157" cy="3793980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圓角矩形 24"/>
          <p:cNvSpPr/>
          <p:nvPr/>
        </p:nvSpPr>
        <p:spPr>
          <a:xfrm>
            <a:off x="2430763" y="747211"/>
            <a:ext cx="1485259" cy="315607"/>
          </a:xfrm>
          <a:prstGeom prst="roundRect">
            <a:avLst/>
          </a:prstGeom>
          <a:solidFill>
            <a:srgbClr val="CDEB8B"/>
          </a:solidFill>
          <a:ln>
            <a:solidFill>
              <a:srgbClr val="CDEB8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  <a:ea typeface="MS UI Gothic" panose="020B0600070205080204" pitchFamily="34" charset="-128"/>
              </a:rPr>
              <a:t>Channel Attention</a:t>
            </a:r>
          </a:p>
        </p:txBody>
      </p:sp>
      <p:cxnSp>
        <p:nvCxnSpPr>
          <p:cNvPr id="480" name="直線單箭頭接點 479"/>
          <p:cNvCxnSpPr/>
          <p:nvPr/>
        </p:nvCxnSpPr>
        <p:spPr>
          <a:xfrm flipH="1">
            <a:off x="2845578" y="2762451"/>
            <a:ext cx="0" cy="456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4941" y="2500841"/>
            <a:ext cx="507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512</a:t>
            </a:r>
            <a:endParaRPr lang="zh-TW" altLang="en-US" sz="105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47154" y="2038298"/>
            <a:ext cx="50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259</a:t>
            </a:r>
            <a:endParaRPr lang="zh-TW" altLang="en-US" sz="1000" dirty="0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3" y="2307399"/>
            <a:ext cx="770586" cy="758419"/>
          </a:xfrm>
          <a:prstGeom prst="rect">
            <a:avLst/>
          </a:prstGeom>
        </p:spPr>
      </p:pic>
      <p:sp>
        <p:nvSpPr>
          <p:cNvPr id="64" name="圓角矩形 63"/>
          <p:cNvSpPr/>
          <p:nvPr/>
        </p:nvSpPr>
        <p:spPr>
          <a:xfrm>
            <a:off x="2612890" y="1906564"/>
            <a:ext cx="1010439" cy="408783"/>
          </a:xfrm>
          <a:prstGeom prst="roundRect">
            <a:avLst/>
          </a:prstGeom>
          <a:solidFill>
            <a:srgbClr val="B1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673719" y="3112288"/>
            <a:ext cx="433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Input</a:t>
            </a:r>
            <a:endParaRPr lang="zh-TW" altLang="en-US" sz="700" dirty="0"/>
          </a:p>
        </p:txBody>
      </p:sp>
      <p:sp>
        <p:nvSpPr>
          <p:cNvPr id="66" name="圓角矩形 65"/>
          <p:cNvSpPr/>
          <p:nvPr/>
        </p:nvSpPr>
        <p:spPr>
          <a:xfrm>
            <a:off x="4845959" y="2185319"/>
            <a:ext cx="937438" cy="919342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42" y="2280995"/>
            <a:ext cx="770586" cy="758419"/>
          </a:xfrm>
          <a:prstGeom prst="rect">
            <a:avLst/>
          </a:prstGeom>
        </p:spPr>
      </p:pic>
      <p:sp>
        <p:nvSpPr>
          <p:cNvPr id="69" name="文字方塊 68"/>
          <p:cNvSpPr txBox="1"/>
          <p:nvPr/>
        </p:nvSpPr>
        <p:spPr>
          <a:xfrm>
            <a:off x="4842895" y="3121522"/>
            <a:ext cx="1018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Channel - attentive</a:t>
            </a:r>
            <a:endParaRPr lang="zh-TW" altLang="en-US" sz="700" dirty="0"/>
          </a:p>
        </p:txBody>
      </p:sp>
      <p:sp>
        <p:nvSpPr>
          <p:cNvPr id="70" name="圓角矩形 69"/>
          <p:cNvSpPr/>
          <p:nvPr/>
        </p:nvSpPr>
        <p:spPr>
          <a:xfrm>
            <a:off x="2031138" y="3218170"/>
            <a:ext cx="937438" cy="919342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21" y="3313846"/>
            <a:ext cx="770586" cy="758419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74" y="2002346"/>
            <a:ext cx="834069" cy="196714"/>
          </a:xfrm>
          <a:prstGeom prst="rect">
            <a:avLst/>
          </a:prstGeom>
        </p:spPr>
      </p:pic>
      <p:sp>
        <p:nvSpPr>
          <p:cNvPr id="63" name="文字方塊 62"/>
          <p:cNvSpPr txBox="1"/>
          <p:nvPr/>
        </p:nvSpPr>
        <p:spPr>
          <a:xfrm rot="18862025">
            <a:off x="2651560" y="2484700"/>
            <a:ext cx="3631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⊕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4" name="圓角矩形 113"/>
          <p:cNvSpPr/>
          <p:nvPr/>
        </p:nvSpPr>
        <p:spPr>
          <a:xfrm rot="16200000">
            <a:off x="3581073" y="3448125"/>
            <a:ext cx="1010439" cy="408783"/>
          </a:xfrm>
          <a:prstGeom prst="roundRect">
            <a:avLst/>
          </a:prstGeom>
          <a:solidFill>
            <a:srgbClr val="B1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5" name="圖片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1595" y="3570140"/>
            <a:ext cx="834069" cy="196714"/>
          </a:xfrm>
          <a:prstGeom prst="rect">
            <a:avLst/>
          </a:prstGeom>
        </p:spPr>
      </p:pic>
      <p:cxnSp>
        <p:nvCxnSpPr>
          <p:cNvPr id="478" name="直線接點 477"/>
          <p:cNvCxnSpPr/>
          <p:nvPr/>
        </p:nvCxnSpPr>
        <p:spPr>
          <a:xfrm flipH="1">
            <a:off x="1345514" y="2686608"/>
            <a:ext cx="14405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接點 491"/>
          <p:cNvCxnSpPr/>
          <p:nvPr/>
        </p:nvCxnSpPr>
        <p:spPr>
          <a:xfrm>
            <a:off x="2965018" y="3611834"/>
            <a:ext cx="38361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接點 494"/>
          <p:cNvCxnSpPr/>
          <p:nvPr/>
        </p:nvCxnSpPr>
        <p:spPr>
          <a:xfrm flipV="1">
            <a:off x="3348637" y="2694229"/>
            <a:ext cx="0" cy="9176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>
            <a:off x="3348638" y="2694229"/>
            <a:ext cx="676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/>
          <p:nvPr/>
        </p:nvCxnSpPr>
        <p:spPr>
          <a:xfrm>
            <a:off x="2845578" y="2280995"/>
            <a:ext cx="0" cy="3337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 rot="18862025">
            <a:off x="3889742" y="2487902"/>
            <a:ext cx="3631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⊕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05" name="直線接點 504"/>
          <p:cNvCxnSpPr>
            <a:endCxn id="114" idx="3"/>
          </p:cNvCxnSpPr>
          <p:nvPr/>
        </p:nvCxnSpPr>
        <p:spPr>
          <a:xfrm>
            <a:off x="4086293" y="2743200"/>
            <a:ext cx="0" cy="40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單箭頭接點 506"/>
          <p:cNvCxnSpPr/>
          <p:nvPr/>
        </p:nvCxnSpPr>
        <p:spPr>
          <a:xfrm flipV="1">
            <a:off x="4170795" y="2694229"/>
            <a:ext cx="684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文字方塊 510"/>
          <p:cNvSpPr txBox="1"/>
          <p:nvPr/>
        </p:nvSpPr>
        <p:spPr>
          <a:xfrm>
            <a:off x="2930434" y="2228810"/>
            <a:ext cx="42459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259</a:t>
            </a:r>
            <a:endParaRPr lang="zh-TW" altLang="en-US" sz="1000" dirty="0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2965018" y="3958312"/>
            <a:ext cx="91688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4088335" y="3544435"/>
            <a:ext cx="451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512</a:t>
            </a:r>
            <a:endParaRPr lang="zh-TW" altLang="en-US" sz="1000" dirty="0"/>
          </a:p>
        </p:txBody>
      </p:sp>
      <p:sp>
        <p:nvSpPr>
          <p:cNvPr id="162" name="圓角矩形 161"/>
          <p:cNvSpPr/>
          <p:nvPr/>
        </p:nvSpPr>
        <p:spPr>
          <a:xfrm>
            <a:off x="3056658" y="3808819"/>
            <a:ext cx="732499" cy="282683"/>
          </a:xfrm>
          <a:prstGeom prst="roundRect">
            <a:avLst/>
          </a:prstGeom>
          <a:solidFill>
            <a:srgbClr val="FE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Pooling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105" name="直線單箭頭接點 104"/>
          <p:cNvCxnSpPr>
            <a:endCxn id="64" idx="0"/>
          </p:cNvCxnSpPr>
          <p:nvPr/>
        </p:nvCxnSpPr>
        <p:spPr>
          <a:xfrm>
            <a:off x="3107203" y="1551323"/>
            <a:ext cx="0" cy="3552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圓角矩形 172"/>
          <p:cNvSpPr/>
          <p:nvPr/>
        </p:nvSpPr>
        <p:spPr>
          <a:xfrm>
            <a:off x="2624092" y="1374255"/>
            <a:ext cx="988032" cy="342039"/>
          </a:xfrm>
          <a:prstGeom prst="roundRect">
            <a:avLst/>
          </a:prstGeom>
          <a:solidFill>
            <a:srgbClr val="FE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Pooling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107" name="直線接點 106"/>
          <p:cNvCxnSpPr/>
          <p:nvPr/>
        </p:nvCxnSpPr>
        <p:spPr>
          <a:xfrm flipH="1" flipV="1">
            <a:off x="1154300" y="1551323"/>
            <a:ext cx="0" cy="6774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/>
          <p:cNvCxnSpPr/>
          <p:nvPr/>
        </p:nvCxnSpPr>
        <p:spPr>
          <a:xfrm flipV="1">
            <a:off x="1157140" y="1550516"/>
            <a:ext cx="147600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圓角矩形 184"/>
          <p:cNvSpPr/>
          <p:nvPr/>
        </p:nvSpPr>
        <p:spPr>
          <a:xfrm>
            <a:off x="6033813" y="2377107"/>
            <a:ext cx="696172" cy="619002"/>
          </a:xfrm>
          <a:prstGeom prst="roundRect">
            <a:avLst/>
          </a:prstGeom>
          <a:solidFill>
            <a:srgbClr val="FE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Conv 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86" name="圓角矩形 185"/>
          <p:cNvSpPr/>
          <p:nvPr/>
        </p:nvSpPr>
        <p:spPr>
          <a:xfrm>
            <a:off x="7926989" y="2371822"/>
            <a:ext cx="1026430" cy="619002"/>
          </a:xfrm>
          <a:prstGeom prst="roundRect">
            <a:avLst/>
          </a:prstGeom>
          <a:solidFill>
            <a:srgbClr val="F8AEA6"/>
          </a:solidFill>
          <a:ln>
            <a:solidFill>
              <a:srgbClr val="F8AEA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ea typeface="MS UI Gothic" panose="020B0600070205080204" pitchFamily="34" charset="-128"/>
              </a:rPr>
              <a:t>Final</a:t>
            </a:r>
          </a:p>
          <a:p>
            <a:pPr algn="ctr"/>
            <a:r>
              <a:rPr lang="en-US" altLang="zh-TW" sz="1200" dirty="0">
                <a:ea typeface="MS UI Gothic" panose="020B0600070205080204" pitchFamily="34" charset="-128"/>
              </a:rPr>
              <a:t>Probability</a:t>
            </a:r>
            <a:endParaRPr lang="zh-TW" altLang="en-US" sz="1200" dirty="0">
              <a:ea typeface="MS UI Gothic" panose="020B0600070205080204" pitchFamily="34" charset="-128"/>
            </a:endParaRPr>
          </a:p>
        </p:txBody>
      </p:sp>
      <p:sp>
        <p:nvSpPr>
          <p:cNvPr id="190" name="文字方塊 189"/>
          <p:cNvSpPr txBox="1"/>
          <p:nvPr/>
        </p:nvSpPr>
        <p:spPr>
          <a:xfrm>
            <a:off x="5099563" y="2026343"/>
            <a:ext cx="50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259</a:t>
            </a:r>
            <a:endParaRPr lang="zh-TW" altLang="en-US" sz="1000" dirty="0"/>
          </a:p>
        </p:txBody>
      </p:sp>
      <p:sp>
        <p:nvSpPr>
          <p:cNvPr id="191" name="文字方塊 190"/>
          <p:cNvSpPr txBox="1"/>
          <p:nvPr/>
        </p:nvSpPr>
        <p:spPr>
          <a:xfrm>
            <a:off x="4522515" y="2475031"/>
            <a:ext cx="507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512</a:t>
            </a:r>
            <a:endParaRPr lang="zh-TW" altLang="en-US" sz="1050" dirty="0"/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5783397" y="2694229"/>
            <a:ext cx="251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646122" y="3597778"/>
            <a:ext cx="5071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512</a:t>
            </a:r>
            <a:endParaRPr lang="zh-TW" altLang="en-US" sz="105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269356" y="3045800"/>
            <a:ext cx="507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259</a:t>
            </a:r>
            <a:endParaRPr lang="zh-TW" altLang="en-US" sz="1000" dirty="0"/>
          </a:p>
        </p:txBody>
      </p:sp>
      <p:sp>
        <p:nvSpPr>
          <p:cNvPr id="62" name="圓角矩形 61"/>
          <p:cNvSpPr/>
          <p:nvPr/>
        </p:nvSpPr>
        <p:spPr>
          <a:xfrm>
            <a:off x="6980401" y="2371822"/>
            <a:ext cx="697399" cy="619002"/>
          </a:xfrm>
          <a:prstGeom prst="roundRect">
            <a:avLst/>
          </a:prstGeom>
          <a:solidFill>
            <a:srgbClr val="FEC8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Dense 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6728758" y="2692610"/>
            <a:ext cx="251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7677800" y="2692610"/>
            <a:ext cx="2516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238618" y="1634014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(1)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369157" y="2373546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32152" y="3532531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691287" y="2373546"/>
            <a:ext cx="40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3C56F447-9D87-49D9-A30D-44561D2CC0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7" y="3448138"/>
            <a:ext cx="1001069" cy="9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8" name="Google Shape;486;p23"/>
          <p:cNvSpPr txBox="1">
            <a:spLocks/>
          </p:cNvSpPr>
          <p:nvPr/>
        </p:nvSpPr>
        <p:spPr>
          <a:xfrm flipH="1">
            <a:off x="770700" y="1636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altLang="zh-TW" dirty="0">
                <a:latin typeface="+mj-lt"/>
                <a:cs typeface="Times New Roman" panose="02020603050405020304" pitchFamily="18" charset="0"/>
              </a:rPr>
              <a:t>Results</a:t>
            </a:r>
            <a:endParaRPr lang="en-US" sz="18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1" y="167073"/>
            <a:ext cx="2397669" cy="4426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78"/>
            <a:ext cx="1033944" cy="1033944"/>
          </a:xfrm>
          <a:prstGeom prst="rect">
            <a:avLst/>
          </a:prstGeom>
        </p:spPr>
      </p:pic>
      <p:pic>
        <p:nvPicPr>
          <p:cNvPr id="11" name="Google Shape;47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050" y="4618425"/>
            <a:ext cx="5428649" cy="398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69892"/>
              </p:ext>
            </p:extLst>
          </p:nvPr>
        </p:nvGraphicFramePr>
        <p:xfrm>
          <a:off x="703093" y="3313249"/>
          <a:ext cx="7647565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8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AUC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Promoter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0.928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0.982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0.929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0.933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0.925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Enhancer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0.855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0.934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0.865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0.842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+mn-lt"/>
                        </a:rPr>
                        <a:t>0.889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Insulator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</a:rPr>
                        <a:t>0.939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</a:rPr>
                        <a:t>0.982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</a:rPr>
                        <a:t>0.941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</a:rPr>
                        <a:t>0.938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</a:rPr>
                        <a:t>0.943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75" y="947349"/>
            <a:ext cx="2160000" cy="2160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58" y="947349"/>
            <a:ext cx="2160000" cy="2160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3" y="947349"/>
            <a:ext cx="2160000" cy="2160000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1366713" y="763231"/>
            <a:ext cx="832760" cy="282261"/>
          </a:xfrm>
          <a:prstGeom prst="roundRect">
            <a:avLst/>
          </a:prstGeom>
          <a:solidFill>
            <a:srgbClr val="CDEB8B"/>
          </a:solidFill>
          <a:ln>
            <a:solidFill>
              <a:srgbClr val="CDEB8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  <a:ea typeface="MS UI Gothic" panose="020B0600070205080204" pitchFamily="34" charset="-128"/>
              </a:rPr>
              <a:t>Promoter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4110495" y="764649"/>
            <a:ext cx="832760" cy="282261"/>
          </a:xfrm>
          <a:prstGeom prst="roundRect">
            <a:avLst/>
          </a:prstGeom>
          <a:solidFill>
            <a:srgbClr val="CDEB8B"/>
          </a:solidFill>
          <a:ln>
            <a:solidFill>
              <a:srgbClr val="CDEB8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  <a:ea typeface="MS UI Gothic" panose="020B0600070205080204" pitchFamily="34" charset="-128"/>
              </a:rPr>
              <a:t>Enhancer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6857183" y="763231"/>
            <a:ext cx="832760" cy="282261"/>
          </a:xfrm>
          <a:prstGeom prst="roundRect">
            <a:avLst/>
          </a:prstGeom>
          <a:solidFill>
            <a:srgbClr val="CDEB8B"/>
          </a:solidFill>
          <a:ln>
            <a:solidFill>
              <a:srgbClr val="CDEB8B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  <a:ea typeface="MS UI Gothic" panose="020B0600070205080204" pitchFamily="34" charset="-128"/>
              </a:rPr>
              <a:t>Insulator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948FCCD-0C15-45D5-B9EF-582A335403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4812" y="-61075"/>
            <a:ext cx="1001069" cy="9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8" name="Google Shape;486;p23"/>
          <p:cNvSpPr txBox="1">
            <a:spLocks/>
          </p:cNvSpPr>
          <p:nvPr/>
        </p:nvSpPr>
        <p:spPr>
          <a:xfrm flipH="1">
            <a:off x="770700" y="163650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altLang="zh-TW" dirty="0">
                <a:latin typeface="+mj-lt"/>
                <a:cs typeface="Times New Roman" panose="02020603050405020304" pitchFamily="18" charset="0"/>
              </a:rPr>
              <a:t>Conclusion</a:t>
            </a:r>
            <a:endParaRPr lang="en-US" sz="18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1" y="167073"/>
            <a:ext cx="2397669" cy="4426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878"/>
            <a:ext cx="1033944" cy="1033944"/>
          </a:xfrm>
          <a:prstGeom prst="rect">
            <a:avLst/>
          </a:prstGeom>
        </p:spPr>
      </p:pic>
      <p:pic>
        <p:nvPicPr>
          <p:cNvPr id="11" name="Google Shape;479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0050" y="4618425"/>
            <a:ext cx="5428649" cy="3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橢圓 18"/>
          <p:cNvSpPr/>
          <p:nvPr/>
        </p:nvSpPr>
        <p:spPr>
          <a:xfrm>
            <a:off x="555248" y="1126997"/>
            <a:ext cx="820800" cy="820800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474630" y="1126997"/>
            <a:ext cx="223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u="sng" dirty="0"/>
              <a:t>Conclusion</a:t>
            </a:r>
            <a:endParaRPr lang="zh-TW" altLang="en-US" sz="1800" b="1" u="sng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474630" y="1441161"/>
            <a:ext cx="7082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sz="1600" dirty="0"/>
              <a:t>We believe that the constructed model can help annotate genome-wide cis-regulatory elements.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TW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sz="1600" dirty="0"/>
              <a:t>This work can further help researchers understand the possible functional mechanisms of the hypothesized “histone code” in eukaryotes.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8" y="1321397"/>
            <a:ext cx="432000" cy="432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74E666-A0FD-47CF-A1E9-7A199BC67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7" y="3448138"/>
            <a:ext cx="1001069" cy="9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 sz="4800" b="1" dirty="0">
                <a:latin typeface="+mj-lt"/>
                <a:ea typeface="Calibri"/>
                <a:cs typeface="Times New Roman" panose="02020603050405020304" pitchFamily="18" charset="0"/>
                <a:sym typeface="Calibri"/>
              </a:rPr>
              <a:t>THANKS!</a:t>
            </a:r>
            <a:endParaRPr sz="4800" b="1" dirty="0">
              <a:latin typeface="+mj-lt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31" name="Google Shape;53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12193</TotalTime>
  <Words>304</Words>
  <Application>Microsoft Office PowerPoint</Application>
  <PresentationFormat>如螢幕大小 (16:9)</PresentationFormat>
  <Paragraphs>103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Barlow Condensed SemiBold</vt:lpstr>
      <vt:lpstr>Barlow Condensed Medium</vt:lpstr>
      <vt:lpstr>Arial</vt:lpstr>
      <vt:lpstr>Arvo</vt:lpstr>
      <vt:lpstr>Wingdings</vt:lpstr>
      <vt:lpstr>Calibri</vt:lpstr>
      <vt:lpstr>微軟正黑體</vt:lpstr>
      <vt:lpstr>Barlow Condensed</vt:lpstr>
      <vt:lpstr>Fira Sans Extra Condensed Medium</vt:lpstr>
      <vt:lpstr>Simple Light</vt:lpstr>
      <vt:lpstr>My Creative CV by slidesgo</vt:lpstr>
      <vt:lpstr>PowerPoint 簡報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Report</dc:title>
  <dc:creator>USER</dc:creator>
  <cp:lastModifiedBy>高騰</cp:lastModifiedBy>
  <cp:revision>414</cp:revision>
  <dcterms:modified xsi:type="dcterms:W3CDTF">2021-11-03T18:50:06Z</dcterms:modified>
</cp:coreProperties>
</file>