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e2a4d0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e2a4d0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e2a4d0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e2a4d0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e2a4d0f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e2a4d0f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e2a4d0f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e2a4d0f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e2a4d0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e2a4d0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e2a4d0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e2a4d0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e2a4d0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e2a4d0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e2a4d0f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e2a4d0f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e2a4d0f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e2a4d0f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e2a4d0f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e2a4d0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de2a4d0f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de2a4d0f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e2a4d0f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e2a4d0f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e2a4d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e2a4d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e2a4d0f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e2a4d0f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e2a4d0f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e2a4d0f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2a4d0f7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e2a4d0f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e2a4d0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e2a4d0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2일</a:t>
            </a:r>
            <a:r>
              <a:rPr lang="ko"/>
              <a:t>차 진행상황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encoding 방</a:t>
            </a:r>
            <a:r>
              <a:rPr lang="ko"/>
              <a:t>법 중 가장 많이 사용되는 방법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one hot encoding </a:t>
            </a:r>
            <a:r>
              <a:rPr lang="ko"/>
              <a:t>= text to vector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76" y="2366450"/>
            <a:ext cx="6986044" cy="22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encoding 방법 중 가장 많이 사용되는 방법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one hot encoding = text to vector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ㅠ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76" y="2366450"/>
            <a:ext cx="6986044" cy="22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444950" y="440775"/>
            <a:ext cx="6254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FF0000"/>
                </a:solidFill>
              </a:rPr>
              <a:t>one hot encoding</a:t>
            </a:r>
            <a:r>
              <a:rPr b="1" lang="ko" sz="2500">
                <a:solidFill>
                  <a:srgbClr val="FF0000"/>
                </a:solidFill>
              </a:rPr>
              <a:t>의 문제 : </a:t>
            </a:r>
            <a:r>
              <a:rPr b="1" lang="ko" sz="2500">
                <a:solidFill>
                  <a:srgbClr val="FF0000"/>
                </a:solidFill>
              </a:rPr>
              <a:t>유사도</a:t>
            </a:r>
            <a:r>
              <a:rPr b="1" lang="ko" sz="2500">
                <a:solidFill>
                  <a:srgbClr val="FF0000"/>
                </a:solidFill>
              </a:rPr>
              <a:t>가 없다!</a:t>
            </a:r>
            <a:endParaRPr b="1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</a:t>
            </a:r>
            <a:r>
              <a:rPr lang="ko"/>
              <a:t>법: Embedding 사용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Embedding</a:t>
            </a:r>
            <a:r>
              <a:rPr lang="ko"/>
              <a:t> = 좀 더 작은 차원의 벡터를 가지며, 유사도를 가짐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150" y="2269828"/>
            <a:ext cx="6843692" cy="2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5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Word2Vec</a:t>
            </a:r>
            <a:r>
              <a:rPr lang="ko"/>
              <a:t> : embedding </a:t>
            </a:r>
            <a:r>
              <a:rPr lang="ko"/>
              <a:t>중 하나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skipgram</a:t>
            </a:r>
            <a:r>
              <a:rPr lang="ko"/>
              <a:t> : Word2Vec의 방법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50" y="1447475"/>
            <a:ext cx="6557305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>
            <a:stCxn id="136" idx="2"/>
          </p:cNvCxnSpPr>
          <p:nvPr/>
        </p:nvCxnSpPr>
        <p:spPr>
          <a:xfrm flipH="1">
            <a:off x="6076175" y="1585150"/>
            <a:ext cx="7926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5"/>
          <p:cNvSpPr/>
          <p:nvPr/>
        </p:nvSpPr>
        <p:spPr>
          <a:xfrm>
            <a:off x="6502175" y="1110550"/>
            <a:ext cx="733200" cy="4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input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7688300" y="1142950"/>
            <a:ext cx="792600" cy="4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target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38" name="Google Shape;138;p25"/>
          <p:cNvCxnSpPr>
            <a:stCxn id="137" idx="2"/>
          </p:cNvCxnSpPr>
          <p:nvPr/>
        </p:nvCxnSpPr>
        <p:spPr>
          <a:xfrm flipH="1">
            <a:off x="7354100" y="1552750"/>
            <a:ext cx="7305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25" y="1241750"/>
            <a:ext cx="4307051" cy="3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400" y="1407175"/>
            <a:ext cx="3818026" cy="26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3989725" y="247975"/>
            <a:ext cx="1617300" cy="11592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5027763" y="4262975"/>
            <a:ext cx="36513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실</a:t>
            </a:r>
            <a:r>
              <a:rPr lang="ko" sz="1500"/>
              <a:t>제 deep learning model에 들어가는 것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30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Word2Vec training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23" y="861325"/>
            <a:ext cx="4532251" cy="325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7"/>
          <p:cNvCxnSpPr>
            <a:stCxn id="152" idx="2"/>
          </p:cNvCxnSpPr>
          <p:nvPr/>
        </p:nvCxnSpPr>
        <p:spPr>
          <a:xfrm flipH="1" rot="-5400000">
            <a:off x="5072548" y="3573875"/>
            <a:ext cx="355800" cy="144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7"/>
          <p:cNvSpPr txBox="1"/>
          <p:nvPr/>
        </p:nvSpPr>
        <p:spPr>
          <a:xfrm>
            <a:off x="5973750" y="4173025"/>
            <a:ext cx="2566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유사도를 갖게 하기 위해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hidden layer가 더 적다.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39" y="770975"/>
            <a:ext cx="6498125" cy="40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717950" y="910825"/>
            <a:ext cx="996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input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61" name="Google Shape;161;p28"/>
          <p:cNvCxnSpPr>
            <a:stCxn id="160" idx="2"/>
          </p:cNvCxnSpPr>
          <p:nvPr/>
        </p:nvCxnSpPr>
        <p:spPr>
          <a:xfrm flipH="1" rot="-5400000">
            <a:off x="1018100" y="1526875"/>
            <a:ext cx="632100" cy="23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8"/>
          <p:cNvSpPr txBox="1"/>
          <p:nvPr/>
        </p:nvSpPr>
        <p:spPr>
          <a:xfrm>
            <a:off x="3493300" y="814400"/>
            <a:ext cx="117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Word2Vec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63" name="Google Shape;163;p28"/>
          <p:cNvCxnSpPr>
            <a:stCxn id="162" idx="2"/>
          </p:cNvCxnSpPr>
          <p:nvPr/>
        </p:nvCxnSpPr>
        <p:spPr>
          <a:xfrm>
            <a:off x="4082650" y="1232300"/>
            <a:ext cx="21300" cy="150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8"/>
          <p:cNvSpPr txBox="1"/>
          <p:nvPr/>
        </p:nvSpPr>
        <p:spPr>
          <a:xfrm>
            <a:off x="4982750" y="364475"/>
            <a:ext cx="1821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softmax</a:t>
            </a:r>
            <a:r>
              <a:rPr lang="ko">
                <a:solidFill>
                  <a:srgbClr val="0000FF"/>
                </a:solidFill>
              </a:rPr>
              <a:t>를 취함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= 모든 값을 더하면 1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65" name="Google Shape;165;p28"/>
          <p:cNvCxnSpPr>
            <a:stCxn id="164" idx="2"/>
          </p:cNvCxnSpPr>
          <p:nvPr/>
        </p:nvCxnSpPr>
        <p:spPr>
          <a:xfrm flipH="1">
            <a:off x="5872250" y="996575"/>
            <a:ext cx="21300" cy="4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8"/>
          <p:cNvSpPr txBox="1"/>
          <p:nvPr/>
        </p:nvSpPr>
        <p:spPr>
          <a:xfrm>
            <a:off x="7404500" y="4136225"/>
            <a:ext cx="1500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output</a:t>
            </a:r>
            <a:r>
              <a:rPr lang="ko">
                <a:solidFill>
                  <a:srgbClr val="0000FF"/>
                </a:solidFill>
              </a:rPr>
              <a:t>과 target값의 차이를 cross entropy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67" name="Google Shape;167;p28"/>
          <p:cNvCxnSpPr>
            <a:stCxn id="166" idx="1"/>
          </p:cNvCxnSpPr>
          <p:nvPr/>
        </p:nvCxnSpPr>
        <p:spPr>
          <a:xfrm flipH="1">
            <a:off x="7007900" y="4420175"/>
            <a:ext cx="396600" cy="3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39" y="770975"/>
            <a:ext cx="6498125" cy="40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717950" y="910825"/>
            <a:ext cx="996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input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74" name="Google Shape;174;p29"/>
          <p:cNvCxnSpPr>
            <a:stCxn id="173" idx="2"/>
          </p:cNvCxnSpPr>
          <p:nvPr/>
        </p:nvCxnSpPr>
        <p:spPr>
          <a:xfrm flipH="1" rot="-5400000">
            <a:off x="1018100" y="1526875"/>
            <a:ext cx="632100" cy="23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3493300" y="814400"/>
            <a:ext cx="117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Word2Vec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76" name="Google Shape;176;p29"/>
          <p:cNvCxnSpPr>
            <a:stCxn id="175" idx="2"/>
          </p:cNvCxnSpPr>
          <p:nvPr/>
        </p:nvCxnSpPr>
        <p:spPr>
          <a:xfrm>
            <a:off x="4082650" y="1232300"/>
            <a:ext cx="21300" cy="150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9"/>
          <p:cNvSpPr txBox="1"/>
          <p:nvPr/>
        </p:nvSpPr>
        <p:spPr>
          <a:xfrm>
            <a:off x="4982750" y="364475"/>
            <a:ext cx="1821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softmax를 취함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= 모든 값을 더하면 1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78" name="Google Shape;178;p29"/>
          <p:cNvCxnSpPr>
            <a:stCxn id="177" idx="2"/>
          </p:cNvCxnSpPr>
          <p:nvPr/>
        </p:nvCxnSpPr>
        <p:spPr>
          <a:xfrm flipH="1">
            <a:off x="5872250" y="996575"/>
            <a:ext cx="21300" cy="4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9"/>
          <p:cNvSpPr txBox="1"/>
          <p:nvPr/>
        </p:nvSpPr>
        <p:spPr>
          <a:xfrm>
            <a:off x="7404500" y="4136225"/>
            <a:ext cx="1500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output과 target값의 차이를 cross entropy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80" name="Google Shape;180;p29"/>
          <p:cNvCxnSpPr>
            <a:stCxn id="179" idx="1"/>
          </p:cNvCxnSpPr>
          <p:nvPr/>
        </p:nvCxnSpPr>
        <p:spPr>
          <a:xfrm flipH="1">
            <a:off x="7007900" y="4420175"/>
            <a:ext cx="396600" cy="3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9"/>
          <p:cNvSpPr txBox="1"/>
          <p:nvPr/>
        </p:nvSpPr>
        <p:spPr>
          <a:xfrm>
            <a:off x="460775" y="278725"/>
            <a:ext cx="4304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0000"/>
                </a:solidFill>
              </a:rPr>
              <a:t>반복하다보</a:t>
            </a:r>
            <a:r>
              <a:rPr b="1" lang="ko" sz="1700">
                <a:solidFill>
                  <a:srgbClr val="FF0000"/>
                </a:solidFill>
              </a:rPr>
              <a:t>면 word2Vec 결정됨!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38" y="1497422"/>
            <a:ext cx="7289325" cy="27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2674200" y="4280850"/>
            <a:ext cx="2695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0000"/>
                </a:solidFill>
              </a:rPr>
              <a:t>6차</a:t>
            </a:r>
            <a:r>
              <a:rPr b="1" lang="ko" sz="1700">
                <a:solidFill>
                  <a:srgbClr val="FF0000"/>
                </a:solidFill>
              </a:rPr>
              <a:t>원 =&gt; 2차원</a:t>
            </a:r>
            <a:endParaRPr b="1" sz="1700">
              <a:solidFill>
                <a:srgbClr val="FF0000"/>
              </a:solidFill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 rot="10800000">
            <a:off x="6944250" y="3428900"/>
            <a:ext cx="776400" cy="81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0"/>
          <p:cNvSpPr txBox="1"/>
          <p:nvPr/>
        </p:nvSpPr>
        <p:spPr>
          <a:xfrm>
            <a:off x="7095200" y="4280850"/>
            <a:ext cx="1574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유사</a:t>
            </a:r>
            <a:r>
              <a:rPr lang="ko">
                <a:solidFill>
                  <a:srgbClr val="0000FF"/>
                </a:solidFill>
              </a:rPr>
              <a:t>도 확인 가능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8" y="4189050"/>
            <a:ext cx="8836900" cy="4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428" y="623825"/>
            <a:ext cx="35691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XGBoost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261380"/>
            <a:ext cx="8416425" cy="2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XGBoost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101175"/>
            <a:ext cx="699135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25" y="3957211"/>
            <a:ext cx="9144000" cy="72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13" y="4747088"/>
            <a:ext cx="49244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Bag of words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	</a:t>
            </a:r>
            <a:r>
              <a:rPr lang="ko"/>
              <a:t>:</a:t>
            </a:r>
            <a:r>
              <a:rPr lang="ko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문서를 숫자 벡터로 변환하는 가장 기본적인 방법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예시)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awesome thank you  [1 1 1 0]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great thank you [0 1 1 1]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00" y="682988"/>
            <a:ext cx="5925126" cy="43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TF-IDF(Term Frequency * Inverse Document Frequency)</a:t>
            </a:r>
            <a:endParaRPr sz="2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단어를 갯수 그대로 카운트하지 않고 모든 문서에 공통적으로 들어있는 단어의 경우 문서 구별 능력이 떨어진다고 보아 가중치를 축소하는 방법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TF-IDF(Term Frequency * Inverse Document Frequency)</a:t>
            </a:r>
            <a:endParaRPr sz="2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TF?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-Term Frequency : 단어의 출현 빈도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문서 내에 단어가 여러번 출현 → 문서와의 연관성이 높아짐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IDF?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</a:t>
            </a:r>
            <a:r>
              <a:rPr lang="ko">
                <a:solidFill>
                  <a:schemeClr val="dk1"/>
                </a:solidFill>
              </a:rPr>
              <a:t>Inverse Document Frequency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lang="ko"/>
              <a:t>Log(Total # of Docs / # of Docs with the term in 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⇒ 단어별로 문서와의 연관성을 알 수 있게 됨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Word2Vec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learning에서</a:t>
            </a:r>
            <a:r>
              <a:rPr lang="ko"/>
              <a:t>는 text를 input으로 받을 수 없다.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=&gt; text를 숫자로 바꿔주어야 한다.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Encoding</a:t>
            </a:r>
            <a:r>
              <a:rPr lang="ko"/>
              <a:t> = text</a:t>
            </a:r>
            <a:r>
              <a:rPr lang="ko"/>
              <a:t>를 숫자로 바꿔주는 역할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450" y="2724975"/>
            <a:ext cx="6157099" cy="22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