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D02897-98B1-4855-8281-C038D2DF521D}">
  <a:tblStyle styleId="{F0D02897-98B1-4855-8281-C038D2DF52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1a24a551eb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1a24a551eb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a24a551e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1a24a551eb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1a24a551e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1a24a551eb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1a24a551e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1a24a551eb_0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a24a551e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1a24a551eb_0_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1a37ef21c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1a37ef21c9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a37ef21c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1a37ef21c9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1a37ef21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1a37ef21c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1a37ef21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21a37ef21c9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1a37ef21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21a37ef21c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1a37ef21c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21a37ef21c9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a24a551e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1a24a551eb_0_4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1a37ef21c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1a37ef21c9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a24a551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1a24a551eb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a24a551e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1a24a551eb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a24a551e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1a24a551eb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1a24a551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1a24a551eb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rgbClr val="176989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400333" y="-299340"/>
            <a:ext cx="11391334" cy="745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Images &amp; Contents Layout">
  <p:cSld name="35_Images &amp; Contents Layou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>
            <p:ph idx="2" type="pic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S LAYOUT_18">
  <p:cSld name="IMAGE AND CONTENTS LAYOUT_1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>
            <p:ph idx="2" type="pic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13"/>
          <p:cNvSpPr/>
          <p:nvPr>
            <p:ph idx="3" type="pic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13"/>
          <p:cNvSpPr txBox="1"/>
          <p:nvPr>
            <p:ph type="title"/>
          </p:nvPr>
        </p:nvSpPr>
        <p:spPr>
          <a:xfrm>
            <a:off x="0" y="260648"/>
            <a:ext cx="12192000" cy="801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Images &amp; Contents Layout">
  <p:cSld name="37_Images &amp; Contents Layou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>
            <p:ph idx="2" type="pic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14"/>
          <p:cNvSpPr/>
          <p:nvPr/>
        </p:nvSpPr>
        <p:spPr>
          <a:xfrm>
            <a:off x="0" y="0"/>
            <a:ext cx="20383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Images &amp; Contents Layout">
  <p:cSld name="27_Images &amp; Contents Layou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>
            <p:ph idx="2" type="pic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2" name="Google Shape;232;p15"/>
          <p:cNvSpPr/>
          <p:nvPr>
            <p:ph idx="3" type="pic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15"/>
          <p:cNvSpPr/>
          <p:nvPr>
            <p:ph idx="4" type="pic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tyle slide layout">
  <p:cSld name="7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23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/>
          <p:nvPr/>
        </p:nvSpPr>
        <p:spPr>
          <a:xfrm>
            <a:off x="0" y="0"/>
            <a:ext cx="12191999" cy="2552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5"/>
          <p:cNvGrpSpPr/>
          <p:nvPr/>
        </p:nvGrpSpPr>
        <p:grpSpPr>
          <a:xfrm>
            <a:off x="1" y="2543120"/>
            <a:ext cx="12192000" cy="92498"/>
            <a:chOff x="11445923" y="0"/>
            <a:chExt cx="1119115" cy="2552282"/>
          </a:xfrm>
        </p:grpSpPr>
        <p:sp>
          <p:nvSpPr>
            <p:cNvPr id="13" name="Google Shape;13;p5"/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5"/>
          <p:cNvGrpSpPr/>
          <p:nvPr/>
        </p:nvGrpSpPr>
        <p:grpSpPr>
          <a:xfrm>
            <a:off x="11126530" y="59960"/>
            <a:ext cx="983575" cy="1226175"/>
            <a:chOff x="8411919" y="701065"/>
            <a:chExt cx="2800065" cy="3490702"/>
          </a:xfrm>
        </p:grpSpPr>
        <p:cxnSp>
          <p:nvCxnSpPr>
            <p:cNvPr id="17" name="Google Shape;17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9" name="Google Shape;39;p5"/>
          <p:cNvGrpSpPr/>
          <p:nvPr/>
        </p:nvGrpSpPr>
        <p:grpSpPr>
          <a:xfrm rot="-5869995">
            <a:off x="10036530" y="262594"/>
            <a:ext cx="983575" cy="1226175"/>
            <a:chOff x="8411919" y="701065"/>
            <a:chExt cx="2800065" cy="3490702"/>
          </a:xfrm>
        </p:grpSpPr>
        <p:cxnSp>
          <p:nvCxnSpPr>
            <p:cNvPr id="40" name="Google Shape;40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2" name="Google Shape;62;p5"/>
          <p:cNvGrpSpPr/>
          <p:nvPr/>
        </p:nvGrpSpPr>
        <p:grpSpPr>
          <a:xfrm rot="6889181">
            <a:off x="10412956" y="1601928"/>
            <a:ext cx="796471" cy="992922"/>
            <a:chOff x="8411919" y="701065"/>
            <a:chExt cx="2800065" cy="3490702"/>
          </a:xfrm>
        </p:grpSpPr>
        <p:cxnSp>
          <p:nvCxnSpPr>
            <p:cNvPr id="63" name="Google Shape;63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5" name="Google Shape;85;p5"/>
          <p:cNvGrpSpPr/>
          <p:nvPr/>
        </p:nvGrpSpPr>
        <p:grpSpPr>
          <a:xfrm rot="-1265676">
            <a:off x="11027040" y="751132"/>
            <a:ext cx="1164960" cy="1452298"/>
            <a:chOff x="8411919" y="701065"/>
            <a:chExt cx="2800065" cy="3490702"/>
          </a:xfrm>
        </p:grpSpPr>
        <p:cxnSp>
          <p:nvCxnSpPr>
            <p:cNvPr id="86" name="Google Shape;86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8" name="Google Shape;108;p5"/>
          <p:cNvGrpSpPr/>
          <p:nvPr/>
        </p:nvGrpSpPr>
        <p:grpSpPr>
          <a:xfrm rot="-1265676">
            <a:off x="9037156" y="71664"/>
            <a:ext cx="753407" cy="737354"/>
            <a:chOff x="8411919" y="701065"/>
            <a:chExt cx="2800065" cy="3490702"/>
          </a:xfrm>
        </p:grpSpPr>
        <p:cxnSp>
          <p:nvCxnSpPr>
            <p:cNvPr id="109" name="Google Shape;109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" name="Google Shape;131;p5"/>
          <p:cNvGrpSpPr/>
          <p:nvPr/>
        </p:nvGrpSpPr>
        <p:grpSpPr>
          <a:xfrm rot="-2178002">
            <a:off x="9748081" y="1384230"/>
            <a:ext cx="717208" cy="701926"/>
            <a:chOff x="8411919" y="701065"/>
            <a:chExt cx="2800065" cy="3490702"/>
          </a:xfrm>
        </p:grpSpPr>
        <p:cxnSp>
          <p:nvCxnSpPr>
            <p:cNvPr id="132" name="Google Shape;132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4" name="Google Shape;154;p5"/>
          <p:cNvGrpSpPr/>
          <p:nvPr/>
        </p:nvGrpSpPr>
        <p:grpSpPr>
          <a:xfrm rot="-2178002">
            <a:off x="9244413" y="1325575"/>
            <a:ext cx="458379" cy="448611"/>
            <a:chOff x="8411919" y="701065"/>
            <a:chExt cx="2800065" cy="3490702"/>
          </a:xfrm>
        </p:grpSpPr>
        <p:cxnSp>
          <p:nvCxnSpPr>
            <p:cNvPr id="155" name="Google Shape;155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7" name="Google Shape;177;p5"/>
          <p:cNvGrpSpPr/>
          <p:nvPr/>
        </p:nvGrpSpPr>
        <p:grpSpPr>
          <a:xfrm rot="-2178002">
            <a:off x="10765083" y="43767"/>
            <a:ext cx="412730" cy="403935"/>
            <a:chOff x="8411919" y="701065"/>
            <a:chExt cx="2800065" cy="3490702"/>
          </a:xfrm>
        </p:grpSpPr>
        <p:cxnSp>
          <p:nvCxnSpPr>
            <p:cNvPr id="178" name="Google Shape;178;p5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 flipH="1" rot="10800000">
              <a:off x="8423293" y="2418409"/>
              <a:ext cx="1596788" cy="1910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 flipH="1" rot="10800000">
              <a:off x="8423293" y="1504009"/>
              <a:ext cx="682388" cy="1105469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10702469" y="701066"/>
              <a:ext cx="509515" cy="1260143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 flipH="1" rot="10800000">
              <a:off x="10020081" y="701065"/>
              <a:ext cx="682388" cy="171734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 flipH="1" rot="10800000">
              <a:off x="9105681" y="701067"/>
              <a:ext cx="1596788" cy="8029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 flipH="1" rot="10800000">
              <a:off x="8764487" y="2415851"/>
              <a:ext cx="1255594" cy="119503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8423293" y="2609478"/>
              <a:ext cx="341194" cy="100140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 rot="10800000">
              <a:off x="10020081" y="2415851"/>
              <a:ext cx="0" cy="1775916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0020081" y="2418409"/>
              <a:ext cx="1026994" cy="7403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9111368" y="1501451"/>
              <a:ext cx="792707" cy="1535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 flipH="1">
              <a:off x="9904075" y="701065"/>
              <a:ext cx="798394" cy="81517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764487" y="3610883"/>
              <a:ext cx="1249907" cy="580884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 flipH="1" rot="10800000">
              <a:off x="10014394" y="3158800"/>
              <a:ext cx="1032681" cy="103296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 flipH="1" rot="10800000">
              <a:off x="10020081" y="1961209"/>
              <a:ext cx="1191903" cy="45464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 flipH="1">
              <a:off x="11052762" y="1961209"/>
              <a:ext cx="159222" cy="119759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9904075" y="1501451"/>
              <a:ext cx="116006" cy="91440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 rot="10800000">
              <a:off x="8417606" y="3605125"/>
              <a:ext cx="343470" cy="3202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8764487" y="1040840"/>
              <a:ext cx="346881" cy="475395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 flipH="1" rot="10800000">
              <a:off x="8423292" y="1040840"/>
              <a:ext cx="329821" cy="1568638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 flipH="1" rot="10800000">
              <a:off x="8761075" y="734546"/>
              <a:ext cx="1941393" cy="321931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 flipH="1">
              <a:off x="8411919" y="2609478"/>
              <a:ext cx="11374" cy="995647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" name="Google Shape;200;p5"/>
          <p:cNvSpPr/>
          <p:nvPr/>
        </p:nvSpPr>
        <p:spPr>
          <a:xfrm>
            <a:off x="11445923" y="0"/>
            <a:ext cx="373038" cy="2552282"/>
          </a:xfrm>
          <a:prstGeom prst="rect">
            <a:avLst/>
          </a:prstGeom>
          <a:solidFill>
            <a:srgbClr val="229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1818961" y="0"/>
            <a:ext cx="373038" cy="2552282"/>
          </a:xfrm>
          <a:prstGeom prst="rect">
            <a:avLst/>
          </a:prstGeom>
          <a:solidFill>
            <a:srgbClr val="1769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Images &amp; Contents Layout">
  <p:cSld name="14_Images &amp; Contents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>
            <p:ph idx="2" type="pic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6" name="Google Shape;206;p7"/>
          <p:cNvSpPr/>
          <p:nvPr>
            <p:ph idx="3" type="pic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7"/>
          <p:cNvSpPr/>
          <p:nvPr>
            <p:ph idx="4" type="pic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"/>
          <p:cNvSpPr/>
          <p:nvPr>
            <p:ph idx="5" type="pic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7"/>
          <p:cNvSpPr/>
          <p:nvPr>
            <p:ph idx="6" type="pic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Images &amp; Contents">
  <p:cSld name="21_Images &amp; Conten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>
            <p:ph idx="2" type="pic"/>
          </p:nvPr>
        </p:nvSpPr>
        <p:spPr>
          <a:xfrm>
            <a:off x="8155574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8"/>
          <p:cNvSpPr/>
          <p:nvPr>
            <p:ph idx="3" type="pic"/>
          </p:nvPr>
        </p:nvSpPr>
        <p:spPr>
          <a:xfrm>
            <a:off x="8155574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8"/>
          <p:cNvSpPr/>
          <p:nvPr>
            <p:ph idx="4" type="pic"/>
          </p:nvPr>
        </p:nvSpPr>
        <p:spPr>
          <a:xfrm>
            <a:off x="5551710" y="2891254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8"/>
          <p:cNvSpPr/>
          <p:nvPr>
            <p:ph idx="5" type="pic"/>
          </p:nvPr>
        </p:nvSpPr>
        <p:spPr>
          <a:xfrm>
            <a:off x="5551710" y="296099"/>
            <a:ext cx="3644538" cy="36663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Images &amp; Contents">
  <p:cSld name="36_Images &amp; Conten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>
            <p:ph idx="2" type="pic"/>
          </p:nvPr>
        </p:nvSpPr>
        <p:spPr>
          <a:xfrm>
            <a:off x="3" y="3255649"/>
            <a:ext cx="11904055" cy="36023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277350" y="5473459"/>
            <a:ext cx="6660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게임 트렌드 분석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10800751" y="6349450"/>
            <a:ext cx="1201200" cy="310200"/>
          </a:xfrm>
          <a:prstGeom prst="roundRect">
            <a:avLst>
              <a:gd fmla="val 50000" name="adj"/>
            </a:avLst>
          </a:prstGeom>
          <a:solidFill>
            <a:schemeClr val="lt1">
              <a:alpha val="0"/>
            </a:schemeClr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10800750" y="6304450"/>
            <a:ext cx="1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AI_18_정재훈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950" y="132575"/>
            <a:ext cx="4440196" cy="444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75" y="3648023"/>
            <a:ext cx="4676475" cy="2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/>
        </p:nvSpPr>
        <p:spPr>
          <a:xfrm rot="-5400000">
            <a:off x="-2083088" y="2906816"/>
            <a:ext cx="61641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장르와 판매량의 관계성</a:t>
            </a:r>
            <a:endParaRPr/>
          </a:p>
        </p:txBody>
      </p:sp>
      <p:grpSp>
        <p:nvGrpSpPr>
          <p:cNvPr id="436" name="Google Shape;436;p33"/>
          <p:cNvGrpSpPr/>
          <p:nvPr/>
        </p:nvGrpSpPr>
        <p:grpSpPr>
          <a:xfrm>
            <a:off x="6784725" y="670680"/>
            <a:ext cx="4843363" cy="1374745"/>
            <a:chOff x="8070181" y="1645829"/>
            <a:chExt cx="3023700" cy="1374745"/>
          </a:xfrm>
        </p:grpSpPr>
        <p:sp>
          <p:nvSpPr>
            <p:cNvPr id="437" name="Google Shape;437;p33"/>
            <p:cNvSpPr txBox="1"/>
            <p:nvPr/>
          </p:nvSpPr>
          <p:spPr>
            <a:xfrm>
              <a:off x="8070181" y="2189574"/>
              <a:ext cx="3023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지금까지 장르별 판매량 기준으로 그래프를 구성하여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확인을 하였습니다.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하지만 완전히 신뢰하기에는 부족한 느낌이며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이 가설을 확실하게 하기위해 통계적 검정기법을 사용해볼려합니다.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3"/>
            <p:cNvSpPr txBox="1"/>
            <p:nvPr/>
          </p:nvSpPr>
          <p:spPr>
            <a:xfrm>
              <a:off x="8070434" y="1645829"/>
              <a:ext cx="2925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rPr>
                <a:t>장르와 판매량의 관계성</a:t>
              </a:r>
              <a:endParaRPr b="1" sz="22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439" name="Google Shape;439;p33"/>
          <p:cNvSpPr txBox="1"/>
          <p:nvPr/>
        </p:nvSpPr>
        <p:spPr>
          <a:xfrm>
            <a:off x="6784836" y="2451512"/>
            <a:ext cx="468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여러 가설검정중 카이제곱 검정을 사용합니다.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6784836" y="3149919"/>
            <a:ext cx="46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카이제곱이란?</a:t>
            </a:r>
            <a:endParaRPr sz="1200">
              <a:solidFill>
                <a:srgbClr val="3F3F3F"/>
              </a:solidFill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lang="en-US" sz="1200">
                <a:solidFill>
                  <a:srgbClr val="3F3F3F"/>
                </a:solidFill>
              </a:rPr>
              <a:t>두 범주형 변수가 관련이 되어있는지에 대한 검정기법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6784824" y="6234134"/>
            <a:ext cx="468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결과 장르와 판매량은 연관성이 있습니다.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442" name="Google Shape;442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925" y="807200"/>
            <a:ext cx="4747900" cy="39345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43" name="Google Shape;4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462" y="4317891"/>
            <a:ext cx="3566738" cy="1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 txBox="1"/>
          <p:nvPr/>
        </p:nvSpPr>
        <p:spPr>
          <a:xfrm>
            <a:off x="6785249" y="3886200"/>
            <a:ext cx="50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수필로 직접 가설을 적어가며 적용이 가능하지만 시간이 오래 걸리므로 파이썬 코딩프로그램에 간소화되어 있어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en-US" sz="1200">
                <a:solidFill>
                  <a:srgbClr val="3F3F3F"/>
                </a:solidFill>
              </a:rPr>
              <a:t>적용시킵니다.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지역 선호 장르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6102677" y="1811216"/>
            <a:ext cx="5184000" cy="9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6102677" y="2913849"/>
            <a:ext cx="5184000" cy="94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6102677" y="4016482"/>
            <a:ext cx="5184000" cy="94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6102677" y="5120401"/>
            <a:ext cx="5184000" cy="94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4"/>
          <p:cNvSpPr/>
          <p:nvPr/>
        </p:nvSpPr>
        <p:spPr>
          <a:xfrm rot="-5400000">
            <a:off x="4195785" y="1940050"/>
            <a:ext cx="2038408" cy="1777273"/>
          </a:xfrm>
          <a:custGeom>
            <a:rect b="b" l="l" r="r" t="t"/>
            <a:pathLst>
              <a:path extrusionOk="0" h="1067431" w="2180115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rgbClr val="26A7DA"/>
              </a:gs>
              <a:gs pos="100000">
                <a:srgbClr val="26A7D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4"/>
          <p:cNvSpPr/>
          <p:nvPr/>
        </p:nvSpPr>
        <p:spPr>
          <a:xfrm rot="-5400000">
            <a:off x="4705991" y="2520196"/>
            <a:ext cx="1004829" cy="1790428"/>
          </a:xfrm>
          <a:custGeom>
            <a:rect b="b" l="l" r="r" t="t"/>
            <a:pathLst>
              <a:path extrusionOk="0" h="1075332" w="1074683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rgbClr val="2BBC94"/>
              </a:gs>
              <a:gs pos="100000">
                <a:srgbClr val="2BBC94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4"/>
          <p:cNvSpPr/>
          <p:nvPr/>
        </p:nvSpPr>
        <p:spPr>
          <a:xfrm rot="-5400000">
            <a:off x="4708846" y="3563496"/>
            <a:ext cx="999596" cy="1789947"/>
          </a:xfrm>
          <a:custGeom>
            <a:rect b="b" l="l" r="r" t="t"/>
            <a:pathLst>
              <a:path extrusionOk="0" h="1075043" w="1069087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rgbClr val="79CA29"/>
              </a:gs>
              <a:gs pos="100000">
                <a:srgbClr val="79CA29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4"/>
          <p:cNvSpPr/>
          <p:nvPr/>
        </p:nvSpPr>
        <p:spPr>
          <a:xfrm rot="-5400000">
            <a:off x="4203452" y="4162006"/>
            <a:ext cx="2027147" cy="1773207"/>
          </a:xfrm>
          <a:custGeom>
            <a:rect b="b" l="l" r="r" t="t"/>
            <a:pathLst>
              <a:path extrusionOk="0" h="1064989" w="2168072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rgbClr val="26A7DA"/>
              </a:gs>
              <a:gs pos="100000">
                <a:srgbClr val="26A7D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34"/>
          <p:cNvGrpSpPr/>
          <p:nvPr/>
        </p:nvGrpSpPr>
        <p:grpSpPr>
          <a:xfrm>
            <a:off x="859468" y="1825977"/>
            <a:ext cx="4121248" cy="780469"/>
            <a:chOff x="803640" y="3261093"/>
            <a:chExt cx="2059800" cy="780469"/>
          </a:xfrm>
        </p:grpSpPr>
        <p:sp>
          <p:nvSpPr>
            <p:cNvPr id="459" name="Google Shape;459;p34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세계 시장 판매량의 49%를 장악하고있는 북아메리카를 타겟으로 삼아야하며 장르는 액션으로 지정한다.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4"/>
            <p:cNvSpPr txBox="1"/>
            <p:nvPr/>
          </p:nvSpPr>
          <p:spPr>
            <a:xfrm>
              <a:off x="803640" y="3261093"/>
              <a:ext cx="2059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</a:rPr>
                <a:t>판매량 기준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34"/>
          <p:cNvGrpSpPr/>
          <p:nvPr/>
        </p:nvGrpSpPr>
        <p:grpSpPr>
          <a:xfrm>
            <a:off x="7334855" y="1942759"/>
            <a:ext cx="3670564" cy="493927"/>
            <a:chOff x="803640" y="3362835"/>
            <a:chExt cx="2059800" cy="493927"/>
          </a:xfrm>
        </p:grpSpPr>
        <p:sp>
          <p:nvSpPr>
            <p:cNvPr id="462" name="Google Shape;462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액션, 스포츠, 슈팅 장르가 가장 선호된다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북아메리카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34"/>
          <p:cNvGrpSpPr/>
          <p:nvPr/>
        </p:nvGrpSpPr>
        <p:grpSpPr>
          <a:xfrm>
            <a:off x="7334855" y="3045821"/>
            <a:ext cx="3670564" cy="493927"/>
            <a:chOff x="803640" y="3362835"/>
            <a:chExt cx="2059800" cy="493927"/>
          </a:xfrm>
        </p:grpSpPr>
        <p:sp>
          <p:nvSpPr>
            <p:cNvPr id="465" name="Google Shape;465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액션, 스포츠, 슈팅 장르가 선호된다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유럽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7334855" y="4148882"/>
            <a:ext cx="3670564" cy="493927"/>
            <a:chOff x="803640" y="3362835"/>
            <a:chExt cx="2059800" cy="493927"/>
          </a:xfrm>
        </p:grpSpPr>
        <p:sp>
          <p:nvSpPr>
            <p:cNvPr id="468" name="Google Shape;468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상황극, 액션, 스포츠 장르가 선호된다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일본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34"/>
          <p:cNvGrpSpPr/>
          <p:nvPr/>
        </p:nvGrpSpPr>
        <p:grpSpPr>
          <a:xfrm>
            <a:off x="7334855" y="5251943"/>
            <a:ext cx="3670564" cy="493927"/>
            <a:chOff x="803640" y="3362835"/>
            <a:chExt cx="2059800" cy="493927"/>
          </a:xfrm>
        </p:grpSpPr>
        <p:sp>
          <p:nvSpPr>
            <p:cNvPr id="471" name="Google Shape;471;p34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액션, 스포츠, 슈팅 장르가 선호된다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4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기타 지역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34"/>
          <p:cNvGrpSpPr/>
          <p:nvPr/>
        </p:nvGrpSpPr>
        <p:grpSpPr>
          <a:xfrm rot="-929256">
            <a:off x="2710267" y="3618547"/>
            <a:ext cx="1626564" cy="1505987"/>
            <a:chOff x="1064519" y="1872500"/>
            <a:chExt cx="1561256" cy="1445520"/>
          </a:xfrm>
        </p:grpSpPr>
        <p:sp>
          <p:nvSpPr>
            <p:cNvPr id="474" name="Google Shape;474;p34"/>
            <p:cNvSpPr/>
            <p:nvPr/>
          </p:nvSpPr>
          <p:spPr>
            <a:xfrm>
              <a:off x="1634779" y="2819951"/>
              <a:ext cx="110877" cy="179829"/>
            </a:xfrm>
            <a:custGeom>
              <a:rect b="b" l="l" r="r" t="t"/>
              <a:pathLst>
                <a:path extrusionOk="0" h="179829" w="110877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2539846" y="2271312"/>
              <a:ext cx="85929" cy="302833"/>
            </a:xfrm>
            <a:custGeom>
              <a:rect b="b" l="l" r="r" t="t"/>
              <a:pathLst>
                <a:path extrusionOk="0" h="302833" w="85929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326355" y="2477085"/>
              <a:ext cx="459447" cy="840935"/>
            </a:xfrm>
            <a:custGeom>
              <a:rect b="b" l="l" r="r" t="t"/>
              <a:pathLst>
                <a:path extrusionOk="0" h="840935" w="459447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471820" y="1927904"/>
              <a:ext cx="1038782" cy="989580"/>
            </a:xfrm>
            <a:custGeom>
              <a:rect b="b" l="l" r="r" t="t"/>
              <a:pathLst>
                <a:path extrusionOk="0" h="989580" w="1038782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510221" y="1872500"/>
              <a:ext cx="59596" cy="1100457"/>
            </a:xfrm>
            <a:custGeom>
              <a:rect b="b" l="l" r="r" t="t"/>
              <a:pathLst>
                <a:path extrusionOk="0" h="1100457" w="59596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rgbClr val="229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064519" y="2288498"/>
              <a:ext cx="126122" cy="267491"/>
            </a:xfrm>
            <a:custGeom>
              <a:rect b="b" l="l" r="r" t="t"/>
              <a:pathLst>
                <a:path extrusionOk="0" h="267491" w="126122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122660" y="2149278"/>
              <a:ext cx="349610" cy="545724"/>
            </a:xfrm>
            <a:custGeom>
              <a:rect b="b" l="l" r="r" t="t"/>
              <a:pathLst>
                <a:path extrusionOk="0" h="545724" w="349610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rgbClr val="229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4"/>
          <p:cNvGrpSpPr/>
          <p:nvPr/>
        </p:nvGrpSpPr>
        <p:grpSpPr>
          <a:xfrm>
            <a:off x="875062" y="3120361"/>
            <a:ext cx="3083218" cy="3769148"/>
            <a:chOff x="957962" y="2530670"/>
            <a:chExt cx="3037654" cy="3713447"/>
          </a:xfrm>
        </p:grpSpPr>
        <p:sp>
          <p:nvSpPr>
            <p:cNvPr id="482" name="Google Shape;482;p34"/>
            <p:cNvSpPr/>
            <p:nvPr/>
          </p:nvSpPr>
          <p:spPr>
            <a:xfrm rot="1258016">
              <a:off x="3177495" y="3781013"/>
              <a:ext cx="682929" cy="881994"/>
            </a:xfrm>
            <a:custGeom>
              <a:rect b="b" l="l" r="r" t="t"/>
              <a:pathLst>
                <a:path extrusionOk="0" h="864666" w="669512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 flipH="1" rot="-656700">
              <a:off x="1124292" y="2670629"/>
              <a:ext cx="1657348" cy="1910856"/>
            </a:xfrm>
            <a:custGeom>
              <a:rect b="b" l="l" r="r" t="t"/>
              <a:pathLst>
                <a:path extrusionOk="0" h="1909514" w="165618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358088" y="4198964"/>
              <a:ext cx="1089158" cy="611110"/>
            </a:xfrm>
            <a:custGeom>
              <a:rect b="b" l="l" r="r" t="t"/>
              <a:pathLst>
                <a:path extrusionOk="0" h="611110" w="1089158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3145709" y="4476837"/>
              <a:ext cx="591981" cy="227104"/>
            </a:xfrm>
            <a:custGeom>
              <a:rect b="b" l="l" r="r" t="t"/>
              <a:pathLst>
                <a:path extrusionOk="0" h="227104" w="591981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1130675" y="4343401"/>
              <a:ext cx="2709782" cy="1900716"/>
            </a:xfrm>
            <a:custGeom>
              <a:rect b="b" l="l" r="r" t="t"/>
              <a:pathLst>
                <a:path extrusionOk="0" h="1900716" w="2709782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34"/>
          <p:cNvSpPr/>
          <p:nvPr/>
        </p:nvSpPr>
        <p:spPr>
          <a:xfrm rot="8100000">
            <a:off x="6353560" y="2030055"/>
            <a:ext cx="421520" cy="421521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4"/>
          <p:cNvSpPr/>
          <p:nvPr/>
        </p:nvSpPr>
        <p:spPr>
          <a:xfrm rot="8100000">
            <a:off x="6353560" y="3133130"/>
            <a:ext cx="421520" cy="421521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4"/>
          <p:cNvSpPr/>
          <p:nvPr/>
        </p:nvSpPr>
        <p:spPr>
          <a:xfrm rot="8100000">
            <a:off x="6353560" y="4277217"/>
            <a:ext cx="421520" cy="421521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4"/>
          <p:cNvSpPr/>
          <p:nvPr/>
        </p:nvSpPr>
        <p:spPr>
          <a:xfrm rot="8100000">
            <a:off x="6353560" y="5339255"/>
            <a:ext cx="421520" cy="421521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4"/>
          <p:cNvSpPr/>
          <p:nvPr/>
        </p:nvSpPr>
        <p:spPr>
          <a:xfrm>
            <a:off x="323529" y="1878385"/>
            <a:ext cx="617619" cy="622647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mpact"/>
                <a:ea typeface="Impact"/>
                <a:cs typeface="Impact"/>
                <a:sym typeface="Impact"/>
              </a:rPr>
              <a:t>2</a:t>
            </a:r>
            <a:r>
              <a:rPr b="1" lang="en-US">
                <a:latin typeface="Impact"/>
                <a:ea typeface="Impact"/>
                <a:cs typeface="Impact"/>
                <a:sym typeface="Impact"/>
              </a:rPr>
              <a:t>. 연도별 트렌드 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497" name="Google Shape;497;p35"/>
          <p:cNvGrpSpPr/>
          <p:nvPr/>
        </p:nvGrpSpPr>
        <p:grpSpPr>
          <a:xfrm flipH="1">
            <a:off x="4428803" y="4647652"/>
            <a:ext cx="3559274" cy="1858178"/>
            <a:chOff x="1538110" y="2217893"/>
            <a:chExt cx="2163561" cy="1129523"/>
          </a:xfrm>
        </p:grpSpPr>
        <p:grpSp>
          <p:nvGrpSpPr>
            <p:cNvPr id="498" name="Google Shape;498;p35"/>
            <p:cNvGrpSpPr/>
            <p:nvPr/>
          </p:nvGrpSpPr>
          <p:grpSpPr>
            <a:xfrm>
              <a:off x="1771537" y="2217893"/>
              <a:ext cx="1930134" cy="853561"/>
              <a:chOff x="1771537" y="2217893"/>
              <a:chExt cx="1930134" cy="853561"/>
            </a:xfrm>
          </p:grpSpPr>
          <p:sp>
            <p:nvSpPr>
              <p:cNvPr id="499" name="Google Shape;499;p35"/>
              <p:cNvSpPr/>
              <p:nvPr/>
            </p:nvSpPr>
            <p:spPr>
              <a:xfrm flipH="1">
                <a:off x="1771537" y="2350717"/>
                <a:ext cx="1603451" cy="720737"/>
              </a:xfrm>
              <a:custGeom>
                <a:rect b="b" l="l" r="r" t="t"/>
                <a:pathLst>
                  <a:path extrusionOk="0" h="1747240" w="3887153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 flipH="1">
                <a:off x="2153552" y="2217893"/>
                <a:ext cx="1548119" cy="795979"/>
              </a:xfrm>
              <a:custGeom>
                <a:rect b="b" l="l" r="r" t="t"/>
                <a:pathLst>
                  <a:path extrusionOk="0" h="1929647" w="3753016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35"/>
            <p:cNvSpPr/>
            <p:nvPr/>
          </p:nvSpPr>
          <p:spPr>
            <a:xfrm rot="-2860907">
              <a:off x="1753645" y="2648369"/>
              <a:ext cx="285630" cy="7092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rotWithShape="0" algn="ctr" dir="5400000" dist="50800">
                <a:srgbClr val="000000">
                  <a:alpha val="2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35"/>
          <p:cNvSpPr txBox="1"/>
          <p:nvPr/>
        </p:nvSpPr>
        <p:spPr>
          <a:xfrm>
            <a:off x="912673" y="1636598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</a:rPr>
              <a:t>연도별 트렌드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5"/>
          <p:cNvSpPr txBox="1"/>
          <p:nvPr/>
        </p:nvSpPr>
        <p:spPr>
          <a:xfrm>
            <a:off x="912673" y="2691643"/>
            <a:ext cx="438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트렌드는 어떤 것을 기준으로 파악했는가?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연도별 트렌드가 존재하는가?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연도별 트렌드가 있다고 어떤 이유로 판단했는가?</a:t>
            </a:r>
            <a:endParaRPr sz="1200">
              <a:solidFill>
                <a:srgbClr val="3F3F3F"/>
              </a:solidFill>
            </a:endParaRPr>
          </a:p>
        </p:txBody>
      </p:sp>
      <p:grpSp>
        <p:nvGrpSpPr>
          <p:cNvPr id="504" name="Google Shape;504;p35"/>
          <p:cNvGrpSpPr/>
          <p:nvPr/>
        </p:nvGrpSpPr>
        <p:grpSpPr>
          <a:xfrm>
            <a:off x="8171425" y="5139500"/>
            <a:ext cx="3600756" cy="1108000"/>
            <a:chOff x="2551713" y="4283316"/>
            <a:chExt cx="2697600" cy="1108000"/>
          </a:xfrm>
        </p:grpSpPr>
        <p:sp>
          <p:nvSpPr>
            <p:cNvPr id="505" name="Google Shape;505;p35"/>
            <p:cNvSpPr txBox="1"/>
            <p:nvPr/>
          </p:nvSpPr>
          <p:spPr>
            <a:xfrm>
              <a:off x="2551713" y="4560316"/>
              <a:ext cx="2421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사람은 자신이 재밌다고 느끼는 게임을 구매하여 플레이 하므로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해당 연도 판매량 = 트렌드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기준을 잡았습니다.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506" name="Google Shape;506;p35"/>
            <p:cNvSpPr txBox="1"/>
            <p:nvPr/>
          </p:nvSpPr>
          <p:spPr>
            <a:xfrm>
              <a:off x="2551713" y="4283316"/>
              <a:ext cx="2697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연도별 트렌드가 있다고 어떤 이유로 판단했는가?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35"/>
          <p:cNvGrpSpPr/>
          <p:nvPr/>
        </p:nvGrpSpPr>
        <p:grpSpPr>
          <a:xfrm>
            <a:off x="8171414" y="3942596"/>
            <a:ext cx="3095802" cy="738699"/>
            <a:chOff x="2551705" y="4283314"/>
            <a:chExt cx="2319300" cy="738699"/>
          </a:xfrm>
        </p:grpSpPr>
        <p:sp>
          <p:nvSpPr>
            <p:cNvPr id="508" name="Google Shape;508;p35"/>
            <p:cNvSpPr txBox="1"/>
            <p:nvPr/>
          </p:nvSpPr>
          <p:spPr>
            <a:xfrm>
              <a:off x="2551705" y="4560313"/>
              <a:ext cx="231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이후 보여드릴 그래프에서 상세히 확인 가능합니다.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509" name="Google Shape;509;p35"/>
            <p:cNvSpPr txBox="1"/>
            <p:nvPr/>
          </p:nvSpPr>
          <p:spPr>
            <a:xfrm>
              <a:off x="2551705" y="4283314"/>
              <a:ext cx="231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연도별 트렌드가 존재하는가?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35"/>
          <p:cNvGrpSpPr/>
          <p:nvPr/>
        </p:nvGrpSpPr>
        <p:grpSpPr>
          <a:xfrm>
            <a:off x="8171531" y="2745693"/>
            <a:ext cx="3096199" cy="738699"/>
            <a:chOff x="2551703" y="4283314"/>
            <a:chExt cx="2339402" cy="738699"/>
          </a:xfrm>
        </p:grpSpPr>
        <p:sp>
          <p:nvSpPr>
            <p:cNvPr id="511" name="Google Shape;511;p35"/>
            <p:cNvSpPr txBox="1"/>
            <p:nvPr/>
          </p:nvSpPr>
          <p:spPr>
            <a:xfrm>
              <a:off x="2551703" y="4560313"/>
              <a:ext cx="233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해당 연도 가장 많이 팔린 장르, 플랫폼, 게임 종류로 선정하였습니다.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512" name="Google Shape;512;p35"/>
            <p:cNvSpPr txBox="1"/>
            <p:nvPr/>
          </p:nvSpPr>
          <p:spPr>
            <a:xfrm>
              <a:off x="2551705" y="4283314"/>
              <a:ext cx="2339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트렌드는 어떤 것을 기준으로 파악했는가?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sp>
        <p:nvSpPr>
          <p:cNvPr id="513" name="Google Shape;513;p35"/>
          <p:cNvSpPr/>
          <p:nvPr/>
        </p:nvSpPr>
        <p:spPr>
          <a:xfrm>
            <a:off x="4788426" y="2030525"/>
            <a:ext cx="2643300" cy="2435400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/>
        </p:nvSpPr>
        <p:spPr>
          <a:xfrm>
            <a:off x="1129970" y="1383243"/>
            <a:ext cx="98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1980~1999 연도 기준 장르의 트렌드는 해마다 변경되며 가장 많았던 장르는 플랫폼 계열이였습니다.</a:t>
            </a:r>
            <a:endParaRPr/>
          </a:p>
        </p:txBody>
      </p:sp>
      <p:sp>
        <p:nvSpPr>
          <p:cNvPr id="519" name="Google Shape;519;p36"/>
          <p:cNvSpPr txBox="1"/>
          <p:nvPr/>
        </p:nvSpPr>
        <p:spPr>
          <a:xfrm>
            <a:off x="4150070" y="8"/>
            <a:ext cx="3808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1980~1999 장르</a:t>
            </a: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0">
                <a:solidFill>
                  <a:srgbClr val="CC0000"/>
                </a:solidFill>
              </a:rPr>
              <a:t>게임판매량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520" name="Google Shape;520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" y="2120725"/>
            <a:ext cx="11904000" cy="47372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/>
          <p:nvPr/>
        </p:nvSpPr>
        <p:spPr>
          <a:xfrm>
            <a:off x="1129975" y="1383250"/>
            <a:ext cx="102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2000년대 이후 들어서 장르의 트렌드가 고정이 되어갑니다. 그중 가장 많은것이 액션장르입니다.(2017년 수집 데이터는 미미하여 보이지않습니다.)</a:t>
            </a:r>
            <a:endParaRPr/>
          </a:p>
        </p:txBody>
      </p:sp>
      <p:sp>
        <p:nvSpPr>
          <p:cNvPr id="526" name="Google Shape;526;p37"/>
          <p:cNvSpPr txBox="1"/>
          <p:nvPr/>
        </p:nvSpPr>
        <p:spPr>
          <a:xfrm>
            <a:off x="4150070" y="8"/>
            <a:ext cx="3808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2000</a:t>
            </a:r>
            <a:r>
              <a:rPr b="1" lang="en-US" sz="3600">
                <a:solidFill>
                  <a:srgbClr val="3F3F3F"/>
                </a:solidFill>
              </a:rPr>
              <a:t>~2017 장르</a:t>
            </a: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0">
                <a:solidFill>
                  <a:srgbClr val="FF9900"/>
                </a:solidFill>
              </a:rPr>
              <a:t>게임판매량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527" name="Google Shape;527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888" y="1660150"/>
            <a:ext cx="9766687" cy="51978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/>
        </p:nvSpPr>
        <p:spPr>
          <a:xfrm>
            <a:off x="1129975" y="1383250"/>
            <a:ext cx="102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PS2가 독보적으로 많이 팔렸으며 2위부터는 큰 차이가 안보입니다.(하위7개 플랫폼은 관측이 불가하여 제거)</a:t>
            </a:r>
            <a:endParaRPr/>
          </a:p>
        </p:txBody>
      </p:sp>
      <p:sp>
        <p:nvSpPr>
          <p:cNvPr id="533" name="Google Shape;533;p38"/>
          <p:cNvSpPr txBox="1"/>
          <p:nvPr/>
        </p:nvSpPr>
        <p:spPr>
          <a:xfrm>
            <a:off x="4150070" y="8"/>
            <a:ext cx="3808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1980</a:t>
            </a:r>
            <a:r>
              <a:rPr b="1" lang="en-US" sz="3600">
                <a:solidFill>
                  <a:srgbClr val="3F3F3F"/>
                </a:solidFill>
              </a:rPr>
              <a:t>~2017</a:t>
            </a: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0">
                <a:solidFill>
                  <a:srgbClr val="FF9900"/>
                </a:solidFill>
              </a:rPr>
              <a:t>플랫폼 보급량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534" name="Google Shape;534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189" t="0"/>
          <a:stretch/>
        </p:blipFill>
        <p:spPr>
          <a:xfrm>
            <a:off x="1045725" y="1660150"/>
            <a:ext cx="10235402" cy="5197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/>
          <p:nvPr/>
        </p:nvSpPr>
        <p:spPr>
          <a:xfrm>
            <a:off x="10755082" y="1558843"/>
            <a:ext cx="1436918" cy="2386152"/>
          </a:xfrm>
          <a:custGeom>
            <a:rect b="b" l="l" r="r" t="t"/>
            <a:pathLst>
              <a:path extrusionOk="0" h="2386152" w="1436918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8155574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10755082" y="0"/>
            <a:ext cx="1436918" cy="1393380"/>
          </a:xfrm>
          <a:custGeom>
            <a:rect b="b" l="l" r="r" t="t"/>
            <a:pathLst>
              <a:path extrusionOk="0" h="1393380" w="1436918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9"/>
          <p:cNvSpPr/>
          <p:nvPr/>
        </p:nvSpPr>
        <p:spPr>
          <a:xfrm rot="10800000">
            <a:off x="6836223" y="546462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944" l="0" r="0" t="0"/>
          <a:stretch/>
        </p:blipFill>
        <p:spPr>
          <a:xfrm>
            <a:off x="5071150" y="151887"/>
            <a:ext cx="6941725" cy="6554225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544" name="Google Shape;544;p39"/>
          <p:cNvSpPr/>
          <p:nvPr/>
        </p:nvSpPr>
        <p:spPr>
          <a:xfrm rot="7864189">
            <a:off x="724974" y="437499"/>
            <a:ext cx="374547" cy="741740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956551" y="4042673"/>
            <a:ext cx="39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상위 5개의 플랫폼만 도출.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그중 1위와 2위의 차이는 2.9% 차이납니다.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546" name="Google Shape;546;p39"/>
          <p:cNvSpPr txBox="1"/>
          <p:nvPr/>
        </p:nvSpPr>
        <p:spPr>
          <a:xfrm>
            <a:off x="956551" y="3734884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세계 플랫폼 판매</a:t>
            </a:r>
            <a:r>
              <a:rPr b="1" lang="en-US">
                <a:solidFill>
                  <a:srgbClr val="3F3F3F"/>
                </a:solidFill>
              </a:rPr>
              <a:t> 비율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 txBox="1"/>
          <p:nvPr/>
        </p:nvSpPr>
        <p:spPr>
          <a:xfrm>
            <a:off x="892295" y="852617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전세계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2"/>
                </a:solidFill>
              </a:rPr>
              <a:t>플랫폼</a:t>
            </a:r>
            <a:endParaRPr b="1" sz="4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보유율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지역별 </a:t>
            </a:r>
            <a:r>
              <a:rPr lang="en-US">
                <a:solidFill>
                  <a:schemeClr val="accent6"/>
                </a:solidFill>
              </a:rPr>
              <a:t>플랫폼</a:t>
            </a:r>
            <a:r>
              <a:rPr lang="en-US"/>
              <a:t> 판매량</a:t>
            </a:r>
            <a:endParaRPr/>
          </a:p>
        </p:txBody>
      </p:sp>
      <p:graphicFrame>
        <p:nvGraphicFramePr>
          <p:cNvPr id="553" name="Google Shape;553;p40"/>
          <p:cNvGraphicFramePr/>
          <p:nvPr/>
        </p:nvGraphicFramePr>
        <p:xfrm>
          <a:off x="124789" y="1221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{F0D02897-98B1-4855-8281-C038D2DF521D}</a:tableStyleId>
              </a:tblPr>
              <a:tblGrid>
                <a:gridCol w="386075"/>
                <a:gridCol w="2152375"/>
                <a:gridCol w="386075"/>
              </a:tblGrid>
              <a:tr h="94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7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54" name="Google Shape;554;p40"/>
          <p:cNvGrpSpPr/>
          <p:nvPr/>
        </p:nvGrpSpPr>
        <p:grpSpPr>
          <a:xfrm>
            <a:off x="292376" y="5205638"/>
            <a:ext cx="2589374" cy="693896"/>
            <a:chOff x="2459812" y="2978866"/>
            <a:chExt cx="1752300" cy="693896"/>
          </a:xfrm>
        </p:grpSpPr>
        <p:sp>
          <p:nvSpPr>
            <p:cNvPr id="555" name="Google Shape;555;p40"/>
            <p:cNvSpPr/>
            <p:nvPr/>
          </p:nvSpPr>
          <p:spPr>
            <a:xfrm>
              <a:off x="2459812" y="3312762"/>
              <a:ext cx="1752300" cy="360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북아메리카 판매량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0"/>
            <p:cNvSpPr txBox="1"/>
            <p:nvPr/>
          </p:nvSpPr>
          <p:spPr>
            <a:xfrm>
              <a:off x="2660960" y="2978866"/>
              <a:ext cx="135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북 아메리카 판매량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7" name="Google Shape;557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29" r="738" t="0"/>
          <a:stretch/>
        </p:blipFill>
        <p:spPr>
          <a:xfrm>
            <a:off x="124788" y="1221963"/>
            <a:ext cx="2924524" cy="431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0"/>
          <p:cNvSpPr txBox="1"/>
          <p:nvPr/>
        </p:nvSpPr>
        <p:spPr>
          <a:xfrm>
            <a:off x="252013" y="5950713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X360, PS2가 쟁쟁합니다.</a:t>
            </a:r>
            <a:endParaRPr/>
          </a:p>
        </p:txBody>
      </p:sp>
      <p:graphicFrame>
        <p:nvGraphicFramePr>
          <p:cNvPr id="559" name="Google Shape;559;p40"/>
          <p:cNvGraphicFramePr/>
          <p:nvPr/>
        </p:nvGraphicFramePr>
        <p:xfrm>
          <a:off x="3117988" y="1221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{F0D02897-98B1-4855-8281-C038D2DF521D}</a:tableStyleId>
              </a:tblPr>
              <a:tblGrid>
                <a:gridCol w="386075"/>
                <a:gridCol w="2152375"/>
                <a:gridCol w="386075"/>
              </a:tblGrid>
              <a:tr h="94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7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60" name="Google Shape;560;p40"/>
          <p:cNvGrpSpPr/>
          <p:nvPr/>
        </p:nvGrpSpPr>
        <p:grpSpPr>
          <a:xfrm>
            <a:off x="3285576" y="5205638"/>
            <a:ext cx="2589374" cy="693896"/>
            <a:chOff x="2459812" y="2978866"/>
            <a:chExt cx="1752300" cy="693896"/>
          </a:xfrm>
        </p:grpSpPr>
        <p:sp>
          <p:nvSpPr>
            <p:cNvPr id="561" name="Google Shape;561;p40"/>
            <p:cNvSpPr/>
            <p:nvPr/>
          </p:nvSpPr>
          <p:spPr>
            <a:xfrm>
              <a:off x="2459812" y="3312762"/>
              <a:ext cx="1752300" cy="360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유럽 </a:t>
              </a:r>
              <a:r>
                <a:rPr lang="en-US">
                  <a:solidFill>
                    <a:schemeClr val="lt1"/>
                  </a:solidFill>
                </a:rPr>
                <a:t>판매량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0"/>
            <p:cNvSpPr txBox="1"/>
            <p:nvPr/>
          </p:nvSpPr>
          <p:spPr>
            <a:xfrm>
              <a:off x="2660960" y="2978866"/>
              <a:ext cx="1350000" cy="30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북 아메리카 판매량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3" name="Google Shape;563;p4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729" r="738" t="0"/>
          <a:stretch/>
        </p:blipFill>
        <p:spPr>
          <a:xfrm>
            <a:off x="3117988" y="1221963"/>
            <a:ext cx="2924524" cy="431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0"/>
          <p:cNvSpPr txBox="1"/>
          <p:nvPr/>
        </p:nvSpPr>
        <p:spPr>
          <a:xfrm>
            <a:off x="3245213" y="5950713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PS3</a:t>
            </a:r>
            <a:r>
              <a:rPr lang="en-US"/>
              <a:t>, PS2가 쟁쟁합니다.</a:t>
            </a:r>
            <a:endParaRPr/>
          </a:p>
        </p:txBody>
      </p:sp>
      <p:graphicFrame>
        <p:nvGraphicFramePr>
          <p:cNvPr id="565" name="Google Shape;565;p40"/>
          <p:cNvGraphicFramePr/>
          <p:nvPr/>
        </p:nvGraphicFramePr>
        <p:xfrm>
          <a:off x="6144414" y="1221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{F0D02897-98B1-4855-8281-C038D2DF521D}</a:tableStyleId>
              </a:tblPr>
              <a:tblGrid>
                <a:gridCol w="386075"/>
                <a:gridCol w="2152375"/>
                <a:gridCol w="386075"/>
              </a:tblGrid>
              <a:tr h="94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7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66" name="Google Shape;566;p40"/>
          <p:cNvGrpSpPr/>
          <p:nvPr/>
        </p:nvGrpSpPr>
        <p:grpSpPr>
          <a:xfrm>
            <a:off x="6312001" y="5205638"/>
            <a:ext cx="2589374" cy="693896"/>
            <a:chOff x="2459812" y="2978866"/>
            <a:chExt cx="1752300" cy="693896"/>
          </a:xfrm>
        </p:grpSpPr>
        <p:sp>
          <p:nvSpPr>
            <p:cNvPr id="567" name="Google Shape;567;p40"/>
            <p:cNvSpPr/>
            <p:nvPr/>
          </p:nvSpPr>
          <p:spPr>
            <a:xfrm>
              <a:off x="2459812" y="3312762"/>
              <a:ext cx="1752300" cy="3600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일본</a:t>
              </a:r>
              <a:r>
                <a:rPr lang="en-US">
                  <a:solidFill>
                    <a:schemeClr val="lt1"/>
                  </a:solidFill>
                </a:rPr>
                <a:t> 판매량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0"/>
            <p:cNvSpPr txBox="1"/>
            <p:nvPr/>
          </p:nvSpPr>
          <p:spPr>
            <a:xfrm>
              <a:off x="2660960" y="2978866"/>
              <a:ext cx="1350000" cy="307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북 아메리카 판매량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p40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729" r="738" t="0"/>
          <a:stretch/>
        </p:blipFill>
        <p:spPr>
          <a:xfrm>
            <a:off x="6144413" y="1221963"/>
            <a:ext cx="2924524" cy="431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0"/>
          <p:cNvSpPr txBox="1"/>
          <p:nvPr/>
        </p:nvSpPr>
        <p:spPr>
          <a:xfrm>
            <a:off x="6271638" y="5950713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DS가</a:t>
            </a:r>
            <a:r>
              <a:rPr lang="en-US"/>
              <a:t> 독보적입니다.</a:t>
            </a:r>
            <a:endParaRPr/>
          </a:p>
        </p:txBody>
      </p:sp>
      <p:graphicFrame>
        <p:nvGraphicFramePr>
          <p:cNvPr id="571" name="Google Shape;571;p40"/>
          <p:cNvGraphicFramePr/>
          <p:nvPr/>
        </p:nvGraphicFramePr>
        <p:xfrm>
          <a:off x="9170839" y="1221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{F0D02897-98B1-4855-8281-C038D2DF521D}</a:tableStyleId>
              </a:tblPr>
              <a:tblGrid>
                <a:gridCol w="386075"/>
                <a:gridCol w="2152375"/>
                <a:gridCol w="386075"/>
              </a:tblGrid>
              <a:tr h="94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7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72" name="Google Shape;572;p40"/>
          <p:cNvGrpSpPr/>
          <p:nvPr/>
        </p:nvGrpSpPr>
        <p:grpSpPr>
          <a:xfrm>
            <a:off x="9338426" y="5205638"/>
            <a:ext cx="2589374" cy="693896"/>
            <a:chOff x="2459812" y="2978866"/>
            <a:chExt cx="1752300" cy="693896"/>
          </a:xfrm>
        </p:grpSpPr>
        <p:sp>
          <p:nvSpPr>
            <p:cNvPr id="573" name="Google Shape;573;p40"/>
            <p:cNvSpPr/>
            <p:nvPr/>
          </p:nvSpPr>
          <p:spPr>
            <a:xfrm>
              <a:off x="2459812" y="3312762"/>
              <a:ext cx="1752300" cy="360000"/>
            </a:xfrm>
            <a:prstGeom prst="roundRect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기타 지역 </a:t>
              </a:r>
              <a:r>
                <a:rPr lang="en-US">
                  <a:solidFill>
                    <a:schemeClr val="lt1"/>
                  </a:solidFill>
                </a:rPr>
                <a:t>판매량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0"/>
            <p:cNvSpPr txBox="1"/>
            <p:nvPr/>
          </p:nvSpPr>
          <p:spPr>
            <a:xfrm>
              <a:off x="2660960" y="2978866"/>
              <a:ext cx="1350000" cy="307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북 아메리카 판매량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5" name="Google Shape;575;p40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729" r="738" t="0"/>
          <a:stretch/>
        </p:blipFill>
        <p:spPr>
          <a:xfrm>
            <a:off x="9170838" y="1221963"/>
            <a:ext cx="2924524" cy="431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0"/>
          <p:cNvSpPr txBox="1"/>
          <p:nvPr/>
        </p:nvSpPr>
        <p:spPr>
          <a:xfrm>
            <a:off x="9298063" y="5950713"/>
            <a:ext cx="27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PS2가 독보적입니다.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/>
          <p:nvPr/>
        </p:nvSpPr>
        <p:spPr>
          <a:xfrm rot="-5400000">
            <a:off x="-496388" y="246135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2374362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7827051" y="5334136"/>
            <a:ext cx="397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북아메리카</a:t>
            </a:r>
            <a:r>
              <a:rPr lang="en-US" sz="1200">
                <a:solidFill>
                  <a:srgbClr val="3F3F3F"/>
                </a:solidFill>
              </a:rPr>
              <a:t> - x360 경우 약 6억개 판매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유럽 - PS3 경우 약 3억5천개 판매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일본 - DS 경우 약 1억 5천개 판매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기타지역 - PS2 경우 2억개에 근접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7827051" y="5026347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세계 트렌드 판매량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25" y="307225"/>
            <a:ext cx="7232951" cy="5611774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586" name="Google Shape;586;p41"/>
          <p:cNvSpPr/>
          <p:nvPr/>
        </p:nvSpPr>
        <p:spPr>
          <a:xfrm rot="5400000">
            <a:off x="6955716" y="323635"/>
            <a:ext cx="316321" cy="283500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41"/>
          <p:cNvGrpSpPr/>
          <p:nvPr/>
        </p:nvGrpSpPr>
        <p:grpSpPr>
          <a:xfrm>
            <a:off x="7827061" y="3054317"/>
            <a:ext cx="2132739" cy="2095876"/>
            <a:chOff x="3995407" y="2655367"/>
            <a:chExt cx="2421641" cy="2379784"/>
          </a:xfrm>
        </p:grpSpPr>
        <p:sp>
          <p:nvSpPr>
            <p:cNvPr id="588" name="Google Shape;588;p41"/>
            <p:cNvSpPr/>
            <p:nvPr/>
          </p:nvSpPr>
          <p:spPr>
            <a:xfrm rot="2848300">
              <a:off x="4228576" y="3717767"/>
              <a:ext cx="1077149" cy="1098461"/>
            </a:xfrm>
            <a:custGeom>
              <a:rect b="b" l="l" r="r" t="t"/>
              <a:pathLst>
                <a:path extrusionOk="0" h="744371" w="729929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 rot="1408752">
              <a:off x="4070745" y="2766338"/>
              <a:ext cx="664342" cy="516243"/>
            </a:xfrm>
            <a:custGeom>
              <a:rect b="b" l="l" r="r" t="t"/>
              <a:pathLst>
                <a:path extrusionOk="0" h="350093" w="450527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0" name="Google Shape;590;p41"/>
            <p:cNvGrpSpPr/>
            <p:nvPr/>
          </p:nvGrpSpPr>
          <p:grpSpPr>
            <a:xfrm flipH="1">
              <a:off x="4318200" y="3047206"/>
              <a:ext cx="2098848" cy="768345"/>
              <a:chOff x="2181528" y="3397417"/>
              <a:chExt cx="2098848" cy="768345"/>
            </a:xfrm>
          </p:grpSpPr>
          <p:sp>
            <p:nvSpPr>
              <p:cNvPr id="591" name="Google Shape;591;p41"/>
              <p:cNvSpPr/>
              <p:nvPr/>
            </p:nvSpPr>
            <p:spPr>
              <a:xfrm>
                <a:off x="3500604" y="3397417"/>
                <a:ext cx="779772" cy="768345"/>
              </a:xfrm>
              <a:custGeom>
                <a:rect b="b" l="l" r="r" t="t"/>
                <a:pathLst>
                  <a:path extrusionOk="0" h="942755" w="1109996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1"/>
              <p:cNvSpPr/>
              <p:nvPr/>
            </p:nvSpPr>
            <p:spPr>
              <a:xfrm>
                <a:off x="2181528" y="3533421"/>
                <a:ext cx="1072800" cy="63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1"/>
              <p:cNvSpPr/>
              <p:nvPr/>
            </p:nvSpPr>
            <p:spPr>
              <a:xfrm>
                <a:off x="3254243" y="3562478"/>
                <a:ext cx="246300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1"/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5" name="Google Shape;595;p41"/>
          <p:cNvSpPr/>
          <p:nvPr/>
        </p:nvSpPr>
        <p:spPr>
          <a:xfrm>
            <a:off x="9562949" y="5026338"/>
            <a:ext cx="501703" cy="281050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7827045" y="623554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지역별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</a:rPr>
              <a:t>플랫폼</a:t>
            </a:r>
            <a:endParaRPr b="1" sz="4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판매량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"/>
          <p:cNvSpPr txBox="1"/>
          <p:nvPr/>
        </p:nvSpPr>
        <p:spPr>
          <a:xfrm rot="-5400000">
            <a:off x="-2083088" y="2906816"/>
            <a:ext cx="61641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</a:rPr>
              <a:t>최다 판매 플랫폼</a:t>
            </a:r>
            <a:endParaRPr/>
          </a:p>
        </p:txBody>
      </p:sp>
      <p:sp>
        <p:nvSpPr>
          <p:cNvPr id="602" name="Google Shape;602;p42"/>
          <p:cNvSpPr txBox="1"/>
          <p:nvPr/>
        </p:nvSpPr>
        <p:spPr>
          <a:xfrm>
            <a:off x="6791061" y="3841275"/>
            <a:ext cx="468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 PS2의 경우 12억개 가량 판매되었습니다.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6791061" y="4539682"/>
            <a:ext cx="468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하위 7개의 경우 100만장도 안팔린 경우로 보입니다.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6791061" y="5238089"/>
            <a:ext cx="46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PS2, X360, PS3, Wii, DS, PS 가장 판매와 접근이 쉬워보이는 플랫폼입니다.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950" y="0"/>
            <a:ext cx="4645301" cy="6857999"/>
          </a:xfrm>
          <a:prstGeom prst="rect">
            <a:avLst/>
          </a:prstGeom>
        </p:spPr>
      </p:pic>
      <p:sp>
        <p:nvSpPr>
          <p:cNvPr id="606" name="Google Shape;606;p42"/>
          <p:cNvSpPr txBox="1"/>
          <p:nvPr/>
        </p:nvSpPr>
        <p:spPr>
          <a:xfrm>
            <a:off x="6979470" y="1158154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최다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판매한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3"/>
                </a:solidFill>
              </a:rPr>
              <a:t>플랫폼</a:t>
            </a:r>
            <a:r>
              <a:rPr b="1" lang="en-US" sz="4800">
                <a:solidFill>
                  <a:srgbClr val="3F3F3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5"/>
          <p:cNvGrpSpPr/>
          <p:nvPr/>
        </p:nvGrpSpPr>
        <p:grpSpPr>
          <a:xfrm>
            <a:off x="3665779" y="2921164"/>
            <a:ext cx="4725873" cy="1015663"/>
            <a:chOff x="5692278" y="3070393"/>
            <a:chExt cx="4725873" cy="1015663"/>
          </a:xfrm>
        </p:grpSpPr>
        <p:sp>
          <p:nvSpPr>
            <p:cNvPr id="265" name="Google Shape;265;p25"/>
            <p:cNvSpPr txBox="1"/>
            <p:nvPr/>
          </p:nvSpPr>
          <p:spPr>
            <a:xfrm>
              <a:off x="6770451" y="3578225"/>
              <a:ext cx="364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북아메리카, 유럽, 일본, 이외 지역에서 수집한 데이터 기반 선호게임 분석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dk1"/>
                  </a:solidFill>
                </a:rPr>
                <a:t>지역별 선호 장르</a:t>
              </a:r>
              <a:endParaRPr b="1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5"/>
          <p:cNvGrpSpPr/>
          <p:nvPr/>
        </p:nvGrpSpPr>
        <p:grpSpPr>
          <a:xfrm>
            <a:off x="703490" y="4701539"/>
            <a:ext cx="4725873" cy="1154332"/>
            <a:chOff x="-64447" y="4509568"/>
            <a:chExt cx="4725873" cy="1154332"/>
          </a:xfrm>
        </p:grpSpPr>
        <p:sp>
          <p:nvSpPr>
            <p:cNvPr id="269" name="Google Shape;269;p25"/>
            <p:cNvSpPr txBox="1"/>
            <p:nvPr/>
          </p:nvSpPr>
          <p:spPr>
            <a:xfrm>
              <a:off x="1013726" y="5017400"/>
              <a:ext cx="3647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수집한 데이터를 통한 연도별 장르, 플랫폼 , 제품순위를 기반으로 트렌드의 인사이트를 도출해냅니다.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 txBox="1"/>
            <p:nvPr/>
          </p:nvSpPr>
          <p:spPr>
            <a:xfrm>
              <a:off x="995254" y="4592903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dk1"/>
                  </a:solidFill>
                </a:rPr>
                <a:t>연도별 트렌드</a:t>
              </a:r>
              <a:endParaRPr b="1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 txBox="1"/>
            <p:nvPr/>
          </p:nvSpPr>
          <p:spPr>
            <a:xfrm>
              <a:off x="-64447" y="4509568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5"/>
          <p:cNvGrpSpPr/>
          <p:nvPr/>
        </p:nvGrpSpPr>
        <p:grpSpPr>
          <a:xfrm>
            <a:off x="6512562" y="4701622"/>
            <a:ext cx="4725873" cy="1015663"/>
            <a:chOff x="5692278" y="3070393"/>
            <a:chExt cx="4725873" cy="1015663"/>
          </a:xfrm>
        </p:grpSpPr>
        <p:sp>
          <p:nvSpPr>
            <p:cNvPr id="273" name="Google Shape;273;p25"/>
            <p:cNvSpPr txBox="1"/>
            <p:nvPr/>
          </p:nvSpPr>
          <p:spPr>
            <a:xfrm>
              <a:off x="6770451" y="3578225"/>
              <a:ext cx="364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분석한 데이터 기반으로 현재 트렌드인 장르,플랫폼  으로 제작하여 2019년도 판매해야할 게임 선정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dk1"/>
                  </a:solidFill>
                </a:rPr>
                <a:t>제작할 게임 선정</a:t>
              </a:r>
              <a:endParaRPr b="1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6000">
                  <a:solidFill>
                    <a:schemeClr val="dk1"/>
                  </a:solidFill>
                </a:rPr>
                <a:t>3</a:t>
              </a:r>
              <a:endParaRPr b="1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6" name="Google Shape;2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0" y="400473"/>
            <a:ext cx="4676475" cy="2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3"/>
          <p:cNvSpPr/>
          <p:nvPr/>
        </p:nvSpPr>
        <p:spPr>
          <a:xfrm rot="-5400000">
            <a:off x="-496388" y="246135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3"/>
          <p:cNvSpPr/>
          <p:nvPr/>
        </p:nvSpPr>
        <p:spPr>
          <a:xfrm>
            <a:off x="2374362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3"/>
          <p:cNvSpPr txBox="1"/>
          <p:nvPr/>
        </p:nvSpPr>
        <p:spPr>
          <a:xfrm>
            <a:off x="7739451" y="5334123"/>
            <a:ext cx="39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1위 PS2 - 약 12억장 판매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1위와 2위의 차이는 약 2억장 차이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2위부터 는 큰 차이가 보이지 않는다.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14" name="Google Shape;614;p43"/>
          <p:cNvSpPr txBox="1"/>
          <p:nvPr/>
        </p:nvSpPr>
        <p:spPr>
          <a:xfrm>
            <a:off x="7739451" y="5026334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세계 트렌드 판매량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75" y="307225"/>
            <a:ext cx="7121126" cy="5217976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616" name="Google Shape;616;p43"/>
          <p:cNvSpPr/>
          <p:nvPr/>
        </p:nvSpPr>
        <p:spPr>
          <a:xfrm rot="5400000">
            <a:off x="6592791" y="323635"/>
            <a:ext cx="316321" cy="283500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43"/>
          <p:cNvGrpSpPr/>
          <p:nvPr/>
        </p:nvGrpSpPr>
        <p:grpSpPr>
          <a:xfrm>
            <a:off x="7739461" y="3054305"/>
            <a:ext cx="2132739" cy="2095876"/>
            <a:chOff x="3995407" y="2655367"/>
            <a:chExt cx="2421641" cy="2379784"/>
          </a:xfrm>
        </p:grpSpPr>
        <p:sp>
          <p:nvSpPr>
            <p:cNvPr id="618" name="Google Shape;618;p43"/>
            <p:cNvSpPr/>
            <p:nvPr/>
          </p:nvSpPr>
          <p:spPr>
            <a:xfrm rot="2848300">
              <a:off x="4228576" y="3717767"/>
              <a:ext cx="1077149" cy="1098461"/>
            </a:xfrm>
            <a:custGeom>
              <a:rect b="b" l="l" r="r" t="t"/>
              <a:pathLst>
                <a:path extrusionOk="0" h="744371" w="729929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 rot="1408752">
              <a:off x="4070745" y="2766338"/>
              <a:ext cx="664342" cy="516243"/>
            </a:xfrm>
            <a:custGeom>
              <a:rect b="b" l="l" r="r" t="t"/>
              <a:pathLst>
                <a:path extrusionOk="0" h="350093" w="450527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0" name="Google Shape;620;p43"/>
            <p:cNvGrpSpPr/>
            <p:nvPr/>
          </p:nvGrpSpPr>
          <p:grpSpPr>
            <a:xfrm flipH="1">
              <a:off x="4318200" y="3047206"/>
              <a:ext cx="2098848" cy="768345"/>
              <a:chOff x="2181528" y="3397417"/>
              <a:chExt cx="2098848" cy="768345"/>
            </a:xfrm>
          </p:grpSpPr>
          <p:sp>
            <p:nvSpPr>
              <p:cNvPr id="621" name="Google Shape;621;p43"/>
              <p:cNvSpPr/>
              <p:nvPr/>
            </p:nvSpPr>
            <p:spPr>
              <a:xfrm>
                <a:off x="3500604" y="3397417"/>
                <a:ext cx="779772" cy="768345"/>
              </a:xfrm>
              <a:custGeom>
                <a:rect b="b" l="l" r="r" t="t"/>
                <a:pathLst>
                  <a:path extrusionOk="0" h="942755" w="1109996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3"/>
              <p:cNvSpPr/>
              <p:nvPr/>
            </p:nvSpPr>
            <p:spPr>
              <a:xfrm>
                <a:off x="2181528" y="3533421"/>
                <a:ext cx="1072800" cy="63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3"/>
              <p:cNvSpPr/>
              <p:nvPr/>
            </p:nvSpPr>
            <p:spPr>
              <a:xfrm>
                <a:off x="3254243" y="3562478"/>
                <a:ext cx="246300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3"/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5" name="Google Shape;625;p43"/>
          <p:cNvSpPr/>
          <p:nvPr/>
        </p:nvSpPr>
        <p:spPr>
          <a:xfrm>
            <a:off x="9475349" y="5026326"/>
            <a:ext cx="501703" cy="281050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7739445" y="623542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전세계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</a:rPr>
              <a:t>플랫폼</a:t>
            </a:r>
            <a:endParaRPr b="1" sz="4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판매량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44"/>
          <p:cNvGrpSpPr/>
          <p:nvPr/>
        </p:nvGrpSpPr>
        <p:grpSpPr>
          <a:xfrm>
            <a:off x="6785131" y="325955"/>
            <a:ext cx="4686226" cy="1230228"/>
            <a:chOff x="8070434" y="1301104"/>
            <a:chExt cx="2925600" cy="1230228"/>
          </a:xfrm>
        </p:grpSpPr>
        <p:sp>
          <p:nvSpPr>
            <p:cNvPr id="632" name="Google Shape;632;p44"/>
            <p:cNvSpPr txBox="1"/>
            <p:nvPr/>
          </p:nvSpPr>
          <p:spPr>
            <a:xfrm>
              <a:off x="8070434" y="2008132"/>
              <a:ext cx="2925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3F3F3F"/>
                  </a:solidFill>
                </a:rPr>
                <a:t>트렌드를 알았으니 1980~2000연대중 가장 많이 팔린 TOP 10 게임을 확인합니다.</a:t>
              </a:r>
              <a:endPara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4"/>
            <p:cNvSpPr txBox="1"/>
            <p:nvPr/>
          </p:nvSpPr>
          <p:spPr>
            <a:xfrm>
              <a:off x="8070434" y="1301104"/>
              <a:ext cx="2925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solidFill>
                    <a:schemeClr val="accent5"/>
                  </a:solidFill>
                  <a:latin typeface="Impact"/>
                  <a:ea typeface="Impact"/>
                  <a:cs typeface="Impact"/>
                  <a:sym typeface="Impact"/>
                </a:rPr>
                <a:t>상위 10위 게임</a:t>
              </a:r>
              <a:endParaRPr b="1" sz="33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634" name="Google Shape;634;p44"/>
          <p:cNvSpPr txBox="1"/>
          <p:nvPr/>
        </p:nvSpPr>
        <p:spPr>
          <a:xfrm>
            <a:off x="6784836" y="2451512"/>
            <a:ext cx="468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1위의 게임 장르는 스포츠계열이 장르는 굉장히 다양합니다.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4"/>
          <p:cNvSpPr txBox="1"/>
          <p:nvPr/>
        </p:nvSpPr>
        <p:spPr>
          <a:xfrm>
            <a:off x="6784836" y="3149919"/>
            <a:ext cx="46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1위의 게임인 Wii Sports 판매량은 대략 8천만장으로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     가장 인기게임입니다.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36" name="Google Shape;636;p44"/>
          <p:cNvSpPr txBox="1"/>
          <p:nvPr/>
        </p:nvSpPr>
        <p:spPr>
          <a:xfrm>
            <a:off x="6784836" y="3848326"/>
            <a:ext cx="46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2000연대 이후 장르의 트렌드는 </a:t>
            </a:r>
            <a:r>
              <a:rPr b="1" lang="en-US" sz="1200">
                <a:solidFill>
                  <a:schemeClr val="accent1"/>
                </a:solidFill>
              </a:rPr>
              <a:t>액션</a:t>
            </a:r>
            <a:r>
              <a:rPr lang="en-US" sz="1200">
                <a:solidFill>
                  <a:srgbClr val="3F3F3F"/>
                </a:solidFill>
              </a:rPr>
              <a:t>이였는데 특이한 상황입니다.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6784836" y="4546734"/>
            <a:ext cx="46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</a:rPr>
              <a:t>단일 제품을 만들려면 </a:t>
            </a:r>
            <a:r>
              <a:rPr b="1" lang="en-US" sz="1200">
                <a:solidFill>
                  <a:schemeClr val="accent3"/>
                </a:solidFill>
              </a:rPr>
              <a:t>스포츠</a:t>
            </a:r>
            <a:r>
              <a:rPr lang="en-US" sz="1200">
                <a:solidFill>
                  <a:srgbClr val="3F3F3F"/>
                </a:solidFill>
              </a:rPr>
              <a:t> 계열을 만들어야하는가?</a:t>
            </a:r>
            <a:endParaRPr sz="12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이에 대한 의문점이 생깁니다.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638" name="Google Shape;638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6150"/>
            <a:ext cx="6784825" cy="507453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39" name="Google Shape;639;p44"/>
          <p:cNvSpPr/>
          <p:nvPr/>
        </p:nvSpPr>
        <p:spPr>
          <a:xfrm>
            <a:off x="1640246" y="632309"/>
            <a:ext cx="408879" cy="777600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4"/>
          <p:cNvSpPr/>
          <p:nvPr/>
        </p:nvSpPr>
        <p:spPr>
          <a:xfrm>
            <a:off x="7036073" y="4770624"/>
            <a:ext cx="332100" cy="332100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판매량의 분석</a:t>
            </a:r>
            <a:endParaRPr/>
          </a:p>
        </p:txBody>
      </p:sp>
      <p:sp>
        <p:nvSpPr>
          <p:cNvPr id="646" name="Google Shape;646;p45"/>
          <p:cNvSpPr txBox="1"/>
          <p:nvPr/>
        </p:nvSpPr>
        <p:spPr>
          <a:xfrm>
            <a:off x="7067522" y="3961825"/>
            <a:ext cx="40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</a:rPr>
              <a:t>인기 게임 그래프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0-B-KIMS-소스 분류-2014\10-ESP to IMG\지구.png" id="647" name="Google Shape;6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037" y="2420713"/>
            <a:ext cx="3143472" cy="314347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7840"/>
              </a:srgbClr>
            </a:outerShdw>
          </a:effectLst>
        </p:spPr>
      </p:pic>
      <p:sp>
        <p:nvSpPr>
          <p:cNvPr id="648" name="Google Shape;648;p45"/>
          <p:cNvSpPr txBox="1"/>
          <p:nvPr/>
        </p:nvSpPr>
        <p:spPr>
          <a:xfrm>
            <a:off x="6927187" y="4731263"/>
            <a:ext cx="4354388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현재까지의 분석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45"/>
          <p:cNvGrpSpPr/>
          <p:nvPr/>
        </p:nvGrpSpPr>
        <p:grpSpPr>
          <a:xfrm>
            <a:off x="727543" y="1764961"/>
            <a:ext cx="4834989" cy="4582693"/>
            <a:chOff x="21739" y="1617134"/>
            <a:chExt cx="4020446" cy="3810654"/>
          </a:xfrm>
        </p:grpSpPr>
        <p:grpSp>
          <p:nvGrpSpPr>
            <p:cNvPr id="650" name="Google Shape;650;p45"/>
            <p:cNvGrpSpPr/>
            <p:nvPr/>
          </p:nvGrpSpPr>
          <p:grpSpPr>
            <a:xfrm>
              <a:off x="853314" y="1617134"/>
              <a:ext cx="2193709" cy="928473"/>
              <a:chOff x="853314" y="1617134"/>
              <a:chExt cx="2193709" cy="928473"/>
            </a:xfrm>
          </p:grpSpPr>
          <p:sp>
            <p:nvSpPr>
              <p:cNvPr id="651" name="Google Shape;651;p45"/>
              <p:cNvSpPr/>
              <p:nvPr/>
            </p:nvSpPr>
            <p:spPr>
              <a:xfrm rot="-1650720">
                <a:off x="1199662" y="1717383"/>
                <a:ext cx="533381" cy="531984"/>
              </a:xfrm>
              <a:custGeom>
                <a:rect b="b" l="l" r="r" t="t"/>
                <a:pathLst>
                  <a:path extrusionOk="0" h="3931865" w="3942192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5"/>
              <p:cNvSpPr/>
              <p:nvPr/>
            </p:nvSpPr>
            <p:spPr>
              <a:xfrm>
                <a:off x="1823542" y="1617134"/>
                <a:ext cx="505496" cy="500051"/>
              </a:xfrm>
              <a:custGeom>
                <a:rect b="b" l="l" r="r" t="t"/>
                <a:pathLst>
                  <a:path extrusionOk="0" h="3921971" w="3888432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 rot="-877252">
                <a:off x="2299421" y="1799986"/>
                <a:ext cx="452317" cy="356336"/>
              </a:xfrm>
              <a:custGeom>
                <a:rect b="b" l="l" r="r" t="t"/>
                <a:pathLst>
                  <a:path extrusionOk="0" h="2998234" w="3805825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 rot="-2436078">
                <a:off x="924299" y="2110186"/>
                <a:ext cx="358495" cy="359637"/>
              </a:xfrm>
              <a:custGeom>
                <a:rect b="b" l="l" r="r" t="t"/>
                <a:pathLst>
                  <a:path extrusionOk="0" h="3970014" w="3888423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5"/>
              <p:cNvSpPr/>
              <p:nvPr/>
            </p:nvSpPr>
            <p:spPr>
              <a:xfrm rot="2231082">
                <a:off x="2617010" y="2030282"/>
                <a:ext cx="358098" cy="358436"/>
              </a:xfrm>
              <a:custGeom>
                <a:rect b="b" l="l" r="r" t="t"/>
                <a:pathLst>
                  <a:path extrusionOk="0" h="3938802" w="3935086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45"/>
            <p:cNvGrpSpPr/>
            <p:nvPr/>
          </p:nvGrpSpPr>
          <p:grpSpPr>
            <a:xfrm rot="4990963">
              <a:off x="2354226" y="2753443"/>
              <a:ext cx="2193643" cy="928445"/>
              <a:chOff x="853314" y="1617134"/>
              <a:chExt cx="2193709" cy="928473"/>
            </a:xfrm>
          </p:grpSpPr>
          <p:sp>
            <p:nvSpPr>
              <p:cNvPr id="657" name="Google Shape;657;p45"/>
              <p:cNvSpPr/>
              <p:nvPr/>
            </p:nvSpPr>
            <p:spPr>
              <a:xfrm rot="-1650720">
                <a:off x="1199662" y="1717383"/>
                <a:ext cx="533381" cy="531984"/>
              </a:xfrm>
              <a:custGeom>
                <a:rect b="b" l="l" r="r" t="t"/>
                <a:pathLst>
                  <a:path extrusionOk="0" h="3931865" w="3942192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>
                <a:off x="1823542" y="1617134"/>
                <a:ext cx="505496" cy="500051"/>
              </a:xfrm>
              <a:custGeom>
                <a:rect b="b" l="l" r="r" t="t"/>
                <a:pathLst>
                  <a:path extrusionOk="0" h="3921971" w="3888432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877252">
                <a:off x="2299421" y="1799986"/>
                <a:ext cx="452317" cy="356336"/>
              </a:xfrm>
              <a:custGeom>
                <a:rect b="b" l="l" r="r" t="t"/>
                <a:pathLst>
                  <a:path extrusionOk="0" h="2998234" w="3805825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436078">
                <a:off x="924299" y="2110186"/>
                <a:ext cx="358495" cy="359637"/>
              </a:xfrm>
              <a:custGeom>
                <a:rect b="b" l="l" r="r" t="t"/>
                <a:pathLst>
                  <a:path extrusionOk="0" h="3970014" w="3888423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2231082">
                <a:off x="2617010" y="2030282"/>
                <a:ext cx="358098" cy="358436"/>
              </a:xfrm>
              <a:custGeom>
                <a:rect b="b" l="l" r="r" t="t"/>
                <a:pathLst>
                  <a:path extrusionOk="0" h="3938802" w="3935086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2" name="Google Shape;662;p45"/>
            <p:cNvGrpSpPr/>
            <p:nvPr/>
          </p:nvGrpSpPr>
          <p:grpSpPr>
            <a:xfrm rot="10066655">
              <a:off x="1365806" y="4276171"/>
              <a:ext cx="2207749" cy="928442"/>
              <a:chOff x="853314" y="1617134"/>
              <a:chExt cx="2207824" cy="928473"/>
            </a:xfrm>
          </p:grpSpPr>
          <p:sp>
            <p:nvSpPr>
              <p:cNvPr id="663" name="Google Shape;663;p45"/>
              <p:cNvSpPr/>
              <p:nvPr/>
            </p:nvSpPr>
            <p:spPr>
              <a:xfrm rot="-1650720">
                <a:off x="1199662" y="1717383"/>
                <a:ext cx="533381" cy="531984"/>
              </a:xfrm>
              <a:custGeom>
                <a:rect b="b" l="l" r="r" t="t"/>
                <a:pathLst>
                  <a:path extrusionOk="0" h="3931865" w="3942192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>
                <a:off x="1823542" y="1617134"/>
                <a:ext cx="505496" cy="500051"/>
              </a:xfrm>
              <a:custGeom>
                <a:rect b="b" l="l" r="r" t="t"/>
                <a:pathLst>
                  <a:path extrusionOk="0" h="3921971" w="3888432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877252">
                <a:off x="2306713" y="1811312"/>
                <a:ext cx="452317" cy="356336"/>
              </a:xfrm>
              <a:custGeom>
                <a:rect b="b" l="l" r="r" t="t"/>
                <a:pathLst>
                  <a:path extrusionOk="0" h="2998234" w="3805825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436078">
                <a:off x="924299" y="2110186"/>
                <a:ext cx="358495" cy="359637"/>
              </a:xfrm>
              <a:custGeom>
                <a:rect b="b" l="l" r="r" t="t"/>
                <a:pathLst>
                  <a:path extrusionOk="0" h="3970014" w="3888423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2231082">
                <a:off x="2631125" y="1965119"/>
                <a:ext cx="358098" cy="358436"/>
              </a:xfrm>
              <a:custGeom>
                <a:rect b="b" l="l" r="r" t="t"/>
                <a:pathLst>
                  <a:path extrusionOk="0" h="3938802" w="3935086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8" name="Google Shape;668;p45"/>
            <p:cNvGrpSpPr/>
            <p:nvPr/>
          </p:nvGrpSpPr>
          <p:grpSpPr>
            <a:xfrm rot="-6545884">
              <a:off x="-303270" y="3512855"/>
              <a:ext cx="2270204" cy="928513"/>
              <a:chOff x="853314" y="1617134"/>
              <a:chExt cx="2270108" cy="928473"/>
            </a:xfrm>
          </p:grpSpPr>
          <p:sp>
            <p:nvSpPr>
              <p:cNvPr id="669" name="Google Shape;669;p45"/>
              <p:cNvSpPr/>
              <p:nvPr/>
            </p:nvSpPr>
            <p:spPr>
              <a:xfrm rot="-1650720">
                <a:off x="1199662" y="1717383"/>
                <a:ext cx="533381" cy="531984"/>
              </a:xfrm>
              <a:custGeom>
                <a:rect b="b" l="l" r="r" t="t"/>
                <a:pathLst>
                  <a:path extrusionOk="0" h="3931865" w="3942192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>
                <a:off x="1823542" y="1617134"/>
                <a:ext cx="505496" cy="500051"/>
              </a:xfrm>
              <a:custGeom>
                <a:rect b="b" l="l" r="r" t="t"/>
                <a:pathLst>
                  <a:path extrusionOk="0" h="3921971" w="3888432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877252">
                <a:off x="2306713" y="1811312"/>
                <a:ext cx="452317" cy="356336"/>
              </a:xfrm>
              <a:custGeom>
                <a:rect b="b" l="l" r="r" t="t"/>
                <a:pathLst>
                  <a:path extrusionOk="0" h="2998234" w="3805825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436078">
                <a:off x="924299" y="2110186"/>
                <a:ext cx="358495" cy="359637"/>
              </a:xfrm>
              <a:custGeom>
                <a:rect b="b" l="l" r="r" t="t"/>
                <a:pathLst>
                  <a:path extrusionOk="0" h="3970014" w="3888423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2231082">
                <a:off x="2693409" y="1964893"/>
                <a:ext cx="358098" cy="358436"/>
              </a:xfrm>
              <a:custGeom>
                <a:rect b="b" l="l" r="r" t="t"/>
                <a:pathLst>
                  <a:path extrusionOk="0" h="3938802" w="3935086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" name="Google Shape;674;p45"/>
            <p:cNvSpPr/>
            <p:nvPr/>
          </p:nvSpPr>
          <p:spPr>
            <a:xfrm rot="-3466275">
              <a:off x="423533" y="2399564"/>
              <a:ext cx="535924" cy="534520"/>
            </a:xfrm>
            <a:custGeom>
              <a:rect b="b" l="l" r="r" t="t"/>
              <a:pathLst>
                <a:path extrusionOk="0" h="3931865" w="3942192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5" name="Google Shape;6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175" y="1082950"/>
            <a:ext cx="2122475" cy="28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5"/>
          <p:cNvSpPr/>
          <p:nvPr/>
        </p:nvSpPr>
        <p:spPr>
          <a:xfrm rot="-2700000">
            <a:off x="8496901" y="450334"/>
            <a:ext cx="225571" cy="502526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5"/>
          <p:cNvSpPr txBox="1"/>
          <p:nvPr/>
        </p:nvSpPr>
        <p:spPr>
          <a:xfrm>
            <a:off x="6761375" y="5069625"/>
            <a:ext cx="51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현재까지 장르, 판매량, 가장많이 팔린 게임을 확인하였습니다.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78" name="Google Shape;678;p45"/>
          <p:cNvSpPr txBox="1"/>
          <p:nvPr/>
        </p:nvSpPr>
        <p:spPr>
          <a:xfrm>
            <a:off x="6761375" y="5370288"/>
            <a:ext cx="51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Wii Sports게임이 시리즈제품인것을 확인.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79" name="Google Shape;679;p45"/>
          <p:cNvSpPr txBox="1"/>
          <p:nvPr/>
        </p:nvSpPr>
        <p:spPr>
          <a:xfrm>
            <a:off x="6761375" y="5670963"/>
            <a:ext cx="51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2000년대 이후 장르부분에서 가장 높았던 액션계열의 판매량에 기여했던 GTA(</a:t>
            </a:r>
            <a:r>
              <a:rPr lang="en-US" sz="1000">
                <a:solidFill>
                  <a:srgbClr val="3F3F3F"/>
                </a:solidFill>
              </a:rPr>
              <a:t>Grand Theft Auto</a:t>
            </a:r>
            <a:r>
              <a:rPr lang="en-US" sz="1200">
                <a:solidFill>
                  <a:srgbClr val="3F3F3F"/>
                </a:solidFill>
              </a:rPr>
              <a:t>)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80" name="Google Shape;680;p45"/>
          <p:cNvSpPr txBox="1"/>
          <p:nvPr/>
        </p:nvSpPr>
        <p:spPr>
          <a:xfrm>
            <a:off x="6761375" y="6104938"/>
            <a:ext cx="51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위 두 게임다 시리즈제품이므로 두 시리즈의 판매량을 비교.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6761375" y="6381838"/>
            <a:ext cx="51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</a:pPr>
            <a:r>
              <a:rPr lang="en-US" sz="1200">
                <a:solidFill>
                  <a:srgbClr val="3F3F3F"/>
                </a:solidFill>
              </a:rPr>
              <a:t>결과 : GTA 시리즈의 판매량이 약 2천만장 많습니다.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3. 제작한 게임 선정</a:t>
            </a:r>
            <a:endParaRPr/>
          </a:p>
        </p:txBody>
      </p:sp>
      <p:sp>
        <p:nvSpPr>
          <p:cNvPr id="687" name="Google Shape;687;p46"/>
          <p:cNvSpPr/>
          <p:nvPr/>
        </p:nvSpPr>
        <p:spPr>
          <a:xfrm>
            <a:off x="943582" y="1895138"/>
            <a:ext cx="4752000" cy="1908000"/>
          </a:xfrm>
          <a:prstGeom prst="snip1Rect">
            <a:avLst>
              <a:gd fmla="val 50000" name="adj"/>
            </a:avLst>
          </a:prstGeom>
          <a:solidFill>
            <a:schemeClr val="lt1"/>
          </a:solidFill>
          <a:ln cap="flat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6"/>
          <p:cNvSpPr/>
          <p:nvPr/>
        </p:nvSpPr>
        <p:spPr>
          <a:xfrm flipH="1">
            <a:off x="6471942" y="1895138"/>
            <a:ext cx="4752000" cy="1908000"/>
          </a:xfrm>
          <a:prstGeom prst="snip1Rect">
            <a:avLst>
              <a:gd fmla="val 50000" name="adj"/>
            </a:avLst>
          </a:prstGeom>
          <a:solidFill>
            <a:schemeClr val="lt1"/>
          </a:solidFill>
          <a:ln cap="flat" cmpd="sng" w="63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6"/>
          <p:cNvSpPr/>
          <p:nvPr/>
        </p:nvSpPr>
        <p:spPr>
          <a:xfrm flipH="1" rot="10800000">
            <a:off x="943582" y="4045879"/>
            <a:ext cx="4752000" cy="1908000"/>
          </a:xfrm>
          <a:prstGeom prst="snip1Rect">
            <a:avLst>
              <a:gd fmla="val 50000" name="adj"/>
            </a:avLst>
          </a:prstGeom>
          <a:solidFill>
            <a:schemeClr val="lt1"/>
          </a:solidFill>
          <a:ln cap="flat" cmpd="sng" w="635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6"/>
          <p:cNvSpPr/>
          <p:nvPr/>
        </p:nvSpPr>
        <p:spPr>
          <a:xfrm rot="10800000">
            <a:off x="6471942" y="4045879"/>
            <a:ext cx="4752000" cy="1908000"/>
          </a:xfrm>
          <a:prstGeom prst="snip1Rect">
            <a:avLst>
              <a:gd fmla="val 50000" name="adj"/>
            </a:avLst>
          </a:prstGeom>
          <a:solidFill>
            <a:schemeClr val="lt1"/>
          </a:solidFill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6"/>
          <p:cNvSpPr/>
          <p:nvPr/>
        </p:nvSpPr>
        <p:spPr>
          <a:xfrm>
            <a:off x="4926225" y="2114795"/>
            <a:ext cx="2326500" cy="6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6"/>
          <p:cNvSpPr txBox="1"/>
          <p:nvPr/>
        </p:nvSpPr>
        <p:spPr>
          <a:xfrm>
            <a:off x="5524800" y="2276710"/>
            <a:ext cx="16845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595959"/>
                </a:solidFill>
              </a:rPr>
              <a:t>2019 제작 게임</a:t>
            </a:r>
            <a:endParaRPr/>
          </a:p>
        </p:txBody>
      </p:sp>
      <p:sp>
        <p:nvSpPr>
          <p:cNvPr id="693" name="Google Shape;693;p46"/>
          <p:cNvSpPr txBox="1"/>
          <p:nvPr/>
        </p:nvSpPr>
        <p:spPr>
          <a:xfrm>
            <a:off x="1294425" y="947750"/>
            <a:ext cx="183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4"/>
                </a:solidFill>
              </a:rPr>
              <a:t>장르</a:t>
            </a:r>
            <a:endParaRPr b="1" sz="6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8719550" y="947750"/>
            <a:ext cx="250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3"/>
                </a:solidFill>
              </a:rPr>
              <a:t>플랫폼</a:t>
            </a:r>
            <a:endParaRPr b="1" sz="6000">
              <a:solidFill>
                <a:schemeClr val="accent3"/>
              </a:solidFill>
            </a:endParaRPr>
          </a:p>
        </p:txBody>
      </p:sp>
      <p:sp>
        <p:nvSpPr>
          <p:cNvPr id="695" name="Google Shape;695;p46"/>
          <p:cNvSpPr txBox="1"/>
          <p:nvPr/>
        </p:nvSpPr>
        <p:spPr>
          <a:xfrm>
            <a:off x="943586" y="5878775"/>
            <a:ext cx="253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6"/>
                </a:solidFill>
              </a:rPr>
              <a:t>판매량</a:t>
            </a:r>
            <a:endParaRPr b="1" sz="6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6"/>
          <p:cNvSpPr txBox="1"/>
          <p:nvPr/>
        </p:nvSpPr>
        <p:spPr>
          <a:xfrm>
            <a:off x="9080600" y="5904775"/>
            <a:ext cx="178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2"/>
                </a:solidFill>
              </a:rPr>
              <a:t>지역</a:t>
            </a:r>
            <a:endParaRPr b="1" sz="6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46"/>
          <p:cNvGrpSpPr/>
          <p:nvPr/>
        </p:nvGrpSpPr>
        <p:grpSpPr>
          <a:xfrm>
            <a:off x="1386250" y="2141772"/>
            <a:ext cx="2936721" cy="1286288"/>
            <a:chOff x="270023" y="1638319"/>
            <a:chExt cx="2605241" cy="1299152"/>
          </a:xfrm>
        </p:grpSpPr>
        <p:sp>
          <p:nvSpPr>
            <p:cNvPr id="698" name="Google Shape;698;p46"/>
            <p:cNvSpPr txBox="1"/>
            <p:nvPr/>
          </p:nvSpPr>
          <p:spPr>
            <a:xfrm>
              <a:off x="270024" y="1911471"/>
              <a:ext cx="2605200" cy="10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액션, 스포츠, 슈팅 장르가 가장 대중화 되어있으며 그중 2000년대 이후 액션 계열이 최신 트렌드이며 변경의 조짐또한 보이지 않으므로 액션장르로 제작.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6"/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최다 판매 장르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1386250" y="4249900"/>
            <a:ext cx="2936721" cy="1655793"/>
            <a:chOff x="270023" y="1638319"/>
            <a:chExt cx="2605241" cy="1672352"/>
          </a:xfrm>
        </p:grpSpPr>
        <p:sp>
          <p:nvSpPr>
            <p:cNvPr id="701" name="Google Shape;701;p46"/>
            <p:cNvSpPr txBox="1"/>
            <p:nvPr/>
          </p:nvSpPr>
          <p:spPr>
            <a:xfrm>
              <a:off x="270024" y="1911471"/>
              <a:ext cx="2605200" cy="13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단일 제품 기준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1위(Wii Sports) : 8천만장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2위(Super Mario Bros.) : 4천만장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1,2위의 판매량이 2배가량 차이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시리즈 제품 기준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1위(GTA) : 1억 6천만장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2위(Wii) : 약 1억 2천만장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702" name="Google Shape;702;p46"/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최다 판매 게임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46"/>
          <p:cNvGrpSpPr/>
          <p:nvPr/>
        </p:nvGrpSpPr>
        <p:grpSpPr>
          <a:xfrm>
            <a:off x="7854124" y="2141772"/>
            <a:ext cx="2936721" cy="1471040"/>
            <a:chOff x="270023" y="1638319"/>
            <a:chExt cx="2605241" cy="1485752"/>
          </a:xfrm>
        </p:grpSpPr>
        <p:sp>
          <p:nvSpPr>
            <p:cNvPr id="704" name="Google Shape;704;p46"/>
            <p:cNvSpPr txBox="1"/>
            <p:nvPr/>
          </p:nvSpPr>
          <p:spPr>
            <a:xfrm>
              <a:off x="270024" y="1911471"/>
              <a:ext cx="2605200" cy="12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PS2가 가장 많이 보급되어있으며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북아메리카의 경우 X360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유럽은 PS3, PS2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일본은 DS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기타지역은 PS2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X360, PS2 두 플랫폼을 집중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705" name="Google Shape;705;p46"/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최다 판매 플랫폼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46"/>
          <p:cNvGrpSpPr/>
          <p:nvPr/>
        </p:nvGrpSpPr>
        <p:grpSpPr>
          <a:xfrm>
            <a:off x="7858316" y="4249900"/>
            <a:ext cx="2936721" cy="1471040"/>
            <a:chOff x="270023" y="1638319"/>
            <a:chExt cx="2605241" cy="1485752"/>
          </a:xfrm>
        </p:grpSpPr>
        <p:sp>
          <p:nvSpPr>
            <p:cNvPr id="707" name="Google Shape;707;p46"/>
            <p:cNvSpPr txBox="1"/>
            <p:nvPr/>
          </p:nvSpPr>
          <p:spPr>
            <a:xfrm>
              <a:off x="270024" y="1911471"/>
              <a:ext cx="2605200" cy="12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전세계 게임 판매 비율중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북 아메리카 : 49.19%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유럽 : 27.34%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일본 : 14.52%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기타지역 : 8.95%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따라서 북 아메리카 지역을 타겟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708" name="Google Shape;708;p46"/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최다 판매 지역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9" name="Google Shape;709;p46"/>
          <p:cNvSpPr/>
          <p:nvPr/>
        </p:nvSpPr>
        <p:spPr>
          <a:xfrm>
            <a:off x="4322885" y="2588459"/>
            <a:ext cx="470057" cy="392931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5087223" y="2186592"/>
            <a:ext cx="510300" cy="5103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/>
          <p:nvPr/>
        </p:nvSpPr>
        <p:spPr>
          <a:xfrm rot="8100000">
            <a:off x="7338085" y="4721855"/>
            <a:ext cx="421520" cy="421521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6"/>
          <p:cNvSpPr/>
          <p:nvPr/>
        </p:nvSpPr>
        <p:spPr>
          <a:xfrm rot="10800000">
            <a:off x="4398822" y="4741119"/>
            <a:ext cx="318179" cy="517518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7327285" y="2457640"/>
            <a:ext cx="519610" cy="52040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4924288" y="2821545"/>
            <a:ext cx="2326500" cy="6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6"/>
          <p:cNvSpPr/>
          <p:nvPr/>
        </p:nvSpPr>
        <p:spPr>
          <a:xfrm>
            <a:off x="4924275" y="3528307"/>
            <a:ext cx="2326500" cy="6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6"/>
          <p:cNvSpPr txBox="1"/>
          <p:nvPr/>
        </p:nvSpPr>
        <p:spPr>
          <a:xfrm>
            <a:off x="5011500" y="2843413"/>
            <a:ext cx="10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지역</a:t>
            </a:r>
            <a:endParaRPr sz="1200"/>
          </a:p>
        </p:txBody>
      </p:sp>
      <p:sp>
        <p:nvSpPr>
          <p:cNvPr id="717" name="Google Shape;717;p46"/>
          <p:cNvSpPr txBox="1"/>
          <p:nvPr/>
        </p:nvSpPr>
        <p:spPr>
          <a:xfrm>
            <a:off x="5087225" y="30335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북 아메리카</a:t>
            </a:r>
            <a:endParaRPr/>
          </a:p>
        </p:txBody>
      </p:sp>
      <p:sp>
        <p:nvSpPr>
          <p:cNvPr id="718" name="Google Shape;718;p46"/>
          <p:cNvSpPr txBox="1"/>
          <p:nvPr/>
        </p:nvSpPr>
        <p:spPr>
          <a:xfrm>
            <a:off x="5001175" y="3528300"/>
            <a:ext cx="10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플랫폼</a:t>
            </a:r>
            <a:endParaRPr sz="1200"/>
          </a:p>
        </p:txBody>
      </p:sp>
      <p:sp>
        <p:nvSpPr>
          <p:cNvPr id="719" name="Google Shape;719;p46"/>
          <p:cNvSpPr txBox="1"/>
          <p:nvPr/>
        </p:nvSpPr>
        <p:spPr>
          <a:xfrm>
            <a:off x="5076900" y="3718388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PS2, X360</a:t>
            </a:r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4927338" y="4235045"/>
            <a:ext cx="2326500" cy="6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6"/>
          <p:cNvSpPr/>
          <p:nvPr/>
        </p:nvSpPr>
        <p:spPr>
          <a:xfrm>
            <a:off x="4927325" y="4941807"/>
            <a:ext cx="2326500" cy="6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6"/>
          <p:cNvSpPr txBox="1"/>
          <p:nvPr/>
        </p:nvSpPr>
        <p:spPr>
          <a:xfrm>
            <a:off x="5014550" y="4256913"/>
            <a:ext cx="10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단일제품</a:t>
            </a:r>
            <a:endParaRPr sz="1200"/>
          </a:p>
        </p:txBody>
      </p:sp>
      <p:sp>
        <p:nvSpPr>
          <p:cNvPr id="723" name="Google Shape;723;p46"/>
          <p:cNvSpPr txBox="1"/>
          <p:nvPr/>
        </p:nvSpPr>
        <p:spPr>
          <a:xfrm>
            <a:off x="5090275" y="44470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스포츠 장르 게임</a:t>
            </a:r>
            <a:endParaRPr/>
          </a:p>
        </p:txBody>
      </p:sp>
      <p:sp>
        <p:nvSpPr>
          <p:cNvPr id="724" name="Google Shape;724;p46"/>
          <p:cNvSpPr txBox="1"/>
          <p:nvPr/>
        </p:nvSpPr>
        <p:spPr>
          <a:xfrm>
            <a:off x="5004225" y="4941800"/>
            <a:ext cx="10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시리즈제품</a:t>
            </a:r>
            <a:endParaRPr sz="1200"/>
          </a:p>
        </p:txBody>
      </p:sp>
      <p:sp>
        <p:nvSpPr>
          <p:cNvPr id="725" name="Google Shape;725;p46"/>
          <p:cNvSpPr txBox="1"/>
          <p:nvPr/>
        </p:nvSpPr>
        <p:spPr>
          <a:xfrm>
            <a:off x="5079950" y="5131888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액션 장르 게임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4800">
                <a:latin typeface="Impact"/>
                <a:ea typeface="Impact"/>
                <a:cs typeface="Impact"/>
                <a:sym typeface="Impact"/>
              </a:rPr>
              <a:t>수집한 데이터 소개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2" name="Google Shape;282;p26"/>
          <p:cNvSpPr/>
          <p:nvPr/>
        </p:nvSpPr>
        <p:spPr>
          <a:xfrm rot="5400000">
            <a:off x="9442275" y="3540125"/>
            <a:ext cx="4142400" cy="766500"/>
          </a:xfrm>
          <a:prstGeom prst="rightArrow">
            <a:avLst>
              <a:gd fmla="val 65118" name="adj1"/>
              <a:gd fmla="val 8362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1324822" y="2127509"/>
            <a:ext cx="64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25" y="1116450"/>
            <a:ext cx="5258575" cy="1692000"/>
          </a:xfrm>
          <a:prstGeom prst="rect">
            <a:avLst/>
          </a:prstGeom>
        </p:spPr>
      </p:pic>
      <p:pic>
        <p:nvPicPr>
          <p:cNvPr id="285" name="Google Shape;285;p2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5473" r="0" t="0"/>
          <a:stretch/>
        </p:blipFill>
        <p:spPr>
          <a:xfrm>
            <a:off x="5508200" y="3035800"/>
            <a:ext cx="4978624" cy="1692000"/>
          </a:xfrm>
          <a:prstGeom prst="rect">
            <a:avLst/>
          </a:prstGeom>
        </p:spPr>
      </p:pic>
      <p:pic>
        <p:nvPicPr>
          <p:cNvPr id="286" name="Google Shape;286;p26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49" t="0"/>
          <a:stretch/>
        </p:blipFill>
        <p:spPr>
          <a:xfrm>
            <a:off x="641725" y="4963950"/>
            <a:ext cx="5258574" cy="1692000"/>
          </a:xfrm>
          <a:prstGeom prst="rect">
            <a:avLst/>
          </a:prstGeom>
        </p:spPr>
      </p:pic>
      <p:grpSp>
        <p:nvGrpSpPr>
          <p:cNvPr id="287" name="Google Shape;287;p26"/>
          <p:cNvGrpSpPr/>
          <p:nvPr/>
        </p:nvGrpSpPr>
        <p:grpSpPr>
          <a:xfrm>
            <a:off x="5508197" y="1116324"/>
            <a:ext cx="3879943" cy="1683325"/>
            <a:chOff x="927844" y="1829475"/>
            <a:chExt cx="2068200" cy="3024300"/>
          </a:xfrm>
        </p:grpSpPr>
        <p:sp>
          <p:nvSpPr>
            <p:cNvPr id="288" name="Google Shape;288;p26"/>
            <p:cNvSpPr/>
            <p:nvPr/>
          </p:nvSpPr>
          <p:spPr>
            <a:xfrm>
              <a:off x="927844" y="1829475"/>
              <a:ext cx="2068200" cy="302430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26"/>
            <p:cNvGrpSpPr/>
            <p:nvPr/>
          </p:nvGrpSpPr>
          <p:grpSpPr>
            <a:xfrm>
              <a:off x="982709" y="1980260"/>
              <a:ext cx="1640974" cy="2142611"/>
              <a:chOff x="1228360" y="1137171"/>
              <a:chExt cx="1428300" cy="2142611"/>
            </a:xfrm>
          </p:grpSpPr>
          <p:sp>
            <p:nvSpPr>
              <p:cNvPr id="290" name="Google Shape;290;p26"/>
              <p:cNvSpPr txBox="1"/>
              <p:nvPr/>
            </p:nvSpPr>
            <p:spPr>
              <a:xfrm>
                <a:off x="1228360" y="1137171"/>
                <a:ext cx="14283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3F3F3F"/>
                    </a:solidFill>
                  </a:rPr>
                  <a:t>초기 데이터 소개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6"/>
              <p:cNvSpPr txBox="1"/>
              <p:nvPr/>
            </p:nvSpPr>
            <p:spPr>
              <a:xfrm>
                <a:off x="1232107" y="1786382"/>
                <a:ext cx="1420800" cy="149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16598개 데이터를 수집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이름, 플랫폼, 연도, 장르, 배급사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가장 많이 팔렸던 3곳과 이외 판매량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기준 수집된 데이터셋을 이용.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292" name="Google Shape;292;p26"/>
          <p:cNvSpPr/>
          <p:nvPr/>
        </p:nvSpPr>
        <p:spPr>
          <a:xfrm>
            <a:off x="8798121" y="1229209"/>
            <a:ext cx="387998" cy="542700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506947" y="3044536"/>
            <a:ext cx="3879943" cy="1683325"/>
            <a:chOff x="927844" y="1829475"/>
            <a:chExt cx="2068200" cy="3024300"/>
          </a:xfrm>
        </p:grpSpPr>
        <p:sp>
          <p:nvSpPr>
            <p:cNvPr id="294" name="Google Shape;294;p26"/>
            <p:cNvSpPr/>
            <p:nvPr/>
          </p:nvSpPr>
          <p:spPr>
            <a:xfrm>
              <a:off x="927844" y="1829475"/>
              <a:ext cx="2068200" cy="302430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" name="Google Shape;295;p26"/>
            <p:cNvGrpSpPr/>
            <p:nvPr/>
          </p:nvGrpSpPr>
          <p:grpSpPr>
            <a:xfrm>
              <a:off x="982709" y="1980260"/>
              <a:ext cx="1640974" cy="1810511"/>
              <a:chOff x="1228360" y="1137171"/>
              <a:chExt cx="1428300" cy="1810511"/>
            </a:xfrm>
          </p:grpSpPr>
          <p:sp>
            <p:nvSpPr>
              <p:cNvPr id="296" name="Google Shape;296;p26"/>
              <p:cNvSpPr txBox="1"/>
              <p:nvPr/>
            </p:nvSpPr>
            <p:spPr>
              <a:xfrm>
                <a:off x="1228360" y="1137171"/>
                <a:ext cx="14283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3F3F3F"/>
                    </a:solidFill>
                  </a:rPr>
                  <a:t>데이터상 오류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6"/>
              <p:cNvSpPr txBox="1"/>
              <p:nvPr/>
            </p:nvSpPr>
            <p:spPr>
              <a:xfrm>
                <a:off x="1232107" y="1786382"/>
                <a:ext cx="1420800" cy="116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해당 데이터셋의 많은 오류와 가장 중요한 판매량의 단위가 기준이 안잡혀있고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최종 판매량 데이터를 추가.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298" name="Google Shape;298;p26"/>
          <p:cNvSpPr/>
          <p:nvPr/>
        </p:nvSpPr>
        <p:spPr>
          <a:xfrm>
            <a:off x="4778736" y="3205385"/>
            <a:ext cx="495995" cy="555170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6"/>
          <p:cNvGrpSpPr/>
          <p:nvPr/>
        </p:nvGrpSpPr>
        <p:grpSpPr>
          <a:xfrm>
            <a:off x="6057534" y="4963949"/>
            <a:ext cx="3879943" cy="1683325"/>
            <a:chOff x="927844" y="1829475"/>
            <a:chExt cx="2068200" cy="3024300"/>
          </a:xfrm>
        </p:grpSpPr>
        <p:sp>
          <p:nvSpPr>
            <p:cNvPr id="300" name="Google Shape;300;p26"/>
            <p:cNvSpPr/>
            <p:nvPr/>
          </p:nvSpPr>
          <p:spPr>
            <a:xfrm>
              <a:off x="927844" y="1829475"/>
              <a:ext cx="2068200" cy="302430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" name="Google Shape;301;p26"/>
            <p:cNvGrpSpPr/>
            <p:nvPr/>
          </p:nvGrpSpPr>
          <p:grpSpPr>
            <a:xfrm>
              <a:off x="982709" y="1980260"/>
              <a:ext cx="1640974" cy="2474411"/>
              <a:chOff x="1228360" y="1137171"/>
              <a:chExt cx="1428300" cy="2474411"/>
            </a:xfrm>
          </p:grpSpPr>
          <p:sp>
            <p:nvSpPr>
              <p:cNvPr id="302" name="Google Shape;302;p26"/>
              <p:cNvSpPr txBox="1"/>
              <p:nvPr/>
            </p:nvSpPr>
            <p:spPr>
              <a:xfrm>
                <a:off x="1228360" y="1137171"/>
                <a:ext cx="14283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3F3F3F"/>
                    </a:solidFill>
                  </a:rPr>
                  <a:t>최종 사용 데이터셋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6"/>
              <p:cNvSpPr txBox="1"/>
              <p:nvPr/>
            </p:nvSpPr>
            <p:spPr>
              <a:xfrm>
                <a:off x="1232107" y="1786382"/>
                <a:ext cx="1420800" cy="18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16,598ea </a:t>
                </a:r>
                <a:r>
                  <a:rPr b="1"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→ 16,240ea</a:t>
                </a:r>
                <a:endParaRPr b="1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1980~2017년 기간의 데이터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잘못된 데이터 수정하여 기존 데이터에서 358개 제거, 단위는 M(</a:t>
                </a: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1,000,000),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전 지역 판매량 추가.</a:t>
                </a:r>
                <a:endParaRPr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304" name="Google Shape;304;p26"/>
          <p:cNvSpPr/>
          <p:nvPr/>
        </p:nvSpPr>
        <p:spPr>
          <a:xfrm>
            <a:off x="9388156" y="5078576"/>
            <a:ext cx="476195" cy="567000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/>
          <p:nvPr/>
        </p:nvSpPr>
        <p:spPr>
          <a:xfrm rot="-5400000">
            <a:off x="2901280" y="319373"/>
            <a:ext cx="589311" cy="629543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5715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Impact"/>
              <a:buAutoNum type="arabicPeriod"/>
            </a:pPr>
            <a:r>
              <a:rPr b="1" lang="en-US">
                <a:latin typeface="Impact"/>
                <a:ea typeface="Impact"/>
                <a:cs typeface="Impact"/>
                <a:sym typeface="Impact"/>
              </a:rPr>
              <a:t>지역별 선호 장르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311" name="Google Shape;311;p27"/>
          <p:cNvGrpSpPr/>
          <p:nvPr/>
        </p:nvGrpSpPr>
        <p:grpSpPr>
          <a:xfrm flipH="1">
            <a:off x="4428972" y="4647552"/>
            <a:ext cx="3559175" cy="1858290"/>
            <a:chOff x="1538110" y="2217893"/>
            <a:chExt cx="2163561" cy="1129622"/>
          </a:xfrm>
        </p:grpSpPr>
        <p:grpSp>
          <p:nvGrpSpPr>
            <p:cNvPr id="312" name="Google Shape;312;p27"/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</p:grpSpPr>
          <p:sp>
            <p:nvSpPr>
              <p:cNvPr id="313" name="Google Shape;313;p27"/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rect b="b" l="l" r="r" t="t"/>
                <a:pathLst>
                  <a:path extrusionOk="0" h="1747240" w="3887153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rect b="b" l="l" r="r" t="t"/>
                <a:pathLst>
                  <a:path extrusionOk="0" h="1929647" w="3753016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27"/>
            <p:cNvSpPr/>
            <p:nvPr/>
          </p:nvSpPr>
          <p:spPr>
            <a:xfrm rot="-285986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rotWithShape="0" algn="ctr" dir="5400000" dist="50800">
                <a:srgbClr val="000000">
                  <a:alpha val="2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7"/>
          <p:cNvSpPr txBox="1"/>
          <p:nvPr/>
        </p:nvSpPr>
        <p:spPr>
          <a:xfrm>
            <a:off x="912673" y="1636598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</a:rPr>
              <a:t>지역별 선호 장르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912673" y="2691643"/>
            <a:ext cx="438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지역별로 게임 선호 장르가 있는가?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정말 있다면 어떤 기준으로 잡는가?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지역별로 판매량이 다른가?</a:t>
            </a:r>
            <a:endParaRPr sz="1200">
              <a:solidFill>
                <a:srgbClr val="3F3F3F"/>
              </a:solidFill>
            </a:endParaRPr>
          </a:p>
        </p:txBody>
      </p:sp>
      <p:grpSp>
        <p:nvGrpSpPr>
          <p:cNvPr id="318" name="Google Shape;318;p27"/>
          <p:cNvGrpSpPr/>
          <p:nvPr/>
        </p:nvGrpSpPr>
        <p:grpSpPr>
          <a:xfrm>
            <a:off x="8171443" y="5139498"/>
            <a:ext cx="3231589" cy="738702"/>
            <a:chOff x="2551705" y="4283314"/>
            <a:chExt cx="2421008" cy="738702"/>
          </a:xfrm>
        </p:grpSpPr>
        <p:sp>
          <p:nvSpPr>
            <p:cNvPr id="319" name="Google Shape;319;p27"/>
            <p:cNvSpPr txBox="1"/>
            <p:nvPr/>
          </p:nvSpPr>
          <p:spPr>
            <a:xfrm>
              <a:off x="2551713" y="4560316"/>
              <a:ext cx="2421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차이가 납니다.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이후에 보여드릴 그래프를 통해 비교합니다.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지역별로 판매량이 다른가?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27"/>
          <p:cNvGrpSpPr/>
          <p:nvPr/>
        </p:nvGrpSpPr>
        <p:grpSpPr>
          <a:xfrm>
            <a:off x="8171443" y="3942596"/>
            <a:ext cx="3096000" cy="923499"/>
            <a:chOff x="2551705" y="4283314"/>
            <a:chExt cx="2319429" cy="923499"/>
          </a:xfrm>
        </p:grpSpPr>
        <p:sp>
          <p:nvSpPr>
            <p:cNvPr id="322" name="Google Shape;322;p27"/>
            <p:cNvSpPr txBox="1"/>
            <p:nvPr/>
          </p:nvSpPr>
          <p:spPr>
            <a:xfrm>
              <a:off x="2551705" y="4560313"/>
              <a:ext cx="231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선호도 = 판매량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가장 직관적으로 판단되기 때문에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위 방식으로 선정하였습니다.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23" name="Google Shape;323;p27"/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정말 있다면 어떤 기준으로 잡는가?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7"/>
          <p:cNvGrpSpPr/>
          <p:nvPr/>
        </p:nvGrpSpPr>
        <p:grpSpPr>
          <a:xfrm>
            <a:off x="8171439" y="2745693"/>
            <a:ext cx="3096112" cy="923499"/>
            <a:chOff x="2551703" y="4283314"/>
            <a:chExt cx="2339400" cy="923499"/>
          </a:xfrm>
        </p:grpSpPr>
        <p:sp>
          <p:nvSpPr>
            <p:cNvPr id="325" name="Google Shape;325;p27"/>
            <p:cNvSpPr txBox="1"/>
            <p:nvPr/>
          </p:nvSpPr>
          <p:spPr>
            <a:xfrm>
              <a:off x="2551703" y="4560313"/>
              <a:ext cx="2339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있습니다.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가장 판매량이 높았던 지역별로 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원형차트를 보며 비교합니다.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2551705" y="4283314"/>
              <a:ext cx="23393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지역별로 게임 선호 장르가 있는가?</a:t>
              </a:r>
              <a:endParaRPr b="1" sz="1200">
                <a:solidFill>
                  <a:srgbClr val="3F3F3F"/>
                </a:solidFill>
              </a:endParaRPr>
            </a:p>
          </p:txBody>
        </p:sp>
      </p:grpSp>
      <p:sp>
        <p:nvSpPr>
          <p:cNvPr id="327" name="Google Shape;327;p27"/>
          <p:cNvSpPr/>
          <p:nvPr/>
        </p:nvSpPr>
        <p:spPr>
          <a:xfrm>
            <a:off x="5037100" y="1432924"/>
            <a:ext cx="2292442" cy="3216160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/>
        </p:nvSpPr>
        <p:spPr>
          <a:xfrm>
            <a:off x="270501" y="4962473"/>
            <a:ext cx="397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북아메리카, 유럽, 이외지역의 경우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액션, 스포츠, 슈터가 주된 장르며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일본에서만 RPG(</a:t>
            </a:r>
            <a:r>
              <a:rPr lang="en-US" sz="1000">
                <a:solidFill>
                  <a:srgbClr val="3F3F3F"/>
                </a:solidFill>
              </a:rPr>
              <a:t>Role-Playing Game</a:t>
            </a:r>
            <a:r>
              <a:rPr lang="en-US" sz="1200">
                <a:solidFill>
                  <a:srgbClr val="3F3F3F"/>
                </a:solidFill>
              </a:rPr>
              <a:t>)가 1위로 들어와있다.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슈터의 경우에는 TOP3 안에도 들지 못하는 특이한 상황으로 이에따라 지역별 트렌드가 갈린다고 볼수있다.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270501" y="4654684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지역별 장르의 판매 비율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140270" y="170567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지역별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3"/>
                </a:solidFill>
              </a:rPr>
              <a:t>트렌드</a:t>
            </a:r>
            <a:endParaRPr b="1" sz="48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조사</a:t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10755082" y="1558843"/>
            <a:ext cx="1436918" cy="2386152"/>
          </a:xfrm>
          <a:custGeom>
            <a:rect b="b" l="l" r="r" t="t"/>
            <a:pathLst>
              <a:path extrusionOk="0" h="2386152" w="1436918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8155574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10755082" y="0"/>
            <a:ext cx="1436918" cy="1393380"/>
          </a:xfrm>
          <a:custGeom>
            <a:rect b="b" l="l" r="r" t="t"/>
            <a:pathLst>
              <a:path extrusionOk="0" h="1393380" w="1436918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/>
          <p:nvPr/>
        </p:nvSpPr>
        <p:spPr>
          <a:xfrm rot="10800000">
            <a:off x="6836223" y="546462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8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000" y="127350"/>
            <a:ext cx="3801900" cy="330165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340" name="Google Shape;340;p2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719" l="0" r="0" t="0"/>
          <a:stretch/>
        </p:blipFill>
        <p:spPr>
          <a:xfrm>
            <a:off x="8239900" y="127350"/>
            <a:ext cx="3801900" cy="3301651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341" name="Google Shape;341;p2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835" r="835" t="0"/>
          <a:stretch/>
        </p:blipFill>
        <p:spPr>
          <a:xfrm>
            <a:off x="4438000" y="3429000"/>
            <a:ext cx="3801900" cy="3301651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342" name="Google Shape;342;p28"/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0" l="1200" r="1200" t="0"/>
          <a:stretch/>
        </p:blipFill>
        <p:spPr>
          <a:xfrm>
            <a:off x="8239900" y="3429000"/>
            <a:ext cx="3801900" cy="3301650"/>
          </a:xfrm>
          <a:prstGeom prst="rect">
            <a:avLst/>
          </a:prstGeom>
          <a:solidFill>
            <a:srgbClr val="F2F2F2"/>
          </a:solidFill>
        </p:spPr>
      </p:pic>
      <p:grpSp>
        <p:nvGrpSpPr>
          <p:cNvPr id="343" name="Google Shape;343;p28"/>
          <p:cNvGrpSpPr/>
          <p:nvPr/>
        </p:nvGrpSpPr>
        <p:grpSpPr>
          <a:xfrm>
            <a:off x="2175800" y="265939"/>
            <a:ext cx="2068200" cy="2793848"/>
            <a:chOff x="1137069" y="1198375"/>
            <a:chExt cx="2068200" cy="3024300"/>
          </a:xfrm>
        </p:grpSpPr>
        <p:sp>
          <p:nvSpPr>
            <p:cNvPr id="344" name="Google Shape;344;p28"/>
            <p:cNvSpPr/>
            <p:nvPr/>
          </p:nvSpPr>
          <p:spPr>
            <a:xfrm>
              <a:off x="1137069" y="1198375"/>
              <a:ext cx="2068200" cy="302430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" name="Google Shape;345;p28"/>
            <p:cNvGrpSpPr/>
            <p:nvPr/>
          </p:nvGrpSpPr>
          <p:grpSpPr>
            <a:xfrm>
              <a:off x="1234744" y="1309171"/>
              <a:ext cx="1914642" cy="2832445"/>
              <a:chOff x="1447731" y="466082"/>
              <a:chExt cx="1666500" cy="2832445"/>
            </a:xfrm>
          </p:grpSpPr>
          <p:sp>
            <p:nvSpPr>
              <p:cNvPr id="346" name="Google Shape;346;p28"/>
              <p:cNvSpPr txBox="1"/>
              <p:nvPr/>
            </p:nvSpPr>
            <p:spPr>
              <a:xfrm>
                <a:off x="1447731" y="799227"/>
                <a:ext cx="1666500" cy="249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Action :액션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Sports :스포츠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Shooter :슈팅게임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Platform :플랫폼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Misc :기타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Racing :레이싱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Role-Playing :역할극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Fighting :격투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Simulation:시뮬레이션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Puzzle : 퍼즐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Adventure :모험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Strategy :전략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7" name="Google Shape;347;p28"/>
              <p:cNvSpPr txBox="1"/>
              <p:nvPr/>
            </p:nvSpPr>
            <p:spPr>
              <a:xfrm>
                <a:off x="1554221" y="466082"/>
                <a:ext cx="14283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3F3F3F"/>
                    </a:solidFill>
                  </a:rPr>
                  <a:t>장르 범례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28"/>
          <p:cNvSpPr/>
          <p:nvPr/>
        </p:nvSpPr>
        <p:spPr>
          <a:xfrm>
            <a:off x="2436076" y="359828"/>
            <a:ext cx="339015" cy="337138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>
            <a:off x="2638825" y="672664"/>
            <a:ext cx="2068200" cy="2793848"/>
            <a:chOff x="1137069" y="1198375"/>
            <a:chExt cx="2068200" cy="3024300"/>
          </a:xfrm>
        </p:grpSpPr>
        <p:sp>
          <p:nvSpPr>
            <p:cNvPr id="354" name="Google Shape;354;p29"/>
            <p:cNvSpPr/>
            <p:nvPr/>
          </p:nvSpPr>
          <p:spPr>
            <a:xfrm>
              <a:off x="1137069" y="1198375"/>
              <a:ext cx="2068200" cy="302430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5" name="Google Shape;355;p29"/>
            <p:cNvGrpSpPr/>
            <p:nvPr/>
          </p:nvGrpSpPr>
          <p:grpSpPr>
            <a:xfrm>
              <a:off x="1234744" y="1309171"/>
              <a:ext cx="1914642" cy="2832445"/>
              <a:chOff x="1447731" y="466082"/>
              <a:chExt cx="1666500" cy="2832445"/>
            </a:xfrm>
          </p:grpSpPr>
          <p:sp>
            <p:nvSpPr>
              <p:cNvPr id="356" name="Google Shape;356;p29"/>
              <p:cNvSpPr txBox="1"/>
              <p:nvPr/>
            </p:nvSpPr>
            <p:spPr>
              <a:xfrm>
                <a:off x="1447731" y="799227"/>
                <a:ext cx="1666500" cy="249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Action :액션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Sports :스포츠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Shooter :슈팅게임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Platform :플랫폼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Misc :기타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Racing :레이싱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Role-Playing :역할극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Fighting :격투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Simulation:시뮬레이션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Puzzle : 퍼즐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Adventure :모험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Strategy :전략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7" name="Google Shape;357;p29"/>
              <p:cNvSpPr txBox="1"/>
              <p:nvPr/>
            </p:nvSpPr>
            <p:spPr>
              <a:xfrm>
                <a:off x="1554221" y="466082"/>
                <a:ext cx="14283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3F3F3F"/>
                    </a:solidFill>
                  </a:rPr>
                  <a:t>장르 범례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8" name="Google Shape;358;p29"/>
          <p:cNvSpPr txBox="1"/>
          <p:nvPr/>
        </p:nvSpPr>
        <p:spPr>
          <a:xfrm>
            <a:off x="270501" y="4962473"/>
            <a:ext cx="397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가장 많이 팔린 3지역과 이외 지역을 합친 경우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1위로 액션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2위로 스포츠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3위로 슈터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위 3가지가 가장 대중화 되어있는 장르로 판단됩니다.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270501" y="4654684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세계의 트렌드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140270" y="170567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세계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3"/>
                </a:solidFill>
              </a:rPr>
              <a:t>트렌드</a:t>
            </a:r>
            <a:r>
              <a:rPr b="1" lang="en-US" sz="4800">
                <a:solidFill>
                  <a:srgbClr val="3F3F3F"/>
                </a:solidFill>
              </a:rPr>
              <a:t> </a:t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10755082" y="1558843"/>
            <a:ext cx="1436918" cy="2386152"/>
          </a:xfrm>
          <a:custGeom>
            <a:rect b="b" l="l" r="r" t="t"/>
            <a:pathLst>
              <a:path extrusionOk="0" h="2386152" w="1436918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8155574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10755082" y="0"/>
            <a:ext cx="1436918" cy="1393380"/>
          </a:xfrm>
          <a:custGeom>
            <a:rect b="b" l="l" r="r" t="t"/>
            <a:pathLst>
              <a:path extrusionOk="0" h="1393380" w="1436918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/>
          <p:nvPr/>
        </p:nvSpPr>
        <p:spPr>
          <a:xfrm rot="10800000">
            <a:off x="6836223" y="546462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2425" y="456775"/>
            <a:ext cx="6941725" cy="5753001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366" name="Google Shape;366;p29"/>
          <p:cNvSpPr/>
          <p:nvPr/>
        </p:nvSpPr>
        <p:spPr>
          <a:xfrm>
            <a:off x="2817776" y="747803"/>
            <a:ext cx="339015" cy="337138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1503521" y="4526224"/>
            <a:ext cx="339357" cy="334563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0755082" y="1558843"/>
            <a:ext cx="1436918" cy="2386152"/>
          </a:xfrm>
          <a:custGeom>
            <a:rect b="b" l="l" r="r" t="t"/>
            <a:pathLst>
              <a:path extrusionOk="0" h="2386152" w="1436918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8155574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10755082" y="0"/>
            <a:ext cx="1436918" cy="1393380"/>
          </a:xfrm>
          <a:custGeom>
            <a:rect b="b" l="l" r="r" t="t"/>
            <a:pathLst>
              <a:path extrusionOk="0" h="1393380" w="1436918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/>
          <p:nvPr/>
        </p:nvSpPr>
        <p:spPr>
          <a:xfrm rot="10800000">
            <a:off x="6836223" y="546462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781" l="0" r="0" t="0"/>
          <a:stretch/>
        </p:blipFill>
        <p:spPr>
          <a:xfrm>
            <a:off x="5102425" y="220900"/>
            <a:ext cx="6941724" cy="5988875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377" name="Google Shape;377;p30"/>
          <p:cNvSpPr/>
          <p:nvPr/>
        </p:nvSpPr>
        <p:spPr>
          <a:xfrm rot="7864189">
            <a:off x="724974" y="437499"/>
            <a:ext cx="374547" cy="741740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0"/>
          <p:cNvSpPr txBox="1"/>
          <p:nvPr/>
        </p:nvSpPr>
        <p:spPr>
          <a:xfrm>
            <a:off x="956551" y="4042673"/>
            <a:ext cx="39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수집된 데이터상 북아메리카의 판매비율만으로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판단할시 북아메리카를 타겟으로 삼아야합니다.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956551" y="3734884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지역별 판매량 비율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892295" y="852617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지역별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3"/>
                </a:solidFill>
              </a:rPr>
              <a:t>판매량</a:t>
            </a:r>
            <a:endParaRPr b="1" sz="4800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비율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 rot="-5400000">
            <a:off x="-496388" y="246135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2374362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382801" y="5337923"/>
            <a:ext cx="397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가장 판매량이 높은 지역은 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북아메리카, 유럽, 일본 순서이며 눈여겨 볼점은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액션장르의 판매량이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북아메리카와 유럽의 상위 3개 장르 판매량들이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약2억장 이상씩 차이가 난다는 점입니다.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382801" y="5030134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지역별 트렌드 판매량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243445" y="664892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지역별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</a:rPr>
              <a:t>트렌드</a:t>
            </a:r>
            <a:endParaRPr b="1" sz="4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수치화 </a:t>
            </a:r>
            <a:endParaRPr/>
          </a:p>
        </p:txBody>
      </p:sp>
      <p:pic>
        <p:nvPicPr>
          <p:cNvPr id="390" name="Google Shape;390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91" r="3201" t="0"/>
          <a:stretch/>
        </p:blipFill>
        <p:spPr>
          <a:xfrm>
            <a:off x="96575" y="319125"/>
            <a:ext cx="6941725" cy="5753001"/>
          </a:xfrm>
          <a:prstGeom prst="rect">
            <a:avLst/>
          </a:prstGeom>
          <a:solidFill>
            <a:srgbClr val="F2F2F2"/>
          </a:solidFill>
        </p:spPr>
      </p:pic>
      <p:grpSp>
        <p:nvGrpSpPr>
          <p:cNvPr id="391" name="Google Shape;391;p31"/>
          <p:cNvGrpSpPr/>
          <p:nvPr/>
        </p:nvGrpSpPr>
        <p:grpSpPr>
          <a:xfrm>
            <a:off x="9629600" y="754099"/>
            <a:ext cx="2068200" cy="2781449"/>
            <a:chOff x="1137069" y="1198375"/>
            <a:chExt cx="2068200" cy="3024300"/>
          </a:xfrm>
        </p:grpSpPr>
        <p:sp>
          <p:nvSpPr>
            <p:cNvPr id="392" name="Google Shape;392;p31"/>
            <p:cNvSpPr/>
            <p:nvPr/>
          </p:nvSpPr>
          <p:spPr>
            <a:xfrm>
              <a:off x="1137069" y="1198375"/>
              <a:ext cx="2068200" cy="302430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31"/>
            <p:cNvGrpSpPr/>
            <p:nvPr/>
          </p:nvGrpSpPr>
          <p:grpSpPr>
            <a:xfrm>
              <a:off x="1245919" y="1309171"/>
              <a:ext cx="1859839" cy="2843545"/>
              <a:chOff x="1457457" y="466082"/>
              <a:chExt cx="1618800" cy="2843545"/>
            </a:xfrm>
          </p:grpSpPr>
          <p:sp>
            <p:nvSpPr>
              <p:cNvPr id="394" name="Google Shape;394;p31"/>
              <p:cNvSpPr txBox="1"/>
              <p:nvPr/>
            </p:nvSpPr>
            <p:spPr>
              <a:xfrm>
                <a:off x="1457457" y="799227"/>
                <a:ext cx="1618800" cy="251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Action :액션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Sports :스포츠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Shooter :슈팅게임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Role-Playing :역할극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Platform :플랫폼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Misc :기타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Racing :레이싱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Fighting :격투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Simulation:시뮬레이션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Puzzle :퍼즐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Adventure :모험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Strategy :전략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5" name="Google Shape;395;p31"/>
              <p:cNvSpPr txBox="1"/>
              <p:nvPr/>
            </p:nvSpPr>
            <p:spPr>
              <a:xfrm>
                <a:off x="1554221" y="466082"/>
                <a:ext cx="1428300" cy="33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3F3F3F"/>
                    </a:solidFill>
                  </a:rPr>
                  <a:t>장르 범례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6" name="Google Shape;396;p31"/>
          <p:cNvSpPr/>
          <p:nvPr/>
        </p:nvSpPr>
        <p:spPr>
          <a:xfrm rot="5400000">
            <a:off x="9852866" y="827785"/>
            <a:ext cx="316321" cy="283500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31"/>
          <p:cNvGrpSpPr/>
          <p:nvPr/>
        </p:nvGrpSpPr>
        <p:grpSpPr>
          <a:xfrm>
            <a:off x="7382811" y="3058105"/>
            <a:ext cx="2132739" cy="2095876"/>
            <a:chOff x="3995407" y="2655367"/>
            <a:chExt cx="2421641" cy="2379784"/>
          </a:xfrm>
        </p:grpSpPr>
        <p:sp>
          <p:nvSpPr>
            <p:cNvPr id="398" name="Google Shape;398;p31"/>
            <p:cNvSpPr/>
            <p:nvPr/>
          </p:nvSpPr>
          <p:spPr>
            <a:xfrm rot="2848300">
              <a:off x="4228576" y="3717767"/>
              <a:ext cx="1077149" cy="1098461"/>
            </a:xfrm>
            <a:custGeom>
              <a:rect b="b" l="l" r="r" t="t"/>
              <a:pathLst>
                <a:path extrusionOk="0" h="744371" w="729929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 rot="1408752">
              <a:off x="4070745" y="2766338"/>
              <a:ext cx="664342" cy="516243"/>
            </a:xfrm>
            <a:custGeom>
              <a:rect b="b" l="l" r="r" t="t"/>
              <a:pathLst>
                <a:path extrusionOk="0" h="350093" w="450527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0" name="Google Shape;400;p31"/>
            <p:cNvGrpSpPr/>
            <p:nvPr/>
          </p:nvGrpSpPr>
          <p:grpSpPr>
            <a:xfrm flipH="1">
              <a:off x="4318200" y="3047206"/>
              <a:ext cx="2098848" cy="768345"/>
              <a:chOff x="2181528" y="3397417"/>
              <a:chExt cx="2098848" cy="768345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3500604" y="3397417"/>
                <a:ext cx="779772" cy="768345"/>
              </a:xfrm>
              <a:custGeom>
                <a:rect b="b" l="l" r="r" t="t"/>
                <a:pathLst>
                  <a:path extrusionOk="0" h="942755" w="1109996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2181528" y="3533421"/>
                <a:ext cx="1072800" cy="63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3254243" y="3562478"/>
                <a:ext cx="246300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5" name="Google Shape;405;p31"/>
          <p:cNvSpPr/>
          <p:nvPr/>
        </p:nvSpPr>
        <p:spPr>
          <a:xfrm>
            <a:off x="9243086" y="5043501"/>
            <a:ext cx="501703" cy="281050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/>
          <p:nvPr/>
        </p:nvSpPr>
        <p:spPr>
          <a:xfrm rot="-5400000">
            <a:off x="-496388" y="246135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2374362" y="2"/>
            <a:ext cx="2386152" cy="1393379"/>
          </a:xfrm>
          <a:custGeom>
            <a:rect b="b" l="l" r="r" t="t"/>
            <a:pathLst>
              <a:path extrusionOk="0" h="1393379" w="2386152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382801" y="5337923"/>
            <a:ext cx="39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1위 액션 - 약 16억장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2위 스포츠 - 약 13억장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3위 슈팅 - 약 10억장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382801" y="5030134"/>
            <a:ext cx="39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세계</a:t>
            </a:r>
            <a:r>
              <a:rPr b="1" lang="en-US">
                <a:solidFill>
                  <a:srgbClr val="3F3F3F"/>
                </a:solidFill>
              </a:rPr>
              <a:t> 트렌드 판매량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243445" y="664892"/>
            <a:ext cx="3282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세계</a:t>
            </a:r>
            <a:endParaRPr b="1" sz="4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</a:rPr>
              <a:t>트렌드</a:t>
            </a:r>
            <a:endParaRPr b="1" sz="48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3F3F3F"/>
                </a:solidFill>
              </a:rPr>
              <a:t>수치화 </a:t>
            </a:r>
            <a:endParaRPr/>
          </a:p>
        </p:txBody>
      </p:sp>
      <p:pic>
        <p:nvPicPr>
          <p:cNvPr id="415" name="Google Shape;415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25" y="463050"/>
            <a:ext cx="7232951" cy="5299925"/>
          </a:xfrm>
          <a:prstGeom prst="rect">
            <a:avLst/>
          </a:prstGeom>
          <a:solidFill>
            <a:srgbClr val="F2F2F2"/>
          </a:solidFill>
        </p:spPr>
      </p:pic>
      <p:grpSp>
        <p:nvGrpSpPr>
          <p:cNvPr id="416" name="Google Shape;416;p32"/>
          <p:cNvGrpSpPr/>
          <p:nvPr/>
        </p:nvGrpSpPr>
        <p:grpSpPr>
          <a:xfrm>
            <a:off x="9629600" y="754099"/>
            <a:ext cx="2068200" cy="2781449"/>
            <a:chOff x="1137069" y="1198375"/>
            <a:chExt cx="2068200" cy="3024300"/>
          </a:xfrm>
        </p:grpSpPr>
        <p:sp>
          <p:nvSpPr>
            <p:cNvPr id="417" name="Google Shape;417;p32"/>
            <p:cNvSpPr/>
            <p:nvPr/>
          </p:nvSpPr>
          <p:spPr>
            <a:xfrm>
              <a:off x="1137069" y="1198375"/>
              <a:ext cx="2068200" cy="302430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32"/>
            <p:cNvGrpSpPr/>
            <p:nvPr/>
          </p:nvGrpSpPr>
          <p:grpSpPr>
            <a:xfrm>
              <a:off x="1245919" y="1309171"/>
              <a:ext cx="1859839" cy="2843545"/>
              <a:chOff x="1457457" y="466082"/>
              <a:chExt cx="1618800" cy="2843545"/>
            </a:xfrm>
          </p:grpSpPr>
          <p:sp>
            <p:nvSpPr>
              <p:cNvPr id="419" name="Google Shape;419;p32"/>
              <p:cNvSpPr txBox="1"/>
              <p:nvPr/>
            </p:nvSpPr>
            <p:spPr>
              <a:xfrm>
                <a:off x="1457457" y="799227"/>
                <a:ext cx="1618800" cy="251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Action :액션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Sports :스포츠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Shooter :슈팅게임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Role-Playing :역할극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Platform :플랫폼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Misc :기타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Racing :레이싱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Fighting :격투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Simulation:시뮬레이션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Puzzle :퍼즐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Adventure :모험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Strategy :전략</a:t>
                </a:r>
                <a:endParaRPr sz="12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0" name="Google Shape;420;p32"/>
              <p:cNvSpPr txBox="1"/>
              <p:nvPr/>
            </p:nvSpPr>
            <p:spPr>
              <a:xfrm>
                <a:off x="1554221" y="466082"/>
                <a:ext cx="1428300" cy="33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3F3F3F"/>
                    </a:solidFill>
                  </a:rPr>
                  <a:t>장르 범례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1" name="Google Shape;421;p32"/>
          <p:cNvSpPr/>
          <p:nvPr/>
        </p:nvSpPr>
        <p:spPr>
          <a:xfrm rot="5400000">
            <a:off x="9852866" y="827785"/>
            <a:ext cx="316321" cy="283500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32"/>
          <p:cNvGrpSpPr/>
          <p:nvPr/>
        </p:nvGrpSpPr>
        <p:grpSpPr>
          <a:xfrm>
            <a:off x="7382811" y="3058105"/>
            <a:ext cx="2132739" cy="2095876"/>
            <a:chOff x="3995407" y="2655367"/>
            <a:chExt cx="2421641" cy="2379784"/>
          </a:xfrm>
        </p:grpSpPr>
        <p:sp>
          <p:nvSpPr>
            <p:cNvPr id="423" name="Google Shape;423;p32"/>
            <p:cNvSpPr/>
            <p:nvPr/>
          </p:nvSpPr>
          <p:spPr>
            <a:xfrm rot="2848300">
              <a:off x="4228576" y="3717767"/>
              <a:ext cx="1077149" cy="1098461"/>
            </a:xfrm>
            <a:custGeom>
              <a:rect b="b" l="l" r="r" t="t"/>
              <a:pathLst>
                <a:path extrusionOk="0" h="744371" w="729929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 rot="1408752">
              <a:off x="4070745" y="2766338"/>
              <a:ext cx="664342" cy="516243"/>
            </a:xfrm>
            <a:custGeom>
              <a:rect b="b" l="l" r="r" t="t"/>
              <a:pathLst>
                <a:path extrusionOk="0" h="350093" w="450527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" name="Google Shape;425;p32"/>
            <p:cNvGrpSpPr/>
            <p:nvPr/>
          </p:nvGrpSpPr>
          <p:grpSpPr>
            <a:xfrm flipH="1">
              <a:off x="4318200" y="3047206"/>
              <a:ext cx="2098848" cy="768345"/>
              <a:chOff x="2181528" y="3397417"/>
              <a:chExt cx="2098848" cy="768345"/>
            </a:xfrm>
          </p:grpSpPr>
          <p:sp>
            <p:nvSpPr>
              <p:cNvPr id="426" name="Google Shape;426;p32"/>
              <p:cNvSpPr/>
              <p:nvPr/>
            </p:nvSpPr>
            <p:spPr>
              <a:xfrm>
                <a:off x="3500604" y="3397417"/>
                <a:ext cx="779772" cy="768345"/>
              </a:xfrm>
              <a:custGeom>
                <a:rect b="b" l="l" r="r" t="t"/>
                <a:pathLst>
                  <a:path extrusionOk="0" h="942755" w="1109996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2181528" y="3533421"/>
                <a:ext cx="1072800" cy="63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254243" y="3562478"/>
                <a:ext cx="246300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0" name="Google Shape;430;p32"/>
          <p:cNvSpPr/>
          <p:nvPr/>
        </p:nvSpPr>
        <p:spPr>
          <a:xfrm>
            <a:off x="9118699" y="5030126"/>
            <a:ext cx="501703" cy="281050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2019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2019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