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10"/>
  </p:notesMasterIdLst>
  <p:sldIdLst>
    <p:sldId id="257" r:id="rId2"/>
    <p:sldId id="294" r:id="rId3"/>
    <p:sldId id="297" r:id="rId4"/>
    <p:sldId id="313" r:id="rId5"/>
    <p:sldId id="316" r:id="rId6"/>
    <p:sldId id="317" r:id="rId7"/>
    <p:sldId id="315" r:id="rId8"/>
    <p:sldId id="31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74"/>
    <p:restoredTop sz="72109"/>
  </p:normalViewPr>
  <p:slideViewPr>
    <p:cSldViewPr>
      <p:cViewPr varScale="1">
        <p:scale>
          <a:sx n="84" d="100"/>
          <a:sy n="84" d="100"/>
        </p:scale>
        <p:origin x="192" y="22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8EF9E-F90D-3644-932C-1F90C8EF183B}" type="datetimeFigureOut">
              <a:rPr kumimoji="1" lang="ko-KR" altLang="en-US" smtClean="0"/>
              <a:t>2025. 2. 20.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CD10E-49FF-8C40-B7F3-CA6239B459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719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58788" y="720725"/>
            <a:ext cx="6399212" cy="3600450"/>
          </a:xfrm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ko-KR" dirty="0"/>
              <a:t>Indexed Triangle </a:t>
            </a:r>
            <a:r>
              <a:rPr lang="ko-KR" altLang="en-US" dirty="0"/>
              <a:t>강의 시작하겠습니다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3A0F5561-95EA-4E98-8993-BD80966AED35}" type="slidenum">
              <a:rPr lang="en-US" sz="1300" b="0" smtClean="0"/>
              <a:pPr eaLnBrk="1" hangingPunct="1"/>
              <a:t>1</a:t>
            </a:fld>
            <a:endParaRPr lang="en-US" sz="1300" b="0"/>
          </a:p>
        </p:txBody>
      </p:sp>
    </p:spTree>
    <p:extLst>
      <p:ext uri="{BB962C8B-B14F-4D97-AF65-F5344CB8AC3E}">
        <p14:creationId xmlns:p14="http://schemas.microsoft.com/office/powerpoint/2010/main" val="2224035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 프로그램에서는 두 개의 삼각형을 이용하여 하나의 사각형을 그려 볼 것입니다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 과정에서 앞의 예제와는 달리 </a:t>
            </a:r>
            <a:r>
              <a:rPr kumimoji="1" lang="en-US" altLang="ko-KR" dirty="0"/>
              <a:t>index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이용하여 </a:t>
            </a:r>
            <a:r>
              <a:rPr kumimoji="1" lang="en-US" altLang="ko-KR" dirty="0"/>
              <a:t>vertex data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지정하는 방식을 사용합니다</a:t>
            </a:r>
            <a:r>
              <a:rPr kumimoji="1" lang="en-US" altLang="ko-KR" dirty="0"/>
              <a:t>. ‘f' key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누르면 삼각형</a:t>
            </a:r>
            <a:r>
              <a:rPr kumimoji="1" lang="en-US" altLang="ko-KR" dirty="0"/>
              <a:t> </a:t>
            </a:r>
            <a:r>
              <a:rPr kumimoji="1" lang="ko-KR" altLang="en-US" dirty="0"/>
              <a:t>내부를 칠하거나 </a:t>
            </a:r>
            <a:r>
              <a:rPr kumimoji="1" lang="en-US" altLang="ko-KR" dirty="0"/>
              <a:t>edge</a:t>
            </a:r>
            <a:r>
              <a:rPr kumimoji="1" lang="ko-KR" altLang="en-US" dirty="0"/>
              <a:t>만을 보여주는 방식 사이를 </a:t>
            </a:r>
            <a:r>
              <a:rPr kumimoji="1" lang="en-US" altLang="ko-KR" dirty="0"/>
              <a:t>toggle</a:t>
            </a:r>
            <a:r>
              <a:rPr kumimoji="1" lang="ko-KR" altLang="en-US" dirty="0"/>
              <a:t>로 선택할 수 있습니다</a:t>
            </a:r>
            <a:r>
              <a:rPr kumimoji="1"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987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삼각형을 그릴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들을 이용하는 방법이 있습니다</a:t>
            </a:r>
            <a:r>
              <a:rPr kumimoji="1" lang="en-US" altLang="ko-KR" dirty="0"/>
              <a:t>. </a:t>
            </a:r>
          </a:p>
          <a:p>
            <a:r>
              <a:rPr kumimoji="1" lang="en" altLang="ko-KR" dirty="0"/>
              <a:t>vertex data</a:t>
            </a:r>
            <a:r>
              <a:rPr kumimoji="1" lang="ko-KR" altLang="en-US" dirty="0"/>
              <a:t>에는 중복된</a:t>
            </a:r>
            <a:r>
              <a:rPr kumimoji="1" lang="en-US" altLang="ko-KR" dirty="0"/>
              <a:t> vertex</a:t>
            </a:r>
            <a:r>
              <a:rPr kumimoji="1" lang="ko-KR" altLang="en-US" dirty="0"/>
              <a:t>들을 없게 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삼각형과 같은 </a:t>
            </a:r>
            <a:r>
              <a:rPr kumimoji="1" lang="en-US" altLang="ko-KR" dirty="0"/>
              <a:t>primitive</a:t>
            </a:r>
            <a:r>
              <a:rPr kumimoji="1" lang="ko-KR" altLang="en-US" dirty="0"/>
              <a:t>를 위한 연결 </a:t>
            </a:r>
            <a:r>
              <a:rPr kumimoji="1" lang="en-US" altLang="ko-KR" dirty="0"/>
              <a:t>(</a:t>
            </a:r>
            <a:r>
              <a:rPr kumimoji="1" lang="ko-KR" altLang="en-US" dirty="0"/>
              <a:t>위상</a:t>
            </a:r>
            <a:r>
              <a:rPr kumimoji="1" lang="en-US" altLang="ko-KR" dirty="0"/>
              <a:t>, </a:t>
            </a:r>
            <a:r>
              <a:rPr kumimoji="1" lang="en" altLang="ko-KR" dirty="0"/>
              <a:t>topology) </a:t>
            </a:r>
            <a:r>
              <a:rPr kumimoji="1" lang="ko-KR" altLang="en-US" dirty="0"/>
              <a:t>정보를 </a:t>
            </a:r>
            <a:r>
              <a:rPr kumimoji="1" lang="en" altLang="ko-KR" dirty="0"/>
              <a:t>index array</a:t>
            </a:r>
            <a:r>
              <a:rPr kumimoji="1" lang="ko-KR" altLang="en-US" dirty="0"/>
              <a:t>로 따로 저장하는 것입니다</a:t>
            </a:r>
            <a:r>
              <a:rPr kumimoji="1" lang="en-US" altLang="ko-KR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vertices array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개의 </a:t>
            </a:r>
            <a:r>
              <a:rPr kumimoji="1" lang="en" altLang="ko-KR" dirty="0"/>
              <a:t>vertex coordinates </a:t>
            </a:r>
            <a:r>
              <a:rPr kumimoji="1" lang="ko-KR" altLang="en-US" dirty="0"/>
              <a:t>만을 포함하고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들의 출현 순서에 따라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0,</a:t>
            </a:r>
            <a:r>
              <a:rPr kumimoji="1" lang="ko-KR" altLang="en-US" dirty="0"/>
              <a:t> </a:t>
            </a:r>
            <a:r>
              <a:rPr kumimoji="1" lang="en-US" altLang="ko-KR" dirty="0"/>
              <a:t>1,</a:t>
            </a:r>
            <a:r>
              <a:rPr kumimoji="1" lang="ko-KR" altLang="en-US" dirty="0"/>
              <a:t> </a:t>
            </a:r>
            <a:r>
              <a:rPr kumimoji="1" lang="en-US" altLang="ko-KR" dirty="0"/>
              <a:t>2,</a:t>
            </a:r>
            <a:r>
              <a:rPr kumimoji="1" lang="ko-KR" altLang="en-US" dirty="0"/>
              <a:t> </a:t>
            </a:r>
            <a:r>
              <a:rPr kumimoji="1" lang="en-US" altLang="ko-KR" dirty="0"/>
              <a:t>3 </a:t>
            </a:r>
            <a:r>
              <a:rPr kumimoji="1" lang="ko-KR" altLang="en-US" dirty="0"/>
              <a:t>으로 나타낼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이제 두 개의 삼각형의 위상을 정의하는 </a:t>
            </a:r>
            <a:r>
              <a:rPr kumimoji="1" lang="en-US" altLang="ko-KR" dirty="0"/>
              <a:t>fillIndices array</a:t>
            </a:r>
            <a:r>
              <a:rPr kumimoji="1" lang="ko-KR" altLang="en-US" dirty="0"/>
              <a:t>에는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들로서 삼각형의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들을 정의하였습니다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첫번째 삼각형을 나타내는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들의 </a:t>
            </a:r>
            <a:r>
              <a:rPr kumimoji="1" lang="en-US" altLang="ko-KR" dirty="0"/>
              <a:t>index </a:t>
            </a:r>
            <a:r>
              <a:rPr kumimoji="1" lang="ko-KR" altLang="en-US" dirty="0"/>
              <a:t>순서는 </a:t>
            </a:r>
            <a:r>
              <a:rPr kumimoji="1" lang="en-US" altLang="ko-KR" dirty="0"/>
              <a:t>(0,</a:t>
            </a:r>
            <a:r>
              <a:rPr kumimoji="1" lang="ko-KR" altLang="en-US" dirty="0"/>
              <a:t> </a:t>
            </a:r>
            <a:r>
              <a:rPr kumimoji="1" lang="en-US" altLang="ko-KR" dirty="0"/>
              <a:t>1,</a:t>
            </a:r>
            <a:r>
              <a:rPr kumimoji="1" lang="ko-KR" altLang="en-US" dirty="0"/>
              <a:t> </a:t>
            </a:r>
            <a:r>
              <a:rPr kumimoji="1" lang="en-US" altLang="ko-KR" dirty="0"/>
              <a:t>2)</a:t>
            </a:r>
            <a:r>
              <a:rPr kumimoji="1" lang="ko-KR" altLang="en-US" dirty="0"/>
              <a:t> 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두번째 삼각형은 </a:t>
            </a:r>
            <a:r>
              <a:rPr kumimoji="1" lang="en-US" altLang="ko-KR" dirty="0"/>
              <a:t>(2, 3, 0)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이와 같이 하면 </a:t>
            </a:r>
            <a:r>
              <a:rPr kumimoji="1" lang="en-US" altLang="ko-KR" dirty="0"/>
              <a:t>index 0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번의 </a:t>
            </a:r>
            <a:r>
              <a:rPr kumimoji="1" lang="en-US" altLang="ko-KR" dirty="0"/>
              <a:t>vertex</a:t>
            </a:r>
            <a:r>
              <a:rPr kumimoji="1" lang="ko-KR" altLang="en-US" dirty="0"/>
              <a:t>들의 </a:t>
            </a:r>
            <a:r>
              <a:rPr kumimoji="1" lang="en-US" altLang="ko-KR" dirty="0"/>
              <a:t>coordinates</a:t>
            </a:r>
            <a:r>
              <a:rPr kumimoji="1" lang="ko-KR" altLang="en-US" dirty="0"/>
              <a:t>를 두번씩 사용하지 않고도 두 개의 삼각형을 나타낼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지금의 예에서는 인덱스를 이용하는 방식의 장점이 두드러져 보이지 않으나</a:t>
            </a:r>
            <a:r>
              <a:rPr kumimoji="1" lang="en-US" altLang="ko-KR" dirty="0"/>
              <a:t>, </a:t>
            </a:r>
            <a:r>
              <a:rPr kumimoji="1" lang="ko-KR" altLang="en-US" dirty="0"/>
              <a:t>수 만개의 삼각형들로 복잡한 모델을 만드는 경우에 데이터 양이 줄어드는 효과는 매우 클 수 있을 것입니다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041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Program 02_HelloTriangle</a:t>
            </a:r>
            <a:r>
              <a:rPr kumimoji="1" lang="ko-KR" altLang="en-US" dirty="0"/>
              <a:t>의 경우와 같이 </a:t>
            </a:r>
            <a:r>
              <a:rPr kumimoji="1" lang="en-US" altLang="ko-KR" dirty="0"/>
              <a:t>VAO</a:t>
            </a:r>
            <a:r>
              <a:rPr kumimoji="1" lang="ko-KR" altLang="en-US" dirty="0"/>
              <a:t>를 하나 생성하고 그 </a:t>
            </a:r>
            <a:r>
              <a:rPr kumimoji="1" lang="en-US" altLang="ko-KR" dirty="0"/>
              <a:t>VAO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binding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두번째 </a:t>
            </a:r>
            <a:r>
              <a:rPr kumimoji="1" lang="en-US" altLang="ko-KR" dirty="0"/>
              <a:t>part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vertex coordinates</a:t>
            </a:r>
            <a:r>
              <a:rPr kumimoji="1" lang="ko-KR" altLang="en-US" dirty="0"/>
              <a:t>를 담을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vertexBuffer</a:t>
            </a:r>
            <a:r>
              <a:rPr kumimoji="1" lang="ko-KR" altLang="en-US" dirty="0"/>
              <a:t>를 생성하고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binding</a:t>
            </a:r>
            <a:r>
              <a:rPr kumimoji="1" lang="ko-KR" altLang="en-US" dirty="0"/>
              <a:t>한 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vertices</a:t>
            </a:r>
            <a:r>
              <a:rPr kumimoji="1" lang="ko-KR" altLang="en-US" dirty="0"/>
              <a:t> </a:t>
            </a:r>
            <a:r>
              <a:rPr kumimoji="1" lang="en-US" altLang="ko-KR" dirty="0"/>
              <a:t>array</a:t>
            </a:r>
            <a:r>
              <a:rPr kumimoji="1" lang="ko-KR" altLang="en-US" dirty="0"/>
              <a:t> 안의 </a:t>
            </a:r>
            <a:r>
              <a:rPr kumimoji="1" lang="en-US" altLang="ko-KR" dirty="0"/>
              <a:t>vertex coordinates data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copy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gl.bindBuffer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gl.bufferData </a:t>
            </a:r>
            <a:r>
              <a:rPr kumimoji="1" lang="ko-KR" altLang="en-US" dirty="0"/>
              <a:t>함수에서 </a:t>
            </a:r>
            <a:r>
              <a:rPr kumimoji="1" lang="en-US" altLang="ko-KR" dirty="0"/>
              <a:t>gl.ARRAY_BUFFER flag</a:t>
            </a:r>
            <a:r>
              <a:rPr kumimoji="1" lang="ko-KR" altLang="en-US" dirty="0"/>
              <a:t>가 쓰여서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vertex coordinates</a:t>
            </a:r>
            <a:r>
              <a:rPr kumimoji="1" lang="ko-KR" altLang="en-US" dirty="0"/>
              <a:t>임을 나타내고 있음에 유의합니다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VBO data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vertex attribute </a:t>
            </a:r>
            <a:r>
              <a:rPr kumimoji="1" lang="ko-KR" altLang="en-US" dirty="0"/>
              <a:t>변수에 </a:t>
            </a:r>
            <a:r>
              <a:rPr kumimoji="1" lang="en-US" altLang="ko-KR" dirty="0"/>
              <a:t>mapping</a:t>
            </a:r>
            <a:r>
              <a:rPr kumimoji="1" lang="ko-KR" altLang="en-US" dirty="0"/>
              <a:t>해 주는 </a:t>
            </a:r>
            <a:r>
              <a:rPr kumimoji="1" lang="en-US" altLang="ko-KR" dirty="0"/>
              <a:t>part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Program02</a:t>
            </a:r>
            <a:r>
              <a:rPr kumimoji="1" lang="ko-KR" altLang="en-US" dirty="0"/>
              <a:t>와 정확히 같습니다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vertex coordinates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attribute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 내의 </a:t>
            </a:r>
            <a:r>
              <a:rPr kumimoji="1" lang="en-US" altLang="ko-KR" dirty="0"/>
              <a:t>0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mapping</a:t>
            </a:r>
            <a:r>
              <a:rPr kumimoji="1" lang="ko-KR" altLang="en-US" dirty="0"/>
              <a:t>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이후에 하나의 </a:t>
            </a:r>
            <a:r>
              <a:rPr kumimoji="1" lang="en-US" altLang="ko-KR" dirty="0"/>
              <a:t>step</a:t>
            </a:r>
            <a:r>
              <a:rPr kumimoji="1" lang="ko-KR" altLang="en-US" dirty="0"/>
              <a:t>이 더 필요하게 되는데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GPU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buffer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copy</a:t>
            </a:r>
            <a:r>
              <a:rPr kumimoji="1" lang="ko-KR" altLang="en-US" dirty="0"/>
              <a:t>해 주는 과정입니다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fillIndexBuffer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GPU</a:t>
            </a:r>
            <a:r>
              <a:rPr kumimoji="1" lang="ko-KR" altLang="en-US" dirty="0"/>
              <a:t>내의 </a:t>
            </a:r>
            <a:r>
              <a:rPr kumimoji="1" lang="en-US" altLang="ko-KR" dirty="0"/>
              <a:t>buffer</a:t>
            </a:r>
            <a:r>
              <a:rPr kumimoji="1" lang="ko-KR" altLang="en-US" dirty="0"/>
              <a:t>를 하나 생성하는데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 때에는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를 생성할 때 사용하였던  </a:t>
            </a:r>
            <a:r>
              <a:rPr kumimoji="1" lang="en-US" altLang="ko-KR" dirty="0"/>
              <a:t>gl.createBuffer() </a:t>
            </a:r>
            <a:r>
              <a:rPr kumimoji="1" lang="ko-KR" altLang="en-US" dirty="0"/>
              <a:t>함수를 다시 사용합니다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그런데 이 </a:t>
            </a:r>
            <a:r>
              <a:rPr kumimoji="1" lang="en-US" altLang="ko-KR" dirty="0"/>
              <a:t>buffer</a:t>
            </a:r>
            <a:r>
              <a:rPr kumimoji="1" lang="ko-KR" altLang="en-US" dirty="0"/>
              <a:t>에는 </a:t>
            </a:r>
            <a:r>
              <a:rPr kumimoji="1" lang="en-US" altLang="ko-KR" dirty="0"/>
              <a:t>coordinates</a:t>
            </a:r>
            <a:r>
              <a:rPr kumimoji="1" lang="ko-KR" altLang="en-US" dirty="0"/>
              <a:t>나 </a:t>
            </a:r>
            <a:r>
              <a:rPr kumimoji="1" lang="en-US" altLang="ko-KR" dirty="0"/>
              <a:t>attribute </a:t>
            </a:r>
            <a:r>
              <a:rPr kumimoji="1" lang="ko-KR" altLang="en-US" dirty="0"/>
              <a:t>값이 직접 </a:t>
            </a:r>
            <a:r>
              <a:rPr kumimoji="1" lang="en-US" altLang="ko-KR" dirty="0"/>
              <a:t>copy</a:t>
            </a:r>
            <a:r>
              <a:rPr kumimoji="1" lang="ko-KR" altLang="en-US" dirty="0"/>
              <a:t>되는 것이 아니라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copy</a:t>
            </a:r>
            <a:r>
              <a:rPr kumimoji="1" lang="ko-KR" altLang="en-US" dirty="0"/>
              <a:t>될 것이기 때문에 </a:t>
            </a:r>
            <a:r>
              <a:rPr kumimoji="1" lang="en-US" altLang="ko-KR" dirty="0"/>
              <a:t>VBO</a:t>
            </a:r>
            <a:r>
              <a:rPr kumimoji="1" lang="ko-KR" altLang="en-US" dirty="0"/>
              <a:t>와 구별하여 </a:t>
            </a:r>
            <a:r>
              <a:rPr kumimoji="1" lang="en-US" altLang="ko-KR" dirty="0"/>
              <a:t>EBO (Element Buffer Object)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부릅니다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생성된 </a:t>
            </a:r>
            <a:r>
              <a:rPr kumimoji="1" lang="en-US" altLang="ko-KR" dirty="0"/>
              <a:t>EBO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binding</a:t>
            </a:r>
            <a:r>
              <a:rPr kumimoji="1" lang="ko-KR" altLang="en-US" dirty="0"/>
              <a:t>하고 </a:t>
            </a:r>
            <a:r>
              <a:rPr kumimoji="1" lang="en-US" altLang="ko-KR" dirty="0"/>
              <a:t>index array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fillIndices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들을 </a:t>
            </a:r>
            <a:r>
              <a:rPr kumimoji="1" lang="en-US" altLang="ko-KR" dirty="0"/>
              <a:t>EBO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copy</a:t>
            </a:r>
            <a:r>
              <a:rPr kumimoji="1" lang="ko-KR" altLang="en-US" dirty="0"/>
              <a:t>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때 </a:t>
            </a:r>
            <a:r>
              <a:rPr kumimoji="1" lang="en-US" altLang="ko-KR" dirty="0"/>
              <a:t>gl.ELEMENT_ARRAY_BUFFER flag</a:t>
            </a:r>
            <a:r>
              <a:rPr kumimoji="1" lang="ko-KR" altLang="en-US" dirty="0"/>
              <a:t>가 쓰여서 현재 </a:t>
            </a:r>
            <a:r>
              <a:rPr kumimoji="1" lang="en-US" altLang="ko-KR" dirty="0"/>
              <a:t>binding</a:t>
            </a:r>
            <a:r>
              <a:rPr kumimoji="1" lang="ko-KR" altLang="en-US" dirty="0"/>
              <a:t>된 </a:t>
            </a:r>
            <a:r>
              <a:rPr kumimoji="1" lang="en-US" altLang="ko-KR" dirty="0"/>
              <a:t>buffer</a:t>
            </a:r>
            <a:r>
              <a:rPr kumimoji="1" lang="ko-KR" altLang="en-US" dirty="0"/>
              <a:t>의 내용이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임을 나타내고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8328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 프로그램에는 두 개의 </a:t>
            </a:r>
            <a:r>
              <a:rPr kumimoji="1" lang="en-US" altLang="ko-KR" dirty="0"/>
              <a:t>shader program</a:t>
            </a:r>
            <a:r>
              <a:rPr kumimoji="1" lang="ko-KR" altLang="en-US" dirty="0"/>
              <a:t>을 서로 다른 용도로 사용하고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shader program1</a:t>
            </a:r>
            <a:r>
              <a:rPr kumimoji="1" lang="ko-KR" altLang="en-US" dirty="0"/>
              <a:t>은 삼각형을 </a:t>
            </a:r>
            <a:r>
              <a:rPr kumimoji="1" lang="en-US" altLang="ko-KR" dirty="0"/>
              <a:t>orange color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fill</a:t>
            </a:r>
            <a:r>
              <a:rPr kumimoji="1" lang="ko-KR" altLang="en-US" dirty="0"/>
              <a:t>할 때 사용하며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shader program2</a:t>
            </a:r>
            <a:r>
              <a:rPr kumimoji="1" lang="ko-KR" altLang="en-US" dirty="0"/>
              <a:t>는 삼각형을 </a:t>
            </a:r>
            <a:r>
              <a:rPr kumimoji="1" lang="en-US" altLang="ko-KR" dirty="0"/>
              <a:t>gray color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edge line</a:t>
            </a:r>
            <a:r>
              <a:rPr kumimoji="1" lang="ko-KR" altLang="en-US" dirty="0"/>
              <a:t>만을 그릴 때 사용하게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dirty="0"/>
              <a:t>두 개의 </a:t>
            </a:r>
            <a:r>
              <a:rPr kumimoji="1" lang="en-US" altLang="ko-KR" dirty="0"/>
              <a:t>shader program</a:t>
            </a:r>
            <a:r>
              <a:rPr kumimoji="1" lang="ko-KR" altLang="en-US" dirty="0"/>
              <a:t>들은 같은 </a:t>
            </a:r>
            <a:r>
              <a:rPr kumimoji="1" lang="en-US" altLang="ko-KR" dirty="0"/>
              <a:t>vertex coordinates</a:t>
            </a:r>
            <a:r>
              <a:rPr kumimoji="1" lang="ko-KR" altLang="en-US" dirty="0"/>
              <a:t>를 사용하고 있으므로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vertex shader object</a:t>
            </a:r>
            <a:r>
              <a:rPr kumimoji="1" lang="ko-KR" altLang="en-US" dirty="0"/>
              <a:t>는 공유하고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shader program1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vertexShader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fragmentShaderOrange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link</a:t>
            </a:r>
            <a:r>
              <a:rPr kumimoji="1" lang="ko-KR" altLang="en-US" dirty="0"/>
              <a:t>하여 생성하며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shader program2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vertexShader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fragmentShaderGray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link</a:t>
            </a:r>
            <a:r>
              <a:rPr kumimoji="1" lang="ko-KR" altLang="en-US" dirty="0"/>
              <a:t>하여 생성하고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8294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B59C7-C6E5-2932-6B9E-0A692FCAD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DCE1183-A062-1D86-D4A8-E5FD47108E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885EABF-7666-18E6-CD54-4C66B56805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‘f’ key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toggle </a:t>
            </a:r>
            <a:r>
              <a:rPr kumimoji="1" lang="ko-KR" altLang="en-US" dirty="0"/>
              <a:t>됨에 따라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fill mode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gl.useProgram(program1) 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하여 </a:t>
            </a:r>
            <a:r>
              <a:rPr kumimoji="1" lang="en-US" altLang="ko-KR" dirty="0"/>
              <a:t>orange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fill</a:t>
            </a:r>
            <a:r>
              <a:rPr kumimoji="1" lang="ko-KR" altLang="en-US" dirty="0"/>
              <a:t>하는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를 사용하며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dirty="0"/>
              <a:t>line mode</a:t>
            </a:r>
            <a:r>
              <a:rPr kumimoji="1" lang="ko-KR" altLang="en-US" dirty="0"/>
              <a:t>에서는 </a:t>
            </a:r>
            <a:r>
              <a:rPr kumimoji="1" lang="en-US" altLang="ko-KR" dirty="0"/>
              <a:t>gl.useProgram(program2)</a:t>
            </a:r>
            <a:r>
              <a:rPr kumimoji="1" lang="ko-KR" altLang="en-US" dirty="0"/>
              <a:t>를 </a:t>
            </a:r>
            <a:r>
              <a:rPr kumimoji="1" lang="en-US" altLang="ko-KR" dirty="0"/>
              <a:t>call</a:t>
            </a:r>
            <a:r>
              <a:rPr kumimoji="1" lang="ko-KR" altLang="en-US" dirty="0"/>
              <a:t>하여 </a:t>
            </a:r>
            <a:r>
              <a:rPr kumimoji="1" lang="en-US" altLang="ko-KR" dirty="0"/>
              <a:t>grey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line drawing</a:t>
            </a:r>
            <a:r>
              <a:rPr kumimoji="1" lang="ko-KR" altLang="en-US" dirty="0"/>
              <a:t>하는 </a:t>
            </a:r>
            <a:r>
              <a:rPr kumimoji="1" lang="en-US" altLang="ko-KR" dirty="0"/>
              <a:t>shader</a:t>
            </a:r>
            <a:r>
              <a:rPr kumimoji="1" lang="ko-KR" altLang="en-US" dirty="0"/>
              <a:t>를 사용하게 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83B639-3714-F600-61A5-83D49E6CBE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9217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 프로그램은 이전 프로그램들과 달리 전체적인 </a:t>
            </a:r>
            <a:r>
              <a:rPr kumimoji="1" lang="en-US" altLang="ko-KR" dirty="0"/>
              <a:t>window size</a:t>
            </a:r>
            <a:r>
              <a:rPr kumimoji="1" lang="ko-KR" altLang="en-US" dirty="0"/>
              <a:t>를 변경하더라도 </a:t>
            </a:r>
            <a:r>
              <a:rPr kumimoji="1" lang="en-US" altLang="ko-KR" dirty="0"/>
              <a:t>canvas</a:t>
            </a:r>
            <a:r>
              <a:rPr kumimoji="1" lang="ko-KR" altLang="en-US" dirty="0"/>
              <a:t>의 가로와 세로의 비율을 원래의 </a:t>
            </a:r>
            <a:r>
              <a:rPr kumimoji="1" lang="ko-KR" altLang="en-US" dirty="0" err="1"/>
              <a:t>프로그램에서와</a:t>
            </a:r>
            <a:r>
              <a:rPr kumimoji="1" lang="ko-KR" altLang="en-US" dirty="0"/>
              <a:t> 같이 유지하도록 하고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‘resize’ event</a:t>
            </a:r>
            <a:r>
              <a:rPr kumimoji="1" lang="ko-KR" altLang="en-US" dirty="0"/>
              <a:t> </a:t>
            </a:r>
            <a:r>
              <a:rPr kumimoji="1" lang="en-US" altLang="ko-KR" dirty="0"/>
              <a:t>handler</a:t>
            </a:r>
            <a:r>
              <a:rPr kumimoji="1" lang="ko-KR" altLang="en-US" dirty="0"/>
              <a:t>에서 먼저 이 프로그램이 처음 실행되었을 때의 </a:t>
            </a:r>
            <a:r>
              <a:rPr kumimoji="1" lang="en-US" altLang="ko-KR" dirty="0"/>
              <a:t>CANVAS_WIDTH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CANVAS_HEIGHT</a:t>
            </a:r>
            <a:r>
              <a:rPr kumimoji="1" lang="ko-KR" altLang="en-US" dirty="0"/>
              <a:t>의 비율을 </a:t>
            </a:r>
            <a:r>
              <a:rPr kumimoji="1" lang="en-US" altLang="ko-KR" dirty="0"/>
              <a:t>width/height</a:t>
            </a:r>
            <a:r>
              <a:rPr kumimoji="1" lang="ko-KR" altLang="en-US" dirty="0"/>
              <a:t>로 계산합니다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비율을 </a:t>
            </a:r>
            <a:r>
              <a:rPr kumimoji="1" lang="en-US" altLang="ko-KR" dirty="0"/>
              <a:t>aspect ratio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부르는데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전체적으로 창이 </a:t>
            </a:r>
            <a:r>
              <a:rPr kumimoji="1" lang="en-US" altLang="ko-KR" dirty="0"/>
              <a:t>resize</a:t>
            </a:r>
            <a:r>
              <a:rPr kumimoji="1" lang="ko-KR" altLang="en-US" dirty="0"/>
              <a:t>가 되더라도 우리 프로그램은 </a:t>
            </a:r>
            <a:r>
              <a:rPr kumimoji="1" lang="en-US" altLang="ko-KR" dirty="0"/>
              <a:t>aspect ratio</a:t>
            </a:r>
            <a:r>
              <a:rPr kumimoji="1" lang="ko-KR" altLang="en-US" dirty="0"/>
              <a:t>의 비율을 유지하도록 하고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새로 </a:t>
            </a:r>
            <a:r>
              <a:rPr kumimoji="1" lang="en-US" altLang="ko-KR" dirty="0"/>
              <a:t>resize</a:t>
            </a:r>
            <a:r>
              <a:rPr kumimoji="1" lang="ko-KR" altLang="en-US" dirty="0"/>
              <a:t>된 </a:t>
            </a:r>
            <a:r>
              <a:rPr kumimoji="1" lang="en-US" altLang="ko-KR" dirty="0" err="1"/>
              <a:t>newWidth</a:t>
            </a:r>
            <a:r>
              <a:rPr kumimoji="1" lang="en-US" altLang="ko-KR" dirty="0"/>
              <a:t> / </a:t>
            </a:r>
            <a:r>
              <a:rPr kumimoji="1" lang="en-US" altLang="ko-KR" dirty="0" err="1"/>
              <a:t>newHeight</a:t>
            </a:r>
            <a:r>
              <a:rPr kumimoji="1" lang="en-US" altLang="ko-KR" dirty="0"/>
              <a:t> </a:t>
            </a:r>
            <a:r>
              <a:rPr kumimoji="1" lang="ko-KR" altLang="en-US" dirty="0"/>
              <a:t>값이 </a:t>
            </a:r>
            <a:r>
              <a:rPr kumimoji="1" lang="en-US" altLang="ko-KR" dirty="0" err="1"/>
              <a:t>aspectRatio</a:t>
            </a:r>
            <a:r>
              <a:rPr kumimoji="1" lang="ko-KR" altLang="en-US" dirty="0"/>
              <a:t>보다 큰 경우는 분자인 </a:t>
            </a:r>
            <a:r>
              <a:rPr kumimoji="1" lang="en-US" altLang="ko-KR" dirty="0" err="1"/>
              <a:t>newWidth</a:t>
            </a:r>
            <a:r>
              <a:rPr kumimoji="1" lang="ko-KR" altLang="en-US" dirty="0"/>
              <a:t>가 너무 큰 경우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경우에는 </a:t>
            </a:r>
            <a:r>
              <a:rPr kumimoji="1" lang="en-US" altLang="ko-KR" dirty="0" err="1"/>
              <a:t>newWidth</a:t>
            </a:r>
            <a:r>
              <a:rPr kumimoji="1" lang="en-US" altLang="ko-KR" dirty="0"/>
              <a:t> / </a:t>
            </a:r>
            <a:r>
              <a:rPr kumimoji="1" lang="en-US" altLang="ko-KR" dirty="0" err="1"/>
              <a:t>newHeight</a:t>
            </a:r>
            <a:r>
              <a:rPr kumimoji="1" lang="en-US" altLang="ko-KR" dirty="0"/>
              <a:t> = </a:t>
            </a:r>
            <a:r>
              <a:rPr kumimoji="1" lang="en-US" altLang="ko-KR" dirty="0" err="1"/>
              <a:t>aspectRatio</a:t>
            </a:r>
            <a:r>
              <a:rPr kumimoji="1" lang="en-US" altLang="ko-KR" dirty="0"/>
              <a:t> </a:t>
            </a:r>
            <a:r>
              <a:rPr kumimoji="1" lang="ko-KR" altLang="en-US" dirty="0"/>
              <a:t>의 식에서 </a:t>
            </a:r>
            <a:r>
              <a:rPr kumimoji="1" lang="en-US" altLang="ko-KR" dirty="0" err="1"/>
              <a:t>newHeight</a:t>
            </a:r>
            <a:r>
              <a:rPr kumimoji="1" lang="ko-KR" altLang="en-US" dirty="0"/>
              <a:t>를 이항하여 </a:t>
            </a:r>
            <a:r>
              <a:rPr kumimoji="1" lang="en-US" altLang="ko-KR" dirty="0" err="1"/>
              <a:t>newWidth</a:t>
            </a:r>
            <a:r>
              <a:rPr kumimoji="1" lang="en-US" altLang="ko-KR" dirty="0"/>
              <a:t> = </a:t>
            </a:r>
            <a:r>
              <a:rPr kumimoji="1" lang="en-US" altLang="ko-KR" dirty="0" err="1"/>
              <a:t>newHeight</a:t>
            </a:r>
            <a:r>
              <a:rPr kumimoji="1" lang="en-US" altLang="ko-KR" dirty="0"/>
              <a:t> * </a:t>
            </a:r>
            <a:r>
              <a:rPr kumimoji="1" lang="en-US" altLang="ko-KR" dirty="0" err="1"/>
              <a:t>aspectRatio</a:t>
            </a:r>
            <a:r>
              <a:rPr kumimoji="1" lang="en-US" altLang="ko-KR" dirty="0"/>
              <a:t> </a:t>
            </a:r>
            <a:r>
              <a:rPr kumimoji="1" lang="ko-KR" altLang="en-US" dirty="0"/>
              <a:t>로 </a:t>
            </a:r>
            <a:r>
              <a:rPr kumimoji="1" lang="en-US" altLang="ko-KR" dirty="0" err="1"/>
              <a:t>newWidth</a:t>
            </a:r>
            <a:r>
              <a:rPr kumimoji="1" lang="ko-KR" altLang="en-US" dirty="0"/>
              <a:t>값을 조정해 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이와 유사하게 </a:t>
            </a:r>
            <a:r>
              <a:rPr kumimoji="1" lang="en-US" altLang="ko-KR" dirty="0" err="1"/>
              <a:t>newHeight</a:t>
            </a:r>
            <a:r>
              <a:rPr kumimoji="1" lang="ko-KR" altLang="en-US" dirty="0"/>
              <a:t> 값을 조정해 줄 수도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이제 새롭게 </a:t>
            </a:r>
            <a:r>
              <a:rPr kumimoji="1" lang="en-US" altLang="ko-KR" dirty="0"/>
              <a:t>resize</a:t>
            </a:r>
            <a:r>
              <a:rPr kumimoji="1" lang="ko-KR" altLang="en-US" dirty="0"/>
              <a:t>가 되더라도 </a:t>
            </a:r>
            <a:r>
              <a:rPr kumimoji="1" lang="en-US" altLang="ko-KR" dirty="0" err="1"/>
              <a:t>newWidth</a:t>
            </a:r>
            <a:r>
              <a:rPr kumimoji="1" lang="ko-KR" altLang="en-US"/>
              <a:t>값을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3055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Index</a:t>
            </a:r>
            <a:r>
              <a:rPr kumimoji="1" lang="ko-KR" altLang="en-US" dirty="0"/>
              <a:t>를 사용하여 </a:t>
            </a:r>
            <a:r>
              <a:rPr kumimoji="1" lang="en-US" altLang="ko-KR" dirty="0"/>
              <a:t>rendering </a:t>
            </a:r>
            <a:r>
              <a:rPr kumimoji="1" lang="ko-KR" altLang="en-US" dirty="0"/>
              <a:t>할 때에는 </a:t>
            </a:r>
            <a:r>
              <a:rPr kumimoji="1" lang="en-US" altLang="ko-KR" dirty="0"/>
              <a:t>gl.drawArrays</a:t>
            </a:r>
            <a:r>
              <a:rPr kumimoji="1" lang="ko-KR" altLang="en-US" dirty="0"/>
              <a:t>가 아니라 </a:t>
            </a:r>
            <a:r>
              <a:rPr kumimoji="1" lang="en-US" altLang="ko-KR" dirty="0"/>
              <a:t>gl.drawElements</a:t>
            </a:r>
            <a:r>
              <a:rPr kumimoji="1" lang="ko-KR" altLang="en-US" dirty="0"/>
              <a:t> 함수를 사용합니다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Parameter</a:t>
            </a:r>
            <a:r>
              <a:rPr kumimoji="1" lang="ko-KR" altLang="en-US" dirty="0"/>
              <a:t>들로는 </a:t>
            </a:r>
            <a:r>
              <a:rPr kumimoji="1" lang="en-US" altLang="ko-KR" dirty="0"/>
              <a:t>primitive (gl.TRIANGLES </a:t>
            </a:r>
            <a:r>
              <a:rPr kumimoji="1" lang="ko-KR" altLang="en-US" dirty="0"/>
              <a:t>등</a:t>
            </a:r>
            <a:r>
              <a:rPr kumimoji="1" lang="en-US" altLang="ko-KR" dirty="0"/>
              <a:t>),</a:t>
            </a:r>
            <a:r>
              <a:rPr kumimoji="1" lang="ko-KR" altLang="en-US" dirty="0"/>
              <a:t> </a:t>
            </a:r>
            <a:r>
              <a:rPr kumimoji="1" lang="en-US" altLang="ko-KR" dirty="0"/>
              <a:t>index buffer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length, data type (index </a:t>
            </a:r>
            <a:r>
              <a:rPr kumimoji="1" lang="ko-KR" altLang="en-US" dirty="0"/>
              <a:t>이므로 </a:t>
            </a:r>
            <a:r>
              <a:rPr kumimoji="1" lang="en-US" altLang="ko-KR" dirty="0"/>
              <a:t>gl.UNSIGNED_SHORT</a:t>
            </a:r>
            <a:r>
              <a:rPr kumimoji="1" lang="ko-KR" altLang="en-US" dirty="0"/>
              <a:t>를 사용</a:t>
            </a:r>
            <a:r>
              <a:rPr kumimoji="1" lang="en-US" altLang="ko-KR" dirty="0"/>
              <a:t>),</a:t>
            </a:r>
            <a:r>
              <a:rPr kumimoji="1" lang="ko-KR" altLang="en-US" dirty="0"/>
              <a:t> </a:t>
            </a:r>
            <a:r>
              <a:rPr kumimoji="1" lang="en-US" altLang="ko-KR" dirty="0"/>
              <a:t>index array</a:t>
            </a:r>
            <a:r>
              <a:rPr kumimoji="1" lang="ko-KR" altLang="en-US" dirty="0"/>
              <a:t>의 시작 주소를 사용하고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680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Autofit/>
          </a:bodyPr>
          <a:lstStyle>
            <a:lvl1pPr algn="ctr">
              <a:defRPr sz="4400" b="1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7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1384" y="1124743"/>
            <a:ext cx="11043247" cy="5256585"/>
          </a:xfrm>
        </p:spPr>
        <p:txBody>
          <a:bodyPr/>
          <a:lstStyle>
            <a:lvl2pPr marL="742950" indent="-285750">
              <a:buFont typeface="시스템 서체 일반체"/>
              <a:buChar char="◦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5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51384" y="1124745"/>
            <a:ext cx="5443016" cy="554461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124745"/>
            <a:ext cx="5397031" cy="554461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2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681723-6876-B176-4DD0-7454E231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260648"/>
            <a:ext cx="11043247" cy="7200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730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51384" y="260648"/>
            <a:ext cx="11043247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51384" y="1124743"/>
            <a:ext cx="11043247" cy="52565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94631" y="6381328"/>
            <a:ext cx="373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NanumSquare Neo OTF Regular" pitchFamily="2" charset="-127"/>
                <a:ea typeface="NanumSquare Neo OTF Regular" pitchFamily="2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49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sz="3600" b="1" i="0" kern="1200">
          <a:solidFill>
            <a:schemeClr val="tx1"/>
          </a:solidFill>
          <a:latin typeface="Tahoma" panose="020B0604030504040204" pitchFamily="34" charset="0"/>
          <a:ea typeface="NanumSquare Neo OTF Heavy" pitchFamily="2" charset="-127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시스템 서체 일반체"/>
        <a:buChar char="◦"/>
        <a:defRPr sz="18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NanumSquare Neo OTF Regular" pitchFamily="2" charset="-127"/>
          <a:cs typeface="Tahoma" panose="020B060403050404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algn="ctr"/>
            <a:r>
              <a:rPr lang="en-US" dirty="0"/>
              <a:t>02_</a:t>
            </a:r>
            <a:r>
              <a:rPr lang="en-US" altLang="ko-KR" dirty="0"/>
              <a:t>2</a:t>
            </a:r>
            <a:r>
              <a:rPr lang="en-US" dirty="0"/>
              <a:t> Indexed Triangle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3544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5F4FFD1-075D-6F42-9A9E-4AC76AAAE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143839"/>
            <a:ext cx="10363200" cy="1470025"/>
          </a:xfrm>
        </p:spPr>
        <p:txBody>
          <a:bodyPr/>
          <a:lstStyle/>
          <a:p>
            <a:r>
              <a:rPr kumimoji="1" lang="en-US" altLang="ko-KR" dirty="0"/>
              <a:t>Program 03_HelloTriangleIndexed 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ABAE67-C7A8-BF43-A703-02B78633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4475" y="6396038"/>
            <a:ext cx="517525" cy="323850"/>
          </a:xfrm>
        </p:spPr>
        <p:txBody>
          <a:bodyPr/>
          <a:lstStyle/>
          <a:p>
            <a:fld id="{B81C3356-60A9-4391-B4BA-980644DD2ECD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3FBBE-DC5A-3F4C-B39A-D0A710220958}"/>
              </a:ext>
            </a:extLst>
          </p:cNvPr>
          <p:cNvSpPr txBox="1"/>
          <p:nvPr/>
        </p:nvSpPr>
        <p:spPr>
          <a:xfrm>
            <a:off x="6576489" y="3318574"/>
            <a:ext cx="49377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Draw a Rectangle (using two triangles)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Use Element (Index)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‘f’ key to toggle the rendering</a:t>
            </a:r>
          </a:p>
          <a:p>
            <a:r>
              <a:rPr kumimoji="1" lang="en-US" altLang="ko-KR" sz="2000" dirty="0"/>
              <a:t>    mode (fill and line)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38DFEA-C636-1386-1EAF-D8D6091D6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960587"/>
            <a:ext cx="2573641" cy="2567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A25EDE-010A-3C53-5024-1FDF80A39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241" y="2960587"/>
            <a:ext cx="2573642" cy="256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1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82EDD-1777-3B4C-A89C-BA25796C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Using Indices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D62987-2449-E94F-8227-A8CAACFC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C3356-60A9-4391-B4BA-980644DD2ECD}" type="slidenum">
              <a:rPr lang="ko-KR" altLang="en-US" smtClean="0"/>
              <a:t>3</a:t>
            </a:fld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C3ECF4C-8F16-75DD-1349-C6F1CCE6264A}"/>
              </a:ext>
            </a:extLst>
          </p:cNvPr>
          <p:cNvGrpSpPr/>
          <p:nvPr/>
        </p:nvGrpSpPr>
        <p:grpSpPr>
          <a:xfrm>
            <a:off x="7176120" y="980728"/>
            <a:ext cx="3783883" cy="3774268"/>
            <a:chOff x="7997664" y="980728"/>
            <a:chExt cx="3783883" cy="3774268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375CB7D-2AEF-38F8-06C6-2ED8984BF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97664" y="980728"/>
              <a:ext cx="3783883" cy="377426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988176-DDC0-3146-979B-84B1B3298A2C}"/>
                </a:ext>
              </a:extLst>
            </p:cNvPr>
            <p:cNvSpPr txBox="1"/>
            <p:nvPr/>
          </p:nvSpPr>
          <p:spPr>
            <a:xfrm>
              <a:off x="8650306" y="3670278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>
                  <a:solidFill>
                    <a:srgbClr val="FF0000"/>
                  </a:solidFill>
                </a:rPr>
                <a:t>0</a:t>
              </a:r>
              <a:endParaRPr kumimoji="1"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4270B2-0300-E848-9B7E-6DEB8E803375}"/>
                </a:ext>
              </a:extLst>
            </p:cNvPr>
            <p:cNvSpPr txBox="1"/>
            <p:nvPr/>
          </p:nvSpPr>
          <p:spPr>
            <a:xfrm>
              <a:off x="10898331" y="3670278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>
                  <a:solidFill>
                    <a:srgbClr val="FF0000"/>
                  </a:solidFill>
                </a:rPr>
                <a:t>1</a:t>
              </a:r>
              <a:endParaRPr kumimoji="1"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291811-5730-1D4E-AC6E-DBB4E78B133D}"/>
                </a:ext>
              </a:extLst>
            </p:cNvPr>
            <p:cNvSpPr txBox="1"/>
            <p:nvPr/>
          </p:nvSpPr>
          <p:spPr>
            <a:xfrm>
              <a:off x="10898331" y="1628800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>
                  <a:solidFill>
                    <a:srgbClr val="FF0000"/>
                  </a:solidFill>
                </a:rPr>
                <a:t>2</a:t>
              </a:r>
              <a:endParaRPr kumimoji="1" lang="ko-KR" alt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60DDB2-0324-F745-94A6-A47DB493EECB}"/>
                </a:ext>
              </a:extLst>
            </p:cNvPr>
            <p:cNvSpPr txBox="1"/>
            <p:nvPr/>
          </p:nvSpPr>
          <p:spPr>
            <a:xfrm>
              <a:off x="8650306" y="1628800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000" b="1" dirty="0">
                  <a:solidFill>
                    <a:srgbClr val="FF0000"/>
                  </a:solidFill>
                </a:rPr>
                <a:t>3</a:t>
              </a:r>
              <a:endParaRPr kumimoji="1" lang="ko-KR" alt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689FAF8-363B-2DB2-42F0-008A464A19B1}"/>
              </a:ext>
            </a:extLst>
          </p:cNvPr>
          <p:cNvSpPr txBox="1"/>
          <p:nvPr/>
        </p:nvSpPr>
        <p:spPr>
          <a:xfrm>
            <a:off x="511917" y="1176020"/>
            <a:ext cx="6093500" cy="175432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vertices =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Float32Array([</a:t>
            </a: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-0.5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-0.5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  // Bottom left</a:t>
            </a:r>
            <a:r>
              <a:rPr lang="en-US" altLang="ko-KR" dirty="0">
                <a:solidFill>
                  <a:srgbClr val="267507"/>
                </a:solidFill>
                <a:latin typeface="Menlo" panose="020B0609030804020204" pitchFamily="49" charset="0"/>
              </a:rPr>
              <a:t>:</a:t>
            </a:r>
            <a:r>
              <a:rPr lang="ko-KR" altLang="en-US" dirty="0">
                <a:solidFill>
                  <a:srgbClr val="267507"/>
                </a:solidFill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267507"/>
                </a:solidFill>
                <a:latin typeface="Menlo" panose="020B0609030804020204" pitchFamily="49" charset="0"/>
              </a:rPr>
              <a:t>0</a:t>
            </a:r>
            <a:endParaRPr lang="en-US" altLang="ko-KR" dirty="0">
              <a:solidFill>
                <a:srgbClr val="267507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   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-0.5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  // Bottom right:</a:t>
            </a:r>
            <a:r>
              <a:rPr lang="ko-KR" altLang="en-US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1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 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  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Top right:</a:t>
            </a:r>
            <a:r>
              <a:rPr lang="ko-KR" altLang="en-US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2</a:t>
            </a:r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-0.5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 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0.5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0.0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Top left:</a:t>
            </a:r>
            <a:r>
              <a:rPr lang="ko-KR" altLang="en-US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3</a:t>
            </a:r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DD7292-8404-3E65-7003-0CE4BC4FE9FD}"/>
              </a:ext>
            </a:extLst>
          </p:cNvPr>
          <p:cNvSpPr txBox="1"/>
          <p:nvPr/>
        </p:nvSpPr>
        <p:spPr>
          <a:xfrm>
            <a:off x="511917" y="3186566"/>
            <a:ext cx="6093500" cy="12003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fillIndices =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Uint16Array([</a:t>
            </a: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  // First triangle</a:t>
            </a: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  // Second triangle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66005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838FE-D405-DCA3-63D8-A7C50B365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Vertex Element Array Buffer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737CF3-50C4-478C-B70B-392B4785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D139B9-3E58-DC98-49BF-AD1C5255870C}"/>
              </a:ext>
            </a:extLst>
          </p:cNvPr>
          <p:cNvSpPr txBox="1"/>
          <p:nvPr/>
        </p:nvSpPr>
        <p:spPr>
          <a:xfrm>
            <a:off x="551384" y="1289953"/>
            <a:ext cx="8809889" cy="427809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Create Vertex Array Object</a:t>
            </a:r>
          </a:p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vao = gl.createVertexArray();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gl.bindVertexArray(vao);</a:t>
            </a:r>
            <a:b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Create vertex buffer</a:t>
            </a:r>
          </a:p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vertexBuffer = gl.createBuffer();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gl.bindBuffer(gl.ARRAY_BUFFER, vertexBuffer);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gl.bufferData(gl.ARRAY_BUFFER, vertices, gl.STATIC_DRAW);</a:t>
            </a:r>
          </a:p>
          <a:p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Link vertex data</a:t>
            </a:r>
            <a:r>
              <a:rPr lang="ko-KR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to shader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gl.vertexAttribPointer(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gl.FLOAT,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gl.enableVertexAttribArray(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Create element buffer for FILL</a:t>
            </a:r>
          </a:p>
          <a:p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fillIndexBuffer = gl.createBuffer();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gl.bindBuffer(gl.ELEMENT_ARRAY_BUFFER, fillIndexBuffer);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gl.bufferData(gl.ELEMENT_ARRAY_BUFFER, fillIndices, gl.STATIC_DRAW);</a:t>
            </a:r>
          </a:p>
        </p:txBody>
      </p:sp>
    </p:spTree>
    <p:extLst>
      <p:ext uri="{BB962C8B-B14F-4D97-AF65-F5344CB8AC3E}">
        <p14:creationId xmlns:p14="http://schemas.microsoft.com/office/powerpoint/2010/main" val="313471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F57F9-2FB5-3A37-AE2D-E5410DD9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Multiple Shader Programs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F830DA-FBC3-C353-D930-3CF4014BD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Shader sources</a:t>
            </a:r>
          </a:p>
          <a:p>
            <a:pPr lvl="1"/>
            <a:r>
              <a:rPr kumimoji="1" lang="en-US" altLang="ko-KR" dirty="0"/>
              <a:t>vertexShaderSource: </a:t>
            </a:r>
            <a:r>
              <a:rPr kumimoji="1" lang="ko-KR" altLang="en-US" dirty="0"/>
              <a:t>두 </a:t>
            </a:r>
            <a:r>
              <a:rPr kumimoji="1" lang="en-US" altLang="ko-KR" dirty="0"/>
              <a:t>shader program</a:t>
            </a:r>
            <a:r>
              <a:rPr kumimoji="1" lang="ko-KR" altLang="en-US" dirty="0"/>
              <a:t>에 공통적으로 쓰이는 </a:t>
            </a:r>
            <a:r>
              <a:rPr kumimoji="1" lang="en-US" altLang="ko-KR" dirty="0"/>
              <a:t>vertex shader source</a:t>
            </a:r>
          </a:p>
          <a:p>
            <a:pPr lvl="1"/>
            <a:r>
              <a:rPr kumimoji="1" lang="en-US" altLang="ko-KR" dirty="0"/>
              <a:t>fragmentShaderSourceOrange: </a:t>
            </a:r>
            <a:r>
              <a:rPr kumimoji="1" lang="ko-KR" altLang="en-US" dirty="0"/>
              <a:t>삼각형을 </a:t>
            </a:r>
            <a:r>
              <a:rPr kumimoji="1" lang="en-US" altLang="ko-KR" dirty="0"/>
              <a:t>orange </a:t>
            </a:r>
            <a:r>
              <a:rPr kumimoji="1" lang="ko-KR" altLang="en-US" dirty="0"/>
              <a:t>색으로 </a:t>
            </a:r>
            <a:r>
              <a:rPr kumimoji="1" lang="en-US" altLang="ko-KR" dirty="0"/>
              <a:t>fill</a:t>
            </a:r>
            <a:r>
              <a:rPr kumimoji="1" lang="ko-KR" altLang="en-US" dirty="0"/>
              <a:t>하는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source</a:t>
            </a:r>
          </a:p>
          <a:p>
            <a:pPr lvl="1"/>
            <a:r>
              <a:rPr kumimoji="1" lang="en-US" altLang="ko-KR" dirty="0"/>
              <a:t>fragmentShaderSourceGray: </a:t>
            </a:r>
            <a:r>
              <a:rPr kumimoji="1" lang="ko-KR" altLang="en-US" dirty="0"/>
              <a:t>삼각형을 </a:t>
            </a:r>
            <a:r>
              <a:rPr kumimoji="1" lang="en-US" altLang="ko-KR" dirty="0"/>
              <a:t>gray line</a:t>
            </a:r>
            <a:r>
              <a:rPr kumimoji="1" lang="ko-KR" altLang="en-US" dirty="0"/>
              <a:t>으로 그리는 </a:t>
            </a:r>
            <a:r>
              <a:rPr kumimoji="1" lang="en-US" altLang="ko-KR" dirty="0"/>
              <a:t>fragment shader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source</a:t>
            </a:r>
          </a:p>
          <a:p>
            <a:r>
              <a:rPr kumimoji="1" lang="en-US" altLang="ko-KR" dirty="0"/>
              <a:t>Shader programs</a:t>
            </a:r>
          </a:p>
          <a:p>
            <a:pPr lvl="1"/>
            <a:r>
              <a:rPr kumimoji="1" lang="en-US" altLang="ko-KR" dirty="0"/>
              <a:t>program1 = vertexShaderSource + fragmentShaderSourceOrange</a:t>
            </a:r>
          </a:p>
          <a:p>
            <a:pPr lvl="1"/>
            <a:r>
              <a:rPr kumimoji="1" lang="en-US" altLang="ko-KR" dirty="0"/>
              <a:t>program2 = vertexShaderSource + framgnetShaderSourceGray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D8EE5D-4169-1CF7-9E6A-8DB7714A5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77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5AC52-B2C3-98CC-8BA8-AEF175757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9223C-0882-C432-62E3-5CCC7406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Rendering Using Index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642684-F338-9BB9-BF27-AC37340B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D7229B-08D8-C218-8888-DE9FD608F324}"/>
              </a:ext>
            </a:extLst>
          </p:cNvPr>
          <p:cNvSpPr txBox="1"/>
          <p:nvPr/>
        </p:nvSpPr>
        <p:spPr>
          <a:xfrm>
            <a:off x="559814" y="1268760"/>
            <a:ext cx="11224817" cy="452431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render() {</a:t>
            </a:r>
          </a:p>
          <a:p>
            <a:endParaRPr lang="en-US" altLang="ko-KR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gl.clear(gl.COLOR_BUFFER_BIT);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(isFillMode) {</a:t>
            </a: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    // Fill the two triangles using shader program1 (orange)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gl.useProgram(program1);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gl.bindBuffer(gl.ELEMENT_ARRAY_BUFFER, fillIndexBuffer);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gl.drawElements(gl.TRIANGLES, fillIndices.length, gl.UNSIGNED_SHORT,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    // Draw the edges of the two triangles using shader program2 (grey)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gl.useProgram(program2);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gl.bindBuffer(gl.ELEMENT_ARRAY_BUFFER, lineIndexBuffer);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gl.drawElements(gl.LINES, lineIndices.length, gl.UNSIGNED_SHORT,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166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46D32-4373-5F18-3077-413DEC029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Maintaining Aspect Ratio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44C556-A082-6C60-B7E2-2D3F3134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E860CA-1207-2FFB-D6E5-97F66EDC8D93}"/>
              </a:ext>
            </a:extLst>
          </p:cNvPr>
          <p:cNvSpPr txBox="1"/>
          <p:nvPr/>
        </p:nvSpPr>
        <p:spPr>
          <a:xfrm>
            <a:off x="551383" y="1196752"/>
            <a:ext cx="11043247" cy="489364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window.addEventListener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600" dirty="0">
                <a:solidFill>
                  <a:srgbClr val="C41A16"/>
                </a:solidFill>
                <a:effectLst/>
                <a:latin typeface="Menlo" panose="020B0609030804020204" pitchFamily="49" charset="0"/>
              </a:rPr>
              <a:t>'resize'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() =&gt; {</a:t>
            </a:r>
          </a:p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// Calculate new canvas dimensions while maintaining aspect ratio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aspectRatio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CANVAS_WIDTH / CANVAS_HEIGHT; 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original aspect ratio</a:t>
            </a:r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newWidth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window.innerWidth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newHeight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window.innerHeight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b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newWidth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/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newHeight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&gt;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aspectRatio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 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ko-KR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분자가 너무 큰 경우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6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newWidth</a:t>
            </a:r>
            <a:r>
              <a:rPr lang="ko-KR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를 다시 계산</a:t>
            </a:r>
            <a:endParaRPr lang="ko-KR" alt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newWidth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newHeight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aspectRatio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} </a:t>
            </a:r>
            <a:r>
              <a:rPr lang="en-US" altLang="ko-KR" sz="1600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 { // </a:t>
            </a:r>
            <a:r>
              <a:rPr lang="ko-KR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분모가 너무 큰 경우</a:t>
            </a:r>
            <a:r>
              <a:rPr lang="en-US" altLang="ko-KR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600" dirty="0" err="1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newHeight</a:t>
            </a:r>
            <a:r>
              <a:rPr lang="ko-KR" altLang="en-US" sz="1600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를 다시 계산</a:t>
            </a:r>
          </a:p>
          <a:p>
            <a:r>
              <a:rPr lang="ko-KR" alt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newHeight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newWidth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/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aspectRatio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b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altLang="ko-KR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canvas.width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newWidth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canvas.height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newHeight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gl.viewport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600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canvas.width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canvas.height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render();</a:t>
            </a:r>
          </a:p>
          <a:p>
            <a:r>
              <a:rPr lang="en-US" altLang="ko-KR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39063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3D734-5ADA-5242-ADFB-237134CF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Rendering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4D75A8-8696-69C7-A751-02F4FECB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6C657A-0609-4906-242A-76EF72278841}"/>
              </a:ext>
            </a:extLst>
          </p:cNvPr>
          <p:cNvSpPr txBox="1"/>
          <p:nvPr/>
        </p:nvSpPr>
        <p:spPr>
          <a:xfrm>
            <a:off x="436183" y="1196752"/>
            <a:ext cx="11319633" cy="31393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(isFillMode) { </a:t>
            </a: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    // Fill the two triangles using shader program1 (orange)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gl.useProgram(program1);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gl.bindBuffer(gl.ELEMENT_ARRAY_BUFFER, fillIndexBuffer);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gl.drawElements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(gl.TRIANGLES, fillIndices.length, gl.UNSIGNED_SHORT,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 </a:t>
            </a:r>
            <a:r>
              <a:rPr lang="en-US" altLang="ko-KR" b="1" dirty="0">
                <a:solidFill>
                  <a:srgbClr val="9B2393"/>
                </a:solidFill>
                <a:effectLst/>
                <a:latin typeface="Menlo" panose="020B0609030804020204" pitchFamily="49" charset="0"/>
              </a:rPr>
              <a:t>else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 </a:t>
            </a:r>
          </a:p>
          <a:p>
            <a:r>
              <a:rPr lang="en-US" altLang="ko-KR" dirty="0">
                <a:solidFill>
                  <a:srgbClr val="267507"/>
                </a:solidFill>
                <a:effectLst/>
                <a:latin typeface="Menlo" panose="020B0609030804020204" pitchFamily="49" charset="0"/>
              </a:rPr>
              <a:t>        // Draw the edges of the two triangles using shader program2 (grey)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gl.useProgram(program2); 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gl.bindBuffer(gl.ELEMENT_ARRAY_BUFFER, lineIndexBuffer);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altLang="ko-KR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gl.drawElements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(gl.LINES, lineIndices.length, gl.UNSIGNED_SHORT, </a:t>
            </a:r>
            <a:r>
              <a:rPr lang="en-US" altLang="ko-KR" dirty="0">
                <a:solidFill>
                  <a:srgbClr val="1C00CF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2099280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yYfx3OmhATBfnFJF70RTJ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yTjGoKkDx7872bNophISu"/>
</p:tagLst>
</file>

<file path=ppt/theme/theme1.xml><?xml version="1.0" encoding="utf-8"?>
<a:theme xmlns:a="http://schemas.openxmlformats.org/drawingml/2006/main" name="1_Office 테마">
  <a:themeElements>
    <a:clrScheme name="사용자 지정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89244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bg1">
              <a:lumMod val="75000"/>
            </a:schemeClr>
          </a:solidFill>
        </a:ln>
      </a:spPr>
      <a:bodyPr wrap="square">
        <a:noAutofit/>
      </a:bodyPr>
      <a:lstStyle>
        <a:defPPr algn="l">
          <a:defRPr b="1" dirty="0" smtClean="0">
            <a:solidFill>
              <a:srgbClr val="9B2393"/>
            </a:solidFill>
            <a:latin typeface="Menlo" panose="020B0609030804020204" pitchFamily="49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10276</TotalTime>
  <Words>1491</Words>
  <Application>Microsoft Macintosh PowerPoint</Application>
  <PresentationFormat>와이드스크린</PresentationFormat>
  <Paragraphs>131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맑은 고딕</vt:lpstr>
      <vt:lpstr>시스템 서체 일반체</vt:lpstr>
      <vt:lpstr>NanumSquare Neo OTF Regular</vt:lpstr>
      <vt:lpstr>Arial</vt:lpstr>
      <vt:lpstr>Menlo</vt:lpstr>
      <vt:lpstr>Tahoma</vt:lpstr>
      <vt:lpstr>Wingdings</vt:lpstr>
      <vt:lpstr>1_Office 테마</vt:lpstr>
      <vt:lpstr>02_2 Indexed Triangle</vt:lpstr>
      <vt:lpstr>Program 03_HelloTriangleIndexed </vt:lpstr>
      <vt:lpstr>Using Indices</vt:lpstr>
      <vt:lpstr>Vertex Element Array Buffer</vt:lpstr>
      <vt:lpstr>Multiple Shader Programs</vt:lpstr>
      <vt:lpstr>Rendering Using Index</vt:lpstr>
      <vt:lpstr>Maintaining Aspect Ratio</vt:lpstr>
      <vt:lpstr>Rendering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인권 이</cp:lastModifiedBy>
  <cp:revision>421</cp:revision>
  <dcterms:created xsi:type="dcterms:W3CDTF">2006-10-05T04:04:58Z</dcterms:created>
  <dcterms:modified xsi:type="dcterms:W3CDTF">2025-02-20T12:58:08Z</dcterms:modified>
</cp:coreProperties>
</file>