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18"/>
  </p:notesMasterIdLst>
  <p:sldIdLst>
    <p:sldId id="257" r:id="rId2"/>
    <p:sldId id="303" r:id="rId3"/>
    <p:sldId id="304" r:id="rId4"/>
    <p:sldId id="305" r:id="rId5"/>
    <p:sldId id="306" r:id="rId6"/>
    <p:sldId id="309" r:id="rId7"/>
    <p:sldId id="274" r:id="rId8"/>
    <p:sldId id="302" r:id="rId9"/>
    <p:sldId id="284" r:id="rId10"/>
    <p:sldId id="310" r:id="rId11"/>
    <p:sldId id="311" r:id="rId12"/>
    <p:sldId id="313" r:id="rId13"/>
    <p:sldId id="312" r:id="rId14"/>
    <p:sldId id="300" r:id="rId15"/>
    <p:sldId id="301" r:id="rId16"/>
    <p:sldId id="30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13"/>
    <p:restoredTop sz="60272"/>
  </p:normalViewPr>
  <p:slideViewPr>
    <p:cSldViewPr>
      <p:cViewPr varScale="1">
        <p:scale>
          <a:sx n="70" d="100"/>
          <a:sy n="70" d="100"/>
        </p:scale>
        <p:origin x="2320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8EF9E-F90D-3644-932C-1F90C8EF183B}" type="datetimeFigureOut">
              <a:rPr kumimoji="1" lang="ko-KR" altLang="en-US" smtClean="0"/>
              <a:t>2025. 2. 16.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D10E-49FF-8C40-B7F3-CA6239B459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719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8788" y="720725"/>
            <a:ext cx="6399212" cy="3600450"/>
          </a:xfrm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dirty="0"/>
              <a:t>이 노트에서는 </a:t>
            </a:r>
            <a:r>
              <a:rPr lang="en-US" altLang="ko-KR" dirty="0"/>
              <a:t>2D Triangle</a:t>
            </a:r>
            <a:r>
              <a:rPr lang="ko-KR" altLang="en-US" dirty="0"/>
              <a:t> 하나를 그리는 과정에 대해 알아보겠습니다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In this note, we'll walk through the process of drawing a single 2D Triangle.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3A0F5561-95EA-4E98-8993-BD80966AED35}" type="slidenum">
              <a:rPr lang="en-US" sz="1300" b="0" smtClean="0"/>
              <a:pPr eaLnBrk="1" hangingPunct="1"/>
              <a:t>1</a:t>
            </a:fld>
            <a:endParaRPr lang="en-US" sz="1300" b="0"/>
          </a:p>
        </p:txBody>
      </p:sp>
    </p:spTree>
    <p:extLst>
      <p:ext uri="{BB962C8B-B14F-4D97-AF65-F5344CB8AC3E}">
        <p14:creationId xmlns:p14="http://schemas.microsoft.com/office/powerpoint/2010/main" val="2224035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VBO</a:t>
            </a:r>
            <a:r>
              <a:rPr kumimoji="1" lang="ko-KR" altLang="en-US" dirty="0"/>
              <a:t>가 실제 </a:t>
            </a:r>
            <a:r>
              <a:rPr kumimoji="1" lang="en-US" altLang="ko-KR" dirty="0"/>
              <a:t>vertex data</a:t>
            </a:r>
            <a:r>
              <a:rPr kumimoji="1" lang="ko-KR" altLang="en-US" dirty="0"/>
              <a:t>를 저장하고 전송하기 위한 </a:t>
            </a:r>
            <a:r>
              <a:rPr kumimoji="1" lang="en-US" altLang="ko-KR" dirty="0"/>
              <a:t>buffer</a:t>
            </a:r>
            <a:r>
              <a:rPr kumimoji="1" lang="ko-KR" altLang="en-US" dirty="0"/>
              <a:t>라 한다면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VAO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들 여러 개를 어떻게 연결하고 사용할지에 대한 설정 상태를 저장하는 </a:t>
            </a:r>
            <a:r>
              <a:rPr kumimoji="1" lang="en-US" altLang="ko-KR" dirty="0"/>
              <a:t>container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볼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그림에서 보면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VAO1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VBO, 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 Buffer 1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2</a:t>
            </a:r>
            <a:r>
              <a:rPr kumimoji="1" lang="ko-KR" altLang="en-US" dirty="0"/>
              <a:t>를 포함하고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VAO2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VBO3</a:t>
            </a:r>
            <a:r>
              <a:rPr kumimoji="1" lang="ko-KR" altLang="en-US" dirty="0"/>
              <a:t>만을 포함하고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흔히 복잡한 </a:t>
            </a:r>
            <a:r>
              <a:rPr kumimoji="1" lang="en-US" altLang="ko-KR" dirty="0"/>
              <a:t>3D object</a:t>
            </a:r>
            <a:r>
              <a:rPr kumimoji="1" lang="ko-KR" altLang="en-US" dirty="0"/>
              <a:t>들은 여러 개의 </a:t>
            </a:r>
            <a:r>
              <a:rPr kumimoji="1" lang="en-US" altLang="ko-KR" dirty="0"/>
              <a:t>part</a:t>
            </a:r>
            <a:r>
              <a:rPr kumimoji="1" lang="ko-KR" altLang="en-US" dirty="0"/>
              <a:t>들로 이루어져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</a:t>
            </a:r>
            <a:r>
              <a:rPr kumimoji="1" lang="en-US" altLang="ko-KR" dirty="0"/>
              <a:t>part</a:t>
            </a:r>
            <a:r>
              <a:rPr kumimoji="1" lang="ko-KR" altLang="en-US" dirty="0"/>
              <a:t>들이 각각 분리된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로 나타내어 진다고 볼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VAO</a:t>
            </a:r>
            <a:r>
              <a:rPr kumimoji="1" lang="ko-KR" altLang="en-US" dirty="0"/>
              <a:t>는 여러 개의 </a:t>
            </a:r>
            <a:r>
              <a:rPr kumimoji="1" lang="en-US" altLang="ko-KR" dirty="0"/>
              <a:t>part</a:t>
            </a:r>
            <a:r>
              <a:rPr kumimoji="1" lang="ko-KR" altLang="en-US" dirty="0"/>
              <a:t>들을 나타내는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들을 묶어 하나의 </a:t>
            </a:r>
            <a:r>
              <a:rPr kumimoji="1" lang="en-US" altLang="ko-KR" dirty="0"/>
              <a:t>container</a:t>
            </a:r>
            <a:r>
              <a:rPr kumimoji="1" lang="ko-KR" altLang="en-US" dirty="0"/>
              <a:t>로 만들고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안에 속해 있는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들을 한번에 </a:t>
            </a:r>
            <a:r>
              <a:rPr kumimoji="1" lang="en-US" altLang="ko-KR" dirty="0"/>
              <a:t>rendering</a:t>
            </a:r>
            <a:r>
              <a:rPr kumimoji="1" lang="ko-KR" altLang="en-US" dirty="0"/>
              <a:t>이 가능하도록 도와줍니다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454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VAO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를 지정하고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GPU</a:t>
            </a:r>
            <a:r>
              <a:rPr kumimoji="1" lang="ko-KR" altLang="en-US" dirty="0"/>
              <a:t>로 옮기는 명령들을 살펴보겠습니다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먼저 </a:t>
            </a:r>
            <a:r>
              <a:rPr kumimoji="1" lang="en-US" altLang="ko-KR" dirty="0"/>
              <a:t>vertex attribute data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array</a:t>
            </a:r>
            <a:r>
              <a:rPr kumimoji="1" lang="ko-KR" altLang="en-US" dirty="0"/>
              <a:t> 안에 정의합니다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예제에서는 그려지는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가 삼각형 하나뿐이고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삼각형의 세 개의 </a:t>
            </a:r>
            <a:r>
              <a:rPr kumimoji="1" lang="en-US" altLang="ko-KR" dirty="0"/>
              <a:t>vertex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해당하는 </a:t>
            </a:r>
            <a:r>
              <a:rPr kumimoji="1" lang="en-US" altLang="ko-KR" dirty="0"/>
              <a:t>attribute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position, 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coordinates </a:t>
            </a:r>
            <a:r>
              <a:rPr kumimoji="1" lang="ko-KR" altLang="en-US" dirty="0"/>
              <a:t>뿐이기 때문에 세 개의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들의 </a:t>
            </a:r>
            <a:r>
              <a:rPr kumimoji="1" lang="en-US" altLang="ko-KR" dirty="0"/>
              <a:t>3D coordinates</a:t>
            </a:r>
            <a:r>
              <a:rPr kumimoji="1" lang="ko-KR" altLang="en-US" dirty="0"/>
              <a:t>를 차례로 </a:t>
            </a:r>
            <a:r>
              <a:rPr kumimoji="1" lang="en-US" altLang="ko-KR" dirty="0"/>
              <a:t>array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지정하였습니다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2D </a:t>
            </a:r>
            <a:r>
              <a:rPr kumimoji="1" lang="ko-KR" altLang="en-US" dirty="0"/>
              <a:t>삼각형이므로 각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z </a:t>
            </a:r>
            <a:r>
              <a:rPr kumimoji="1" lang="ko-KR" altLang="en-US" dirty="0"/>
              <a:t>좌표는 모두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지정되어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삼각형은 </a:t>
            </a:r>
            <a:r>
              <a:rPr kumimoji="1" lang="en-US" altLang="ko-KR" dirty="0" err="1"/>
              <a:t>xy</a:t>
            </a:r>
            <a:r>
              <a:rPr kumimoji="1" lang="en-US" altLang="ko-KR" dirty="0"/>
              <a:t> plane</a:t>
            </a:r>
            <a:r>
              <a:rPr kumimoji="1" lang="ko-KR" altLang="en-US" dirty="0"/>
              <a:t>위에 그려지게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이제 가장 먼저 할 일은 </a:t>
            </a:r>
            <a:r>
              <a:rPr kumimoji="1" lang="en-US" altLang="ko-KR" dirty="0"/>
              <a:t>VAO</a:t>
            </a:r>
            <a:r>
              <a:rPr kumimoji="1" lang="ko-KR" altLang="en-US" dirty="0"/>
              <a:t>를 생성하고 </a:t>
            </a:r>
            <a:r>
              <a:rPr kumimoji="1" lang="en-US" altLang="ko-KR" dirty="0"/>
              <a:t>bind</a:t>
            </a:r>
            <a:r>
              <a:rPr kumimoji="1" lang="ko-KR" altLang="en-US" dirty="0"/>
              <a:t>하는 일입니다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gl.createVertexArray() </a:t>
            </a:r>
            <a:r>
              <a:rPr kumimoji="1" lang="ko-KR" altLang="en-US" dirty="0"/>
              <a:t>함수는 </a:t>
            </a:r>
            <a:r>
              <a:rPr kumimoji="1" lang="en-US" altLang="ko-KR" dirty="0"/>
              <a:t>VAO</a:t>
            </a:r>
            <a:r>
              <a:rPr kumimoji="1" lang="ko-KR" altLang="en-US" dirty="0"/>
              <a:t>를 새로 하나 생성하고 그 </a:t>
            </a:r>
            <a:r>
              <a:rPr kumimoji="1" lang="en-US" altLang="ko-KR" dirty="0"/>
              <a:t>id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하여 </a:t>
            </a:r>
            <a:r>
              <a:rPr kumimoji="1" lang="en-US" altLang="ko-KR" dirty="0"/>
              <a:t>const vao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저장하게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gl.bindVertexArray(vao) </a:t>
            </a:r>
            <a:r>
              <a:rPr kumimoji="1" lang="ko-KR" altLang="en-US" dirty="0"/>
              <a:t>는 이제부터 뒤에 나오는 모든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들이 </a:t>
            </a:r>
            <a:r>
              <a:rPr kumimoji="1" lang="en-US" altLang="ko-KR" dirty="0"/>
              <a:t>id vao</a:t>
            </a:r>
            <a:r>
              <a:rPr kumimoji="1" lang="ko-KR" altLang="en-US" dirty="0"/>
              <a:t>를 가지는 </a:t>
            </a:r>
            <a:r>
              <a:rPr kumimoji="1" lang="en-US" altLang="ko-KR" dirty="0"/>
              <a:t>VAO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속하게 된다는 것을 의미하고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VAO</a:t>
            </a:r>
            <a:r>
              <a:rPr kumimoji="1" lang="ko-KR" altLang="en-US" dirty="0"/>
              <a:t>를 생성하고 </a:t>
            </a:r>
            <a:r>
              <a:rPr kumimoji="1" lang="en-US" altLang="ko-KR" dirty="0"/>
              <a:t>bind</a:t>
            </a:r>
            <a:r>
              <a:rPr kumimoji="1" lang="ko-KR" altLang="en-US" dirty="0"/>
              <a:t>한 뒤에는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를 생성합니다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gl.createBuffer() </a:t>
            </a:r>
            <a:r>
              <a:rPr kumimoji="1" lang="ko-KR" altLang="en-US" dirty="0"/>
              <a:t>함수로 생성하며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역시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id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하여 </a:t>
            </a:r>
            <a:r>
              <a:rPr kumimoji="1" lang="en-US" altLang="ko-KR" dirty="0"/>
              <a:t>const vertexBuffer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저장하게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VBO</a:t>
            </a:r>
            <a:r>
              <a:rPr kumimoji="1" lang="ko-KR" altLang="en-US" dirty="0"/>
              <a:t>를 생성한 이후에는 그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bind</a:t>
            </a:r>
            <a:r>
              <a:rPr kumimoji="1" lang="ko-KR" altLang="en-US" dirty="0"/>
              <a:t>하여 이 </a:t>
            </a:r>
            <a:r>
              <a:rPr kumimoji="1" lang="en-US" altLang="ko-KR" dirty="0"/>
              <a:t>VBO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옮기겠다는 것을 의미하게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gl.bindBuffer </a:t>
            </a:r>
            <a:r>
              <a:rPr kumimoji="1" lang="ko-KR" altLang="en-US" dirty="0"/>
              <a:t>함수를 사용하는데</a:t>
            </a:r>
            <a:r>
              <a:rPr kumimoji="1" lang="en-US" altLang="ko-KR" dirty="0"/>
              <a:t>, gl.ARRAY_BUFFER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flag</a:t>
            </a:r>
            <a:r>
              <a:rPr kumimoji="1" lang="ko-KR" altLang="en-US" dirty="0"/>
              <a:t>는 이 </a:t>
            </a:r>
            <a:r>
              <a:rPr kumimoji="1" lang="en-US" altLang="ko-KR" dirty="0"/>
              <a:t>buffer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저장될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가 아니라 실제 </a:t>
            </a:r>
            <a:r>
              <a:rPr kumimoji="1" lang="en-US" altLang="ko-KR" dirty="0"/>
              <a:t>data value</a:t>
            </a:r>
            <a:r>
              <a:rPr kumimoji="1" lang="ko-KR" altLang="en-US" dirty="0"/>
              <a:t>를 의미한다는 뜻입니다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우리는 맨 위에 정의한 </a:t>
            </a:r>
            <a:r>
              <a:rPr kumimoji="1" lang="en-US" altLang="ko-KR" dirty="0"/>
              <a:t>vertices array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vertexBuffer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로 옮기게 될 텐데요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vertices array</a:t>
            </a:r>
            <a:r>
              <a:rPr kumimoji="1" lang="ko-KR" altLang="en-US" dirty="0"/>
              <a:t> 안의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보면 </a:t>
            </a:r>
            <a:r>
              <a:rPr kumimoji="1" lang="en-US" altLang="ko-KR" dirty="0"/>
              <a:t>position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coordinates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x, y, z </a:t>
            </a:r>
            <a:r>
              <a:rPr kumimoji="1" lang="ko-KR" altLang="en-US" dirty="0"/>
              <a:t>값을 나타내는 실제 좌표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표시하고 있다는 것을 알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이러한 실제 </a:t>
            </a:r>
            <a:r>
              <a:rPr kumimoji="1" lang="en-US" altLang="ko-KR" dirty="0"/>
              <a:t>data value</a:t>
            </a:r>
            <a:r>
              <a:rPr kumimoji="1" lang="ko-KR" altLang="en-US" dirty="0"/>
              <a:t>를 저장하게 되는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gl.ARRAY_BUFFER 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그렇다면 </a:t>
            </a:r>
            <a:r>
              <a:rPr kumimoji="1" lang="en-US" altLang="ko-KR" dirty="0"/>
              <a:t>index data</a:t>
            </a:r>
            <a:r>
              <a:rPr kumimoji="1" lang="ko-KR" altLang="en-US" dirty="0"/>
              <a:t>는 무엇일까요</a:t>
            </a:r>
            <a:r>
              <a:rPr kumimoji="1" lang="en-US" altLang="ko-KR" dirty="0"/>
              <a:t>?</a:t>
            </a:r>
            <a:r>
              <a:rPr kumimoji="1" lang="ko-KR" altLang="en-US" dirty="0"/>
              <a:t> 예를 들어 </a:t>
            </a:r>
            <a:r>
              <a:rPr kumimoji="1" lang="en-US" altLang="ko-KR" dirty="0"/>
              <a:t>vertex position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라면 </a:t>
            </a:r>
            <a:r>
              <a:rPr kumimoji="1" lang="en-US" altLang="ko-KR" dirty="0"/>
              <a:t>(-0.5, -0.5, 0.0) </a:t>
            </a:r>
            <a:r>
              <a:rPr kumimoji="1" lang="ko-KR" altLang="en-US" dirty="0"/>
              <a:t>이라는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0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vertex, (0.5, -0.5, 0.0) 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1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vertex, (0.0,</a:t>
            </a:r>
            <a:r>
              <a:rPr kumimoji="1" lang="ko-KR" altLang="en-US" dirty="0"/>
              <a:t> </a:t>
            </a:r>
            <a:r>
              <a:rPr kumimoji="1" lang="en-US" altLang="ko-KR" dirty="0"/>
              <a:t>0.5,</a:t>
            </a:r>
            <a:r>
              <a:rPr kumimoji="1" lang="ko-KR" altLang="en-US" dirty="0"/>
              <a:t> </a:t>
            </a:r>
            <a:r>
              <a:rPr kumimoji="1" lang="en-US" altLang="ko-KR" dirty="0"/>
              <a:t>0.0)</a:t>
            </a:r>
            <a:r>
              <a:rPr kumimoji="1" lang="ko-KR" altLang="en-US" dirty="0"/>
              <a:t> 은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로 볼 수 있겠죠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때 </a:t>
            </a:r>
            <a:r>
              <a:rPr kumimoji="1" lang="en-US" altLang="ko-KR" dirty="0"/>
              <a:t>0, 1, 2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가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gl.ARRAY_BUFFER</a:t>
            </a:r>
            <a:r>
              <a:rPr kumimoji="1" lang="ko-KR" altLang="en-US" dirty="0"/>
              <a:t> 대신에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만을 </a:t>
            </a:r>
            <a:r>
              <a:rPr kumimoji="1" lang="en-US" altLang="ko-KR" dirty="0"/>
              <a:t>VBO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저장하기를 원한다면 </a:t>
            </a:r>
            <a:r>
              <a:rPr kumimoji="1" lang="en-US" altLang="ko-KR" dirty="0" err="1"/>
              <a:t>gl.ELEMENT_ARRAY_BUFFER</a:t>
            </a:r>
            <a:r>
              <a:rPr kumimoji="1" lang="en-US" altLang="ko-KR" dirty="0"/>
              <a:t> 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flag</a:t>
            </a:r>
            <a:r>
              <a:rPr kumimoji="1" lang="ko-KR" altLang="en-US" dirty="0"/>
              <a:t>를 사용해야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이렇게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를 사용하는 경우에 대해서는 뒤의 </a:t>
            </a:r>
            <a:r>
              <a:rPr kumimoji="1" lang="en-US" altLang="ko-KR" dirty="0"/>
              <a:t>example</a:t>
            </a:r>
            <a:r>
              <a:rPr kumimoji="1" lang="ko-KR" altLang="en-US" dirty="0"/>
              <a:t> </a:t>
            </a:r>
            <a:r>
              <a:rPr kumimoji="1" lang="en-US" altLang="ko-KR" dirty="0"/>
              <a:t>program</a:t>
            </a:r>
            <a:r>
              <a:rPr kumimoji="1" lang="ko-KR" altLang="en-US" dirty="0"/>
              <a:t>에서 다시 살펴보기로 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5807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이제 </a:t>
            </a:r>
            <a:r>
              <a:rPr kumimoji="1" lang="en-US" altLang="ko-KR" dirty="0"/>
              <a:t>bind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로 이전에 만들어 놓았던 </a:t>
            </a:r>
            <a:r>
              <a:rPr kumimoji="1" lang="en-US" altLang="ko-KR" dirty="0"/>
              <a:t>array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옮길 차례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gl.bufferData</a:t>
            </a:r>
            <a:r>
              <a:rPr kumimoji="1" lang="ko-KR" altLang="en-US" dirty="0"/>
              <a:t>가 그 일을 하는데요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간단히 말해서 </a:t>
            </a:r>
            <a:r>
              <a:rPr kumimoji="1" lang="en-US" altLang="ko-KR" dirty="0"/>
              <a:t>vertices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array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CPU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있는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현재 </a:t>
            </a:r>
            <a:r>
              <a:rPr kumimoji="1" lang="en-US" altLang="ko-KR" dirty="0"/>
              <a:t>binding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GPU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있는 </a:t>
            </a:r>
            <a:r>
              <a:rPr kumimoji="1" lang="en-US" altLang="ko-KR" dirty="0"/>
              <a:t>buffer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생각하면 편합니다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CPU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있는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GPU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VBO buffer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한다고 생각하면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Data copy</a:t>
            </a:r>
            <a:r>
              <a:rPr kumimoji="1" lang="ko-KR" altLang="en-US" dirty="0"/>
              <a:t>가 되면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shader program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attribute variable value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대응되게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VBO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가 어떠한 형식으로 저장되어 있는지를 </a:t>
            </a:r>
            <a:r>
              <a:rPr kumimoji="1" lang="en-US" altLang="ko-KR" dirty="0"/>
              <a:t>vertex shader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알려줄 필요가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gl.vertexAttribPointer </a:t>
            </a:r>
            <a:r>
              <a:rPr kumimoji="1" lang="ko-KR" altLang="en-US" dirty="0"/>
              <a:t>함수가 그 역할을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은 우리가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하는 </a:t>
            </a:r>
            <a:r>
              <a:rPr kumimoji="1" lang="en-US" altLang="ko-KR" dirty="0"/>
              <a:t>vertex attribute data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position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0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를 가진다는 것을 </a:t>
            </a:r>
            <a:r>
              <a:rPr kumimoji="1" lang="en-US" altLang="ko-KR" dirty="0"/>
              <a:t>shader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알려주는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예제에서는 </a:t>
            </a:r>
            <a:r>
              <a:rPr kumimoji="1" lang="en-US" altLang="ko-KR" dirty="0"/>
              <a:t>attribute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position </a:t>
            </a:r>
            <a:r>
              <a:rPr kumimoji="1" lang="ko-KR" altLang="en-US" dirty="0"/>
              <a:t>하나 뿐이므로 그 이상의 다른 </a:t>
            </a:r>
            <a:r>
              <a:rPr kumimoji="1" lang="en-US" altLang="ko-KR" dirty="0"/>
              <a:t>attribute</a:t>
            </a:r>
            <a:r>
              <a:rPr kumimoji="1" lang="ko-KR" altLang="en-US" dirty="0"/>
              <a:t>들 </a:t>
            </a:r>
            <a:r>
              <a:rPr kumimoji="1" lang="en-US" altLang="ko-KR" dirty="0"/>
              <a:t>(</a:t>
            </a:r>
            <a:r>
              <a:rPr kumimoji="1" lang="ko-KR" altLang="en-US" dirty="0"/>
              <a:t>예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normal,</a:t>
            </a:r>
            <a:r>
              <a:rPr kumimoji="1" lang="ko-KR" altLang="en-US" dirty="0"/>
              <a:t> </a:t>
            </a:r>
            <a:r>
              <a:rPr kumimoji="1" lang="en-US" altLang="ko-KR" dirty="0"/>
              <a:t>texture coordinates,</a:t>
            </a:r>
            <a:r>
              <a:rPr kumimoji="1" lang="ko-KR" altLang="en-US" dirty="0"/>
              <a:t> </a:t>
            </a:r>
            <a:r>
              <a:rPr kumimoji="1" lang="en-US" altLang="ko-KR" dirty="0"/>
              <a:t>color </a:t>
            </a:r>
            <a:r>
              <a:rPr kumimoji="1" lang="ko-KR" altLang="en-US" dirty="0"/>
              <a:t>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 은 없습니다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두번째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은 한 </a:t>
            </a:r>
            <a:r>
              <a:rPr kumimoji="1" lang="en-US" altLang="ko-KR" dirty="0"/>
              <a:t>vertex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해당하는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갯수를</a:t>
            </a:r>
            <a:r>
              <a:rPr kumimoji="1" lang="ko-KR" altLang="en-US" dirty="0"/>
              <a:t> 말합니다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우리는 </a:t>
            </a:r>
            <a:r>
              <a:rPr kumimoji="1" lang="en-US" altLang="ko-KR" dirty="0"/>
              <a:t>position attribute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x, y, z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옮겼기 때문에 </a:t>
            </a:r>
            <a:r>
              <a:rPr kumimoji="1" lang="en-US" altLang="ko-KR" dirty="0"/>
              <a:t>3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주었습니다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gl.FLOAT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attribute value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type</a:t>
            </a:r>
            <a:r>
              <a:rPr kumimoji="1" lang="ko-KR" altLang="en-US" dirty="0"/>
              <a:t>을 말하는데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우리의 </a:t>
            </a:r>
            <a:r>
              <a:rPr kumimoji="1" lang="en-US" altLang="ko-KR" dirty="0"/>
              <a:t>position coordinates</a:t>
            </a:r>
            <a:r>
              <a:rPr kumimoji="1" lang="ko-KR" altLang="en-US" dirty="0"/>
              <a:t>들은 각각 </a:t>
            </a:r>
            <a:r>
              <a:rPr kumimoji="1" lang="en-US" altLang="ko-KR" dirty="0"/>
              <a:t>32bit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gl.FLOAT</a:t>
            </a:r>
            <a:r>
              <a:rPr kumimoji="1" lang="ko-KR" altLang="en-US" dirty="0"/>
              <a:t> </a:t>
            </a:r>
            <a:r>
              <a:rPr kumimoji="1" lang="en-US" altLang="ko-KR" dirty="0"/>
              <a:t>type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 뒤의 </a:t>
            </a:r>
            <a:r>
              <a:rPr kumimoji="1" lang="en-US" altLang="ko-KR" dirty="0"/>
              <a:t>false 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사이의 구간으로 </a:t>
            </a:r>
            <a:r>
              <a:rPr kumimoji="1" lang="en-US" altLang="ko-KR" dirty="0"/>
              <a:t>normalize</a:t>
            </a:r>
            <a:r>
              <a:rPr kumimoji="1" lang="ko-KR" altLang="en-US" dirty="0"/>
              <a:t>되어 있는지를 나타내는데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우리는 </a:t>
            </a:r>
            <a:r>
              <a:rPr kumimoji="1" lang="en-US" altLang="ko-KR" dirty="0"/>
              <a:t>coordinates</a:t>
            </a:r>
            <a:r>
              <a:rPr kumimoji="1" lang="ko-KR" altLang="en-US" dirty="0"/>
              <a:t>들을 </a:t>
            </a:r>
            <a:r>
              <a:rPr kumimoji="1" lang="en-US" altLang="ko-KR" dirty="0"/>
              <a:t>normalization</a:t>
            </a:r>
            <a:r>
              <a:rPr kumimoji="1" lang="ko-KR" altLang="en-US" dirty="0"/>
              <a:t>하지 않고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했기 때문에 이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false</a:t>
            </a:r>
            <a:r>
              <a:rPr kumimoji="1" lang="ko-KR" altLang="en-US" dirty="0"/>
              <a:t>로 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 다음의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은 한 </a:t>
            </a:r>
            <a:r>
              <a:rPr kumimoji="1" lang="en-US" altLang="ko-KR" dirty="0"/>
              <a:t>vertex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해당하는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의 전체 크기를 </a:t>
            </a:r>
            <a:r>
              <a:rPr kumimoji="1" lang="en-US" altLang="ko-KR" dirty="0"/>
              <a:t>byte</a:t>
            </a:r>
            <a:r>
              <a:rPr kumimoji="1" lang="ko-KR" altLang="en-US" dirty="0"/>
              <a:t> 단위로 나타내는데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주면 자동으로 계산해 주기 때문에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놓는 것이 편합니다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마지막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에서 이 </a:t>
            </a:r>
            <a:r>
              <a:rPr kumimoji="1" lang="en-US" altLang="ko-KR" dirty="0"/>
              <a:t>attribute</a:t>
            </a:r>
            <a:r>
              <a:rPr kumimoji="1" lang="ko-KR" altLang="en-US" dirty="0"/>
              <a:t>가 시작되는 위치를 </a:t>
            </a:r>
            <a:r>
              <a:rPr kumimoji="1" lang="en-US" altLang="ko-KR" dirty="0"/>
              <a:t>byte </a:t>
            </a:r>
            <a:r>
              <a:rPr kumimoji="1" lang="ko-KR" altLang="en-US" dirty="0"/>
              <a:t>단위로 나타내는데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우리 프로그램의 경우 </a:t>
            </a:r>
            <a:r>
              <a:rPr kumimoji="1" lang="en-US" altLang="ko-KR" dirty="0"/>
              <a:t>position coordinates </a:t>
            </a:r>
            <a:r>
              <a:rPr kumimoji="1" lang="ko-KR" altLang="en-US" dirty="0"/>
              <a:t>앞에 아무런 다른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가 없었기 때문에 </a:t>
            </a:r>
            <a:r>
              <a:rPr kumimoji="1" lang="en-US" altLang="ko-KR" dirty="0"/>
              <a:t>offset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놓아 가장 첫번째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의 첫번째 </a:t>
            </a:r>
            <a:r>
              <a:rPr kumimoji="1" lang="en-US" altLang="ko-KR" dirty="0"/>
              <a:t>byte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시작됨을 나타내면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 아래 </a:t>
            </a:r>
            <a:r>
              <a:rPr kumimoji="1" lang="en-US" altLang="ko-KR" dirty="0" err="1"/>
              <a:t>gl.enableVertexArray</a:t>
            </a:r>
            <a:r>
              <a:rPr kumimoji="1" lang="en-US" altLang="ko-KR" dirty="0"/>
              <a:t>(0) </a:t>
            </a:r>
            <a:r>
              <a:rPr kumimoji="1" lang="ko-KR" altLang="en-US" dirty="0"/>
              <a:t>라는 함수의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은 우리의 </a:t>
            </a:r>
            <a:r>
              <a:rPr kumimoji="1" lang="en-US" altLang="ko-KR" dirty="0"/>
              <a:t>vertex attribute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0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position</a:t>
            </a:r>
            <a:r>
              <a:rPr kumimoji="1" lang="ko-KR" altLang="en-US" dirty="0"/>
              <a:t>임을 표시해 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gl.enableVertexAttribArray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은 그 위의 함수인 </a:t>
            </a:r>
            <a:r>
              <a:rPr kumimoji="1" lang="en-US" altLang="ko-KR" dirty="0"/>
              <a:t>gl.vertexAttribPointer</a:t>
            </a:r>
            <a:r>
              <a:rPr kumimoji="1" lang="ko-KR" altLang="en-US" dirty="0"/>
              <a:t> 함수의 첫번째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0</a:t>
            </a:r>
            <a:r>
              <a:rPr kumimoji="1" lang="ko-KR" altLang="en-US" dirty="0"/>
              <a:t>과 같은 값을 가지게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이제</a:t>
            </a:r>
            <a:r>
              <a:rPr kumimoji="1" lang="en-US" altLang="ko-KR" dirty="0"/>
              <a:t> bind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VAO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속하는 </a:t>
            </a:r>
            <a:r>
              <a:rPr kumimoji="1" lang="en-US" altLang="ko-KR" dirty="0"/>
              <a:t>VBO </a:t>
            </a:r>
            <a:r>
              <a:rPr kumimoji="1" lang="ko-KR" altLang="en-US" dirty="0"/>
              <a:t>로의 </a:t>
            </a:r>
            <a:r>
              <a:rPr kumimoji="1" lang="en-US" altLang="ko-KR" dirty="0"/>
              <a:t>data copy</a:t>
            </a:r>
            <a:r>
              <a:rPr kumimoji="1" lang="ko-KR" altLang="en-US" dirty="0"/>
              <a:t>가 모두 끝났습니다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이렇게 끝난 이후에는 </a:t>
            </a:r>
            <a:r>
              <a:rPr kumimoji="1" lang="en-US" altLang="ko-KR" dirty="0"/>
              <a:t>gl.bindVertexArray(null); 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하여 </a:t>
            </a:r>
            <a:r>
              <a:rPr kumimoji="1" lang="en-US" altLang="ko-KR" dirty="0"/>
              <a:t>VAO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unbind</a:t>
            </a:r>
            <a:r>
              <a:rPr kumimoji="1" lang="ko-KR" altLang="en-US" dirty="0"/>
              <a:t>해 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그러나 어떤 경우에는 이 </a:t>
            </a:r>
            <a:r>
              <a:rPr kumimoji="1" lang="en-US" altLang="ko-KR" dirty="0"/>
              <a:t>unbind operation</a:t>
            </a:r>
            <a:r>
              <a:rPr kumimoji="1" lang="ko-KR" altLang="en-US" dirty="0"/>
              <a:t>이 정상적인 </a:t>
            </a:r>
            <a:r>
              <a:rPr kumimoji="1" lang="en-US" altLang="ko-KR" dirty="0"/>
              <a:t>data copy</a:t>
            </a:r>
            <a:r>
              <a:rPr kumimoji="1" lang="ko-KR" altLang="en-US" dirty="0"/>
              <a:t>를 방해하는 수도 있으니 주의해서 사용해야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</a:t>
            </a:r>
            <a:r>
              <a:rPr kumimoji="1" lang="en-US" altLang="ko-KR" dirty="0"/>
              <a:t>unbind operation</a:t>
            </a:r>
            <a:r>
              <a:rPr kumimoji="1" lang="ko-KR" altLang="en-US" dirty="0"/>
              <a:t>을 반드시 할 필요는 없습니다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6339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CPU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vertex attribute data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로 옮겨진 이후에는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를 사용하여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들을 화면에 </a:t>
            </a:r>
            <a:r>
              <a:rPr kumimoji="1" lang="en-US" altLang="ko-KR" dirty="0"/>
              <a:t>rendering</a:t>
            </a:r>
            <a:r>
              <a:rPr kumimoji="1" lang="ko-KR" altLang="en-US" dirty="0"/>
              <a:t>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먼저 첫 부분에서 생성해 둔 </a:t>
            </a:r>
            <a:r>
              <a:rPr kumimoji="1" lang="en-US" altLang="ko-KR" dirty="0"/>
              <a:t>shader program</a:t>
            </a:r>
            <a:r>
              <a:rPr kumimoji="1" lang="ko-KR" altLang="en-US" dirty="0"/>
              <a:t>을 사용하겠다는 의미로 </a:t>
            </a:r>
            <a:r>
              <a:rPr kumimoji="1" lang="en-US" altLang="ko-KR" dirty="0"/>
              <a:t>gl.useProgram(shaderProgram) 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render() </a:t>
            </a:r>
            <a:r>
              <a:rPr kumimoji="1" lang="ko-KR" altLang="en-US" dirty="0"/>
              <a:t>함수 내에서는 먼저 지정해둔 </a:t>
            </a:r>
            <a:r>
              <a:rPr kumimoji="1" lang="en-US" altLang="ko-KR" dirty="0"/>
              <a:t>clearColor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canvas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clear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 이후에 위에서 생성해 둔 </a:t>
            </a:r>
            <a:r>
              <a:rPr kumimoji="1" lang="en-US" altLang="ko-KR" dirty="0"/>
              <a:t>vao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bind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그리고 나서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gl.drawArrays() 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하여 원하는 </a:t>
            </a:r>
            <a:r>
              <a:rPr kumimoji="1" lang="en-US" altLang="ko-KR" dirty="0"/>
              <a:t>primitive shape</a:t>
            </a:r>
            <a:r>
              <a:rPr kumimoji="1" lang="ko-KR" altLang="en-US" dirty="0"/>
              <a:t>을 화면에 </a:t>
            </a:r>
            <a:r>
              <a:rPr kumimoji="1" lang="en-US" altLang="ko-KR" dirty="0"/>
              <a:t>rendering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우리 예제의 경우에는 삼각형 하나를 그리는 것이기 때문에 </a:t>
            </a:r>
            <a:r>
              <a:rPr kumimoji="1" lang="en-US" altLang="ko-KR" dirty="0"/>
              <a:t>gl.TRIANGLES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primitive</a:t>
            </a:r>
            <a:r>
              <a:rPr kumimoji="1" lang="ko-KR" altLang="en-US" dirty="0"/>
              <a:t>를 사용합니다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Parameter 0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은 각각 </a:t>
            </a:r>
            <a:r>
              <a:rPr kumimoji="1" lang="en-US" altLang="ko-KR" dirty="0"/>
              <a:t>first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count</a:t>
            </a:r>
            <a:r>
              <a:rPr kumimoji="1" lang="ko-KR" altLang="en-US" dirty="0"/>
              <a:t>를 나타내는데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first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index 0</a:t>
            </a:r>
            <a:r>
              <a:rPr kumimoji="1" lang="ko-KR" altLang="en-US" dirty="0" err="1"/>
              <a:t>으로부터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맨 앞의 시작부분부터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사용하기 시작한다는 뜻이며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count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의 총 개수가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개라는 뜻입니다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JavaScript</a:t>
            </a:r>
            <a:r>
              <a:rPr kumimoji="1" lang="ko-KR" altLang="en-US" dirty="0"/>
              <a:t>의 맨 마지막 부분에서 </a:t>
            </a:r>
            <a:r>
              <a:rPr kumimoji="1" lang="en-US" altLang="ko-KR" dirty="0"/>
              <a:t>render() </a:t>
            </a:r>
            <a:r>
              <a:rPr kumimoji="1" lang="ko-KR" altLang="en-US" dirty="0"/>
              <a:t>함수를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하면 </a:t>
            </a:r>
            <a:r>
              <a:rPr kumimoji="1" lang="en-US" altLang="ko-KR" dirty="0"/>
              <a:t>orange </a:t>
            </a:r>
            <a:r>
              <a:rPr kumimoji="1" lang="ko-KR" altLang="en-US" dirty="0"/>
              <a:t>색의 삼각형이 그려지게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8656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GL_TRIANGLES</a:t>
            </a:r>
            <a:r>
              <a:rPr kumimoji="1" lang="ko-KR" altLang="en-US" dirty="0"/>
              <a:t> 외에도 </a:t>
            </a:r>
            <a:r>
              <a:rPr kumimoji="1" lang="en-US" altLang="ko-KR" dirty="0"/>
              <a:t>WebGL (OpenGL) </a:t>
            </a:r>
            <a:r>
              <a:rPr kumimoji="1" lang="ko-KR" altLang="en-US" dirty="0"/>
              <a:t>이 그려낼 수 있는 </a:t>
            </a:r>
            <a:r>
              <a:rPr kumimoji="1" lang="en-US" altLang="ko-KR" dirty="0"/>
              <a:t>primitive</a:t>
            </a:r>
            <a:r>
              <a:rPr kumimoji="1" lang="ko-KR" altLang="en-US" dirty="0"/>
              <a:t>들은 여러가지가 있습니다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그림에서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의 번호들은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에 저장된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의 순서를 나타냅니다</a:t>
            </a:r>
            <a:r>
              <a:rPr kumimoji="1" lang="en-US" altLang="ko-KR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GL_POINTS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point</a:t>
            </a:r>
            <a:r>
              <a:rPr kumimoji="1" lang="ko-KR" altLang="en-US" dirty="0"/>
              <a:t>들 하나 하나를 그려내는 것이고</a:t>
            </a:r>
            <a:r>
              <a:rPr kumimoji="1" lang="en-US" altLang="ko-KR" dirty="0"/>
              <a:t>,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GL_LINES</a:t>
            </a:r>
            <a:r>
              <a:rPr kumimoji="1" lang="ko-KR" altLang="en-US" dirty="0"/>
              <a:t>는 연속적인 두 개의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들을 잇는 </a:t>
            </a:r>
            <a:r>
              <a:rPr kumimoji="1" lang="en-US" altLang="ko-KR" dirty="0"/>
              <a:t>line segment</a:t>
            </a:r>
            <a:r>
              <a:rPr kumimoji="1" lang="ko-KR" altLang="en-US" dirty="0"/>
              <a:t>들을 그려냅니다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GL_LINE_LOOP </a:t>
            </a:r>
            <a:r>
              <a:rPr kumimoji="1" lang="ko-KR" altLang="en-US" dirty="0"/>
              <a:t>는 마지막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와 첫 </a:t>
            </a:r>
            <a:r>
              <a:rPr kumimoji="1" lang="en-US" altLang="ko-KR" dirty="0"/>
              <a:t>vertex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이어주는 </a:t>
            </a:r>
            <a:r>
              <a:rPr kumimoji="1" lang="en-US" altLang="ko-KR" dirty="0"/>
              <a:t>loop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렌더링하게 됩니다</a:t>
            </a:r>
            <a:r>
              <a:rPr kumimoji="1" lang="en-US" altLang="ko-KR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GL_LINE_STRIP</a:t>
            </a:r>
            <a:r>
              <a:rPr kumimoji="1" lang="ko-KR" altLang="en-US" dirty="0"/>
              <a:t>은 연속적으로 주어지는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들을 차례로 연결하는 </a:t>
            </a:r>
            <a:r>
              <a:rPr kumimoji="1" lang="en-US" altLang="ko-KR" dirty="0"/>
              <a:t>line</a:t>
            </a:r>
            <a:r>
              <a:rPr kumimoji="1" lang="ko-KR" altLang="en-US" dirty="0"/>
              <a:t>들을 그리지만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loop</a:t>
            </a:r>
            <a:r>
              <a:rPr kumimoji="1" lang="ko-KR" altLang="en-US" dirty="0"/>
              <a:t>를 만들지는 않습니다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294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GL_TRIANGLES</a:t>
            </a:r>
            <a:r>
              <a:rPr kumimoji="1" lang="ko-KR" altLang="en-US" dirty="0"/>
              <a:t>는 주어진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들을 세 개씩 묶어 삼각형을 그리게 합니다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GL_TRIANGLE_STRIP</a:t>
            </a:r>
            <a:r>
              <a:rPr kumimoji="1" lang="ko-KR" altLang="en-US" dirty="0"/>
              <a:t>은 처음 주어진 세 개의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로 삼각형을 하나 정의하고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이후 주어지는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들이 하나씩 추가 될 때마다 새로운 삼각형을 만들게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삼각형들을 이루는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들의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(0,</a:t>
            </a:r>
            <a:r>
              <a:rPr kumimoji="1" lang="ko-KR" altLang="en-US" dirty="0"/>
              <a:t> </a:t>
            </a:r>
            <a:r>
              <a:rPr kumimoji="1" lang="en-US" altLang="ko-KR" dirty="0"/>
              <a:t>1,</a:t>
            </a:r>
            <a:r>
              <a:rPr kumimoji="1" lang="ko-KR" altLang="en-US" dirty="0"/>
              <a:t> </a:t>
            </a:r>
            <a:r>
              <a:rPr kumimoji="1" lang="en-US" altLang="ko-KR" dirty="0"/>
              <a:t>2),</a:t>
            </a:r>
            <a:r>
              <a:rPr kumimoji="1" lang="ko-KR" altLang="en-US" dirty="0"/>
              <a:t> </a:t>
            </a:r>
            <a:r>
              <a:rPr kumimoji="1" lang="en-US" altLang="ko-KR" dirty="0"/>
              <a:t>(2,</a:t>
            </a:r>
            <a:r>
              <a:rPr kumimoji="1" lang="ko-KR" altLang="en-US" dirty="0"/>
              <a:t> </a:t>
            </a:r>
            <a:r>
              <a:rPr kumimoji="1" lang="en-US" altLang="ko-KR" dirty="0"/>
              <a:t>1,</a:t>
            </a:r>
            <a:r>
              <a:rPr kumimoji="1" lang="ko-KR" altLang="en-US" dirty="0"/>
              <a:t> </a:t>
            </a:r>
            <a:r>
              <a:rPr kumimoji="1" lang="en-US" altLang="ko-KR" dirty="0"/>
              <a:t>3),</a:t>
            </a:r>
            <a:r>
              <a:rPr kumimoji="1" lang="ko-KR" altLang="en-US" dirty="0"/>
              <a:t> </a:t>
            </a:r>
            <a:r>
              <a:rPr kumimoji="1" lang="en-US" altLang="ko-KR" dirty="0"/>
              <a:t>(2,</a:t>
            </a:r>
            <a:r>
              <a:rPr kumimoji="1" lang="ko-KR" altLang="en-US" dirty="0"/>
              <a:t> </a:t>
            </a:r>
            <a:r>
              <a:rPr kumimoji="1" lang="en-US" altLang="ko-KR" dirty="0"/>
              <a:t>3,</a:t>
            </a:r>
            <a:r>
              <a:rPr kumimoji="1" lang="ko-KR" altLang="en-US" dirty="0"/>
              <a:t> </a:t>
            </a:r>
            <a:r>
              <a:rPr kumimoji="1" lang="en-US" altLang="ko-KR" dirty="0"/>
              <a:t>4),</a:t>
            </a:r>
            <a:r>
              <a:rPr kumimoji="1" lang="ko-KR" altLang="en-US" dirty="0"/>
              <a:t> </a:t>
            </a:r>
            <a:r>
              <a:rPr kumimoji="1" lang="en-US" altLang="ko-KR" dirty="0"/>
              <a:t>(4,</a:t>
            </a:r>
            <a:r>
              <a:rPr kumimoji="1" lang="ko-KR" altLang="en-US" dirty="0"/>
              <a:t> </a:t>
            </a:r>
            <a:r>
              <a:rPr kumimoji="1" lang="en-US" altLang="ko-KR" dirty="0"/>
              <a:t>3,</a:t>
            </a:r>
            <a:r>
              <a:rPr kumimoji="1" lang="ko-KR" altLang="en-US" dirty="0"/>
              <a:t> </a:t>
            </a:r>
            <a:r>
              <a:rPr kumimoji="1" lang="en-US" altLang="ko-KR" dirty="0"/>
              <a:t>5) </a:t>
            </a:r>
            <a:r>
              <a:rPr kumimoji="1" lang="ko-KR" altLang="en-US" dirty="0"/>
              <a:t>가 됩니다</a:t>
            </a:r>
            <a:r>
              <a:rPr kumimoji="1" lang="en-US" altLang="ko-KR" dirty="0"/>
              <a:t>. Vertex</a:t>
            </a:r>
            <a:r>
              <a:rPr kumimoji="1" lang="ko-KR" altLang="en-US" dirty="0"/>
              <a:t>들의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와 삼각형을 이루는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들의 순서에 주의하기 바라며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WebGL (OpenGL) </a:t>
            </a:r>
            <a:r>
              <a:rPr kumimoji="1" lang="ko-KR" altLang="en-US" dirty="0"/>
              <a:t>에서</a:t>
            </a:r>
            <a:r>
              <a:rPr kumimoji="1" lang="en-US" altLang="ko-KR" dirty="0"/>
              <a:t> </a:t>
            </a:r>
            <a:r>
              <a:rPr kumimoji="1" lang="ko-KR" altLang="en-US" dirty="0"/>
              <a:t>삼각형을 이루는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의 순서는 바깥쪽에서 볼 때 시계 반대방향 </a:t>
            </a:r>
            <a:r>
              <a:rPr kumimoji="1" lang="en-US" altLang="ko-KR" dirty="0"/>
              <a:t>(counter-clockwise) </a:t>
            </a:r>
            <a:r>
              <a:rPr kumimoji="1" lang="ko-KR" altLang="en-US" dirty="0"/>
              <a:t>라는 것을 기억하기 바랍니다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GL_TRIANGLE_FAN</a:t>
            </a:r>
            <a:r>
              <a:rPr kumimoji="1" lang="ko-KR" altLang="en-US" dirty="0"/>
              <a:t>도 비슷한 형태입니다만 첫번째 입력된 </a:t>
            </a:r>
            <a:r>
              <a:rPr kumimoji="1" lang="en-US" altLang="ko-KR" dirty="0"/>
              <a:t>vertex 0</a:t>
            </a:r>
            <a:r>
              <a:rPr kumimoji="1" lang="ko-KR" altLang="en-US" dirty="0"/>
              <a:t>번을 중심으로 삼각형이 만들어 진다는 것이 </a:t>
            </a:r>
            <a:r>
              <a:rPr kumimoji="1" lang="en-US" altLang="ko-KR" dirty="0"/>
              <a:t>GL_TRIANGLE_STRIP</a:t>
            </a:r>
            <a:r>
              <a:rPr kumimoji="1" lang="ko-KR" altLang="en-US" dirty="0"/>
              <a:t>과 다른 점입니다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삼각형들의 </a:t>
            </a:r>
            <a:r>
              <a:rPr kumimoji="1" lang="en-US" altLang="ko-KR" dirty="0"/>
              <a:t>vertex index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(0,</a:t>
            </a:r>
            <a:r>
              <a:rPr kumimoji="1" lang="ko-KR" altLang="en-US" dirty="0"/>
              <a:t> </a:t>
            </a:r>
            <a:r>
              <a:rPr kumimoji="1" lang="en-US" altLang="ko-KR" dirty="0"/>
              <a:t>1,</a:t>
            </a:r>
            <a:r>
              <a:rPr kumimoji="1" lang="ko-KR" altLang="en-US" dirty="0"/>
              <a:t> </a:t>
            </a:r>
            <a:r>
              <a:rPr kumimoji="1" lang="en-US" altLang="ko-KR" dirty="0"/>
              <a:t>2),</a:t>
            </a:r>
            <a:r>
              <a:rPr kumimoji="1" lang="ko-KR" altLang="en-US" dirty="0"/>
              <a:t> </a:t>
            </a:r>
            <a:r>
              <a:rPr kumimoji="1" lang="en-US" altLang="ko-KR" dirty="0"/>
              <a:t>(0,</a:t>
            </a:r>
            <a:r>
              <a:rPr kumimoji="1" lang="ko-KR" altLang="en-US" dirty="0"/>
              <a:t> </a:t>
            </a:r>
            <a:r>
              <a:rPr kumimoji="1" lang="en-US" altLang="ko-KR" dirty="0"/>
              <a:t>2,</a:t>
            </a:r>
            <a:r>
              <a:rPr kumimoji="1" lang="ko-KR" altLang="en-US" dirty="0"/>
              <a:t> </a:t>
            </a:r>
            <a:r>
              <a:rPr kumimoji="1" lang="en-US" altLang="ko-KR" dirty="0"/>
              <a:t>3),</a:t>
            </a:r>
            <a:r>
              <a:rPr kumimoji="1" lang="ko-KR" altLang="en-US" dirty="0"/>
              <a:t> </a:t>
            </a:r>
            <a:r>
              <a:rPr kumimoji="1" lang="en-US" altLang="ko-KR" dirty="0"/>
              <a:t>(0,</a:t>
            </a:r>
            <a:r>
              <a:rPr kumimoji="1" lang="ko-KR" altLang="en-US" dirty="0"/>
              <a:t> </a:t>
            </a:r>
            <a:r>
              <a:rPr kumimoji="1" lang="en-US" altLang="ko-KR" dirty="0"/>
              <a:t>3,</a:t>
            </a:r>
            <a:r>
              <a:rPr kumimoji="1" lang="ko-KR" altLang="en-US" dirty="0"/>
              <a:t> </a:t>
            </a:r>
            <a:r>
              <a:rPr kumimoji="1" lang="en-US" altLang="ko-KR" dirty="0"/>
              <a:t>4),</a:t>
            </a:r>
            <a:r>
              <a:rPr kumimoji="1" lang="ko-KR" altLang="en-US" dirty="0"/>
              <a:t> </a:t>
            </a:r>
            <a:r>
              <a:rPr kumimoji="1" lang="en-US" altLang="ko-KR" dirty="0"/>
              <a:t>(0,</a:t>
            </a:r>
            <a:r>
              <a:rPr kumimoji="1" lang="ko-KR" altLang="en-US" dirty="0"/>
              <a:t> </a:t>
            </a:r>
            <a:r>
              <a:rPr kumimoji="1" lang="en-US" altLang="ko-KR" dirty="0"/>
              <a:t>4,</a:t>
            </a:r>
            <a:r>
              <a:rPr kumimoji="1" lang="ko-KR" altLang="en-US" dirty="0"/>
              <a:t> </a:t>
            </a:r>
            <a:r>
              <a:rPr kumimoji="1" lang="en-US" altLang="ko-KR" dirty="0"/>
              <a:t>5)</a:t>
            </a:r>
            <a:r>
              <a:rPr kumimoji="1" lang="ko-KR" altLang="en-US" dirty="0"/>
              <a:t> 가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 외에 사각형이나 다른 다각형들을 위해 정의된 </a:t>
            </a:r>
            <a:r>
              <a:rPr kumimoji="1" lang="en-US" altLang="ko-KR" dirty="0"/>
              <a:t>primitive</a:t>
            </a:r>
            <a:r>
              <a:rPr kumimoji="1" lang="ko-KR" altLang="en-US" dirty="0"/>
              <a:t>들은 없습니다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만약 사각형을 그리고자 한다면 삼각형 두개를 붙여서 그려야 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다각형의 경우에도 내부를 삼각형화 </a:t>
            </a:r>
            <a:r>
              <a:rPr kumimoji="1" lang="en-US" altLang="ko-KR" dirty="0"/>
              <a:t>(triangulation) </a:t>
            </a:r>
            <a:r>
              <a:rPr kumimoji="1" lang="ko-KR" altLang="en-US" dirty="0"/>
              <a:t>한 후 그려야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484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 그림은 </a:t>
            </a:r>
            <a:r>
              <a:rPr kumimoji="1" lang="en-US" altLang="ko-KR" dirty="0"/>
              <a:t>WebGL(</a:t>
            </a:r>
            <a:r>
              <a:rPr kumimoji="1" lang="ko-KR" altLang="en-US" dirty="0"/>
              <a:t>특히 </a:t>
            </a:r>
            <a:r>
              <a:rPr kumimoji="1" lang="en-US" altLang="ko-KR" dirty="0"/>
              <a:t>WebGL2)</a:t>
            </a:r>
            <a:r>
              <a:rPr kumimoji="1" lang="ko-KR" altLang="en-US" dirty="0"/>
              <a:t>에서 그래픽을 그리는 전반적인 흐름을 간단히 요약한 것입니다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각 단계를 순서대로 살펴보면 다음과 같습니다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WebGL </a:t>
            </a:r>
            <a:r>
              <a:rPr kumimoji="1" lang="ko-KR" altLang="en-US" dirty="0"/>
              <a:t>프로그램에서 일어나는 과정의 순서 입니다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가장 먼저 </a:t>
            </a:r>
            <a:r>
              <a:rPr kumimoji="1" lang="ko-KR" altLang="en-US" dirty="0" err="1"/>
              <a:t>버텍스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셰이더</a:t>
            </a:r>
            <a:r>
              <a:rPr kumimoji="1" lang="en-US" altLang="ko-KR" dirty="0"/>
              <a:t>(Vertex Shader) </a:t>
            </a:r>
            <a:r>
              <a:rPr kumimoji="1" lang="ko-KR" altLang="en-US" dirty="0"/>
              <a:t>소스 코드와 </a:t>
            </a:r>
            <a:r>
              <a:rPr kumimoji="1" lang="ko-KR" altLang="en-US" dirty="0" err="1"/>
              <a:t>프래그먼트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셰이더</a:t>
            </a:r>
            <a:r>
              <a:rPr kumimoji="1" lang="en-US" altLang="ko-KR" dirty="0"/>
              <a:t>(Fragment Shader) </a:t>
            </a:r>
            <a:r>
              <a:rPr kumimoji="1" lang="ko-KR" altLang="en-US" dirty="0"/>
              <a:t>소스 코드를 </a:t>
            </a:r>
            <a:r>
              <a:rPr kumimoji="1" lang="en-US" altLang="ko-KR" dirty="0" err="1"/>
              <a:t>glsl</a:t>
            </a:r>
            <a:r>
              <a:rPr kumimoji="1" lang="en-US" altLang="ko-KR" dirty="0"/>
              <a:t> </a:t>
            </a:r>
            <a:r>
              <a:rPr kumimoji="1" lang="ko-KR" altLang="en-US" dirty="0"/>
              <a:t>언어로 작성해 둡니다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일반적으로 문자열 형태로 </a:t>
            </a:r>
            <a:r>
              <a:rPr kumimoji="1" lang="ko-KR" altLang="en-US" dirty="0" err="1"/>
              <a:t>셰이더</a:t>
            </a:r>
            <a:r>
              <a:rPr kumimoji="1" lang="ko-KR" altLang="en-US" dirty="0"/>
              <a:t> 코드를 작성해두고</a:t>
            </a:r>
            <a:r>
              <a:rPr kumimoji="1" lang="en-US" altLang="ko-KR" dirty="0"/>
              <a:t>, WebGL API</a:t>
            </a:r>
            <a:r>
              <a:rPr kumimoji="1" lang="ko-KR" altLang="en-US" dirty="0"/>
              <a:t>인 </a:t>
            </a:r>
            <a:r>
              <a:rPr kumimoji="1" lang="en-US" altLang="ko-KR" dirty="0" err="1"/>
              <a:t>gl.createShader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gl.shaderSource</a:t>
            </a:r>
            <a:r>
              <a:rPr kumimoji="1" lang="en-US" altLang="ko-KR" dirty="0"/>
              <a:t> </a:t>
            </a:r>
            <a:r>
              <a:rPr kumimoji="1" lang="ko-KR" altLang="en-US" dirty="0"/>
              <a:t>등을 사용하여 이 </a:t>
            </a:r>
            <a:r>
              <a:rPr kumimoji="1" lang="ko-KR" altLang="en-US" dirty="0" err="1"/>
              <a:t>셰이더</a:t>
            </a:r>
            <a:r>
              <a:rPr kumimoji="1" lang="ko-KR" altLang="en-US" dirty="0"/>
              <a:t> 코드들을 </a:t>
            </a:r>
            <a:r>
              <a:rPr kumimoji="1" lang="en-US" altLang="ko-KR" dirty="0"/>
              <a:t>GPU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전달할 준비를 합니다</a:t>
            </a:r>
            <a:r>
              <a:rPr kumimoji="1" lang="en-US" altLang="ko-KR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 다음</a:t>
            </a:r>
            <a:r>
              <a:rPr kumimoji="1" lang="en-US" altLang="ko-KR" dirty="0"/>
              <a:t>, WebGL</a:t>
            </a:r>
            <a:r>
              <a:rPr kumimoji="1" lang="ko-KR" altLang="en-US" dirty="0"/>
              <a:t>에서 제공하는 함수인 </a:t>
            </a:r>
            <a:r>
              <a:rPr kumimoji="1" lang="en-US" altLang="ko-KR" dirty="0" err="1"/>
              <a:t>gl.compileShader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gl.attachShader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gl.linkProgram</a:t>
            </a:r>
            <a:r>
              <a:rPr kumimoji="1" lang="en-US" altLang="ko-KR" dirty="0"/>
              <a:t> </a:t>
            </a:r>
            <a:r>
              <a:rPr kumimoji="1" lang="ko-KR" altLang="en-US" dirty="0"/>
              <a:t>등을 통해 앞서 준비한 </a:t>
            </a:r>
            <a:r>
              <a:rPr kumimoji="1" lang="ko-KR" altLang="en-US" dirty="0" err="1"/>
              <a:t>셰이더들을</a:t>
            </a:r>
            <a:r>
              <a:rPr kumimoji="1" lang="ko-KR" altLang="en-US" dirty="0"/>
              <a:t> 각각 컴파일하고 이들을 링크하여 하나의 프로그램으로 만듭니다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과정을 거쳐야만 </a:t>
            </a:r>
            <a:r>
              <a:rPr kumimoji="1" lang="ko-KR" altLang="en-US" dirty="0" err="1"/>
              <a:t>버텍스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셰이더와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프래그먼트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셰이더가</a:t>
            </a:r>
            <a:r>
              <a:rPr kumimoji="1" lang="ko-KR" altLang="en-US" dirty="0"/>
              <a:t> 함께 동작하여 화면에 그려질 수 있게 됩니다</a:t>
            </a:r>
            <a:r>
              <a:rPr kumimoji="1" lang="en-US" altLang="ko-KR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 err="1"/>
              <a:t>셰이더</a:t>
            </a:r>
            <a:r>
              <a:rPr kumimoji="1" lang="ko-KR" altLang="en-US" dirty="0"/>
              <a:t> 프로그램이 정상적으로 </a:t>
            </a:r>
            <a:r>
              <a:rPr kumimoji="1" lang="ko-KR" altLang="en-US" dirty="0" err="1"/>
              <a:t>빌드되고</a:t>
            </a:r>
            <a:r>
              <a:rPr kumimoji="1" lang="ko-KR" altLang="en-US" dirty="0"/>
              <a:t> 나면</a:t>
            </a:r>
            <a:r>
              <a:rPr kumimoji="1" lang="en-US" altLang="ko-KR" dirty="0"/>
              <a:t>, WebGL </a:t>
            </a:r>
            <a:r>
              <a:rPr kumimoji="1" lang="ko-KR" altLang="en-US" dirty="0"/>
              <a:t>프로그램은 </a:t>
            </a:r>
            <a:r>
              <a:rPr kumimoji="1" lang="en-US" altLang="ko-KR" dirty="0"/>
              <a:t>API</a:t>
            </a:r>
            <a:r>
              <a:rPr kumimoji="1" lang="ko-KR" altLang="en-US" dirty="0"/>
              <a:t>를 통해 </a:t>
            </a:r>
            <a:r>
              <a:rPr kumimoji="1" lang="ko-KR" altLang="en-US" dirty="0" err="1"/>
              <a:t>셰이더</a:t>
            </a:r>
            <a:r>
              <a:rPr kumimoji="1" lang="ko-KR" altLang="en-US" dirty="0"/>
              <a:t> 프로그램에서 사용될 유니폼</a:t>
            </a:r>
            <a:r>
              <a:rPr kumimoji="1" lang="en-US" altLang="ko-KR" dirty="0"/>
              <a:t>(uniform)</a:t>
            </a:r>
            <a:r>
              <a:rPr kumimoji="1" lang="ko-KR" altLang="en-US" dirty="0"/>
              <a:t>이나 </a:t>
            </a:r>
            <a:r>
              <a:rPr kumimoji="1" lang="ko-KR" altLang="en-US" dirty="0" err="1"/>
              <a:t>애트리뷰트</a:t>
            </a:r>
            <a:r>
              <a:rPr kumimoji="1" lang="en-US" altLang="ko-KR" dirty="0"/>
              <a:t>(attribute) </a:t>
            </a:r>
            <a:r>
              <a:rPr kumimoji="1" lang="ko-KR" altLang="en-US" dirty="0"/>
              <a:t>변수에 실제로 사용할 데이터를 넘겨줍니다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예를 들어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버텍스</a:t>
            </a:r>
            <a:r>
              <a:rPr kumimoji="1" lang="ko-KR" altLang="en-US" dirty="0"/>
              <a:t> 좌표 정보를 </a:t>
            </a:r>
            <a:r>
              <a:rPr kumimoji="1" lang="en-US" altLang="ko-KR" dirty="0"/>
              <a:t>VBO(Vertex Buffer Object)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담아 </a:t>
            </a:r>
            <a:r>
              <a:rPr kumimoji="1" lang="en-US" altLang="ko-KR" dirty="0"/>
              <a:t>attribute </a:t>
            </a:r>
            <a:r>
              <a:rPr kumimoji="1" lang="ko-KR" altLang="en-US" dirty="0"/>
              <a:t>변수로 연결하거나</a:t>
            </a:r>
            <a:r>
              <a:rPr kumimoji="1" lang="en-US" altLang="ko-KR" dirty="0"/>
              <a:t>, </a:t>
            </a:r>
            <a:r>
              <a:rPr kumimoji="1" lang="ko-KR" altLang="en-US" dirty="0"/>
              <a:t>변환 행렬</a:t>
            </a:r>
            <a:r>
              <a:rPr kumimoji="1" lang="en-US" altLang="ko-KR" dirty="0"/>
              <a:t>(</a:t>
            </a:r>
            <a:r>
              <a:rPr kumimoji="1" lang="ko-KR" altLang="en-US" dirty="0"/>
              <a:t>모델</a:t>
            </a:r>
            <a:r>
              <a:rPr kumimoji="1" lang="en-US" altLang="ko-KR" dirty="0"/>
              <a:t>·</a:t>
            </a:r>
            <a:r>
              <a:rPr kumimoji="1" lang="ko-KR" altLang="en-US" dirty="0"/>
              <a:t>뷰</a:t>
            </a:r>
            <a:r>
              <a:rPr kumimoji="1" lang="en-US" altLang="ko-KR" dirty="0"/>
              <a:t>·</a:t>
            </a:r>
            <a:r>
              <a:rPr kumimoji="1" lang="ko-KR" altLang="en-US" dirty="0" err="1"/>
              <a:t>프로젝션</a:t>
            </a:r>
            <a:r>
              <a:rPr kumimoji="1" lang="ko-KR" altLang="en-US" dirty="0"/>
              <a:t> 행렬 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uniform </a:t>
            </a:r>
            <a:r>
              <a:rPr kumimoji="1" lang="ko-KR" altLang="en-US" dirty="0"/>
              <a:t>변수로 전달하는 과정이 이에 해당합니다</a:t>
            </a:r>
            <a:r>
              <a:rPr kumimoji="1" lang="en-US" altLang="ko-KR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모든 설정이 끝난 뒤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gl.drawArrays</a:t>
            </a:r>
            <a:r>
              <a:rPr kumimoji="1" lang="en-US" altLang="ko-KR" dirty="0"/>
              <a:t> </a:t>
            </a:r>
            <a:r>
              <a:rPr kumimoji="1" lang="ko-KR" altLang="en-US" dirty="0"/>
              <a:t>혹은 </a:t>
            </a:r>
            <a:r>
              <a:rPr kumimoji="1" lang="en-US" altLang="ko-KR" dirty="0" err="1"/>
              <a:t>gl.drawElements</a:t>
            </a:r>
            <a:r>
              <a:rPr kumimoji="1" lang="ko-KR" altLang="en-US" dirty="0"/>
              <a:t>와 같은 함수를 호출하여 실제로 도형을 그립니다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순간부터는 </a:t>
            </a:r>
            <a:r>
              <a:rPr kumimoji="1" lang="en-US" altLang="ko-KR" dirty="0"/>
              <a:t>GPU</a:t>
            </a:r>
            <a:r>
              <a:rPr kumimoji="1" lang="ko-KR" altLang="en-US" dirty="0"/>
              <a:t>가 </a:t>
            </a:r>
            <a:r>
              <a:rPr kumimoji="1" lang="ko-KR" altLang="en-US" dirty="0" err="1"/>
              <a:t>셰이더</a:t>
            </a:r>
            <a:r>
              <a:rPr kumimoji="1" lang="ko-KR" altLang="en-US" dirty="0"/>
              <a:t> 프로그램을 실행시키고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버텍스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셰이더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 </a:t>
            </a:r>
            <a:r>
              <a:rPr kumimoji="1" lang="ko-KR" altLang="en-US" dirty="0" err="1"/>
              <a:t>래스터화</a:t>
            </a:r>
            <a:r>
              <a:rPr kumimoji="1" lang="ko-KR" altLang="en-US" dirty="0"/>
              <a:t> </a:t>
            </a:r>
            <a:r>
              <a:rPr kumimoji="1" lang="en-US" altLang="ko-KR" dirty="0"/>
              <a:t>(rasterization) -&gt; </a:t>
            </a:r>
            <a:r>
              <a:rPr kumimoji="1" lang="ko-KR" altLang="en-US" dirty="0" err="1"/>
              <a:t>프래그먼트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셰이더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 </a:t>
            </a:r>
            <a:r>
              <a:rPr kumimoji="1" lang="ko-KR" altLang="en-US" dirty="0"/>
              <a:t>최종 픽셀 출력 과정을 자동으로 처리합니다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2417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OpenGL</a:t>
            </a:r>
            <a:r>
              <a:rPr kumimoji="1" lang="ko-KR" altLang="en-US" dirty="0"/>
              <a:t> 표준에는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들을 포함하여 몇 가지 더 다른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들도 존재합니다만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 shader,</a:t>
            </a:r>
            <a:r>
              <a:rPr kumimoji="1" lang="ko-KR" altLang="en-US" dirty="0"/>
              <a:t> 이 두가지는 반드시 존재해야만 </a:t>
            </a:r>
            <a:r>
              <a:rPr kumimoji="1" lang="en-US" altLang="ko-KR" dirty="0"/>
              <a:t>rendering</a:t>
            </a:r>
            <a:r>
              <a:rPr kumimoji="1" lang="ko-KR" altLang="en-US" dirty="0"/>
              <a:t>이 가능합니다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우리는 본 </a:t>
            </a:r>
            <a:r>
              <a:rPr kumimoji="1" lang="en-US" altLang="ko-KR" dirty="0"/>
              <a:t>course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만을 다룰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Vertex Shader</a:t>
            </a:r>
            <a:r>
              <a:rPr kumimoji="1" lang="ko-KR" altLang="en-US" dirty="0"/>
              <a:t>는 삼각형의 각 </a:t>
            </a:r>
            <a:r>
              <a:rPr kumimoji="1" lang="en-US" altLang="ko-KR" dirty="0"/>
              <a:t>vertex </a:t>
            </a:r>
            <a:r>
              <a:rPr kumimoji="1" lang="ko-KR" altLang="en-US" dirty="0"/>
              <a:t>마다 실행되는 프로그램입니다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들은 </a:t>
            </a:r>
            <a:r>
              <a:rPr kumimoji="1" lang="en-US" altLang="ko-KR" dirty="0" err="1"/>
              <a:t>glsl</a:t>
            </a:r>
            <a:r>
              <a:rPr kumimoji="1" lang="en-US" altLang="ko-KR" dirty="0"/>
              <a:t> (OpenGL Shading Language) </a:t>
            </a:r>
            <a:r>
              <a:rPr kumimoji="1" lang="ko-KR" altLang="en-US" dirty="0"/>
              <a:t>의 문법으로 작성됩니다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맨 윗줄의 </a:t>
            </a:r>
            <a:r>
              <a:rPr kumimoji="1" lang="en-US" altLang="ko-KR" dirty="0"/>
              <a:t>version </a:t>
            </a:r>
            <a:r>
              <a:rPr kumimoji="1" lang="ko-KR" altLang="en-US" dirty="0"/>
              <a:t>표시는 이 프로그램에서 사용된 </a:t>
            </a:r>
            <a:r>
              <a:rPr kumimoji="1" lang="en-US" altLang="ko-KR" dirty="0" err="1"/>
              <a:t>glsl</a:t>
            </a:r>
            <a:r>
              <a:rPr kumimoji="1" lang="en-US" altLang="ko-KR" dirty="0"/>
              <a:t> </a:t>
            </a:r>
            <a:r>
              <a:rPr kumimoji="1" lang="ko-KR" altLang="en-US" dirty="0"/>
              <a:t>문법이 </a:t>
            </a:r>
            <a:r>
              <a:rPr kumimoji="1" lang="en-US" altLang="ko-KR" dirty="0"/>
              <a:t>OpenGL 3.0 </a:t>
            </a:r>
            <a:r>
              <a:rPr kumimoji="1" lang="ko-KR" altLang="en-US" dirty="0"/>
              <a:t>버전을 따르고 있다는 것을 의미합니다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Shader</a:t>
            </a:r>
            <a:r>
              <a:rPr kumimoji="1" lang="ko-KR" altLang="en-US" dirty="0"/>
              <a:t>들에는 몇가지 서로 다른 종류의 변수들이 사용됩니다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먼저 </a:t>
            </a:r>
            <a:r>
              <a:rPr kumimoji="1" lang="en-US" altLang="ko-KR" dirty="0"/>
              <a:t>attribute </a:t>
            </a:r>
            <a:r>
              <a:rPr kumimoji="1" lang="ko-KR" altLang="en-US" dirty="0"/>
              <a:t>변수는 </a:t>
            </a:r>
            <a:r>
              <a:rPr kumimoji="1" lang="en-US" altLang="ko-KR" dirty="0"/>
              <a:t>vertex shader</a:t>
            </a:r>
            <a:r>
              <a:rPr kumimoji="1" lang="ko-KR" altLang="en-US" dirty="0" err="1"/>
              <a:t>에만</a:t>
            </a:r>
            <a:r>
              <a:rPr kumimoji="1" lang="ko-KR" altLang="en-US" dirty="0"/>
              <a:t> 사용되는 것으로 각 </a:t>
            </a:r>
            <a:r>
              <a:rPr kumimoji="1" lang="en-US" altLang="ko-KR" dirty="0"/>
              <a:t>vertex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해당하는 </a:t>
            </a:r>
            <a:r>
              <a:rPr kumimoji="1" lang="en-US" altLang="ko-KR" dirty="0"/>
              <a:t>attribute data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WebGL </a:t>
            </a:r>
            <a:r>
              <a:rPr kumimoji="1" lang="ko-KR" altLang="en-US" dirty="0"/>
              <a:t>프로그램으로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넘겨받기 위한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 데이터에는 예를 들면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position </a:t>
            </a:r>
            <a:r>
              <a:rPr kumimoji="1" lang="ko-KR" altLang="en-US" dirty="0"/>
              <a:t>좌표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normal vector, vertex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texture </a:t>
            </a:r>
            <a:r>
              <a:rPr kumimoji="1" lang="ko-KR" altLang="en-US" dirty="0"/>
              <a:t>좌표</a:t>
            </a:r>
            <a:r>
              <a:rPr kumimoji="1" lang="en-US" altLang="ko-KR" dirty="0"/>
              <a:t>, vertex color </a:t>
            </a:r>
            <a:r>
              <a:rPr kumimoji="1" lang="ko-KR" altLang="en-US" dirty="0"/>
              <a:t>등이 있을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데이터 들의 의미를 지금은 잘 모르더라도 나중에 하나씩 학습할 것이므로 걱정하지는 말기 바랍니다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attribute </a:t>
            </a:r>
            <a:r>
              <a:rPr kumimoji="1" lang="ko-KR" altLang="en-US" dirty="0"/>
              <a:t>변수 </a:t>
            </a:r>
            <a:r>
              <a:rPr kumimoji="1" lang="en-US" altLang="ko-KR" dirty="0"/>
              <a:t>name </a:t>
            </a:r>
            <a:r>
              <a:rPr kumimoji="1" lang="ko-KR" altLang="en-US" dirty="0"/>
              <a:t>앞에는 </a:t>
            </a:r>
            <a:r>
              <a:rPr kumimoji="1" lang="en-US" altLang="ko-KR" dirty="0"/>
              <a:t>keyword</a:t>
            </a:r>
            <a:r>
              <a:rPr kumimoji="1" lang="ko-KR" altLang="en-US" dirty="0"/>
              <a:t> </a:t>
            </a:r>
            <a:r>
              <a:rPr kumimoji="1" lang="en-US" altLang="ko-KR" dirty="0"/>
              <a:t>in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type</a:t>
            </a:r>
            <a:r>
              <a:rPr kumimoji="1" lang="ko-KR" altLang="en-US" dirty="0"/>
              <a:t>을 표시하는데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여기서는 </a:t>
            </a:r>
            <a:r>
              <a:rPr kumimoji="1" lang="en-US" altLang="ko-KR" dirty="0" err="1"/>
              <a:t>aPosition</a:t>
            </a:r>
            <a:r>
              <a:rPr kumimoji="1" lang="ko-KR" altLang="en-US" dirty="0"/>
              <a:t>과 </a:t>
            </a:r>
            <a:r>
              <a:rPr kumimoji="1" lang="en-US" altLang="ko-KR" dirty="0" err="1"/>
              <a:t>aNormal</a:t>
            </a:r>
            <a:r>
              <a:rPr kumimoji="1" lang="en-US" altLang="ko-KR" dirty="0"/>
              <a:t> </a:t>
            </a:r>
            <a:r>
              <a:rPr kumimoji="1" lang="ko-KR" altLang="en-US" dirty="0"/>
              <a:t>변수가 모두 </a:t>
            </a:r>
            <a:r>
              <a:rPr kumimoji="1" lang="en-US" altLang="ko-KR" dirty="0"/>
              <a:t>3D vector</a:t>
            </a:r>
            <a:r>
              <a:rPr kumimoji="1" lang="ko-KR" altLang="en-US" dirty="0"/>
              <a:t> </a:t>
            </a:r>
            <a:r>
              <a:rPr kumimoji="1" lang="en-US" altLang="ko-KR" dirty="0"/>
              <a:t>type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되어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Uniform </a:t>
            </a:r>
            <a:r>
              <a:rPr kumimoji="1" lang="ko-KR" altLang="en-US" dirty="0"/>
              <a:t>변수 값은 역시 </a:t>
            </a:r>
            <a:r>
              <a:rPr kumimoji="1" lang="en-US" altLang="ko-KR" dirty="0"/>
              <a:t>WebGL </a:t>
            </a:r>
            <a:r>
              <a:rPr kumimoji="1" lang="ko-KR" altLang="en-US" dirty="0"/>
              <a:t>프로그램에서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로 직접 전달되는 것으로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여기서는 </a:t>
            </a:r>
            <a:r>
              <a:rPr kumimoji="1" lang="en-US" altLang="ko-KR" dirty="0"/>
              <a:t>4 by 4 matrix</a:t>
            </a:r>
            <a:r>
              <a:rPr kumimoji="1" lang="ko-KR" altLang="en-US" dirty="0"/>
              <a:t>인 </a:t>
            </a:r>
            <a:r>
              <a:rPr kumimoji="1" lang="en-US" altLang="ko-KR" dirty="0" err="1"/>
              <a:t>uSomeMatrix</a:t>
            </a:r>
            <a:r>
              <a:rPr kumimoji="1" lang="ko-KR" altLang="en-US" dirty="0"/>
              <a:t>가 어떤 </a:t>
            </a:r>
            <a:r>
              <a:rPr kumimoji="1" lang="en-US" altLang="ko-KR" dirty="0"/>
              <a:t>transformation (</a:t>
            </a:r>
            <a:r>
              <a:rPr kumimoji="1" lang="ko-KR" altLang="en-US" dirty="0"/>
              <a:t>변환</a:t>
            </a:r>
            <a:r>
              <a:rPr kumimoji="1" lang="en-US" altLang="ko-KR" dirty="0"/>
              <a:t>)</a:t>
            </a:r>
            <a:r>
              <a:rPr kumimoji="1" lang="ko-KR" altLang="en-US" dirty="0"/>
              <a:t> 연산을 위해 </a:t>
            </a:r>
            <a:r>
              <a:rPr kumimoji="1" lang="en-US" altLang="ko-KR" dirty="0"/>
              <a:t>pass</a:t>
            </a:r>
            <a:r>
              <a:rPr kumimoji="1" lang="ko-KR" altLang="en-US" dirty="0"/>
              <a:t>되었습니다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Uniform </a:t>
            </a:r>
            <a:r>
              <a:rPr kumimoji="1" lang="ko-KR" altLang="en-US" dirty="0"/>
              <a:t>변수는 </a:t>
            </a:r>
            <a:r>
              <a:rPr kumimoji="1" lang="en-US" altLang="ko-KR" dirty="0"/>
              <a:t>Attribute </a:t>
            </a:r>
            <a:r>
              <a:rPr kumimoji="1" lang="ko-KR" altLang="en-US" dirty="0"/>
              <a:t>변수와는 달리 모든 </a:t>
            </a:r>
            <a:r>
              <a:rPr kumimoji="1" lang="en-US" altLang="ko-KR" dirty="0"/>
              <a:t>vertex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대해 공통적으로 사용되는 </a:t>
            </a:r>
            <a:r>
              <a:rPr kumimoji="1" lang="en-US" altLang="ko-KR" dirty="0"/>
              <a:t>global variable</a:t>
            </a:r>
            <a:r>
              <a:rPr kumimoji="1" lang="ko-KR" altLang="en-US" dirty="0"/>
              <a:t>이라 보면 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Varying</a:t>
            </a:r>
            <a:r>
              <a:rPr kumimoji="1" lang="ko-KR" altLang="en-US" dirty="0"/>
              <a:t> 변수는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간의 데이터 통로로 사용되는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fragment shader </a:t>
            </a:r>
            <a:r>
              <a:rPr kumimoji="1" lang="ko-KR" altLang="en-US" dirty="0"/>
              <a:t>쪽으로 데이터가 </a:t>
            </a:r>
            <a:r>
              <a:rPr kumimoji="1" lang="en-US" altLang="ko-KR" dirty="0"/>
              <a:t>pass</a:t>
            </a:r>
            <a:r>
              <a:rPr kumimoji="1" lang="ko-KR" altLang="en-US" dirty="0"/>
              <a:t>되게 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따라서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keyword ‘out’ </a:t>
            </a:r>
            <a:r>
              <a:rPr kumimoji="1" lang="ko-KR" altLang="en-US" dirty="0"/>
              <a:t>을 변수 앞에 붙이게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Vertex shader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main </a:t>
            </a:r>
            <a:r>
              <a:rPr kumimoji="1" lang="ko-KR" altLang="en-US" dirty="0"/>
              <a:t>프로그램에 보면 </a:t>
            </a:r>
            <a:r>
              <a:rPr kumimoji="1" lang="en-US" altLang="ko-KR" dirty="0" err="1"/>
              <a:t>gl_Position</a:t>
            </a:r>
            <a:r>
              <a:rPr kumimoji="1" lang="en-US" altLang="ko-KR" dirty="0"/>
              <a:t> </a:t>
            </a:r>
            <a:r>
              <a:rPr kumimoji="1" lang="ko-KR" altLang="en-US" dirty="0"/>
              <a:t>이라는 </a:t>
            </a:r>
            <a:r>
              <a:rPr kumimoji="1" lang="en-US" altLang="ko-KR" dirty="0"/>
              <a:t>pre-defined variable </a:t>
            </a:r>
            <a:r>
              <a:rPr kumimoji="1" lang="ko-KR" altLang="en-US" dirty="0"/>
              <a:t>이 있는데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</a:t>
            </a:r>
            <a:r>
              <a:rPr kumimoji="1" lang="en-US" altLang="ko-KR" dirty="0"/>
              <a:t>variable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에서 계산된 최종적인 </a:t>
            </a:r>
            <a:r>
              <a:rPr kumimoji="1" lang="en-US" altLang="ko-KR" dirty="0"/>
              <a:t>vertex position data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assign </a:t>
            </a:r>
            <a:r>
              <a:rPr kumimoji="1" lang="ko-KR" altLang="en-US" dirty="0"/>
              <a:t>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</a:t>
            </a:r>
            <a:r>
              <a:rPr kumimoji="1" lang="en-US" altLang="ko-KR" dirty="0" err="1"/>
              <a:t>gl_Position</a:t>
            </a:r>
            <a:r>
              <a:rPr kumimoji="1" lang="ko-KR" altLang="en-US" dirty="0"/>
              <a:t> 좌표는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로 </a:t>
            </a:r>
            <a:r>
              <a:rPr kumimoji="1" lang="ko-KR" altLang="en-US" dirty="0" err="1"/>
              <a:t>전닫되어</a:t>
            </a:r>
            <a:r>
              <a:rPr kumimoji="1" lang="ko-KR" altLang="en-US" dirty="0"/>
              <a:t> </a:t>
            </a:r>
            <a:r>
              <a:rPr kumimoji="1" lang="en-US" altLang="ko-KR" dirty="0"/>
              <a:t>pixel</a:t>
            </a:r>
            <a:r>
              <a:rPr kumimoji="1" lang="ko-KR" altLang="en-US" dirty="0"/>
              <a:t>들에 해당하는 </a:t>
            </a:r>
            <a:r>
              <a:rPr kumimoji="1" lang="en-US" altLang="ko-KR" dirty="0"/>
              <a:t>position data</a:t>
            </a:r>
            <a:r>
              <a:rPr kumimoji="1" lang="ko-KR" altLang="en-US" dirty="0"/>
              <a:t>를 계산하는데 사용되게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main </a:t>
            </a:r>
            <a:r>
              <a:rPr kumimoji="1" lang="ko-KR" altLang="en-US" dirty="0"/>
              <a:t>프로그램에서는 또 </a:t>
            </a:r>
            <a:r>
              <a:rPr kumimoji="1" lang="en-US" altLang="ko-KR" dirty="0"/>
              <a:t>uniform </a:t>
            </a:r>
            <a:r>
              <a:rPr kumimoji="1" lang="ko-KR" altLang="en-US" dirty="0"/>
              <a:t>변수로 들어온 </a:t>
            </a:r>
            <a:r>
              <a:rPr kumimoji="1" lang="en-US" altLang="ko-KR" dirty="0" err="1"/>
              <a:t>uSomeMatrix</a:t>
            </a:r>
            <a:r>
              <a:rPr kumimoji="1" lang="en-US" altLang="ko-KR" dirty="0"/>
              <a:t> 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transformation matrix</a:t>
            </a:r>
            <a:r>
              <a:rPr kumimoji="1" lang="ko-KR" altLang="en-US" dirty="0"/>
              <a:t>를 </a:t>
            </a:r>
            <a:r>
              <a:rPr kumimoji="1" lang="en-US" altLang="ko-KR" dirty="0" err="1"/>
              <a:t>gl_Position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계산하는데에</a:t>
            </a:r>
            <a:r>
              <a:rPr kumimoji="1" lang="ko-KR" altLang="en-US" dirty="0"/>
              <a:t> 이어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로 전달될 </a:t>
            </a:r>
            <a:r>
              <a:rPr kumimoji="1" lang="en-US" altLang="ko-KR" dirty="0" err="1"/>
              <a:t>vNormal</a:t>
            </a:r>
            <a:r>
              <a:rPr kumimoji="1" lang="en-US" altLang="ko-KR" dirty="0"/>
              <a:t> out variable</a:t>
            </a:r>
            <a:r>
              <a:rPr kumimoji="1" lang="ko-KR" altLang="en-US" dirty="0"/>
              <a:t>의 값을 계산하는데 사용하게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1018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Fragment shader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example</a:t>
            </a:r>
            <a:r>
              <a:rPr kumimoji="1" lang="ko-KR" altLang="en-US" dirty="0"/>
              <a:t>을 살펴 보겠습니다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Vertex shader</a:t>
            </a:r>
            <a:r>
              <a:rPr kumimoji="1" lang="ko-KR" altLang="en-US" dirty="0"/>
              <a:t>가 삼각형의 각 </a:t>
            </a:r>
            <a:r>
              <a:rPr kumimoji="1" lang="en-US" altLang="ko-KR" dirty="0"/>
              <a:t>vertex </a:t>
            </a:r>
            <a:r>
              <a:rPr kumimoji="1" lang="ko-KR" altLang="en-US" dirty="0"/>
              <a:t>들에 대해 한번씩 실행 되는 것에 </a:t>
            </a:r>
            <a:r>
              <a:rPr kumimoji="1" lang="ko-KR" altLang="en-US" dirty="0" err="1"/>
              <a:t>반애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는 매 </a:t>
            </a:r>
            <a:r>
              <a:rPr kumimoji="1" lang="en-US" altLang="ko-KR" dirty="0"/>
              <a:t>fragment (pixel) </a:t>
            </a:r>
            <a:r>
              <a:rPr kumimoji="1" lang="ko-KR" altLang="en-US" dirty="0"/>
              <a:t>마다 실행되는 프로그램입니다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‘precision mediump float;’ </a:t>
            </a:r>
            <a:r>
              <a:rPr kumimoji="1" lang="ko-KR" altLang="en-US" dirty="0"/>
              <a:t>라는 문장은 이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에서 사용할 </a:t>
            </a:r>
            <a:r>
              <a:rPr kumimoji="1" lang="en-US" altLang="ko-KR" dirty="0"/>
              <a:t>float</a:t>
            </a:r>
            <a:r>
              <a:rPr kumimoji="1" lang="ko-KR" altLang="en-US" dirty="0"/>
              <a:t> 변수의 기본 정밀도를 설정합니다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low (16bits), medium (32bits,</a:t>
            </a:r>
            <a:r>
              <a:rPr kumimoji="1" lang="ko-KR" altLang="en-US" dirty="0"/>
              <a:t> </a:t>
            </a:r>
            <a:r>
              <a:rPr kumimoji="1" lang="en-US" altLang="ko-KR" dirty="0"/>
              <a:t>float), high (64bits, double) </a:t>
            </a:r>
            <a:r>
              <a:rPr kumimoji="1" lang="ko-KR" altLang="en-US" dirty="0"/>
              <a:t>의 정밀도를 사용할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 default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medium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in vec3 </a:t>
            </a:r>
            <a:r>
              <a:rPr kumimoji="1" lang="en-US" altLang="ko-KR" dirty="0" err="1"/>
              <a:t>vNormal</a:t>
            </a:r>
            <a:r>
              <a:rPr kumimoji="1" lang="en-US" altLang="ko-KR" dirty="0"/>
              <a:t> 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로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넘겨 받은 </a:t>
            </a:r>
            <a:r>
              <a:rPr kumimoji="1" lang="en-US" altLang="ko-KR" dirty="0"/>
              <a:t>varying </a:t>
            </a:r>
            <a:r>
              <a:rPr kumimoji="1" lang="ko-KR" altLang="en-US" dirty="0"/>
              <a:t>변수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대응하는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 내에서 사용한 </a:t>
            </a:r>
            <a:r>
              <a:rPr kumimoji="1" lang="en-US" altLang="ko-KR" dirty="0"/>
              <a:t>out variable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name</a:t>
            </a:r>
            <a:r>
              <a:rPr kumimoji="1" lang="ko-KR" altLang="en-US" dirty="0"/>
              <a:t>과 반드시 같은 </a:t>
            </a:r>
            <a:r>
              <a:rPr kumimoji="1" lang="en-US" altLang="ko-KR" dirty="0"/>
              <a:t>name</a:t>
            </a:r>
            <a:r>
              <a:rPr kumimoji="1" lang="ko-KR" altLang="en-US" dirty="0"/>
              <a:t>을 사용해야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out vec4 FragColor</a:t>
            </a:r>
            <a:r>
              <a:rPr kumimoji="1" lang="ko-KR" altLang="en-US" dirty="0"/>
              <a:t>는 현재 이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를 실행하고 있는 </a:t>
            </a:r>
            <a:r>
              <a:rPr kumimoji="1" lang="en-US" altLang="ko-KR" dirty="0"/>
              <a:t>pixel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칠해져야 할 최종적인 </a:t>
            </a:r>
            <a:r>
              <a:rPr kumimoji="1" lang="en-US" altLang="ko-KR" dirty="0"/>
              <a:t>color</a:t>
            </a:r>
            <a:r>
              <a:rPr kumimoji="1" lang="ko-KR" altLang="en-US" dirty="0"/>
              <a:t>를 가지게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uniform vec4 </a:t>
            </a:r>
            <a:r>
              <a:rPr kumimoji="1" lang="en-US" altLang="ko-KR" dirty="0" err="1"/>
              <a:t>baseColor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WebGL </a:t>
            </a:r>
            <a:r>
              <a:rPr kumimoji="1" lang="ko-KR" altLang="en-US" dirty="0"/>
              <a:t>프로그램으로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직접 전달된 </a:t>
            </a:r>
            <a:r>
              <a:rPr kumimoji="1" lang="en-US" altLang="ko-KR" dirty="0"/>
              <a:t>global uniform variable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main </a:t>
            </a:r>
            <a:r>
              <a:rPr kumimoji="1" lang="ko-KR" altLang="en-US" dirty="0"/>
              <a:t>프로그램 내에서는 </a:t>
            </a:r>
            <a:r>
              <a:rPr kumimoji="1" lang="en-US" altLang="ko-KR" dirty="0"/>
              <a:t>FragColor</a:t>
            </a:r>
            <a:r>
              <a:rPr kumimoji="1" lang="ko-KR" altLang="en-US" dirty="0"/>
              <a:t>의 값을 계산하는 과정이 보여지고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vNormal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z</a:t>
            </a:r>
            <a:r>
              <a:rPr kumimoji="1" lang="ko-KR" altLang="en-US" dirty="0"/>
              <a:t>축을 나타내는 </a:t>
            </a:r>
            <a:r>
              <a:rPr kumimoji="1" lang="en-US" altLang="ko-KR" dirty="0"/>
              <a:t>vector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dot product</a:t>
            </a:r>
            <a:r>
              <a:rPr kumimoji="1" lang="ko-KR" altLang="en-US" dirty="0"/>
              <a:t>를 실행하여 이 값이 양수인 경우 </a:t>
            </a:r>
            <a:r>
              <a:rPr kumimoji="1" lang="en-US" altLang="ko-KR" dirty="0"/>
              <a:t>FragColor</a:t>
            </a:r>
            <a:r>
              <a:rPr kumimoji="1" lang="ko-KR" altLang="en-US" dirty="0"/>
              <a:t>를 </a:t>
            </a:r>
            <a:r>
              <a:rPr kumimoji="1" lang="en-US" altLang="ko-KR" dirty="0" err="1"/>
              <a:t>baseColor</a:t>
            </a:r>
            <a:r>
              <a:rPr kumimoji="1" lang="ko-KR" altLang="en-US" dirty="0"/>
              <a:t>의 각 </a:t>
            </a:r>
            <a:r>
              <a:rPr kumimoji="1" lang="en-US" altLang="ko-KR" dirty="0"/>
              <a:t>component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두배를 한 </a:t>
            </a:r>
            <a:r>
              <a:rPr kumimoji="1" lang="en-US" altLang="ko-KR" dirty="0"/>
              <a:t>vector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assign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dot product</a:t>
            </a:r>
            <a:r>
              <a:rPr kumimoji="1" lang="ko-KR" altLang="en-US" dirty="0"/>
              <a:t>가 양이 아닌 경우에는 </a:t>
            </a:r>
            <a:r>
              <a:rPr kumimoji="1" lang="en-US" altLang="ko-KR" dirty="0" err="1"/>
              <a:t>baseColor</a:t>
            </a:r>
            <a:r>
              <a:rPr kumimoji="1" lang="ko-KR" altLang="en-US" dirty="0"/>
              <a:t>를 그대로 </a:t>
            </a:r>
            <a:r>
              <a:rPr kumimoji="1" lang="en-US" altLang="ko-KR" dirty="0"/>
              <a:t>FragColor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assign</a:t>
            </a:r>
            <a:r>
              <a:rPr kumimoji="1" lang="ko-KR" altLang="en-US" dirty="0"/>
              <a:t>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여기서 한가지 의문이 발생합니다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vertex </a:t>
            </a:r>
            <a:r>
              <a:rPr kumimoji="1" lang="ko-KR" altLang="en-US" dirty="0"/>
              <a:t>당 한번씩 실행되고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fragment </a:t>
            </a:r>
            <a:r>
              <a:rPr kumimoji="1" lang="ko-KR" altLang="en-US" dirty="0"/>
              <a:t>당 한번씩 실행된다고 했는데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그림처럼 하나의 삼각형을 가정했을 때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는 기껏해야 세번 실행될 뿐이고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예를 들면 </a:t>
            </a:r>
            <a:r>
              <a:rPr kumimoji="1" lang="en-US" altLang="ko-KR" dirty="0"/>
              <a:t>fragment shader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전달될 </a:t>
            </a:r>
            <a:r>
              <a:rPr kumimoji="1" lang="en-US" altLang="ko-KR" dirty="0"/>
              <a:t>out </a:t>
            </a:r>
            <a:r>
              <a:rPr kumimoji="1" lang="ko-KR" altLang="en-US" dirty="0"/>
              <a:t>변수의 값이 </a:t>
            </a:r>
            <a:r>
              <a:rPr kumimoji="1" lang="en-US" altLang="ko-KR" dirty="0"/>
              <a:t>3,</a:t>
            </a:r>
            <a:r>
              <a:rPr kumimoji="1" lang="ko-KR" altLang="en-US" dirty="0"/>
              <a:t> </a:t>
            </a:r>
            <a:r>
              <a:rPr kumimoji="1" lang="en-US" altLang="ko-KR" dirty="0"/>
              <a:t>7,</a:t>
            </a:r>
            <a:r>
              <a:rPr kumimoji="1" lang="ko-KR" altLang="en-US" dirty="0"/>
              <a:t> </a:t>
            </a:r>
            <a:r>
              <a:rPr kumimoji="1" lang="en-US" altLang="ko-KR" dirty="0"/>
              <a:t>9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pass</a:t>
            </a:r>
            <a:r>
              <a:rPr kumimoji="1" lang="ko-KR" altLang="en-US" dirty="0"/>
              <a:t>된다 하더라도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삼각형을 그리는데 사용되는 </a:t>
            </a:r>
            <a:r>
              <a:rPr kumimoji="1" lang="en-US" altLang="ko-KR" dirty="0"/>
              <a:t>fragment (pixel) </a:t>
            </a:r>
            <a:r>
              <a:rPr kumimoji="1" lang="ko-KR" altLang="en-US" dirty="0"/>
              <a:t>들은 매우 많아질 수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이런 경우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를 가지고 있지 않은 중간 </a:t>
            </a:r>
            <a:r>
              <a:rPr kumimoji="1" lang="en-US" altLang="ko-KR" dirty="0"/>
              <a:t>pixel</a:t>
            </a:r>
            <a:r>
              <a:rPr kumimoji="1" lang="ko-KR" altLang="en-US" dirty="0"/>
              <a:t>들에 해당하는 </a:t>
            </a:r>
            <a:r>
              <a:rPr kumimoji="1" lang="en-US" altLang="ko-KR" dirty="0"/>
              <a:t>varying </a:t>
            </a:r>
            <a:r>
              <a:rPr kumimoji="1" lang="ko-KR" altLang="en-US" dirty="0"/>
              <a:t>변수들의 값은 어떻게 정해지는가 하는 의문이 들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맨 오른쪽 그림에서 보듯 각 </a:t>
            </a:r>
            <a:r>
              <a:rPr kumimoji="1" lang="en-US" altLang="ko-KR" dirty="0"/>
              <a:t>pixel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해당하는 값은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를 포함하는 </a:t>
            </a:r>
            <a:r>
              <a:rPr kumimoji="1" lang="en-US" altLang="ko-KR" dirty="0"/>
              <a:t>pixel</a:t>
            </a:r>
            <a:r>
              <a:rPr kumimoji="1" lang="ko-KR" altLang="en-US" dirty="0"/>
              <a:t>들의 데이터를 </a:t>
            </a:r>
            <a:r>
              <a:rPr kumimoji="1" lang="en-US" altLang="ko-KR" dirty="0"/>
              <a:t>interpolation</a:t>
            </a:r>
            <a:r>
              <a:rPr kumimoji="1" lang="ko-KR" altLang="en-US" dirty="0"/>
              <a:t>하여 구해질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그림에서 </a:t>
            </a:r>
            <a:r>
              <a:rPr kumimoji="1" lang="en-US" altLang="ko-KR" dirty="0"/>
              <a:t>3,</a:t>
            </a:r>
            <a:r>
              <a:rPr kumimoji="1" lang="ko-KR" altLang="en-US" dirty="0"/>
              <a:t> </a:t>
            </a:r>
            <a:r>
              <a:rPr kumimoji="1" lang="en-US" altLang="ko-KR" dirty="0"/>
              <a:t>7,</a:t>
            </a:r>
            <a:r>
              <a:rPr kumimoji="1" lang="ko-KR" altLang="en-US" dirty="0"/>
              <a:t> </a:t>
            </a:r>
            <a:r>
              <a:rPr kumimoji="1" lang="en-US" altLang="ko-KR" dirty="0"/>
              <a:t>9</a:t>
            </a:r>
            <a:r>
              <a:rPr kumimoji="1" lang="ko-KR" altLang="en-US" dirty="0"/>
              <a:t> 라는 </a:t>
            </a:r>
            <a:r>
              <a:rPr kumimoji="1" lang="en-US" altLang="ko-KR" dirty="0"/>
              <a:t>vertex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해당하는 값들이 선형 보간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linear interpolation</a:t>
            </a:r>
            <a:r>
              <a:rPr kumimoji="1" lang="ko-KR" altLang="en-US" dirty="0"/>
              <a:t> 되어 삼각형을 이루는 </a:t>
            </a:r>
            <a:r>
              <a:rPr kumimoji="1" lang="en-US" altLang="ko-KR" dirty="0"/>
              <a:t>pixel</a:t>
            </a:r>
            <a:r>
              <a:rPr kumimoji="1" lang="ko-KR" altLang="en-US" dirty="0"/>
              <a:t>들에 사용되는 것을 알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01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Vertex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의 코드들은 분리된 파일로 저장되었다가 읽어올 수도 있지만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슬라이드에서의 예처럼 </a:t>
            </a:r>
            <a:r>
              <a:rPr kumimoji="1" lang="en-US" altLang="ko-KR" dirty="0"/>
              <a:t>String</a:t>
            </a:r>
            <a:r>
              <a:rPr kumimoji="1" lang="ko-KR" altLang="en-US" dirty="0"/>
              <a:t> 값으로 </a:t>
            </a:r>
            <a:r>
              <a:rPr kumimoji="1" lang="en-US" altLang="ko-KR" dirty="0"/>
              <a:t>JavaScript</a:t>
            </a:r>
            <a:r>
              <a:rPr kumimoji="1" lang="ko-KR" altLang="en-US" dirty="0"/>
              <a:t>의 변수에 직접 </a:t>
            </a:r>
            <a:r>
              <a:rPr kumimoji="1" lang="en-US" altLang="ko-KR" dirty="0"/>
              <a:t>assign </a:t>
            </a:r>
            <a:r>
              <a:rPr kumimoji="1" lang="ko-KR" altLang="en-US" dirty="0"/>
              <a:t>될 수도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5761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C9FA8-BA94-ABEB-7A26-05FEC7DE7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AE0ADAF-D268-D0C2-EED9-95A2D55746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508C0F9-2B5F-C0A3-1D12-CDCEE06AB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vertex</a:t>
            </a:r>
            <a:r>
              <a:rPr kumimoji="1" lang="ko-KR" altLang="en-US" dirty="0"/>
              <a:t>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를 각각 </a:t>
            </a:r>
            <a:r>
              <a:rPr kumimoji="1" lang="en-US" altLang="ko-KR" dirty="0"/>
              <a:t>compile</a:t>
            </a:r>
            <a:r>
              <a:rPr kumimoji="1" lang="ko-KR" altLang="en-US" dirty="0"/>
              <a:t>하고 </a:t>
            </a:r>
            <a:r>
              <a:rPr kumimoji="1" lang="en-US" altLang="ko-KR" dirty="0"/>
              <a:t>link</a:t>
            </a:r>
            <a:r>
              <a:rPr kumimoji="1" lang="ko-KR" altLang="en-US" dirty="0"/>
              <a:t>하여 </a:t>
            </a:r>
            <a:r>
              <a:rPr kumimoji="1" lang="en-US" altLang="ko-KR" dirty="0"/>
              <a:t>shader program</a:t>
            </a:r>
            <a:r>
              <a:rPr kumimoji="1" lang="ko-KR" altLang="en-US" dirty="0"/>
              <a:t>을 생성하는 과정입니다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먼저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 shader object</a:t>
            </a:r>
            <a:r>
              <a:rPr kumimoji="1" lang="ko-KR" altLang="en-US" dirty="0"/>
              <a:t>를 생성합니다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각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들에 이전에 </a:t>
            </a:r>
            <a:r>
              <a:rPr kumimoji="1" lang="en-US" altLang="ko-KR" dirty="0"/>
              <a:t>String</a:t>
            </a:r>
            <a:r>
              <a:rPr kumimoji="1" lang="ko-KR" altLang="en-US" dirty="0"/>
              <a:t>값을 가지는 </a:t>
            </a:r>
            <a:r>
              <a:rPr kumimoji="1" lang="en-US" altLang="ko-KR" dirty="0"/>
              <a:t>shader source</a:t>
            </a:r>
            <a:r>
              <a:rPr kumimoji="1" lang="ko-KR" altLang="en-US" dirty="0"/>
              <a:t>들을 </a:t>
            </a:r>
            <a:r>
              <a:rPr kumimoji="1" lang="en-US" altLang="ko-KR" dirty="0"/>
              <a:t>set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그리고 각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들을 </a:t>
            </a:r>
            <a:r>
              <a:rPr kumimoji="1" lang="en-US" altLang="ko-KR" dirty="0"/>
              <a:t>compile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 이후 두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들을 통합하는 </a:t>
            </a:r>
            <a:r>
              <a:rPr kumimoji="1" lang="en-US" altLang="ko-KR" dirty="0"/>
              <a:t>shader program</a:t>
            </a:r>
            <a:r>
              <a:rPr kumimoji="1" lang="ko-KR" altLang="en-US" dirty="0"/>
              <a:t>을 생성합니다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 </a:t>
            </a:r>
            <a:r>
              <a:rPr kumimoji="1" lang="en-US" altLang="ko-KR" dirty="0"/>
              <a:t>shader program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vertexShader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fragmentShader object</a:t>
            </a:r>
            <a:r>
              <a:rPr kumimoji="1" lang="ko-KR" altLang="en-US" dirty="0"/>
              <a:t>들을 </a:t>
            </a:r>
            <a:r>
              <a:rPr kumimoji="1" lang="en-US" altLang="ko-KR" dirty="0"/>
              <a:t>attach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마지막으로 </a:t>
            </a:r>
            <a:r>
              <a:rPr kumimoji="1" lang="en-US" altLang="ko-KR" dirty="0"/>
              <a:t>shader program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link operation</a:t>
            </a:r>
            <a:r>
              <a:rPr kumimoji="1" lang="ko-KR" altLang="en-US" dirty="0"/>
              <a:t>을 가하여 두</a:t>
            </a:r>
            <a:r>
              <a:rPr kumimoji="1" lang="en-US" altLang="ko-KR" dirty="0"/>
              <a:t> shader object</a:t>
            </a:r>
            <a:r>
              <a:rPr kumimoji="1" lang="ko-KR" altLang="en-US" dirty="0"/>
              <a:t>들을 </a:t>
            </a:r>
            <a:r>
              <a:rPr kumimoji="1" lang="en-US" altLang="ko-KR" dirty="0"/>
              <a:t>link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5AD383-16AD-E675-21C6-6536142BCE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2308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Vertex Buffer Object, </a:t>
            </a:r>
            <a:r>
              <a:rPr kumimoji="1" lang="ko-KR" altLang="en-US" dirty="0"/>
              <a:t>줄여서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 data, 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 shader</a:t>
            </a:r>
            <a:r>
              <a:rPr kumimoji="1" lang="ko-KR" altLang="en-US" dirty="0"/>
              <a:t>로 전달되는 </a:t>
            </a:r>
            <a:r>
              <a:rPr kumimoji="1" lang="en-US" altLang="ko-KR" dirty="0"/>
              <a:t>attribute</a:t>
            </a:r>
            <a:r>
              <a:rPr kumimoji="1" lang="ko-KR" altLang="en-US" dirty="0"/>
              <a:t> </a:t>
            </a:r>
            <a:r>
              <a:rPr kumimoji="1" lang="en-US" altLang="ko-KR" dirty="0"/>
              <a:t>variable data </a:t>
            </a:r>
            <a:r>
              <a:rPr kumimoji="1" lang="ko-KR" altLang="en-US" dirty="0"/>
              <a:t>가 저장되는 </a:t>
            </a:r>
            <a:r>
              <a:rPr kumimoji="1" lang="en-US" altLang="ko-KR" dirty="0"/>
              <a:t>GPU</a:t>
            </a:r>
            <a:r>
              <a:rPr kumimoji="1" lang="ko-KR" altLang="en-US" dirty="0"/>
              <a:t> 내의 </a:t>
            </a:r>
            <a:r>
              <a:rPr kumimoji="1" lang="en-US" altLang="ko-KR" dirty="0"/>
              <a:t>memory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말합니다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여기서 </a:t>
            </a:r>
            <a:r>
              <a:rPr kumimoji="1" lang="en-US" altLang="ko-KR" dirty="0"/>
              <a:t>vertex attributes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vertex </a:t>
            </a:r>
            <a:r>
              <a:rPr kumimoji="1" lang="ko-KR" altLang="en-US" dirty="0"/>
              <a:t>좌표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 color, texture coordinates, normal vector </a:t>
            </a:r>
            <a:r>
              <a:rPr kumimoji="1" lang="ko-KR" altLang="en-US" dirty="0"/>
              <a:t>등을 들 수 있는데요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 </a:t>
            </a:r>
            <a:r>
              <a:rPr kumimoji="1" lang="ko-KR" altLang="en-US" dirty="0"/>
              <a:t>좌표나 </a:t>
            </a:r>
            <a:r>
              <a:rPr kumimoji="1" lang="en-US" altLang="ko-KR" dirty="0"/>
              <a:t>color</a:t>
            </a:r>
            <a:r>
              <a:rPr kumimoji="1" lang="ko-KR" altLang="en-US" dirty="0"/>
              <a:t>는 무엇인지 이미 우리가 알고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나머지 것들에 대해서는 차차 배워 나갈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CPU</a:t>
            </a:r>
            <a:r>
              <a:rPr kumimoji="1" lang="ko-KR" altLang="en-US" dirty="0"/>
              <a:t>내의 </a:t>
            </a:r>
            <a:r>
              <a:rPr kumimoji="1" lang="en-US" altLang="ko-KR" dirty="0"/>
              <a:t>vertex data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batch </a:t>
            </a:r>
            <a:r>
              <a:rPr kumimoji="1" lang="ko-KR" altLang="en-US" dirty="0"/>
              <a:t>방식으로 덩어리 채로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로 옮겨지게</a:t>
            </a:r>
            <a:r>
              <a:rPr kumimoji="1" lang="en-US" altLang="ko-KR" dirty="0"/>
              <a:t> </a:t>
            </a:r>
            <a:r>
              <a:rPr kumimoji="1" lang="ko-KR" altLang="en-US" dirty="0"/>
              <a:t>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여기서 한가지 특이한 것은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data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저장하는 데에는 미리 고정된 특별한 형식이 없다는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개발자가 임의로 저장되는 형식을 자유롭게 정할 수 있다는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6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kumimoji="1" lang="en-US" altLang="ko-KR" dirty="0"/>
              <a:t>OpenGL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3D </a:t>
            </a:r>
            <a:r>
              <a:rPr kumimoji="1" lang="ko-KR" altLang="en-US" dirty="0"/>
              <a:t>공간 중 어떤 부분을 그려 낼 수 있을까요</a:t>
            </a:r>
            <a:r>
              <a:rPr kumimoji="1" lang="en-US" altLang="ko-KR" dirty="0"/>
              <a:t>?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그림에서 보듯이 </a:t>
            </a:r>
            <a:r>
              <a:rPr kumimoji="1" lang="en-US" altLang="ko-KR" dirty="0"/>
              <a:t>x, y, z </a:t>
            </a:r>
            <a:r>
              <a:rPr kumimoji="1" lang="ko-KR" altLang="en-US" dirty="0"/>
              <a:t>좌표가 모두 </a:t>
            </a:r>
            <a:r>
              <a:rPr kumimoji="1" lang="en-US" altLang="ko-KR" dirty="0"/>
              <a:t>-1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1</a:t>
            </a:r>
            <a:r>
              <a:rPr kumimoji="1" lang="ko-KR" altLang="en-US" dirty="0"/>
              <a:t> 사이인 공간 안에 있을 때 </a:t>
            </a:r>
            <a:r>
              <a:rPr kumimoji="1" lang="en-US" altLang="ko-KR" dirty="0"/>
              <a:t>Window</a:t>
            </a:r>
            <a:r>
              <a:rPr kumimoji="1" lang="ko-KR" altLang="en-US" dirty="0"/>
              <a:t>에 그려질 수 있습니다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이러한 좌표계를 </a:t>
            </a:r>
            <a:r>
              <a:rPr kumimoji="1" lang="en-US" altLang="ko-KR" dirty="0"/>
              <a:t>NDC, 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Normalized Device Coordinates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합니다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뒤에서 우리는 </a:t>
            </a:r>
            <a:r>
              <a:rPr kumimoji="1" lang="en-US" altLang="ko-KR" dirty="0"/>
              <a:t>camera </a:t>
            </a:r>
            <a:r>
              <a:rPr kumimoji="1" lang="ko-KR" altLang="en-US" dirty="0"/>
              <a:t>배치와 각종 </a:t>
            </a:r>
            <a:r>
              <a:rPr kumimoji="1" lang="en-US" altLang="ko-KR" dirty="0"/>
              <a:t>transformation</a:t>
            </a:r>
            <a:r>
              <a:rPr kumimoji="1" lang="ko-KR" altLang="en-US" dirty="0"/>
              <a:t>들에 대해 배우게 됩니다만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당분간 기본적으로 주어진 </a:t>
            </a:r>
            <a:r>
              <a:rPr kumimoji="1" lang="en-US" altLang="ko-KR" dirty="0"/>
              <a:t>default camera </a:t>
            </a:r>
            <a:r>
              <a:rPr kumimoji="1" lang="ko-KR" altLang="en-US" dirty="0"/>
              <a:t>만을 사용한다고 가정하면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NDC </a:t>
            </a:r>
            <a:r>
              <a:rPr kumimoji="1" lang="ko-KR" altLang="en-US" dirty="0" err="1"/>
              <a:t>공간안에</a:t>
            </a:r>
            <a:r>
              <a:rPr kumimoji="1" lang="ko-KR" altLang="en-US" dirty="0"/>
              <a:t> 들어있는 좌표를 가지는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만을 </a:t>
            </a:r>
            <a:r>
              <a:rPr kumimoji="1" lang="en-US" altLang="ko-KR" dirty="0"/>
              <a:t>OpenGL</a:t>
            </a:r>
            <a:r>
              <a:rPr kumimoji="1" lang="ko-KR" altLang="en-US" dirty="0"/>
              <a:t>이 그려낼 수 있다고 할 수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 </a:t>
            </a:r>
            <a:r>
              <a:rPr kumimoji="1" lang="ko-KR" altLang="en-US" dirty="0"/>
              <a:t>당분간 우리는 </a:t>
            </a:r>
            <a:r>
              <a:rPr kumimoji="1" lang="en-US" altLang="ko-KR" dirty="0"/>
              <a:t>x, y, z </a:t>
            </a:r>
            <a:r>
              <a:rPr kumimoji="1" lang="ko-KR" altLang="en-US" dirty="0"/>
              <a:t>좌표 모두 </a:t>
            </a:r>
            <a:r>
              <a:rPr kumimoji="1" lang="en-US" altLang="ko-KR" dirty="0"/>
              <a:t>-1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1 </a:t>
            </a:r>
            <a:r>
              <a:rPr kumimoji="1" lang="ko-KR" altLang="en-US" dirty="0"/>
              <a:t>사이에 있는 것들만을 사용하여 여러가지 예제 프로그램을 만들어 볼 것입니다</a:t>
            </a:r>
            <a:r>
              <a:rPr kumimoji="1"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32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Homogeneous coordinates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N</a:t>
            </a:r>
            <a:r>
              <a:rPr kumimoji="1" lang="ko-KR" altLang="en-US" dirty="0"/>
              <a:t>차원 </a:t>
            </a:r>
            <a:r>
              <a:rPr kumimoji="1" lang="en-US" altLang="ko-KR" dirty="0"/>
              <a:t>position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(N+1)</a:t>
            </a:r>
            <a:r>
              <a:rPr kumimoji="1" lang="ko-KR" altLang="en-US" dirty="0"/>
              <a:t>차원 </a:t>
            </a:r>
            <a:r>
              <a:rPr kumimoji="1" lang="en-US" altLang="ko-KR" dirty="0"/>
              <a:t>vector</a:t>
            </a:r>
            <a:r>
              <a:rPr kumimoji="1" lang="ko-KR" altLang="en-US" dirty="0"/>
              <a:t>로 표시합니다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 3D position</a:t>
            </a:r>
            <a:r>
              <a:rPr kumimoji="1" lang="ko-KR" altLang="en-US" dirty="0"/>
              <a:t>은 </a:t>
            </a:r>
            <a:r>
              <a:rPr kumimoji="1" lang="ko-KR" altLang="en-US" dirty="0" err="1"/>
              <a:t>네개의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component</a:t>
            </a:r>
            <a:r>
              <a:rPr kumimoji="1" lang="ko-KR" altLang="en-US" dirty="0"/>
              <a:t>를 가지는 </a:t>
            </a:r>
            <a:r>
              <a:rPr kumimoji="1" lang="en-US" altLang="ko-KR" dirty="0"/>
              <a:t>4D vector</a:t>
            </a:r>
            <a:r>
              <a:rPr kumimoji="1" lang="ko-KR" altLang="en-US" dirty="0"/>
              <a:t>로 표시하는 것이죠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Homogeneous 4D vector [x', y', z', w]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3D coordinates</a:t>
            </a:r>
            <a:r>
              <a:rPr kumimoji="1" lang="ko-KR" altLang="en-US" dirty="0"/>
              <a:t>로 바꾸려면 마지막 </a:t>
            </a:r>
            <a:r>
              <a:rPr kumimoji="1" lang="en-US" altLang="ko-KR" dirty="0"/>
              <a:t>w </a:t>
            </a:r>
            <a:r>
              <a:rPr kumimoji="1" lang="ko-KR" altLang="en-US" dirty="0"/>
              <a:t>값으로 </a:t>
            </a:r>
            <a:r>
              <a:rPr kumimoji="1" lang="en-US" altLang="ko-KR" dirty="0"/>
              <a:t>x', y', z' </a:t>
            </a:r>
            <a:r>
              <a:rPr kumimoji="1" lang="ko-KR" altLang="en-US" dirty="0"/>
              <a:t>값을 나누어 주면 됩니다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그러므로 </a:t>
            </a:r>
            <a:r>
              <a:rPr kumimoji="1" lang="en-US" altLang="ko-KR" dirty="0"/>
              <a:t>4D homogenous coordinates [x, y, z, 1]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3D coordinates [</a:t>
            </a:r>
            <a:r>
              <a:rPr kumimoji="1" lang="en-US" altLang="ko-KR" dirty="0" err="1"/>
              <a:t>x,y,z</a:t>
            </a:r>
            <a:r>
              <a:rPr kumimoji="1" lang="en-US" altLang="ko-KR" dirty="0"/>
              <a:t>] </a:t>
            </a:r>
            <a:r>
              <a:rPr kumimoji="1" lang="ko-KR" altLang="en-US" dirty="0"/>
              <a:t>와 같게 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여기서 </a:t>
            </a:r>
            <a:r>
              <a:rPr kumimoji="1" lang="en-US" altLang="ko-KR" dirty="0"/>
              <a:t>w = 1 </a:t>
            </a:r>
            <a:r>
              <a:rPr kumimoji="1" lang="ko-KR" altLang="en-US" dirty="0"/>
              <a:t>이 됩니다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예를 들어 </a:t>
            </a:r>
            <a:r>
              <a:rPr kumimoji="1" lang="en-US" altLang="ko-KR" dirty="0"/>
              <a:t>3D coordinates p = [1, 2, 3]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4D homogenous</a:t>
            </a:r>
            <a:r>
              <a:rPr kumimoji="1" lang="ko-KR" altLang="en-US" dirty="0"/>
              <a:t>로 바꾸면 마지막에 </a:t>
            </a:r>
            <a:r>
              <a:rPr kumimoji="1" lang="en-US" altLang="ko-KR" dirty="0"/>
              <a:t>w = 1</a:t>
            </a:r>
            <a:r>
              <a:rPr kumimoji="1" lang="ko-KR" altLang="en-US" dirty="0"/>
              <a:t>을 추가하여 </a:t>
            </a:r>
            <a:r>
              <a:rPr kumimoji="1" lang="en-US" altLang="ko-KR" dirty="0"/>
              <a:t>p' = [1, 2, 3, 1] </a:t>
            </a:r>
            <a:r>
              <a:rPr kumimoji="1" lang="ko-KR" altLang="en-US" dirty="0"/>
              <a:t>이 됩니다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반대로 </a:t>
            </a:r>
            <a:r>
              <a:rPr kumimoji="1" lang="en-US" altLang="ko-KR" dirty="0"/>
              <a:t>4D homogenous coordinates p' = [2, 4, 6, 2]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3D coordinates</a:t>
            </a:r>
            <a:r>
              <a:rPr kumimoji="1" lang="ko-KR" altLang="en-US" dirty="0"/>
              <a:t>로 바꾸면 </a:t>
            </a:r>
            <a:r>
              <a:rPr kumimoji="1" lang="en-US" altLang="ko-KR" dirty="0"/>
              <a:t>x, y, z component</a:t>
            </a:r>
            <a:r>
              <a:rPr kumimoji="1" lang="ko-KR" altLang="en-US" dirty="0"/>
              <a:t>들을 </a:t>
            </a:r>
            <a:r>
              <a:rPr kumimoji="1" lang="en-US" altLang="ko-KR" dirty="0"/>
              <a:t>w = 2</a:t>
            </a:r>
            <a:r>
              <a:rPr kumimoji="1" lang="ko-KR" altLang="en-US" dirty="0"/>
              <a:t>로 나누어서 </a:t>
            </a:r>
            <a:r>
              <a:rPr kumimoji="1" lang="en-US" altLang="ko-KR" dirty="0"/>
              <a:t>p = [1, 2, 3] </a:t>
            </a:r>
            <a:r>
              <a:rPr kumimoji="1" lang="ko-KR" altLang="en-US" dirty="0"/>
              <a:t>이 됩니다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위의 두 예가 의미하는 바는  두 개의 </a:t>
            </a:r>
            <a:r>
              <a:rPr kumimoji="1" lang="en-US" altLang="ko-KR" dirty="0"/>
              <a:t>4D homogenous coordinates [1, 2, 3, 1] 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[2, 4, 6, 2] </a:t>
            </a:r>
            <a:r>
              <a:rPr kumimoji="1" lang="ko-KR" altLang="en-US" dirty="0"/>
              <a:t>가 같다는 것입니다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4</a:t>
            </a:r>
            <a:r>
              <a:rPr kumimoji="1" lang="ko-KR" altLang="en-US" dirty="0"/>
              <a:t>차원 </a:t>
            </a:r>
            <a:r>
              <a:rPr kumimoji="1" lang="en-US" altLang="ko-KR" dirty="0"/>
              <a:t>homogenous coordinates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사용하는 이유는 여러 측면에서 이야기 할 수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그러나 가장 직관적인 이유는 </a:t>
            </a:r>
            <a:r>
              <a:rPr kumimoji="1" lang="en-US" altLang="ko-KR" dirty="0"/>
              <a:t>translation</a:t>
            </a:r>
            <a:r>
              <a:rPr kumimoji="1" lang="ko-KR" altLang="en-US" dirty="0"/>
              <a:t>등의 모든 가능한 </a:t>
            </a:r>
            <a:r>
              <a:rPr kumimoji="1" lang="en-US" altLang="ko-KR" dirty="0"/>
              <a:t>transformation operation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4 x 4 matrix </a:t>
            </a:r>
            <a:r>
              <a:rPr kumimoji="1" lang="ko-KR" altLang="en-US" dirty="0"/>
              <a:t>연산으로 표현하기 위해서 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이에 관해서는 나중에 </a:t>
            </a:r>
            <a:r>
              <a:rPr kumimoji="1" lang="en-US" altLang="ko-KR" dirty="0"/>
              <a:t>transformation </a:t>
            </a:r>
            <a:r>
              <a:rPr kumimoji="1" lang="ko-KR" altLang="en-US" dirty="0"/>
              <a:t>파트에서 배우게 될 것입니다</a:t>
            </a:r>
            <a:r>
              <a:rPr kumimoji="1"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671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 algn="ctr">
              <a:defRPr sz="4400" b="1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60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1384" y="1124743"/>
            <a:ext cx="11043247" cy="5256585"/>
          </a:xfrm>
        </p:spPr>
        <p:txBody>
          <a:bodyPr/>
          <a:lstStyle>
            <a:lvl2pPr marL="742950" indent="-285750">
              <a:buFont typeface="시스템 서체 일반체"/>
              <a:buChar char="◦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77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51384" y="1124745"/>
            <a:ext cx="5443016" cy="554461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24745"/>
            <a:ext cx="5397031" cy="554461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681723-6876-B176-4DD0-7454E231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194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51384" y="1124743"/>
            <a:ext cx="11043247" cy="5256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94631" y="6381328"/>
            <a:ext cx="373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NanumSquare Neo OTF Regular" pitchFamily="2" charset="-127"/>
                <a:ea typeface="NanumSquare Neo OTF Regular" pitchFamily="2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5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3600" b="1" i="0" kern="1200">
          <a:solidFill>
            <a:schemeClr val="tx1"/>
          </a:solidFill>
          <a:latin typeface="Tahoma" panose="020B0604030504040204" pitchFamily="34" charset="0"/>
          <a:ea typeface="NanumSquare Neo OTF Heavy" pitchFamily="2" charset="-127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시스템 서체 일반체"/>
        <a:buChar char="◦"/>
        <a:defRPr sz="18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02_1 Rendering Basics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3544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4D18B-1410-CCBF-357D-DB54C9DA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VAO (Vertex Array Object)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FBEFF8-C5DB-D063-6949-69AD2C31B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VBO: </a:t>
            </a:r>
            <a:r>
              <a:rPr kumimoji="1" lang="ko-KR" altLang="en-US" dirty="0"/>
              <a:t>실제 </a:t>
            </a:r>
            <a:r>
              <a:rPr kumimoji="1" lang="en-US" altLang="ko-KR" dirty="0"/>
              <a:t>vertex data</a:t>
            </a:r>
            <a:r>
              <a:rPr kumimoji="1" lang="ko-KR" altLang="en-US" dirty="0"/>
              <a:t>를 저장하고 전송하기 위한 </a:t>
            </a:r>
            <a:r>
              <a:rPr kumimoji="1" lang="en-US" altLang="ko-KR" dirty="0"/>
              <a:t>buffer</a:t>
            </a:r>
          </a:p>
          <a:p>
            <a:pPr marL="0" indent="0">
              <a:buNone/>
            </a:pPr>
            <a:r>
              <a:rPr kumimoji="1" lang="en-US" altLang="ko-KR" dirty="0"/>
              <a:t>VAO (Vertex Array Object):</a:t>
            </a:r>
            <a:r>
              <a:rPr kumimoji="1" lang="ko-KR" altLang="en-US" dirty="0"/>
              <a:t>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들을 어떻게 연결하고 사용할지에 대한 설정 상태를 저장하는 </a:t>
            </a:r>
            <a:r>
              <a:rPr kumimoji="1" lang="en-US" altLang="ko-KR" dirty="0"/>
              <a:t>“container” 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EEC663-B554-18C8-73F3-21BB6D4B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4117F-1DCC-48E8-1580-87E1C3FADD27}"/>
              </a:ext>
            </a:extLst>
          </p:cNvPr>
          <p:cNvSpPr txBox="1"/>
          <p:nvPr/>
        </p:nvSpPr>
        <p:spPr>
          <a:xfrm>
            <a:off x="6782977" y="2341393"/>
            <a:ext cx="4837031" cy="34163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Examples:</a:t>
            </a:r>
          </a:p>
          <a:p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VAO 1     vertex positions in VBO 1</a:t>
            </a:r>
          </a:p>
          <a:p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vertex texture coordinates in VBO 1</a:t>
            </a:r>
          </a:p>
          <a:p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vertex normal in VBO 1           </a:t>
            </a:r>
          </a:p>
          <a:p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vertex colors in VBO 2</a:t>
            </a:r>
          </a:p>
          <a:p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VAO 2     vertex position in VBO 3</a:t>
            </a:r>
          </a:p>
          <a:p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vertex normal in VBO 3</a:t>
            </a:r>
          </a:p>
          <a:p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vertex color in VBO 3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F60836-30B6-D6C0-784F-1AFABA31E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11" y="2249496"/>
            <a:ext cx="5995634" cy="354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709AA-C301-3604-9509-996C73B1A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VAO and VBO Code (1/2)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2ED66D-045A-E6EB-CA78-E10CA90E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EE745A-CBAB-438C-9F84-96D23FA7EF2D}"/>
              </a:ext>
            </a:extLst>
          </p:cNvPr>
          <p:cNvSpPr txBox="1"/>
          <p:nvPr/>
        </p:nvSpPr>
        <p:spPr>
          <a:xfrm>
            <a:off x="586799" y="1210681"/>
            <a:ext cx="11007831" cy="48013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Triangle vertex coordinates</a:t>
            </a:r>
          </a:p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vertices =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Float32Array([</a:t>
            </a: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-0.5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-0.5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  // Bottom left</a:t>
            </a: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  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-0.5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  // Bottom right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Top center</a:t>
            </a:r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Create Vertex Array Object (VAO)</a:t>
            </a:r>
          </a:p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vao = gl.createVertexArray();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gl.bindVertexArray(vao);</a:t>
            </a:r>
            <a:b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Create Vertex Buffer and bind data</a:t>
            </a:r>
          </a:p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vertexBuffer = gl.createBuffer();</a:t>
            </a:r>
            <a:b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Designate the target vertex buffer (to bind)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gl.bindBuffer(gl.ARRAY_BUFFER, vertexBuffer);</a:t>
            </a:r>
            <a:b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C288DA-623E-C59C-A841-36A7DFC620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630"/>
          <a:stretch/>
        </p:blipFill>
        <p:spPr>
          <a:xfrm>
            <a:off x="7104112" y="728700"/>
            <a:ext cx="301945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5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99E5A-012C-B08C-50AE-8F3FF6DA0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2CA35-45EA-0D34-1CC8-AEB59A32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VAO and VBO Code (2/2)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C16285-8574-55E7-5DF8-FBBDC111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0E700-8447-C1A4-B29C-4C81A10F75FA}"/>
              </a:ext>
            </a:extLst>
          </p:cNvPr>
          <p:cNvSpPr txBox="1"/>
          <p:nvPr/>
        </p:nvSpPr>
        <p:spPr>
          <a:xfrm>
            <a:off x="586799" y="1210681"/>
            <a:ext cx="11007831" cy="258532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Feed the vertex coordinates to the vertex buffer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gl.bufferData(gl.ARRAY_BUFFER, vertices, gl.STATIC_DRAW);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Link vertex data to shader program variables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gl.vertexAttribPointer(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gl.FLOAT,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gl.enableVertexAttribArray(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unbind VAO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gl.bindVertexArray(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0173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C3158-6759-D167-871F-AE80E5D7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Rendering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6711A4-38D8-474E-9C2A-1D41CE6C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9E817C-6C6F-1CAA-1A6F-1DD6D752AB7D}"/>
              </a:ext>
            </a:extLst>
          </p:cNvPr>
          <p:cNvSpPr txBox="1"/>
          <p:nvPr/>
        </p:nvSpPr>
        <p:spPr>
          <a:xfrm>
            <a:off x="573464" y="1124744"/>
            <a:ext cx="6602656" cy="39703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Use shader program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gl.useProgram(shaderProgram);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Render loop</a:t>
            </a:r>
          </a:p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render()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gl.clear(gl.COLOR_BUFFER_BIT);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// Bind VAO and draw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gl.bindVertexArray(vao);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gl.drawArrays(gl.TRIANGLES,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Start rendering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render();</a:t>
            </a:r>
          </a:p>
        </p:txBody>
      </p:sp>
    </p:spTree>
    <p:extLst>
      <p:ext uri="{BB962C8B-B14F-4D97-AF65-F5344CB8AC3E}">
        <p14:creationId xmlns:p14="http://schemas.microsoft.com/office/powerpoint/2010/main" val="306304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E3670-5C31-5A41-9B19-76D53343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OpenGL Primitives (1/2)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30CD7E-2360-B544-90E4-E8497D90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C6C350-2471-2CA6-56C3-A508BDE3DC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82"/>
          <a:stretch/>
        </p:blipFill>
        <p:spPr bwMode="auto">
          <a:xfrm>
            <a:off x="839416" y="1556792"/>
            <a:ext cx="10895624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284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E3670-5C31-5A41-9B19-76D53343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OpenGL Primitives (2/2)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30CD7E-2360-B544-90E4-E8497D90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AB2D08-F257-702B-1F26-8D06940E90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18"/>
          <a:stretch/>
        </p:blipFill>
        <p:spPr bwMode="auto">
          <a:xfrm>
            <a:off x="781535" y="1628800"/>
            <a:ext cx="10628929" cy="242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549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823A9-D460-8CD3-618B-B86AF3FD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02_HelloTriangle.html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852B181-458A-2161-91DD-11B211592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456" y="1382328"/>
            <a:ext cx="5969000" cy="45974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3702EE-9C43-4B6F-33E4-D3FDDC01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76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B9A5A10F-AC55-0417-95EF-D4756A92F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528963"/>
              </p:ext>
            </p:extLst>
          </p:nvPr>
        </p:nvGraphicFramePr>
        <p:xfrm>
          <a:off x="7671383" y="4632628"/>
          <a:ext cx="2407715" cy="1574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130">
                  <a:extLst>
                    <a:ext uri="{9D8B030D-6E8A-4147-A177-3AD203B41FA5}">
                      <a16:colId xmlns:a16="http://schemas.microsoft.com/office/drawing/2014/main" val="1677921910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1029843315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2380875449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1353564942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3348437833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3074980052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3676597422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3500563956"/>
                    </a:ext>
                  </a:extLst>
                </a:gridCol>
                <a:gridCol w="278675">
                  <a:extLst>
                    <a:ext uri="{9D8B030D-6E8A-4147-A177-3AD203B41FA5}">
                      <a16:colId xmlns:a16="http://schemas.microsoft.com/office/drawing/2014/main" val="1594508111"/>
                    </a:ext>
                  </a:extLst>
                </a:gridCol>
              </a:tblGrid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9057315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0476049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7438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4832359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62678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2211713"/>
                  </a:ext>
                </a:extLst>
              </a:tr>
            </a:tbl>
          </a:graphicData>
        </a:graphic>
      </p:graphicFrame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CCF1AA9E-AACE-9CE5-B497-EB70307FA010}"/>
              </a:ext>
            </a:extLst>
          </p:cNvPr>
          <p:cNvSpPr/>
          <p:nvPr/>
        </p:nvSpPr>
        <p:spPr>
          <a:xfrm>
            <a:off x="5100007" y="1240711"/>
            <a:ext cx="5027550" cy="9687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4F836C-BCEC-D7AE-24C3-0D3D1DC8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Rendering Overview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9FBE9C-1C0A-2DEF-48E5-F16CCA4C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F4082092-182B-A8B7-9557-672D7C0DA697}"/>
              </a:ext>
            </a:extLst>
          </p:cNvPr>
          <p:cNvSpPr/>
          <p:nvPr/>
        </p:nvSpPr>
        <p:spPr>
          <a:xfrm>
            <a:off x="767408" y="1412776"/>
            <a:ext cx="3096344" cy="4608512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1172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sz="2000" b="1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WebGL Program</a:t>
            </a:r>
          </a:p>
          <a:p>
            <a:pPr algn="ctr"/>
            <a:endParaRPr kumimoji="1" lang="en-US" altLang="ko-KR" sz="2000" b="1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kumimoji="1" lang="en-US" altLang="ko-KR" b="1" dirty="0">
              <a:solidFill>
                <a:srgbClr val="9B239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kumimoji="1"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Prepare Shader sources</a:t>
            </a:r>
            <a:endParaRPr kumimoji="1"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NanumSquare Neo OTF Regular" pitchFamily="2" charset="-127"/>
              <a:ea typeface="NanumSquare Neo OTF Regular" pitchFamily="2" charset="-127"/>
              <a:cs typeface="Tahoma" panose="020B0604030504040204" pitchFamily="34" charset="0"/>
            </a:endParaRPr>
          </a:p>
          <a:p>
            <a:pPr algn="ctr"/>
            <a:endParaRPr kumimoji="1"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kumimoji="1"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kumimoji="1"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Build Shader program</a:t>
            </a:r>
          </a:p>
          <a:p>
            <a:pPr algn="ctr"/>
            <a:endParaRPr kumimoji="1"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kumimoji="1"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kumimoji="1"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Pass Shader </a:t>
            </a:r>
          </a:p>
          <a:p>
            <a:pPr algn="ctr"/>
            <a:r>
              <a:rPr kumimoji="1"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Variable Data</a:t>
            </a:r>
          </a:p>
          <a:p>
            <a:pPr algn="ctr"/>
            <a:endParaRPr kumimoji="1"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kumimoji="1"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kumimoji="1"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Draw</a:t>
            </a:r>
          </a:p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5A9FF452-127A-8E83-C465-4E6F860E45AF}"/>
              </a:ext>
            </a:extLst>
          </p:cNvPr>
          <p:cNvSpPr/>
          <p:nvPr/>
        </p:nvSpPr>
        <p:spPr>
          <a:xfrm>
            <a:off x="5172528" y="1385974"/>
            <a:ext cx="2376263" cy="7200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b="1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Vertex Shader Source</a:t>
            </a:r>
            <a:endParaRPr kumimoji="1" lang="ko-KR" altLang="en-US" b="1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970B60B3-F1EE-74D5-0FE4-46912E8F7BF0}"/>
              </a:ext>
            </a:extLst>
          </p:cNvPr>
          <p:cNvSpPr/>
          <p:nvPr/>
        </p:nvSpPr>
        <p:spPr>
          <a:xfrm>
            <a:off x="7662796" y="1384727"/>
            <a:ext cx="2376264" cy="7200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b="1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Fragment Shader Source</a:t>
            </a:r>
            <a:endParaRPr kumimoji="1" lang="ko-KR" altLang="en-US" b="1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CD4B0316-BF4B-DB87-E3F1-C39E9BFF6682}"/>
              </a:ext>
            </a:extLst>
          </p:cNvPr>
          <p:cNvSpPr/>
          <p:nvPr/>
        </p:nvSpPr>
        <p:spPr>
          <a:xfrm>
            <a:off x="5100007" y="2631357"/>
            <a:ext cx="5027550" cy="17098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D21623-8BAD-3324-2529-6CC4EEE996B6}"/>
              </a:ext>
            </a:extLst>
          </p:cNvPr>
          <p:cNvSpPr txBox="1"/>
          <p:nvPr/>
        </p:nvSpPr>
        <p:spPr>
          <a:xfrm>
            <a:off x="6516880" y="2734723"/>
            <a:ext cx="21938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Shader Program</a:t>
            </a:r>
            <a:endParaRPr kumimoji="1" lang="ko-KR" altLang="en-US" b="1" dirty="0">
              <a:solidFill>
                <a:schemeClr val="accent4">
                  <a:lumMod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F0359748-1123-8A58-B0D9-69C15F02B7E7}"/>
              </a:ext>
            </a:extLst>
          </p:cNvPr>
          <p:cNvSpPr/>
          <p:nvPr/>
        </p:nvSpPr>
        <p:spPr>
          <a:xfrm>
            <a:off x="5465198" y="3207421"/>
            <a:ext cx="1532586" cy="8834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Vertex Shader</a:t>
            </a:r>
            <a:endParaRPr kumimoji="1" lang="ko-KR" altLang="en-US" b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EC95C4B-57C5-DE84-9AB0-EC46DBE46BCB}"/>
              </a:ext>
            </a:extLst>
          </p:cNvPr>
          <p:cNvSpPr/>
          <p:nvPr/>
        </p:nvSpPr>
        <p:spPr>
          <a:xfrm>
            <a:off x="8234930" y="3207421"/>
            <a:ext cx="1532586" cy="8834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Fragment Shader</a:t>
            </a:r>
            <a:endParaRPr kumimoji="1" lang="ko-KR" altLang="en-US" b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1E7BCB12-617B-6CA7-92E5-A4381FCE4293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575720" y="1725066"/>
            <a:ext cx="1524287" cy="916402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CE104096-F9BD-C5BD-0BC3-7E9EE9A6DBFD}"/>
              </a:ext>
            </a:extLst>
          </p:cNvPr>
          <p:cNvCxnSpPr>
            <a:cxnSpLocks/>
          </p:cNvCxnSpPr>
          <p:nvPr/>
        </p:nvCxnSpPr>
        <p:spPr>
          <a:xfrm flipV="1">
            <a:off x="3465908" y="2418344"/>
            <a:ext cx="3782220" cy="1024466"/>
          </a:xfrm>
          <a:prstGeom prst="bentConnector3">
            <a:avLst>
              <a:gd name="adj1" fmla="val 37912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아래쪽 화살표[D] 28">
            <a:extLst>
              <a:ext uri="{FF2B5EF4-FFF2-40B4-BE49-F238E27FC236}">
                <a16:creationId xmlns:a16="http://schemas.microsoft.com/office/drawing/2014/main" id="{920FBDAB-1CD3-4E14-AA16-CF7B9E8C5364}"/>
              </a:ext>
            </a:extLst>
          </p:cNvPr>
          <p:cNvSpPr/>
          <p:nvPr/>
        </p:nvSpPr>
        <p:spPr>
          <a:xfrm>
            <a:off x="7332767" y="2235223"/>
            <a:ext cx="432048" cy="36933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966C35-E886-1672-F98A-EBDDEE69A44C}"/>
              </a:ext>
            </a:extLst>
          </p:cNvPr>
          <p:cNvSpPr txBox="1"/>
          <p:nvPr/>
        </p:nvSpPr>
        <p:spPr>
          <a:xfrm>
            <a:off x="7820121" y="2235223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compile, link</a:t>
            </a:r>
            <a:endParaRPr kumimoji="1"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92EB8416-8EB4-173F-E046-90E5107C9062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144385" y="3649152"/>
            <a:ext cx="2320813" cy="69327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87BE6885-04BC-632B-1C4F-742D52F0284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144385" y="3649152"/>
            <a:ext cx="5090545" cy="899619"/>
          </a:xfrm>
          <a:prstGeom prst="bentConnector3">
            <a:avLst>
              <a:gd name="adj1" fmla="val 84837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삼각형 44">
            <a:extLst>
              <a:ext uri="{FF2B5EF4-FFF2-40B4-BE49-F238E27FC236}">
                <a16:creationId xmlns:a16="http://schemas.microsoft.com/office/drawing/2014/main" id="{F65726B2-C22C-C4B3-406F-688B3F4B3C1D}"/>
              </a:ext>
            </a:extLst>
          </p:cNvPr>
          <p:cNvSpPr/>
          <p:nvPr/>
        </p:nvSpPr>
        <p:spPr>
          <a:xfrm rot="1487276">
            <a:off x="5455911" y="4530920"/>
            <a:ext cx="1365567" cy="1141121"/>
          </a:xfrm>
          <a:prstGeom prst="triangle">
            <a:avLst>
              <a:gd name="adj" fmla="val 100000"/>
            </a:avLst>
          </a:prstGeom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46" name="삼각형 45">
            <a:extLst>
              <a:ext uri="{FF2B5EF4-FFF2-40B4-BE49-F238E27FC236}">
                <a16:creationId xmlns:a16="http://schemas.microsoft.com/office/drawing/2014/main" id="{D1CF5570-6BB3-B2D6-B5BB-D2D4DE1923EC}"/>
              </a:ext>
            </a:extLst>
          </p:cNvPr>
          <p:cNvSpPr/>
          <p:nvPr/>
        </p:nvSpPr>
        <p:spPr>
          <a:xfrm rot="1487276">
            <a:off x="8168144" y="4530920"/>
            <a:ext cx="1365567" cy="1141121"/>
          </a:xfrm>
          <a:prstGeom prst="triangle">
            <a:avLst>
              <a:gd name="adj" fmla="val 100000"/>
            </a:avLst>
          </a:prstGeom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7C964A-4D46-285D-D34B-71A1C29E5E2A}"/>
              </a:ext>
            </a:extLst>
          </p:cNvPr>
          <p:cNvSpPr txBox="1"/>
          <p:nvPr/>
        </p:nvSpPr>
        <p:spPr>
          <a:xfrm>
            <a:off x="5416300" y="5883832"/>
            <a:ext cx="170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Determine</a:t>
            </a:r>
          </a:p>
          <a:p>
            <a:pPr algn="ctr"/>
            <a:r>
              <a:rPr kumimoji="1" lang="en-US" altLang="ko-KR" dirty="0"/>
              <a:t>Vertex Coords.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5CC4E7-2693-71F9-7C6E-95CB981F9FE0}"/>
              </a:ext>
            </a:extLst>
          </p:cNvPr>
          <p:cNvSpPr txBox="1"/>
          <p:nvPr/>
        </p:nvSpPr>
        <p:spPr>
          <a:xfrm>
            <a:off x="7820121" y="5932618"/>
            <a:ext cx="251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Determine</a:t>
            </a:r>
          </a:p>
          <a:p>
            <a:pPr algn="ctr"/>
            <a:r>
              <a:rPr kumimoji="1" lang="en-US" altLang="ko-KR" dirty="0"/>
              <a:t>Pixel (Fragment) Color</a:t>
            </a:r>
          </a:p>
        </p:txBody>
      </p:sp>
      <p:sp>
        <p:nvSpPr>
          <p:cNvPr id="52" name="아래쪽 화살표[D] 51">
            <a:extLst>
              <a:ext uri="{FF2B5EF4-FFF2-40B4-BE49-F238E27FC236}">
                <a16:creationId xmlns:a16="http://schemas.microsoft.com/office/drawing/2014/main" id="{948FB637-4B37-59E6-5D26-B3756292F10E}"/>
              </a:ext>
            </a:extLst>
          </p:cNvPr>
          <p:cNvSpPr/>
          <p:nvPr/>
        </p:nvSpPr>
        <p:spPr>
          <a:xfrm>
            <a:off x="6015467" y="4155853"/>
            <a:ext cx="432048" cy="833401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53" name="아래쪽 화살표[D] 52">
            <a:extLst>
              <a:ext uri="{FF2B5EF4-FFF2-40B4-BE49-F238E27FC236}">
                <a16:creationId xmlns:a16="http://schemas.microsoft.com/office/drawing/2014/main" id="{0C04B885-21B1-76A1-524F-91011027FE92}"/>
              </a:ext>
            </a:extLst>
          </p:cNvPr>
          <p:cNvSpPr/>
          <p:nvPr/>
        </p:nvSpPr>
        <p:spPr>
          <a:xfrm>
            <a:off x="8806480" y="4155853"/>
            <a:ext cx="432048" cy="83340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6C3EDB11-BD3B-1CE4-2E44-B0D489D5497E}"/>
              </a:ext>
            </a:extLst>
          </p:cNvPr>
          <p:cNvCxnSpPr>
            <a:cxnSpLocks/>
          </p:cNvCxnSpPr>
          <p:nvPr/>
        </p:nvCxnSpPr>
        <p:spPr>
          <a:xfrm>
            <a:off x="7012105" y="3437200"/>
            <a:ext cx="1221934" cy="8879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A2071011-E7DF-BB43-9EEE-96713B761A6F}"/>
              </a:ext>
            </a:extLst>
          </p:cNvPr>
          <p:cNvSpPr/>
          <p:nvPr/>
        </p:nvSpPr>
        <p:spPr>
          <a:xfrm>
            <a:off x="5100007" y="1239464"/>
            <a:ext cx="5027550" cy="968709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E9D89CB4-7977-B8C7-62DA-FF0CCE9D856E}"/>
              </a:ext>
            </a:extLst>
          </p:cNvPr>
          <p:cNvSpPr/>
          <p:nvPr/>
        </p:nvSpPr>
        <p:spPr>
          <a:xfrm>
            <a:off x="1004749" y="2426947"/>
            <a:ext cx="2632702" cy="42086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E57922BC-9256-8C84-84FE-6DBEFA20AAB2}"/>
              </a:ext>
            </a:extLst>
          </p:cNvPr>
          <p:cNvSpPr/>
          <p:nvPr/>
        </p:nvSpPr>
        <p:spPr>
          <a:xfrm>
            <a:off x="1000183" y="3235019"/>
            <a:ext cx="2632702" cy="42086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3025171E-4306-CA39-6487-9271907CE2D0}"/>
              </a:ext>
            </a:extLst>
          </p:cNvPr>
          <p:cNvSpPr/>
          <p:nvPr/>
        </p:nvSpPr>
        <p:spPr>
          <a:xfrm>
            <a:off x="5081019" y="2662113"/>
            <a:ext cx="5027550" cy="170982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A784D194-6A80-7446-9624-99E3F29D0113}"/>
              </a:ext>
            </a:extLst>
          </p:cNvPr>
          <p:cNvSpPr/>
          <p:nvPr/>
        </p:nvSpPr>
        <p:spPr>
          <a:xfrm>
            <a:off x="1022365" y="4112981"/>
            <a:ext cx="2632702" cy="67118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475CA66F-431D-6FF6-9AF4-915DBEE52F6F}"/>
              </a:ext>
            </a:extLst>
          </p:cNvPr>
          <p:cNvSpPr/>
          <p:nvPr/>
        </p:nvSpPr>
        <p:spPr>
          <a:xfrm>
            <a:off x="998515" y="5052680"/>
            <a:ext cx="2632702" cy="67118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1B6F6BC8-EBAD-FDBF-7E22-D383AC2ECA47}"/>
              </a:ext>
            </a:extLst>
          </p:cNvPr>
          <p:cNvSpPr/>
          <p:nvPr/>
        </p:nvSpPr>
        <p:spPr>
          <a:xfrm>
            <a:off x="7803774" y="2275944"/>
            <a:ext cx="1532586" cy="284639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55881C55-B73A-B2C9-3AF4-CA53430C6ACF}"/>
              </a:ext>
            </a:extLst>
          </p:cNvPr>
          <p:cNvSpPr/>
          <p:nvPr/>
        </p:nvSpPr>
        <p:spPr>
          <a:xfrm>
            <a:off x="5109297" y="2673370"/>
            <a:ext cx="5027550" cy="170982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29DEED86-4299-7BFE-480B-E7DBDAE2888D}"/>
              </a:ext>
            </a:extLst>
          </p:cNvPr>
          <p:cNvSpPr/>
          <p:nvPr/>
        </p:nvSpPr>
        <p:spPr>
          <a:xfrm>
            <a:off x="4911259" y="4589537"/>
            <a:ext cx="5368509" cy="209185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39AE282F-199A-5F8E-7EF5-5B03B3222374}"/>
              </a:ext>
            </a:extLst>
          </p:cNvPr>
          <p:cNvCxnSpPr>
            <a:cxnSpLocks/>
          </p:cNvCxnSpPr>
          <p:nvPr/>
        </p:nvCxnSpPr>
        <p:spPr>
          <a:xfrm>
            <a:off x="3144385" y="5373216"/>
            <a:ext cx="2135220" cy="35064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53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8" grpId="0" animBg="1"/>
      <p:bldP spid="69" grpId="0" animBg="1"/>
      <p:bldP spid="7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EA33C-6F2A-6E96-326B-041ED66CF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Vertex Shader Example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60D4CA-3BED-EEF0-FD4F-D8731E5C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43C84-4EDA-7107-50E8-2AB8605936FB}"/>
              </a:ext>
            </a:extLst>
          </p:cNvPr>
          <p:cNvSpPr txBox="1"/>
          <p:nvPr/>
        </p:nvSpPr>
        <p:spPr>
          <a:xfrm>
            <a:off x="597369" y="1146466"/>
            <a:ext cx="7874895" cy="44012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#version 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300</a:t>
            </a:r>
            <a:r>
              <a:rPr lang="en-US" altLang="ko-KR" sz="14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 es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OpenGL 3.0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표준을 따른다는 의미</a:t>
            </a:r>
            <a:endParaRPr lang="en-US" altLang="ko-KR" sz="1400" dirty="0">
              <a:solidFill>
                <a:srgbClr val="643820"/>
              </a:solidFill>
              <a:effectLst/>
              <a:latin typeface="Menlo" panose="020B06090308040202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Attribute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변수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각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vertex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별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data, from WebGL program)</a:t>
            </a: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aPosition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;  //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vertex position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coords.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(x, y, z)</a:t>
            </a: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aNormal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;    //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vertex normal vector</a:t>
            </a:r>
            <a:br>
              <a:rPr lang="ko-KR" alt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ko-KR" alt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Uniform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변수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global data,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from WebGL program: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모든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vertex</a:t>
            </a:r>
            <a:r>
              <a:rPr lang="ko-KR" altLang="en-US" sz="14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에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공통 적용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mat4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uSomeMatrix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 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transformation matrix</a:t>
            </a:r>
            <a:endParaRPr lang="ko-KR" alt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altLang="ko-KR" sz="14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Varying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변수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(passed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from vertex shader to fragment shader)</a:t>
            </a:r>
            <a:endParaRPr lang="en-US" altLang="ko-KR" sz="14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vNormal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; </a:t>
            </a:r>
            <a:endParaRPr lang="ko-KR" alt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ko-KR" alt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main() {</a:t>
            </a:r>
          </a:p>
          <a:p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// transformation to compute pixel position of each vertex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400" b="1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gl_Position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uSomeMatrix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altLang="ko-KR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aPosition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US" altLang="ko-KR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//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normal transformation</a:t>
            </a:r>
            <a:endParaRPr lang="en-US" altLang="ko-KR" sz="14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mat3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normalMatrix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mat3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transpose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inverse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uSomeMatrix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)));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vNormal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sz="14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normalize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normalMatrix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aNormal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EC3AA12-154B-55E6-2032-3AA289C3C2A2}"/>
              </a:ext>
            </a:extLst>
          </p:cNvPr>
          <p:cNvSpPr/>
          <p:nvPr/>
        </p:nvSpPr>
        <p:spPr>
          <a:xfrm>
            <a:off x="8688288" y="2456892"/>
            <a:ext cx="1296144" cy="1224136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sz="1600" b="1" dirty="0">
                <a:solidFill>
                  <a:srgbClr val="9B23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WebGL</a:t>
            </a:r>
          </a:p>
          <a:p>
            <a:pPr algn="ctr"/>
            <a:r>
              <a:rPr kumimoji="1" lang="en-US" altLang="ko-KR" sz="1600" b="1" dirty="0">
                <a:solidFill>
                  <a:srgbClr val="9B23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</a:t>
            </a:r>
            <a:endParaRPr kumimoji="1" lang="ko-KR" altLang="en-US" sz="1600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109CA22-0089-E0CB-E8D1-1BA2BF7C1A7A}"/>
              </a:ext>
            </a:extLst>
          </p:cNvPr>
          <p:cNvSpPr/>
          <p:nvPr/>
        </p:nvSpPr>
        <p:spPr>
          <a:xfrm>
            <a:off x="10457940" y="1822645"/>
            <a:ext cx="1296144" cy="1224136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sz="1600" b="1" dirty="0">
                <a:solidFill>
                  <a:srgbClr val="9B23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Vertex</a:t>
            </a:r>
          </a:p>
          <a:p>
            <a:pPr algn="ctr"/>
            <a:r>
              <a:rPr kumimoji="1" lang="en-US" altLang="ko-KR" sz="1600" b="1" dirty="0">
                <a:solidFill>
                  <a:srgbClr val="9B23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Shader</a:t>
            </a:r>
            <a:endParaRPr kumimoji="1" lang="ko-KR" altLang="en-US" sz="1600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6A9E44FB-9BC4-EE8C-BFF0-089202C27F99}"/>
              </a:ext>
            </a:extLst>
          </p:cNvPr>
          <p:cNvSpPr/>
          <p:nvPr/>
        </p:nvSpPr>
        <p:spPr>
          <a:xfrm>
            <a:off x="10468844" y="3489918"/>
            <a:ext cx="1296144" cy="1224136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sz="1600" b="1" dirty="0">
                <a:solidFill>
                  <a:srgbClr val="9B23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Fragment</a:t>
            </a:r>
          </a:p>
          <a:p>
            <a:pPr algn="ctr"/>
            <a:r>
              <a:rPr kumimoji="1" lang="en-US" altLang="ko-KR" sz="1600" b="1" dirty="0">
                <a:solidFill>
                  <a:srgbClr val="9B23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Shader</a:t>
            </a:r>
            <a:endParaRPr kumimoji="1" lang="ko-KR" altLang="en-US" sz="1600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546C9DDE-5F1E-46A7-E225-490A56A4D1D4}"/>
              </a:ext>
            </a:extLst>
          </p:cNvPr>
          <p:cNvSpPr/>
          <p:nvPr/>
        </p:nvSpPr>
        <p:spPr>
          <a:xfrm>
            <a:off x="628840" y="1546466"/>
            <a:ext cx="6259248" cy="802414"/>
          </a:xfrm>
          <a:prstGeom prst="round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D0470FD1-803E-9065-A9B4-6023B42A1C2D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9984432" y="2434713"/>
            <a:ext cx="473508" cy="634247"/>
          </a:xfrm>
          <a:prstGeom prst="bentConnector3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35524EE4-CB02-B1A8-B0E7-BD9539CBFD47}"/>
              </a:ext>
            </a:extLst>
          </p:cNvPr>
          <p:cNvSpPr/>
          <p:nvPr/>
        </p:nvSpPr>
        <p:spPr>
          <a:xfrm>
            <a:off x="628840" y="2354474"/>
            <a:ext cx="7699408" cy="642478"/>
          </a:xfrm>
          <a:prstGeom prst="round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C9A76A28-3968-B6D6-8FBB-2D1D85DAF521}"/>
              </a:ext>
            </a:extLst>
          </p:cNvPr>
          <p:cNvCxnSpPr/>
          <p:nvPr/>
        </p:nvCxnSpPr>
        <p:spPr>
          <a:xfrm flipV="1">
            <a:off x="9984432" y="2434713"/>
            <a:ext cx="473508" cy="634247"/>
          </a:xfrm>
          <a:prstGeom prst="bentConnector3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58A11526-D122-6F33-DC1C-7B28ECB16EA5}"/>
              </a:ext>
            </a:extLst>
          </p:cNvPr>
          <p:cNvSpPr/>
          <p:nvPr/>
        </p:nvSpPr>
        <p:spPr>
          <a:xfrm>
            <a:off x="620725" y="2996952"/>
            <a:ext cx="7699408" cy="642478"/>
          </a:xfrm>
          <a:prstGeom prst="round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913477C-6593-F555-3821-8E42B8806F7A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1106012" y="3046781"/>
            <a:ext cx="10904" cy="4431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39ED21A-1646-8322-1FA5-EE6B766000D0}"/>
              </a:ext>
            </a:extLst>
          </p:cNvPr>
          <p:cNvSpPr/>
          <p:nvPr/>
        </p:nvSpPr>
        <p:spPr>
          <a:xfrm>
            <a:off x="620725" y="3629833"/>
            <a:ext cx="7699408" cy="1917838"/>
          </a:xfrm>
          <a:prstGeom prst="round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32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3" grpId="0" animBg="1"/>
      <p:bldP spid="15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387EF-10EE-99F7-8011-A1AF67BD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Fragment Shader Example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BEEAD1-5B21-8A38-5637-C74C925A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FD520-6965-4D81-7BEA-2EE469F39833}"/>
              </a:ext>
            </a:extLst>
          </p:cNvPr>
          <p:cNvSpPr txBox="1"/>
          <p:nvPr/>
        </p:nvSpPr>
        <p:spPr>
          <a:xfrm>
            <a:off x="634604" y="1237687"/>
            <a:ext cx="6192688" cy="39703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#version 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300</a:t>
            </a:r>
            <a:r>
              <a:rPr lang="en-US" altLang="ko-KR" sz="14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 es</a:t>
            </a: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precision</a:t>
            </a:r>
            <a:r>
              <a:rPr lang="en-US" altLang="ko-KR" sz="14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mediump</a:t>
            </a:r>
            <a:r>
              <a:rPr lang="en-US" altLang="ko-KR" sz="14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altLang="ko-KR" sz="14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vNormal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; // varying from Vertex shader</a:t>
            </a:r>
          </a:p>
          <a:p>
            <a:r>
              <a:rPr lang="ko-KR" altLang="en-US" sz="1400" dirty="0">
                <a:solidFill>
                  <a:srgbClr val="267507"/>
                </a:solidFill>
                <a:latin typeface="Menlo" panose="020B0609030804020204" pitchFamily="49" charset="0"/>
              </a:rPr>
              <a:t>                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//</a:t>
            </a:r>
            <a:r>
              <a:rPr lang="ko-KR" altLang="en-US" sz="1400" dirty="0">
                <a:solidFill>
                  <a:srgbClr val="267507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name</a:t>
            </a:r>
            <a:r>
              <a:rPr lang="ko-KR" altLang="en-US" sz="1400" dirty="0">
                <a:solidFill>
                  <a:srgbClr val="267507"/>
                </a:solidFill>
                <a:latin typeface="Menlo" panose="020B0609030804020204" pitchFamily="49" charset="0"/>
              </a:rPr>
              <a:t>이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Vertex shader</a:t>
            </a:r>
            <a:r>
              <a:rPr lang="ko-KR" altLang="en-US" sz="1400" dirty="0">
                <a:solidFill>
                  <a:srgbClr val="267507"/>
                </a:solidFill>
                <a:latin typeface="Menlo" panose="020B0609030804020204" pitchFamily="49" charset="0"/>
              </a:rPr>
              <a:t>의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out</a:t>
            </a:r>
            <a:r>
              <a:rPr lang="ko-KR" altLang="en-US" sz="1400" dirty="0">
                <a:solidFill>
                  <a:srgbClr val="267507"/>
                </a:solidFill>
                <a:latin typeface="Menlo" panose="020B0609030804020204" pitchFamily="49" charset="0"/>
              </a:rPr>
              <a:t>과 같음</a:t>
            </a:r>
            <a:endParaRPr lang="en-US" altLang="ko-KR" sz="14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FragColor;  //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최종 출력 색상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각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pixel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마다 계산</a:t>
            </a:r>
          </a:p>
          <a:p>
            <a:endParaRPr lang="ko-KR" alt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baseColor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; // uniform from WebGL program</a:t>
            </a:r>
          </a:p>
          <a:p>
            <a:endParaRPr lang="en-US" altLang="ko-KR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main() {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ko-KR" sz="14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dot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vNormal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 &gt; 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FragColor =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baseColor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FragColor =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baseColor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F45FEFE-9F6A-A91F-1479-8D88842F2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396986"/>
              </p:ext>
            </p:extLst>
          </p:nvPr>
        </p:nvGraphicFramePr>
        <p:xfrm>
          <a:off x="9336360" y="2420888"/>
          <a:ext cx="2407715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130">
                  <a:extLst>
                    <a:ext uri="{9D8B030D-6E8A-4147-A177-3AD203B41FA5}">
                      <a16:colId xmlns:a16="http://schemas.microsoft.com/office/drawing/2014/main" val="1677921910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1029843315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2380875449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1353564942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3348437833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3074980052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3676597422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3500563956"/>
                    </a:ext>
                  </a:extLst>
                </a:gridCol>
                <a:gridCol w="278675">
                  <a:extLst>
                    <a:ext uri="{9D8B030D-6E8A-4147-A177-3AD203B41FA5}">
                      <a16:colId xmlns:a16="http://schemas.microsoft.com/office/drawing/2014/main" val="1594508111"/>
                    </a:ext>
                  </a:extLst>
                </a:gridCol>
              </a:tblGrid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9057315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0476049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7438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4832359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62678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2211713"/>
                  </a:ext>
                </a:extLst>
              </a:tr>
            </a:tbl>
          </a:graphicData>
        </a:graphic>
      </p:graphicFrame>
      <p:sp>
        <p:nvSpPr>
          <p:cNvPr id="9" name="삼각형 8">
            <a:extLst>
              <a:ext uri="{FF2B5EF4-FFF2-40B4-BE49-F238E27FC236}">
                <a16:creationId xmlns:a16="http://schemas.microsoft.com/office/drawing/2014/main" id="{77A4820F-B7EC-0231-89E3-F462FA5B20AB}"/>
              </a:ext>
            </a:extLst>
          </p:cNvPr>
          <p:cNvSpPr/>
          <p:nvPr/>
        </p:nvSpPr>
        <p:spPr>
          <a:xfrm rot="1487276">
            <a:off x="9833121" y="2319180"/>
            <a:ext cx="1365567" cy="1141121"/>
          </a:xfrm>
          <a:prstGeom prst="triangle">
            <a:avLst>
              <a:gd name="adj" fmla="val 10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15F46E9-6BA6-F306-8025-27743259C445}"/>
              </a:ext>
            </a:extLst>
          </p:cNvPr>
          <p:cNvGrpSpPr/>
          <p:nvPr/>
        </p:nvGrpSpPr>
        <p:grpSpPr>
          <a:xfrm>
            <a:off x="6967175" y="2359612"/>
            <a:ext cx="2089418" cy="1732663"/>
            <a:chOff x="6967175" y="2359612"/>
            <a:chExt cx="2089418" cy="1732663"/>
          </a:xfrm>
        </p:grpSpPr>
        <p:sp>
          <p:nvSpPr>
            <p:cNvPr id="8" name="삼각형 7">
              <a:extLst>
                <a:ext uri="{FF2B5EF4-FFF2-40B4-BE49-F238E27FC236}">
                  <a16:creationId xmlns:a16="http://schemas.microsoft.com/office/drawing/2014/main" id="{7DE3F33E-6BA4-ABC1-4819-0AB0F321E2F3}"/>
                </a:ext>
              </a:extLst>
            </p:cNvPr>
            <p:cNvSpPr/>
            <p:nvPr/>
          </p:nvSpPr>
          <p:spPr>
            <a:xfrm rot="1487276">
              <a:off x="7357432" y="2359612"/>
              <a:ext cx="1365567" cy="1141121"/>
            </a:xfrm>
            <a:prstGeom prst="triangle">
              <a:avLst>
                <a:gd name="adj" fmla="val 100000"/>
              </a:avLst>
            </a:prstGeom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endParaRPr kumimoji="1" lang="ko-KR" altLang="en-US" b="1" dirty="0">
                <a:solidFill>
                  <a:srgbClr val="9B2393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1DCD45-1728-3A53-18F2-69A9CA9BE483}"/>
                </a:ext>
              </a:extLst>
            </p:cNvPr>
            <p:cNvSpPr txBox="1"/>
            <p:nvPr/>
          </p:nvSpPr>
          <p:spPr>
            <a:xfrm>
              <a:off x="6967175" y="291506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3</a:t>
              </a:r>
              <a:endParaRPr kumimoji="1" lang="ko-KR" alt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71ED01-B3E8-8B99-058F-8A8B5BA954DB}"/>
                </a:ext>
              </a:extLst>
            </p:cNvPr>
            <p:cNvSpPr txBox="1"/>
            <p:nvPr/>
          </p:nvSpPr>
          <p:spPr>
            <a:xfrm>
              <a:off x="8772541" y="242088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9</a:t>
              </a:r>
              <a:endParaRPr kumimoji="1" lang="ko-KR" altLang="en-US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36F479-CE69-0A73-2E7B-BB3010DB6795}"/>
                </a:ext>
              </a:extLst>
            </p:cNvPr>
            <p:cNvSpPr txBox="1"/>
            <p:nvPr/>
          </p:nvSpPr>
          <p:spPr>
            <a:xfrm>
              <a:off x="8256240" y="378449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7</a:t>
              </a:r>
              <a:endParaRPr kumimoji="1"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422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A1863-3F1E-8E90-13F5-8400AD5B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Compiling and Linking the Shaders (1/2)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36CB2F-60BD-F493-BE54-C4DD95F8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28026-3CD4-9874-B3B0-67D965D6C546}"/>
              </a:ext>
            </a:extLst>
          </p:cNvPr>
          <p:cNvSpPr txBox="1"/>
          <p:nvPr/>
        </p:nvSpPr>
        <p:spPr>
          <a:xfrm>
            <a:off x="551384" y="1124744"/>
            <a:ext cx="7704856" cy="37856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Vertex shader source</a:t>
            </a:r>
          </a:p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vertexShaderSource = 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`#version 300 es</a:t>
            </a: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layout(location = 0) in vec3 aPos;</a:t>
            </a: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void main() {</a:t>
            </a: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    gl_Position = vec4(aPos, 1.0); // Set vertex position</a:t>
            </a: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}`;</a:t>
            </a:r>
          </a:p>
          <a:p>
            <a:b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Fragment shader source</a:t>
            </a:r>
          </a:p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fragmentShaderSource = 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`#version 300 es</a:t>
            </a: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precision mediump float;</a:t>
            </a: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out vec4 FragColor;</a:t>
            </a: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void main() {</a:t>
            </a: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    FragColor = vec4(1.0, 0.5, 0.2, 1.0); // Orange color</a:t>
            </a: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}`;</a:t>
            </a:r>
          </a:p>
        </p:txBody>
      </p:sp>
    </p:spTree>
    <p:extLst>
      <p:ext uri="{BB962C8B-B14F-4D97-AF65-F5344CB8AC3E}">
        <p14:creationId xmlns:p14="http://schemas.microsoft.com/office/powerpoint/2010/main" val="89884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054BC-2674-35E8-5CCC-27AC2BF34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F76FC-0379-BC02-6D01-2043ECDE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Compiling and Linking the Shaders (2/2)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DBC69E-6F69-46BA-B576-A0C8B2E9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8DAE9-9E42-BE3C-E614-5EB8BCB9D0E1}"/>
              </a:ext>
            </a:extLst>
          </p:cNvPr>
          <p:cNvSpPr txBox="1"/>
          <p:nvPr/>
        </p:nvSpPr>
        <p:spPr>
          <a:xfrm>
            <a:off x="551384" y="1124744"/>
            <a:ext cx="9361040" cy="541686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shader object</a:t>
            </a:r>
          </a:p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vertexShader = gl.createShader(type);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type: gl.VERTEX_SHADER</a:t>
            </a: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fragmentShader = gl.createShader(type);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type: gl.FRAGMENT_SHADER</a:t>
            </a: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Set shader source code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gl.shaderSource(vertexShader, vertexShaderSource);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gl.shaderSource(fragmentShader, fragmentShaderSource);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Compile shader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gl.compileShader(vertexShader);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gl.compileShader(fragmentShader);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Create shader program (template)</a:t>
            </a:r>
          </a:p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shaderProgram = gl.createProgram();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Attach shaders to the program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gl.attachShader(shaderProgram, vertexShader);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gl.attachShader(shaderProgram, fragmentShader);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Link the shaders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gl.linkProgram(shaderProgram);</a:t>
            </a:r>
          </a:p>
        </p:txBody>
      </p:sp>
    </p:spTree>
    <p:extLst>
      <p:ext uri="{BB962C8B-B14F-4D97-AF65-F5344CB8AC3E}">
        <p14:creationId xmlns:p14="http://schemas.microsoft.com/office/powerpoint/2010/main" val="353591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B41B9-F796-FE4F-85F2-3F693123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Vertex Buffer Object (VBO)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9AC28-91C9-3648-8C50-FFF95DBAA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015248"/>
            <a:ext cx="11324009" cy="4141944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/>
              <a:t>VBO: Memory on GPU where vertex data (attribute variable’s data in vertex data) are stored</a:t>
            </a:r>
          </a:p>
          <a:p>
            <a:r>
              <a:rPr lang="en-US" altLang="ko-KR" sz="2400" dirty="0"/>
              <a:t>Vertex attributes:</a:t>
            </a:r>
          </a:p>
          <a:p>
            <a:pPr lvl="1"/>
            <a:r>
              <a:rPr lang="en-US" altLang="ko-KR" sz="2200" dirty="0"/>
              <a:t>Coordinates (position)</a:t>
            </a:r>
          </a:p>
          <a:p>
            <a:pPr lvl="1"/>
            <a:r>
              <a:rPr lang="en-US" altLang="ko-KR" sz="2200" dirty="0"/>
              <a:t>Color</a:t>
            </a:r>
          </a:p>
          <a:p>
            <a:pPr lvl="1"/>
            <a:r>
              <a:rPr lang="en-US" altLang="ko-KR" sz="2200" dirty="0"/>
              <a:t>Texture coordinates</a:t>
            </a:r>
          </a:p>
          <a:p>
            <a:pPr lvl="1"/>
            <a:r>
              <a:rPr lang="en-US" altLang="ko-KR" sz="2200" dirty="0"/>
              <a:t>Normal vectors</a:t>
            </a:r>
          </a:p>
          <a:p>
            <a:pPr lvl="1"/>
            <a:r>
              <a:rPr lang="en-US" altLang="ko-KR" sz="2200" dirty="0"/>
              <a:t>...</a:t>
            </a:r>
          </a:p>
          <a:p>
            <a:r>
              <a:rPr lang="en-US" altLang="ko-KR" sz="2400" dirty="0"/>
              <a:t>Vertex data in the CPU is moved to the VBO in batches</a:t>
            </a:r>
          </a:p>
          <a:p>
            <a:r>
              <a:rPr lang="en-US" altLang="ko-KR" sz="2400" dirty="0"/>
              <a:t>No fixed format for storing the data in VBO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9C580E-1BEB-B446-8A26-E4144E69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18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70C5E-404A-9149-856E-552717EC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OpenGL (WebGL) Default Coordinate System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967BBF4-FE22-454F-9428-3FCBBB7CD9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03912" y="2353997"/>
                <a:ext cx="6097085" cy="215000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[−1,1]</m:t>
                    </m:r>
                  </m:oMath>
                </a14:m>
                <a:endParaRPr lang="en-US" altLang="ko-KR" sz="2400" dirty="0"/>
              </a:p>
              <a:p>
                <a:r>
                  <a:rPr kumimoji="1" lang="en-US" altLang="ko-KR" sz="2400" dirty="0"/>
                  <a:t>NDC (Normalized Device Coordinates)</a:t>
                </a:r>
              </a:p>
              <a:p>
                <a:r>
                  <a:rPr lang="en-US" altLang="ko-KR" sz="2400" dirty="0"/>
                  <a:t>With default camera, only the vertices in NDC are drawn (shown)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967BBF4-FE22-454F-9428-3FCBBB7CD9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3912" y="2353997"/>
                <a:ext cx="6097085" cy="2150006"/>
              </a:xfrm>
              <a:blipFill>
                <a:blip r:embed="rId3"/>
                <a:stretch>
                  <a:fillRect l="-1455" t="-1176" r="-10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AD4388-D3AD-5043-B6BC-2BEC817E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B15C4B-3E40-A24D-8EE1-3647FA410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631" y="1630166"/>
            <a:ext cx="4177694" cy="32103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7986D44-8D3F-4E4E-B577-3790F0F690A5}"/>
              </a:ext>
            </a:extLst>
          </p:cNvPr>
          <p:cNvSpPr/>
          <p:nvPr/>
        </p:nvSpPr>
        <p:spPr>
          <a:xfrm>
            <a:off x="551384" y="4882191"/>
            <a:ext cx="54483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1100" dirty="0"/>
              <a:t>https://stackoverflow.com/questions/47233771/negative-values-for-gl-position-w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2685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B0600-199C-8243-B0AD-413C4A41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Homogeneous Coordinates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F04CE9-5678-A848-B811-54D826422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124744"/>
            <a:ext cx="11230987" cy="5504656"/>
          </a:xfrm>
        </p:spPr>
        <p:txBody>
          <a:bodyPr/>
          <a:lstStyle/>
          <a:p>
            <a:r>
              <a:rPr kumimoji="1" lang="en-US" altLang="ko-KR" dirty="0"/>
              <a:t>3D coordinates [x, y, z]</a:t>
            </a:r>
          </a:p>
          <a:p>
            <a:r>
              <a:rPr lang="en-US" altLang="ko-KR" dirty="0"/>
              <a:t>H</a:t>
            </a:r>
            <a:r>
              <a:rPr kumimoji="1" lang="en-US" altLang="ko-KR" dirty="0"/>
              <a:t>omogeneous coordinates [x’, y’, z’, w]</a:t>
            </a:r>
          </a:p>
          <a:p>
            <a:r>
              <a:rPr lang="en-US" altLang="ko-KR" dirty="0"/>
              <a:t>Homogeneous (4D) to 3D:</a:t>
            </a:r>
            <a:r>
              <a:rPr lang="en-US" altLang="ko-KR" dirty="0">
                <a:sym typeface="Wingdings" pitchFamily="2" charset="2"/>
              </a:rPr>
              <a:t> [x, y, z] = [x’/w, y’/w, z’/w] </a:t>
            </a:r>
          </a:p>
          <a:p>
            <a:r>
              <a:rPr lang="en-US" altLang="ko-KR" dirty="0">
                <a:sym typeface="Wingdings" pitchFamily="2" charset="2"/>
              </a:rPr>
              <a:t>That means [x, y, z] = [x, y, z, 1], where w = 1</a:t>
            </a:r>
          </a:p>
          <a:p>
            <a:r>
              <a:rPr kumimoji="1" lang="en-US" altLang="ko-KR" dirty="0">
                <a:sym typeface="Wingdings" pitchFamily="2" charset="2"/>
              </a:rPr>
              <a:t>ex) Convert 3D  p = [1, 2, 3] into a homogeneous coordinates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kumimoji="1" lang="en-US" altLang="ko-KR" sz="2000" i="0" dirty="0">
                <a:ea typeface="Tahoma" panose="020B0604030504040204" pitchFamily="34" charset="0"/>
                <a:sym typeface="Wingdings" pitchFamily="2" charset="2"/>
              </a:rPr>
              <a:t>p’ = [1, 2, 3, 1]</a:t>
            </a:r>
            <a:endParaRPr kumimoji="1" lang="en-US" altLang="ko-KR" sz="2000" dirty="0">
              <a:ea typeface="Tahoma" panose="020B0604030504040204" pitchFamily="34" charset="0"/>
              <a:sym typeface="Wingdings" pitchFamily="2" charset="2"/>
            </a:endParaRPr>
          </a:p>
          <a:p>
            <a:r>
              <a:rPr kumimoji="1" lang="en-US" altLang="ko-KR" dirty="0">
                <a:sym typeface="Wingdings" pitchFamily="2" charset="2"/>
              </a:rPr>
              <a:t>ex) Convert the 4D homogenous p’ = [2, 4, 6, 2] to 3D: p = </a:t>
            </a:r>
            <a:r>
              <a:rPr lang="en-US" altLang="ko-KR" dirty="0">
                <a:sym typeface="Wingdings" pitchFamily="2" charset="2"/>
              </a:rPr>
              <a:t>[2/2, 4/2, 6/2] = [1, 2, 3]</a:t>
            </a:r>
            <a:r>
              <a:rPr kumimoji="1" lang="en-US" altLang="ko-KR" dirty="0">
                <a:sym typeface="Wingdings" pitchFamily="2" charset="2"/>
              </a:rPr>
              <a:t> </a:t>
            </a:r>
          </a:p>
          <a:p>
            <a:r>
              <a:rPr lang="en-US" altLang="ko-KR" dirty="0">
                <a:sym typeface="Wingdings" pitchFamily="2" charset="2"/>
              </a:rPr>
              <a:t>That means homogenous coordinates [1, 2, 3, 1] = [2, 4, 6, 2]</a:t>
            </a:r>
          </a:p>
          <a:p>
            <a:r>
              <a:rPr lang="en-US" altLang="ko-KR" dirty="0">
                <a:sym typeface="Wingdings" pitchFamily="2" charset="2"/>
              </a:rPr>
              <a:t>Why Homogeneous Coords?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Transformation operation (including translation) can be represented with 4 x 4 transformation matrix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415BF2-01EF-D54B-8D51-9FA66261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45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yYfx3OmhATBfnFJF70RTJ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yTjGoKkDx7872bNophISu"/>
</p:tagLst>
</file>

<file path=ppt/theme/theme1.xml><?xml version="1.0" encoding="utf-8"?>
<a:theme xmlns:a="http://schemas.openxmlformats.org/drawingml/2006/main" name="1_Office 테마">
  <a:themeElements>
    <a:clrScheme name="사용자 지정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89244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bg1">
              <a:lumMod val="75000"/>
            </a:schemeClr>
          </a:solidFill>
        </a:ln>
      </a:spPr>
      <a:bodyPr wrap="square">
        <a:noAutofit/>
      </a:bodyPr>
      <a:lstStyle>
        <a:defPPr algn="l">
          <a:defRPr b="1" dirty="0" smtClean="0">
            <a:solidFill>
              <a:srgbClr val="9B2393"/>
            </a:solidFill>
            <a:latin typeface="Menlo" panose="020B0609030804020204" pitchFamily="49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12461</TotalTime>
  <Words>4115</Words>
  <Application>Microsoft Macintosh PowerPoint</Application>
  <PresentationFormat>와이드스크린</PresentationFormat>
  <Paragraphs>321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맑은 고딕</vt:lpstr>
      <vt:lpstr>시스템 서체 일반체</vt:lpstr>
      <vt:lpstr>NanumSquare Neo OTF Regular</vt:lpstr>
      <vt:lpstr>Arial</vt:lpstr>
      <vt:lpstr>Cambria Math</vt:lpstr>
      <vt:lpstr>Menlo</vt:lpstr>
      <vt:lpstr>Tahoma</vt:lpstr>
      <vt:lpstr>Wingdings</vt:lpstr>
      <vt:lpstr>1_Office 테마</vt:lpstr>
      <vt:lpstr>02_1 Rendering Basics</vt:lpstr>
      <vt:lpstr>Rendering Overview</vt:lpstr>
      <vt:lpstr>Vertex Shader Example</vt:lpstr>
      <vt:lpstr>Fragment Shader Example</vt:lpstr>
      <vt:lpstr>Compiling and Linking the Shaders (1/2)</vt:lpstr>
      <vt:lpstr>Compiling and Linking the Shaders (2/2)</vt:lpstr>
      <vt:lpstr>Vertex Buffer Object (VBO)</vt:lpstr>
      <vt:lpstr>OpenGL (WebGL) Default Coordinate System</vt:lpstr>
      <vt:lpstr>Homogeneous Coordinates</vt:lpstr>
      <vt:lpstr>VAO (Vertex Array Object)</vt:lpstr>
      <vt:lpstr>VAO and VBO Code (1/2)</vt:lpstr>
      <vt:lpstr>VAO and VBO Code (2/2)</vt:lpstr>
      <vt:lpstr>Rendering</vt:lpstr>
      <vt:lpstr>OpenGL Primitives (1/2)</vt:lpstr>
      <vt:lpstr>OpenGL Primitives (2/2)</vt:lpstr>
      <vt:lpstr>02_HelloTriangle.html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인권 이</cp:lastModifiedBy>
  <cp:revision>454</cp:revision>
  <dcterms:created xsi:type="dcterms:W3CDTF">2006-10-05T04:04:58Z</dcterms:created>
  <dcterms:modified xsi:type="dcterms:W3CDTF">2025-02-16T14:18:52Z</dcterms:modified>
</cp:coreProperties>
</file>