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3" r:id="rId1"/>
  </p:sldMasterIdLst>
  <p:notesMasterIdLst>
    <p:notesMasterId r:id="rId16"/>
  </p:notesMasterIdLst>
  <p:sldIdLst>
    <p:sldId id="257" r:id="rId2"/>
    <p:sldId id="377" r:id="rId3"/>
    <p:sldId id="258" r:id="rId4"/>
    <p:sldId id="378" r:id="rId5"/>
    <p:sldId id="260" r:id="rId6"/>
    <p:sldId id="261" r:id="rId7"/>
    <p:sldId id="263" r:id="rId8"/>
    <p:sldId id="343" r:id="rId9"/>
    <p:sldId id="267" r:id="rId10"/>
    <p:sldId id="268" r:id="rId11"/>
    <p:sldId id="270" r:id="rId12"/>
    <p:sldId id="271" r:id="rId13"/>
    <p:sldId id="379" r:id="rId14"/>
    <p:sldId id="380" r:id="rId1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vd" initials="a" lastIdx="38"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92" autoAdjust="0"/>
    <p:restoredTop sz="75510" autoAdjust="0"/>
  </p:normalViewPr>
  <p:slideViewPr>
    <p:cSldViewPr snapToGrid="0">
      <p:cViewPr varScale="1">
        <p:scale>
          <a:sx n="90" d="100"/>
          <a:sy n="90" d="100"/>
        </p:scale>
        <p:origin x="2024"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8DA50D-01DB-47CA-B0F0-ECD5A0AEFDC0}" type="datetimeFigureOut">
              <a:rPr lang="ko-KR" altLang="en-US" smtClean="0"/>
              <a:t>2025. 2. 19.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810AA-3F79-4A83-B6E2-5C05A72167ED}" type="slidenum">
              <a:rPr lang="ko-KR" altLang="en-US" smtClean="0"/>
              <a:t>‹#›</a:t>
            </a:fld>
            <a:endParaRPr lang="ko-KR" altLang="en-US"/>
          </a:p>
        </p:txBody>
      </p:sp>
    </p:spTree>
    <p:extLst>
      <p:ext uri="{BB962C8B-B14F-4D97-AF65-F5344CB8AC3E}">
        <p14:creationId xmlns:p14="http://schemas.microsoft.com/office/powerpoint/2010/main" val="258866538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xfrm>
            <a:off x="458788" y="720725"/>
            <a:ext cx="6399212" cy="3600450"/>
          </a:xfrm>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ko-KR" altLang="en-US" dirty="0"/>
              <a:t>물체에 빛을 비추는 광원을 </a:t>
            </a:r>
            <a:r>
              <a:rPr lang="en-US" altLang="ko-KR" dirty="0"/>
              <a:t>“light caster” </a:t>
            </a:r>
            <a:r>
              <a:rPr lang="ko-KR" altLang="en-US" dirty="0" err="1"/>
              <a:t>라고</a:t>
            </a:r>
            <a:r>
              <a:rPr lang="ko-KR" altLang="en-US" dirty="0"/>
              <a:t> 합니다</a:t>
            </a:r>
            <a:r>
              <a:rPr lang="en-US" altLang="ko-KR" dirty="0"/>
              <a:t>.</a:t>
            </a:r>
            <a:r>
              <a:rPr lang="ko-KR" altLang="en-US" dirty="0"/>
              <a:t> 이 노트에서는 서로 다른 성질을 가지는 세 가지의 </a:t>
            </a:r>
            <a:r>
              <a:rPr lang="en-US" altLang="ko-KR" dirty="0"/>
              <a:t>light caster</a:t>
            </a:r>
            <a:r>
              <a:rPr lang="ko-KR" altLang="en-US" dirty="0"/>
              <a:t>에 대해 알아봅니다</a:t>
            </a:r>
            <a:r>
              <a:rPr lang="en-US" altLang="ko-KR" dirty="0"/>
              <a:t>.</a:t>
            </a:r>
            <a:r>
              <a:rPr lang="ko-KR" altLang="en-US" dirty="0"/>
              <a:t> </a:t>
            </a:r>
            <a:endParaRPr lang="en-US" altLang="ko-KR" dirty="0"/>
          </a:p>
          <a:p>
            <a:pPr eaLnBrk="1" hangingPunct="1"/>
            <a:endParaRPr lang="en-US" dirty="0"/>
          </a:p>
          <a:p>
            <a:pPr eaLnBrk="1" hangingPunct="1"/>
            <a:r>
              <a:rPr lang="en-US" dirty="0"/>
              <a:t>A light source that shines light on an object is called a light caster. In this note, we will look at three light casters with different properties.</a:t>
            </a: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66788" eaLnBrk="0" hangingPunct="0">
              <a:defRPr sz="1400" b="1">
                <a:solidFill>
                  <a:schemeClr val="tx1"/>
                </a:solidFill>
                <a:latin typeface="Verdana" pitchFamily="34" charset="0"/>
              </a:defRPr>
            </a:lvl1pPr>
            <a:lvl2pPr marL="742950" indent="-285750" defTabSz="966788" eaLnBrk="0" hangingPunct="0">
              <a:defRPr sz="1400" b="1">
                <a:solidFill>
                  <a:schemeClr val="tx1"/>
                </a:solidFill>
                <a:latin typeface="Verdana" pitchFamily="34" charset="0"/>
              </a:defRPr>
            </a:lvl2pPr>
            <a:lvl3pPr marL="1143000" indent="-228600" defTabSz="966788" eaLnBrk="0" hangingPunct="0">
              <a:defRPr sz="1400" b="1">
                <a:solidFill>
                  <a:schemeClr val="tx1"/>
                </a:solidFill>
                <a:latin typeface="Verdana" pitchFamily="34" charset="0"/>
              </a:defRPr>
            </a:lvl3pPr>
            <a:lvl4pPr marL="1600200" indent="-228600" defTabSz="966788" eaLnBrk="0" hangingPunct="0">
              <a:defRPr sz="1400" b="1">
                <a:solidFill>
                  <a:schemeClr val="tx1"/>
                </a:solidFill>
                <a:latin typeface="Verdana" pitchFamily="34" charset="0"/>
              </a:defRPr>
            </a:lvl4pPr>
            <a:lvl5pPr marL="2057400" indent="-228600" defTabSz="966788" eaLnBrk="0" hangingPunct="0">
              <a:defRPr sz="1400" b="1">
                <a:solidFill>
                  <a:schemeClr val="tx1"/>
                </a:solidFill>
                <a:latin typeface="Verdana" pitchFamily="34" charset="0"/>
              </a:defRPr>
            </a:lvl5pPr>
            <a:lvl6pPr marL="2514600" indent="-228600" defTabSz="966788" eaLnBrk="0" fontAlgn="base" hangingPunct="0">
              <a:spcBef>
                <a:spcPct val="0"/>
              </a:spcBef>
              <a:spcAft>
                <a:spcPct val="0"/>
              </a:spcAft>
              <a:defRPr sz="1400" b="1">
                <a:solidFill>
                  <a:schemeClr val="tx1"/>
                </a:solidFill>
                <a:latin typeface="Verdana" pitchFamily="34" charset="0"/>
              </a:defRPr>
            </a:lvl6pPr>
            <a:lvl7pPr marL="2971800" indent="-228600" defTabSz="966788" eaLnBrk="0" fontAlgn="base" hangingPunct="0">
              <a:spcBef>
                <a:spcPct val="0"/>
              </a:spcBef>
              <a:spcAft>
                <a:spcPct val="0"/>
              </a:spcAft>
              <a:defRPr sz="1400" b="1">
                <a:solidFill>
                  <a:schemeClr val="tx1"/>
                </a:solidFill>
                <a:latin typeface="Verdana" pitchFamily="34" charset="0"/>
              </a:defRPr>
            </a:lvl7pPr>
            <a:lvl8pPr marL="3429000" indent="-228600" defTabSz="966788" eaLnBrk="0" fontAlgn="base" hangingPunct="0">
              <a:spcBef>
                <a:spcPct val="0"/>
              </a:spcBef>
              <a:spcAft>
                <a:spcPct val="0"/>
              </a:spcAft>
              <a:defRPr sz="1400" b="1">
                <a:solidFill>
                  <a:schemeClr val="tx1"/>
                </a:solidFill>
                <a:latin typeface="Verdana" pitchFamily="34" charset="0"/>
              </a:defRPr>
            </a:lvl8pPr>
            <a:lvl9pPr marL="3886200" indent="-228600" defTabSz="966788" eaLnBrk="0" fontAlgn="base" hangingPunct="0">
              <a:spcBef>
                <a:spcPct val="0"/>
              </a:spcBef>
              <a:spcAft>
                <a:spcPct val="0"/>
              </a:spcAft>
              <a:defRPr sz="1400" b="1">
                <a:solidFill>
                  <a:schemeClr val="tx1"/>
                </a:solidFill>
                <a:latin typeface="Verdana" pitchFamily="34" charset="0"/>
              </a:defRPr>
            </a:lvl9pPr>
          </a:lstStyle>
          <a:p>
            <a:pPr eaLnBrk="1" hangingPunct="1"/>
            <a:fld id="{3A0F5561-95EA-4E98-8993-BD80966AED35}" type="slidenum">
              <a:rPr lang="en-US" sz="1300" b="0" smtClean="0"/>
              <a:pPr eaLnBrk="1" hangingPunct="1"/>
              <a:t>1</a:t>
            </a:fld>
            <a:endParaRPr lang="en-US" sz="1300" b="0"/>
          </a:p>
        </p:txBody>
      </p:sp>
    </p:spTree>
    <p:extLst>
      <p:ext uri="{BB962C8B-B14F-4D97-AF65-F5344CB8AC3E}">
        <p14:creationId xmlns:p14="http://schemas.microsoft.com/office/powerpoint/2010/main" val="22240353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ko-KR" altLang="en-US" dirty="0"/>
              <a:t>어떤 </a:t>
            </a:r>
            <a:r>
              <a:rPr kumimoji="1" lang="en" altLang="ko-KR" dirty="0"/>
              <a:t>fragment</a:t>
            </a:r>
            <a:r>
              <a:rPr kumimoji="1" lang="ko-KR" altLang="en-US" dirty="0"/>
              <a:t>가 </a:t>
            </a:r>
            <a:r>
              <a:rPr kumimoji="1" lang="en" altLang="ko-KR" dirty="0"/>
              <a:t>spotlight</a:t>
            </a:r>
            <a:r>
              <a:rPr kumimoji="1" lang="ko-KR" altLang="en-US" dirty="0"/>
              <a:t>의 </a:t>
            </a:r>
            <a:r>
              <a:rPr kumimoji="1" lang="en" altLang="ko-KR" dirty="0"/>
              <a:t>cutoff angle </a:t>
            </a:r>
            <a:r>
              <a:rPr kumimoji="1" lang="ko-KR" altLang="en-US" dirty="0"/>
              <a:t>내에 들어오는지  </a:t>
            </a:r>
            <a:r>
              <a:rPr kumimoji="1" lang="en" altLang="ko-KR" dirty="0"/>
              <a:t>test</a:t>
            </a:r>
            <a:r>
              <a:rPr kumimoji="1" lang="ko-KR" altLang="en-US" dirty="0"/>
              <a:t>하고 그 여부에 따라 다른 </a:t>
            </a:r>
            <a:r>
              <a:rPr kumimoji="1" lang="en" altLang="ko-KR" dirty="0"/>
              <a:t>color </a:t>
            </a:r>
            <a:r>
              <a:rPr kumimoji="1" lang="ko-KR" altLang="en-US" dirty="0"/>
              <a:t>가 계산되어야 합니다</a:t>
            </a:r>
            <a:r>
              <a:rPr kumimoji="1" lang="en-US" altLang="ko-KR" dirty="0"/>
              <a:t>. </a:t>
            </a:r>
            <a:r>
              <a:rPr kumimoji="1" lang="en" altLang="ko-KR" dirty="0" err="1"/>
              <a:t>lightDIr</a:t>
            </a:r>
            <a:r>
              <a:rPr kumimoji="1" lang="ko-KR" altLang="en-US" dirty="0"/>
              <a:t>는 이전에 하던 것과 같이 </a:t>
            </a:r>
            <a:r>
              <a:rPr kumimoji="1" lang="en" altLang="ko-KR" dirty="0" err="1"/>
              <a:t>fragPos</a:t>
            </a:r>
            <a:r>
              <a:rPr kumimoji="1" lang="ko-KR" altLang="en-US" dirty="0"/>
              <a:t>로 </a:t>
            </a:r>
            <a:r>
              <a:rPr kumimoji="1" lang="ko-KR" altLang="en-US" dirty="0" err="1"/>
              <a:t>부터</a:t>
            </a:r>
            <a:r>
              <a:rPr kumimoji="1" lang="ko-KR" altLang="en-US" dirty="0"/>
              <a:t> </a:t>
            </a:r>
            <a:r>
              <a:rPr kumimoji="1" lang="en" altLang="ko-KR" dirty="0" err="1"/>
              <a:t>light.position</a:t>
            </a:r>
            <a:r>
              <a:rPr kumimoji="1" lang="ko-KR" altLang="en-US" dirty="0"/>
              <a:t>을 향하는 </a:t>
            </a:r>
            <a:r>
              <a:rPr kumimoji="1" lang="en" altLang="ko-KR" dirty="0"/>
              <a:t>vector</a:t>
            </a:r>
            <a:r>
              <a:rPr kumimoji="1" lang="ko-KR" altLang="en-US" dirty="0"/>
              <a:t>입니다</a:t>
            </a:r>
            <a:r>
              <a:rPr kumimoji="1" lang="en-US" altLang="ko-KR" dirty="0"/>
              <a:t>. </a:t>
            </a:r>
          </a:p>
          <a:p>
            <a:pPr marL="228600" indent="-228600">
              <a:buFont typeface="+mj-lt"/>
              <a:buAutoNum type="arabicPeriod"/>
            </a:pPr>
            <a:r>
              <a:rPr kumimoji="1" lang="en" altLang="ko-KR" dirty="0"/>
              <a:t>theta </a:t>
            </a:r>
            <a:r>
              <a:rPr kumimoji="1" lang="ko-KR" altLang="en-US" dirty="0"/>
              <a:t>각도는 </a:t>
            </a:r>
            <a:r>
              <a:rPr kumimoji="1" lang="en" altLang="ko-KR" dirty="0" err="1"/>
              <a:t>lightDir</a:t>
            </a:r>
            <a:r>
              <a:rPr kumimoji="1" lang="ko-KR" altLang="en-US" dirty="0"/>
              <a:t>과 </a:t>
            </a:r>
            <a:r>
              <a:rPr kumimoji="1" lang="en" altLang="ko-KR" dirty="0" err="1"/>
              <a:t>light.direction</a:t>
            </a:r>
            <a:r>
              <a:rPr kumimoji="1" lang="en" altLang="ko-KR" dirty="0"/>
              <a:t> (</a:t>
            </a:r>
            <a:r>
              <a:rPr kumimoji="1" lang="ko-KR" altLang="en-US" dirty="0"/>
              <a:t>즉 </a:t>
            </a:r>
            <a:r>
              <a:rPr kumimoji="1" lang="en" altLang="ko-KR" dirty="0"/>
              <a:t>spot direction)</a:t>
            </a:r>
            <a:r>
              <a:rPr kumimoji="1" lang="ko-KR" altLang="en-US" dirty="0"/>
              <a:t>을 </a:t>
            </a:r>
            <a:r>
              <a:rPr kumimoji="1" lang="en" altLang="ko-KR" dirty="0"/>
              <a:t>dot product</a:t>
            </a:r>
            <a:r>
              <a:rPr kumimoji="1" lang="ko-KR" altLang="en-US" dirty="0"/>
              <a:t>하여 계산합니다</a:t>
            </a:r>
            <a:r>
              <a:rPr kumimoji="1" lang="en-US" altLang="ko-KR" dirty="0"/>
              <a:t>. </a:t>
            </a:r>
            <a:r>
              <a:rPr kumimoji="1" lang="ko-KR" altLang="en-US" dirty="0"/>
              <a:t>두 벡터가 모두 </a:t>
            </a:r>
            <a:r>
              <a:rPr kumimoji="1" lang="en" altLang="ko-KR" dirty="0"/>
              <a:t>unit vector</a:t>
            </a:r>
            <a:r>
              <a:rPr kumimoji="1" lang="ko-KR" altLang="en-US" dirty="0"/>
              <a:t>이기 때문에 </a:t>
            </a:r>
            <a:r>
              <a:rPr kumimoji="1" lang="en" altLang="ko-KR" dirty="0"/>
              <a:t>dot product</a:t>
            </a:r>
            <a:r>
              <a:rPr kumimoji="1" lang="ko-KR" altLang="en-US" dirty="0"/>
              <a:t>값이 </a:t>
            </a:r>
            <a:r>
              <a:rPr kumimoji="1" lang="en" altLang="ko-KR" dirty="0"/>
              <a:t>cosine </a:t>
            </a:r>
            <a:r>
              <a:rPr kumimoji="1" lang="ko-KR" altLang="en-US" dirty="0"/>
              <a:t>값을 나타내게 됩니다</a:t>
            </a:r>
            <a:r>
              <a:rPr kumimoji="1" lang="en-US" altLang="ko-KR" dirty="0"/>
              <a:t>. </a:t>
            </a:r>
          </a:p>
          <a:p>
            <a:pPr marL="228600" indent="-228600">
              <a:buFont typeface="+mj-lt"/>
              <a:buAutoNum type="arabicPeriod"/>
            </a:pPr>
            <a:r>
              <a:rPr kumimoji="1" lang="ko-KR" altLang="en-US" dirty="0"/>
              <a:t>이 </a:t>
            </a:r>
            <a:r>
              <a:rPr kumimoji="1" lang="en" altLang="ko-KR" dirty="0"/>
              <a:t>cosine</a:t>
            </a:r>
            <a:r>
              <a:rPr kumimoji="1" lang="ko-KR" altLang="en-US" dirty="0"/>
              <a:t>값이 </a:t>
            </a:r>
            <a:r>
              <a:rPr kumimoji="1" lang="en" altLang="ko-KR" dirty="0" err="1"/>
              <a:t>light.cutoff</a:t>
            </a:r>
            <a:r>
              <a:rPr kumimoji="1" lang="ko-KR" altLang="en-US" dirty="0"/>
              <a:t>보다 커야만 </a:t>
            </a:r>
            <a:r>
              <a:rPr kumimoji="1" lang="en" altLang="ko-KR" dirty="0"/>
              <a:t>theta</a:t>
            </a:r>
            <a:r>
              <a:rPr kumimoji="1" lang="ko-KR" altLang="en-US" dirty="0"/>
              <a:t>가 </a:t>
            </a:r>
            <a:r>
              <a:rPr kumimoji="1" lang="en" altLang="ko-KR" dirty="0"/>
              <a:t>Phi</a:t>
            </a:r>
            <a:r>
              <a:rPr kumimoji="1" lang="ko-KR" altLang="en-US" dirty="0"/>
              <a:t>보다 작아지게 되겠죠</a:t>
            </a:r>
            <a:r>
              <a:rPr kumimoji="1" lang="en-US" altLang="ko-KR" dirty="0"/>
              <a:t>. (</a:t>
            </a:r>
            <a:r>
              <a:rPr kumimoji="1" lang="ko-KR" altLang="en-US" dirty="0"/>
              <a:t>그림의 </a:t>
            </a:r>
            <a:r>
              <a:rPr kumimoji="1" lang="en" altLang="ko-KR" dirty="0"/>
              <a:t>cosine </a:t>
            </a:r>
            <a:r>
              <a:rPr kumimoji="1" lang="ko-KR" altLang="en-US" dirty="0"/>
              <a:t>그래프 참조</a:t>
            </a:r>
            <a:r>
              <a:rPr kumimoji="1" lang="en-US" altLang="ko-KR" dirty="0"/>
              <a:t>) </a:t>
            </a:r>
            <a:r>
              <a:rPr kumimoji="1" lang="ko-KR" altLang="en-US" dirty="0"/>
              <a:t>바로 전 </a:t>
            </a:r>
            <a:r>
              <a:rPr kumimoji="1" lang="en" altLang="ko-KR" dirty="0"/>
              <a:t>slide</a:t>
            </a:r>
            <a:r>
              <a:rPr kumimoji="1" lang="ko-KR" altLang="en-US" dirty="0"/>
              <a:t>에서 </a:t>
            </a:r>
            <a:r>
              <a:rPr kumimoji="1" lang="en" altLang="ko-KR" dirty="0"/>
              <a:t>cutoff value</a:t>
            </a:r>
            <a:r>
              <a:rPr kumimoji="1" lang="ko-KR" altLang="en-US" dirty="0"/>
              <a:t>로 </a:t>
            </a:r>
            <a:r>
              <a:rPr kumimoji="1" lang="en" altLang="ko-KR" dirty="0"/>
              <a:t>angle</a:t>
            </a:r>
            <a:r>
              <a:rPr kumimoji="1" lang="ko-KR" altLang="en-US" dirty="0"/>
              <a:t>이 아닌 </a:t>
            </a:r>
            <a:r>
              <a:rPr kumimoji="1" lang="en" altLang="ko-KR" dirty="0"/>
              <a:t>cosine of angle</a:t>
            </a:r>
            <a:r>
              <a:rPr kumimoji="1" lang="ko-KR" altLang="en-US" dirty="0"/>
              <a:t>이 전달 된 이유를 이제 이해할 수 있을 것 같습니다</a:t>
            </a:r>
            <a:r>
              <a:rPr kumimoji="1" lang="en-US" altLang="ko-KR" dirty="0"/>
              <a:t>. </a:t>
            </a:r>
            <a:r>
              <a:rPr kumimoji="1" lang="ko-KR" altLang="en-US" dirty="0"/>
              <a:t>이렇게 </a:t>
            </a:r>
            <a:r>
              <a:rPr kumimoji="1" lang="en" altLang="ko-KR" dirty="0"/>
              <a:t>theta</a:t>
            </a:r>
            <a:r>
              <a:rPr kumimoji="1" lang="ko-KR" altLang="en-US" dirty="0"/>
              <a:t>가 </a:t>
            </a:r>
            <a:r>
              <a:rPr kumimoji="1" lang="en" altLang="ko-KR" dirty="0"/>
              <a:t>phi</a:t>
            </a:r>
            <a:r>
              <a:rPr kumimoji="1" lang="ko-KR" altLang="en-US" dirty="0"/>
              <a:t>의 범위 안에 들어오는 경우에는 </a:t>
            </a:r>
            <a:r>
              <a:rPr kumimoji="1" lang="en" altLang="ko-KR" dirty="0"/>
              <a:t>spotlight</a:t>
            </a:r>
            <a:r>
              <a:rPr kumimoji="1" lang="ko-KR" altLang="en-US" dirty="0" err="1"/>
              <a:t>를</a:t>
            </a:r>
            <a:r>
              <a:rPr kumimoji="1" lang="ko-KR" altLang="en-US" dirty="0"/>
              <a:t> 이용한 일반적인 </a:t>
            </a:r>
            <a:r>
              <a:rPr kumimoji="1" lang="en" altLang="ko-KR" dirty="0"/>
              <a:t>lighting </a:t>
            </a:r>
            <a:r>
              <a:rPr kumimoji="1" lang="ko-KR" altLang="en-US" dirty="0"/>
              <a:t>계산을 하면 됩니다</a:t>
            </a:r>
            <a:r>
              <a:rPr kumimoji="1" lang="en-US" altLang="ko-KR" dirty="0"/>
              <a:t>. </a:t>
            </a:r>
          </a:p>
          <a:p>
            <a:pPr marL="228600" indent="-228600">
              <a:buFont typeface="+mj-lt"/>
              <a:buAutoNum type="arabicPeriod"/>
            </a:pPr>
            <a:r>
              <a:rPr kumimoji="1" lang="ko-KR" altLang="en-US" dirty="0"/>
              <a:t>그러나 </a:t>
            </a:r>
            <a:r>
              <a:rPr kumimoji="1" lang="en" altLang="ko-KR" dirty="0"/>
              <a:t>theta</a:t>
            </a:r>
            <a:r>
              <a:rPr kumimoji="1" lang="ko-KR" altLang="en-US" dirty="0"/>
              <a:t>가 </a:t>
            </a:r>
            <a:r>
              <a:rPr kumimoji="1" lang="en" altLang="ko-KR" dirty="0"/>
              <a:t>phi</a:t>
            </a:r>
            <a:r>
              <a:rPr kumimoji="1" lang="ko-KR" altLang="en-US" dirty="0"/>
              <a:t>의 범위를 벗어나는 경우에는</a:t>
            </a:r>
            <a:r>
              <a:rPr kumimoji="1" lang="en-US" altLang="ko-KR" dirty="0"/>
              <a:t>, </a:t>
            </a:r>
            <a:r>
              <a:rPr kumimoji="1" lang="ko-KR" altLang="en-US" dirty="0"/>
              <a:t>암흑의 값 </a:t>
            </a:r>
            <a:r>
              <a:rPr kumimoji="1" lang="en-US" altLang="ko-KR" dirty="0"/>
              <a:t>(</a:t>
            </a:r>
            <a:r>
              <a:rPr kumimoji="1" lang="ko-KR" altLang="en-US" dirty="0"/>
              <a:t>매우 어두운 값</a:t>
            </a:r>
            <a:r>
              <a:rPr kumimoji="1" lang="en-US" altLang="ko-KR" dirty="0"/>
              <a:t>)</a:t>
            </a:r>
            <a:r>
              <a:rPr kumimoji="1" lang="ko-KR" altLang="en-US" dirty="0"/>
              <a:t>이 지정되어야 합니다</a:t>
            </a:r>
            <a:r>
              <a:rPr kumimoji="1" lang="en-US" altLang="ko-KR" dirty="0"/>
              <a:t>. </a:t>
            </a:r>
            <a:r>
              <a:rPr kumimoji="1" lang="ko-KR" altLang="en-US" dirty="0"/>
              <a:t>여기서는 </a:t>
            </a:r>
            <a:r>
              <a:rPr kumimoji="1" lang="en" altLang="ko-KR" dirty="0"/>
              <a:t>ambient color</a:t>
            </a:r>
            <a:r>
              <a:rPr kumimoji="1" lang="ko-KR" altLang="en-US" dirty="0"/>
              <a:t>만을 계산하여 </a:t>
            </a:r>
            <a:r>
              <a:rPr kumimoji="1" lang="en" altLang="ko-KR" dirty="0"/>
              <a:t>color</a:t>
            </a:r>
            <a:r>
              <a:rPr kumimoji="1" lang="ko-KR" altLang="en-US" dirty="0" err="1"/>
              <a:t>를</a:t>
            </a:r>
            <a:r>
              <a:rPr kumimoji="1" lang="ko-KR" altLang="en-US" dirty="0"/>
              <a:t> 계산하였습니다</a:t>
            </a:r>
            <a:r>
              <a:rPr kumimoji="1" lang="en-US" altLang="ko-KR" dirty="0"/>
              <a:t>. </a:t>
            </a:r>
          </a:p>
          <a:p>
            <a:endParaRPr kumimoji="1" lang="en-US" altLang="ko-KR" dirty="0"/>
          </a:p>
          <a:p>
            <a:pPr marL="228600" indent="-228600">
              <a:buFont typeface="+mj-lt"/>
              <a:buAutoNum type="arabicPeriod"/>
            </a:pPr>
            <a:r>
              <a:rPr kumimoji="1" lang="en-US" altLang="ko-KR" dirty="0"/>
              <a:t>We</a:t>
            </a:r>
            <a:r>
              <a:rPr kumimoji="1" lang="en" altLang="ko-KR" dirty="0"/>
              <a:t> should test whether a fragment falls within the cutoff angle of the spotlight and if so, another color should be calculated. </a:t>
            </a:r>
            <a:r>
              <a:rPr kumimoji="1" lang="en" altLang="ko-KR" dirty="0" err="1"/>
              <a:t>lightDIr</a:t>
            </a:r>
            <a:r>
              <a:rPr kumimoji="1" lang="en" altLang="ko-KR" dirty="0"/>
              <a:t> is a vector that points from </a:t>
            </a:r>
            <a:r>
              <a:rPr kumimoji="1" lang="en" altLang="ko-KR" dirty="0" err="1"/>
              <a:t>fragPos</a:t>
            </a:r>
            <a:r>
              <a:rPr kumimoji="1" lang="en" altLang="ko-KR" dirty="0"/>
              <a:t> to </a:t>
            </a:r>
            <a:r>
              <a:rPr kumimoji="1" lang="en" altLang="ko-KR" dirty="0" err="1"/>
              <a:t>light.position</a:t>
            </a:r>
            <a:r>
              <a:rPr kumimoji="1" lang="en" altLang="ko-KR" dirty="0"/>
              <a:t> as we did before.</a:t>
            </a:r>
          </a:p>
          <a:p>
            <a:pPr marL="228600" indent="-228600">
              <a:buFont typeface="+mj-lt"/>
              <a:buAutoNum type="arabicPeriod"/>
            </a:pPr>
            <a:r>
              <a:rPr kumimoji="1" lang="en" altLang="ko-KR" dirty="0"/>
              <a:t>theta angle is calculated by dot product of </a:t>
            </a:r>
            <a:r>
              <a:rPr kumimoji="1" lang="en" altLang="ko-KR" dirty="0" err="1"/>
              <a:t>lightDir</a:t>
            </a:r>
            <a:r>
              <a:rPr kumimoji="1" lang="en" altLang="ko-KR" dirty="0"/>
              <a:t> and </a:t>
            </a:r>
            <a:r>
              <a:rPr kumimoji="1" lang="en" altLang="ko-KR" dirty="0" err="1"/>
              <a:t>light.direction</a:t>
            </a:r>
            <a:r>
              <a:rPr kumimoji="1" lang="en" altLang="ko-KR" dirty="0"/>
              <a:t> (</a:t>
            </a:r>
            <a:r>
              <a:rPr kumimoji="1" lang="en" altLang="ko-KR" dirty="0" err="1"/>
              <a:t>ie</a:t>
            </a:r>
            <a:r>
              <a:rPr kumimoji="1" lang="en" altLang="ko-KR" dirty="0"/>
              <a:t> spot direction). Since both vectors are unit vectors, the dot product value represents the cosine value.</a:t>
            </a:r>
          </a:p>
          <a:p>
            <a:pPr marL="228600" indent="-228600">
              <a:buFont typeface="+mj-lt"/>
              <a:buAutoNum type="arabicPeriod"/>
            </a:pPr>
            <a:r>
              <a:rPr kumimoji="1" lang="en" altLang="ko-KR" dirty="0"/>
              <a:t>If this cosine value is greater than </a:t>
            </a:r>
            <a:r>
              <a:rPr kumimoji="1" lang="en" altLang="ko-KR" dirty="0" err="1"/>
              <a:t>light.cutoff</a:t>
            </a:r>
            <a:r>
              <a:rPr kumimoji="1" lang="en" altLang="ko-KR" dirty="0"/>
              <a:t>, theta will be smaller than Phi. (See the cosine graph in the picture.) Now, I can now understand why the cosine of angle, rather than the angle, was passed to the cutoff value in the slide. So if theta is within the range of phi, you can do general lighting calculation using spotlight.</a:t>
            </a:r>
          </a:p>
          <a:p>
            <a:pPr marL="228600" indent="-228600">
              <a:buFont typeface="+mj-lt"/>
              <a:buAutoNum type="arabicPeriod"/>
            </a:pPr>
            <a:r>
              <a:rPr kumimoji="1" lang="en" altLang="ko-KR" dirty="0"/>
              <a:t>However, if theta is outside the range of phi, the value of darkness (a very dark value) must be specified. In this case, only ambient color was calculated.</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11</a:t>
            </a:fld>
            <a:endParaRPr lang="ko-KR" altLang="en-US"/>
          </a:p>
        </p:txBody>
      </p:sp>
    </p:spTree>
    <p:extLst>
      <p:ext uri="{BB962C8B-B14F-4D97-AF65-F5344CB8AC3E}">
        <p14:creationId xmlns:p14="http://schemas.microsoft.com/office/powerpoint/2010/main" val="383962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ko-KR" altLang="en-US" dirty="0"/>
              <a:t>그런데</a:t>
            </a:r>
            <a:r>
              <a:rPr kumimoji="1" lang="en-US" altLang="ko-KR" dirty="0"/>
              <a:t>, </a:t>
            </a:r>
            <a:r>
              <a:rPr kumimoji="1" lang="ko-KR" altLang="en-US" dirty="0"/>
              <a:t>일반적인 </a:t>
            </a:r>
            <a:r>
              <a:rPr kumimoji="1" lang="en" altLang="ko-KR" dirty="0"/>
              <a:t>spotlight</a:t>
            </a:r>
            <a:r>
              <a:rPr kumimoji="1" lang="ko-KR" altLang="en-US" dirty="0" err="1"/>
              <a:t>를</a:t>
            </a:r>
            <a:r>
              <a:rPr kumimoji="1" lang="ko-KR" altLang="en-US" dirty="0"/>
              <a:t> 보면</a:t>
            </a:r>
            <a:r>
              <a:rPr kumimoji="1" lang="en-US" altLang="ko-KR" dirty="0"/>
              <a:t>, </a:t>
            </a:r>
            <a:r>
              <a:rPr kumimoji="1" lang="en" altLang="ko-KR" dirty="0"/>
              <a:t>light</a:t>
            </a:r>
            <a:r>
              <a:rPr kumimoji="1" lang="ko-KR" altLang="en-US" dirty="0"/>
              <a:t>의 범위의 가장자리에서 빛의 세기가 </a:t>
            </a:r>
            <a:r>
              <a:rPr kumimoji="1" lang="en" altLang="ko-KR" dirty="0"/>
              <a:t>smooth</a:t>
            </a:r>
            <a:r>
              <a:rPr kumimoji="1" lang="ko-KR" altLang="en-US" dirty="0"/>
              <a:t>하게 옅어지는 것을 볼 수 있습니다</a:t>
            </a:r>
            <a:r>
              <a:rPr kumimoji="1" lang="en-US" altLang="ko-KR" dirty="0"/>
              <a:t>. </a:t>
            </a:r>
          </a:p>
          <a:p>
            <a:pPr marL="228600" indent="-228600">
              <a:buFont typeface="+mj-lt"/>
              <a:buAutoNum type="arabicPeriod"/>
            </a:pPr>
            <a:r>
              <a:rPr kumimoji="1" lang="ko-KR" altLang="en-US" dirty="0"/>
              <a:t>이러한 현상을 </a:t>
            </a:r>
            <a:r>
              <a:rPr kumimoji="1" lang="en" altLang="ko-KR" dirty="0"/>
              <a:t>modeling</a:t>
            </a:r>
            <a:r>
              <a:rPr kumimoji="1" lang="ko-KR" altLang="en-US" dirty="0"/>
              <a:t>하기 위해 </a:t>
            </a:r>
            <a:r>
              <a:rPr kumimoji="1" lang="en" altLang="ko-KR" dirty="0"/>
              <a:t>spotlight</a:t>
            </a:r>
            <a:r>
              <a:rPr kumimoji="1" lang="ko-KR" altLang="en-US" dirty="0"/>
              <a:t>가 영향을 미치는 </a:t>
            </a:r>
            <a:r>
              <a:rPr kumimoji="1" lang="en" altLang="ko-KR" dirty="0"/>
              <a:t>cone</a:t>
            </a:r>
            <a:r>
              <a:rPr kumimoji="1" lang="ko-KR" altLang="en-US" dirty="0"/>
              <a:t>을 두개로 나누어 정의하였습니다</a:t>
            </a:r>
            <a:r>
              <a:rPr kumimoji="1" lang="en-US" altLang="ko-KR" dirty="0"/>
              <a:t>. </a:t>
            </a:r>
            <a:r>
              <a:rPr kumimoji="1" lang="en" altLang="ko-KR" dirty="0"/>
              <a:t>inner cone</a:t>
            </a:r>
            <a:r>
              <a:rPr kumimoji="1" lang="ko-KR" altLang="en-US" dirty="0"/>
              <a:t>의 각도 </a:t>
            </a:r>
            <a:r>
              <a:rPr kumimoji="1" lang="en" altLang="ko-KR" dirty="0"/>
              <a:t>phi</a:t>
            </a:r>
            <a:r>
              <a:rPr kumimoji="1" lang="ko-KR" altLang="en-US" dirty="0"/>
              <a:t>는 이전에 본 것과 같습니다</a:t>
            </a:r>
            <a:r>
              <a:rPr kumimoji="1" lang="en-US" altLang="ko-KR" dirty="0"/>
              <a:t>. </a:t>
            </a:r>
            <a:r>
              <a:rPr kumimoji="1" lang="en" altLang="ko-KR" dirty="0"/>
              <a:t>outer cone</a:t>
            </a:r>
            <a:r>
              <a:rPr kumimoji="1" lang="ko-KR" altLang="en-US" dirty="0"/>
              <a:t>의 각도 </a:t>
            </a:r>
            <a:r>
              <a:rPr kumimoji="1" lang="en" altLang="ko-KR" dirty="0"/>
              <a:t>gamma</a:t>
            </a:r>
            <a:r>
              <a:rPr kumimoji="1" lang="ko-KR" altLang="en-US" dirty="0"/>
              <a:t>는 </a:t>
            </a:r>
            <a:r>
              <a:rPr kumimoji="1" lang="en" altLang="ko-KR" dirty="0"/>
              <a:t>phi</a:t>
            </a:r>
            <a:r>
              <a:rPr kumimoji="1" lang="ko-KR" altLang="en-US" dirty="0"/>
              <a:t>보다 크게 잡습니다</a:t>
            </a:r>
            <a:r>
              <a:rPr kumimoji="1" lang="en-US" altLang="ko-KR" dirty="0"/>
              <a:t>. </a:t>
            </a:r>
            <a:r>
              <a:rPr kumimoji="1" lang="en" altLang="ko-KR" dirty="0"/>
              <a:t>phi</a:t>
            </a:r>
            <a:r>
              <a:rPr kumimoji="1" lang="ko-KR" altLang="en-US" dirty="0" err="1"/>
              <a:t>를</a:t>
            </a:r>
            <a:r>
              <a:rPr kumimoji="1" lang="ko-KR" altLang="en-US" dirty="0"/>
              <a:t> 지나 </a:t>
            </a:r>
            <a:r>
              <a:rPr kumimoji="1" lang="en" altLang="ko-KR" dirty="0"/>
              <a:t>gamma </a:t>
            </a:r>
            <a:r>
              <a:rPr kumimoji="1" lang="ko-KR" altLang="en-US" dirty="0"/>
              <a:t>에 도달하기 까지 빛의 </a:t>
            </a:r>
            <a:r>
              <a:rPr kumimoji="1" lang="en" altLang="ko-KR" dirty="0"/>
              <a:t>intensity</a:t>
            </a:r>
            <a:r>
              <a:rPr kumimoji="1" lang="ko-KR" altLang="en-US" dirty="0"/>
              <a:t>가 점점 감소하도록 하면 되겠습니다</a:t>
            </a:r>
            <a:r>
              <a:rPr kumimoji="1" lang="en-US" altLang="ko-KR" dirty="0"/>
              <a:t>. </a:t>
            </a:r>
          </a:p>
          <a:p>
            <a:pPr marL="228600" indent="-228600">
              <a:buFont typeface="+mj-lt"/>
              <a:buAutoNum type="arabicPeriod"/>
            </a:pPr>
            <a:r>
              <a:rPr kumimoji="1" lang="ko-KR" altLang="en-US" dirty="0"/>
              <a:t>그렇게 하기 위해</a:t>
            </a:r>
            <a:r>
              <a:rPr kumimoji="1" lang="en-US" altLang="ko-KR" dirty="0"/>
              <a:t>, </a:t>
            </a:r>
            <a:r>
              <a:rPr kumimoji="1" lang="ko-KR" altLang="en-US" dirty="0"/>
              <a:t>간단한 </a:t>
            </a:r>
            <a:r>
              <a:rPr kumimoji="1" lang="en" altLang="ko-KR" dirty="0"/>
              <a:t>linear interpolation</a:t>
            </a:r>
            <a:r>
              <a:rPr kumimoji="1" lang="ko-KR" altLang="en-US" dirty="0"/>
              <a:t>을 사용하였습니다</a:t>
            </a:r>
            <a:r>
              <a:rPr kumimoji="1" lang="en-US" altLang="ko-KR" dirty="0"/>
              <a:t>. </a:t>
            </a:r>
            <a:r>
              <a:rPr kumimoji="1" lang="en" altLang="ko-KR" dirty="0"/>
              <a:t>Intensity I</a:t>
            </a:r>
            <a:r>
              <a:rPr kumimoji="1" lang="ko-KR" altLang="en-US" dirty="0"/>
              <a:t>는 이렇게 정의됩니다</a:t>
            </a:r>
            <a:r>
              <a:rPr kumimoji="1" lang="en-US" altLang="ko-KR" dirty="0"/>
              <a:t>. </a:t>
            </a:r>
            <a:r>
              <a:rPr kumimoji="1" lang="ko-KR" altLang="en-US" dirty="0"/>
              <a:t>여기서 분모의 </a:t>
            </a:r>
            <a:r>
              <a:rPr kumimoji="1" lang="en" altLang="ko-KR" dirty="0"/>
              <a:t>epsilon</a:t>
            </a:r>
            <a:r>
              <a:rPr kumimoji="1" lang="ko-KR" altLang="en-US" dirty="0"/>
              <a:t>은 </a:t>
            </a:r>
            <a:r>
              <a:rPr kumimoji="1" lang="en" altLang="ko-KR" dirty="0"/>
              <a:t>phi - gamma</a:t>
            </a:r>
            <a:r>
              <a:rPr kumimoji="1" lang="ko-KR" altLang="en-US" dirty="0"/>
              <a:t>의 값입니다</a:t>
            </a:r>
            <a:r>
              <a:rPr kumimoji="1" lang="en-US" altLang="ko-KR" dirty="0"/>
              <a:t>. </a:t>
            </a:r>
          </a:p>
          <a:p>
            <a:pPr marL="228600" indent="-228600">
              <a:buFont typeface="+mj-lt"/>
              <a:buAutoNum type="arabicPeriod"/>
            </a:pPr>
            <a:r>
              <a:rPr kumimoji="1" lang="en" altLang="ko-KR" dirty="0"/>
              <a:t>theta</a:t>
            </a:r>
            <a:r>
              <a:rPr kumimoji="1" lang="ko-KR" altLang="en-US" dirty="0"/>
              <a:t>가 </a:t>
            </a:r>
            <a:r>
              <a:rPr kumimoji="1" lang="en" altLang="ko-KR" dirty="0"/>
              <a:t>phi</a:t>
            </a:r>
            <a:r>
              <a:rPr kumimoji="1" lang="ko-KR" altLang="en-US" dirty="0"/>
              <a:t>와 같으면 </a:t>
            </a:r>
            <a:r>
              <a:rPr kumimoji="1" lang="en" altLang="ko-KR" dirty="0"/>
              <a:t>I</a:t>
            </a:r>
            <a:r>
              <a:rPr kumimoji="1" lang="ko-KR" altLang="en-US" dirty="0"/>
              <a:t>는 최대 세기인 </a:t>
            </a:r>
            <a:r>
              <a:rPr kumimoji="1" lang="en-US" altLang="ko-KR" dirty="0"/>
              <a:t>1</a:t>
            </a:r>
            <a:r>
              <a:rPr kumimoji="1" lang="ko-KR" altLang="en-US" dirty="0" err="1"/>
              <a:t>이되고</a:t>
            </a:r>
            <a:r>
              <a:rPr kumimoji="1" lang="en-US" altLang="ko-KR" dirty="0"/>
              <a:t>, </a:t>
            </a:r>
            <a:r>
              <a:rPr kumimoji="1" lang="en" altLang="ko-KR" dirty="0"/>
              <a:t>phi = gamma</a:t>
            </a:r>
            <a:r>
              <a:rPr kumimoji="1" lang="ko-KR" altLang="en-US" dirty="0"/>
              <a:t>이면 </a:t>
            </a:r>
            <a:r>
              <a:rPr kumimoji="1" lang="en" altLang="ko-KR" dirty="0"/>
              <a:t>I</a:t>
            </a:r>
            <a:r>
              <a:rPr kumimoji="1" lang="ko-KR" altLang="en-US" dirty="0"/>
              <a:t>는 </a:t>
            </a:r>
            <a:r>
              <a:rPr kumimoji="1" lang="en-US" altLang="ko-KR" dirty="0"/>
              <a:t>0</a:t>
            </a:r>
            <a:r>
              <a:rPr kumimoji="1" lang="ko-KR" altLang="en-US" dirty="0"/>
              <a:t>이 됩니다</a:t>
            </a:r>
            <a:r>
              <a:rPr kumimoji="1" lang="en-US" altLang="ko-KR" dirty="0"/>
              <a:t>. </a:t>
            </a:r>
            <a:r>
              <a:rPr kumimoji="1" lang="ko-KR" altLang="en-US" dirty="0"/>
              <a:t>그 사이에서는 </a:t>
            </a:r>
            <a:r>
              <a:rPr kumimoji="1" lang="en-US" altLang="ko-KR" dirty="0"/>
              <a:t>1</a:t>
            </a:r>
            <a:r>
              <a:rPr kumimoji="1" lang="ko-KR" altLang="en-US" dirty="0" err="1"/>
              <a:t>부터</a:t>
            </a:r>
            <a:r>
              <a:rPr kumimoji="1" lang="ko-KR" altLang="en-US" dirty="0"/>
              <a:t> </a:t>
            </a:r>
            <a:r>
              <a:rPr kumimoji="1" lang="en-US" altLang="ko-KR" dirty="0"/>
              <a:t>0</a:t>
            </a:r>
            <a:r>
              <a:rPr kumimoji="1" lang="ko-KR" altLang="en-US" dirty="0"/>
              <a:t>까지 선형적으로 감소하게 됩니다</a:t>
            </a:r>
            <a:r>
              <a:rPr kumimoji="1" lang="en-US" altLang="ko-KR" dirty="0"/>
              <a:t>. </a:t>
            </a:r>
          </a:p>
          <a:p>
            <a:endParaRPr kumimoji="1" lang="en-US" altLang="ko-KR" dirty="0"/>
          </a:p>
          <a:p>
            <a:pPr marL="228600" indent="-228600">
              <a:buFont typeface="+mj-lt"/>
              <a:buAutoNum type="arabicPeriod"/>
            </a:pPr>
            <a:r>
              <a:rPr kumimoji="1" lang="en" altLang="ko-KR" dirty="0"/>
              <a:t>By the way, when you look at a typical spotlight, you can see that the intensity of the light at the edge of the range of light becomes smooth.</a:t>
            </a:r>
          </a:p>
          <a:p>
            <a:pPr marL="228600" indent="-228600">
              <a:buFont typeface="+mj-lt"/>
              <a:buAutoNum type="arabicPeriod"/>
            </a:pPr>
            <a:r>
              <a:rPr kumimoji="1" lang="en" altLang="ko-KR" dirty="0"/>
              <a:t>In order to model this phenomenon, we defined two cones in which the spotlight affects. The angle phi of the inner cone is the same as seen before. The angle gamma of the outer cone is greater than phi. Let's gradually decrease the intensity of the light until it reaches gamma past the phi.</a:t>
            </a:r>
          </a:p>
          <a:p>
            <a:pPr marL="228600" indent="-228600">
              <a:buFont typeface="+mj-lt"/>
              <a:buAutoNum type="arabicPeriod"/>
            </a:pPr>
            <a:r>
              <a:rPr kumimoji="1" lang="en" altLang="ko-KR" dirty="0"/>
              <a:t>To do so, we used a simple linear interpolation. Intensity I is defined as: Here the epsilon of the denominator is the value of phi - gamma. </a:t>
            </a:r>
          </a:p>
          <a:p>
            <a:pPr marL="228600" indent="-228600">
              <a:buFont typeface="+mj-lt"/>
              <a:buAutoNum type="arabicPeriod"/>
            </a:pPr>
            <a:r>
              <a:rPr kumimoji="1" lang="en" altLang="ko-KR" dirty="0"/>
              <a:t>If theta is equal to phi, then I becomes the maximum intensity of 1, and if phi = gamma, I becomes zero. In the meantime, it decreases linearly from 1 to 0.</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12</a:t>
            </a:fld>
            <a:endParaRPr lang="ko-KR" altLang="en-US"/>
          </a:p>
        </p:txBody>
      </p:sp>
    </p:spTree>
    <p:extLst>
      <p:ext uri="{BB962C8B-B14F-4D97-AF65-F5344CB8AC3E}">
        <p14:creationId xmlns:p14="http://schemas.microsoft.com/office/powerpoint/2010/main" val="24818601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876DA-133A-7D71-D7A5-951AF7F9F2C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C9C8A9C-D4DB-40EF-397E-C048BB19C7D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9532FDB-7E66-BCDE-A62A-A3F7EDE70FBF}"/>
              </a:ext>
            </a:extLst>
          </p:cNvPr>
          <p:cNvSpPr>
            <a:spLocks noGrp="1"/>
          </p:cNvSpPr>
          <p:nvPr>
            <p:ph type="body" idx="1"/>
          </p:nvPr>
        </p:nvSpPr>
        <p:spPr/>
        <p:txBody>
          <a:bodyPr/>
          <a:lstStyle/>
          <a:p>
            <a:r>
              <a:rPr kumimoji="1" lang="ko-KR" altLang="en-US" dirty="0"/>
              <a:t>이제 </a:t>
            </a:r>
            <a:r>
              <a:rPr kumimoji="1" lang="en" altLang="ko-KR" dirty="0"/>
              <a:t>directional light</a:t>
            </a:r>
            <a:r>
              <a:rPr kumimoji="1" lang="ko-KR" altLang="en-US" dirty="0"/>
              <a:t>와 </a:t>
            </a:r>
            <a:r>
              <a:rPr kumimoji="1" lang="en" altLang="ko-KR" dirty="0"/>
              <a:t>point light</a:t>
            </a:r>
            <a:r>
              <a:rPr kumimoji="1" lang="ko-KR" altLang="en-US" dirty="0"/>
              <a:t>들 </a:t>
            </a:r>
            <a:r>
              <a:rPr kumimoji="1" lang="ko-KR" altLang="en-US" dirty="0" err="1"/>
              <a:t>여러개가</a:t>
            </a:r>
            <a:r>
              <a:rPr kumimoji="1" lang="ko-KR" altLang="en-US" dirty="0"/>
              <a:t> 한꺼번에 등장하는 </a:t>
            </a:r>
            <a:r>
              <a:rPr kumimoji="1" lang="en" altLang="ko-KR" dirty="0"/>
              <a:t>scene</a:t>
            </a:r>
            <a:r>
              <a:rPr kumimoji="1" lang="ko-KR" altLang="en-US" dirty="0"/>
              <a:t>을 그려 보겠습니다</a:t>
            </a:r>
            <a:r>
              <a:rPr kumimoji="1" lang="en-US" altLang="ko-KR" dirty="0"/>
              <a:t>. </a:t>
            </a:r>
            <a:r>
              <a:rPr kumimoji="1" lang="ko-KR" altLang="en-US" dirty="0"/>
              <a:t>비디오에는 하나의 </a:t>
            </a:r>
            <a:r>
              <a:rPr kumimoji="1" lang="en" altLang="ko-KR" dirty="0"/>
              <a:t>directional light</a:t>
            </a:r>
            <a:r>
              <a:rPr kumimoji="1" lang="ko-KR" altLang="en-US" dirty="0"/>
              <a:t>와 두 개의 </a:t>
            </a:r>
            <a:r>
              <a:rPr kumimoji="1" lang="en" altLang="ko-KR" dirty="0"/>
              <a:t>point light</a:t>
            </a:r>
            <a:r>
              <a:rPr kumimoji="1" lang="ko-KR" altLang="en-US" dirty="0"/>
              <a:t>들이 존재합니다</a:t>
            </a:r>
            <a:r>
              <a:rPr kumimoji="1" lang="en-US" altLang="ko-KR" dirty="0"/>
              <a:t>. </a:t>
            </a:r>
          </a:p>
          <a:p>
            <a:endParaRPr kumimoji="1" lang="en-US" altLang="ko-KR" dirty="0"/>
          </a:p>
          <a:p>
            <a:r>
              <a:rPr kumimoji="1" lang="en" altLang="ko-KR" dirty="0"/>
              <a:t>Now, let's draw a scene where several directional lights and point lights appear all at once. There is one directional light and two point lights in the video.</a:t>
            </a:r>
            <a:endParaRPr kumimoji="1" lang="ko-KR" altLang="en-US" dirty="0"/>
          </a:p>
        </p:txBody>
      </p:sp>
      <p:sp>
        <p:nvSpPr>
          <p:cNvPr id="4" name="슬라이드 번호 개체 틀 3">
            <a:extLst>
              <a:ext uri="{FF2B5EF4-FFF2-40B4-BE49-F238E27FC236}">
                <a16:creationId xmlns:a16="http://schemas.microsoft.com/office/drawing/2014/main" id="{A1E5EA75-E521-F81A-B14D-5BBEE7C0417C}"/>
              </a:ext>
            </a:extLst>
          </p:cNvPr>
          <p:cNvSpPr>
            <a:spLocks noGrp="1"/>
          </p:cNvSpPr>
          <p:nvPr>
            <p:ph type="sldNum" sz="quarter" idx="5"/>
          </p:nvPr>
        </p:nvSpPr>
        <p:spPr/>
        <p:txBody>
          <a:bodyPr/>
          <a:lstStyle/>
          <a:p>
            <a:fld id="{11E810AA-3F79-4A83-B6E2-5C05A72167ED}" type="slidenum">
              <a:rPr lang="ko-KR" altLang="en-US" smtClean="0"/>
              <a:t>13</a:t>
            </a:fld>
            <a:endParaRPr lang="ko-KR" altLang="en-US"/>
          </a:p>
        </p:txBody>
      </p:sp>
    </p:spTree>
    <p:extLst>
      <p:ext uri="{BB962C8B-B14F-4D97-AF65-F5344CB8AC3E}">
        <p14:creationId xmlns:p14="http://schemas.microsoft.com/office/powerpoint/2010/main" val="4238925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E70BA-15A6-51BD-D335-0B100E5BFA4B}"/>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7D5E418-A427-CA82-DD68-6CA92122CB5D}"/>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E32F304-25C8-B6D6-3608-D500B000D4EA}"/>
              </a:ext>
            </a:extLst>
          </p:cNvPr>
          <p:cNvSpPr>
            <a:spLocks noGrp="1"/>
          </p:cNvSpPr>
          <p:nvPr>
            <p:ph type="body" idx="1"/>
          </p:nvPr>
        </p:nvSpPr>
        <p:spPr/>
        <p:txBody>
          <a:bodyPr/>
          <a:lstStyle/>
          <a:p>
            <a:r>
              <a:rPr kumimoji="1" lang="ko-KR" altLang="en-US" dirty="0"/>
              <a:t>이제 </a:t>
            </a:r>
            <a:r>
              <a:rPr kumimoji="1" lang="en" altLang="ko-KR" dirty="0"/>
              <a:t>directional light</a:t>
            </a:r>
            <a:r>
              <a:rPr kumimoji="1" lang="ko-KR" altLang="en-US" dirty="0"/>
              <a:t>와 </a:t>
            </a:r>
            <a:r>
              <a:rPr kumimoji="1" lang="en" altLang="ko-KR" dirty="0"/>
              <a:t>point light</a:t>
            </a:r>
            <a:r>
              <a:rPr kumimoji="1" lang="ko-KR" altLang="en-US" dirty="0"/>
              <a:t>들 </a:t>
            </a:r>
            <a:r>
              <a:rPr kumimoji="1" lang="ko-KR" altLang="en-US" dirty="0" err="1"/>
              <a:t>여러개가</a:t>
            </a:r>
            <a:r>
              <a:rPr kumimoji="1" lang="ko-KR" altLang="en-US" dirty="0"/>
              <a:t> 한꺼번에 등장하는 </a:t>
            </a:r>
            <a:r>
              <a:rPr kumimoji="1" lang="en" altLang="ko-KR" dirty="0"/>
              <a:t>scene</a:t>
            </a:r>
            <a:r>
              <a:rPr kumimoji="1" lang="ko-KR" altLang="en-US" dirty="0"/>
              <a:t>을 그려 보겠습니다</a:t>
            </a:r>
            <a:r>
              <a:rPr kumimoji="1" lang="en-US" altLang="ko-KR" dirty="0"/>
              <a:t>. </a:t>
            </a:r>
            <a:r>
              <a:rPr kumimoji="1" lang="ko-KR" altLang="en-US" dirty="0"/>
              <a:t>비디오에는 하나의 </a:t>
            </a:r>
            <a:r>
              <a:rPr kumimoji="1" lang="en" altLang="ko-KR" dirty="0"/>
              <a:t>directional light</a:t>
            </a:r>
            <a:r>
              <a:rPr kumimoji="1" lang="ko-KR" altLang="en-US" dirty="0"/>
              <a:t>와 두 개의 </a:t>
            </a:r>
            <a:r>
              <a:rPr kumimoji="1" lang="en" altLang="ko-KR" dirty="0"/>
              <a:t>point light</a:t>
            </a:r>
            <a:r>
              <a:rPr kumimoji="1" lang="ko-KR" altLang="en-US" dirty="0"/>
              <a:t>들이 존재합니다</a:t>
            </a:r>
            <a:r>
              <a:rPr kumimoji="1" lang="en-US" altLang="ko-KR" dirty="0"/>
              <a:t>. </a:t>
            </a:r>
          </a:p>
          <a:p>
            <a:endParaRPr kumimoji="1" lang="en-US" altLang="ko-KR" dirty="0"/>
          </a:p>
          <a:p>
            <a:r>
              <a:rPr kumimoji="1" lang="en" altLang="ko-KR" dirty="0"/>
              <a:t>Now, let's draw a scene where several directional lights and point lights appear all at once. There is one directional light and two point lights in the video.</a:t>
            </a:r>
            <a:endParaRPr kumimoji="1" lang="ko-KR" altLang="en-US" dirty="0"/>
          </a:p>
        </p:txBody>
      </p:sp>
      <p:sp>
        <p:nvSpPr>
          <p:cNvPr id="4" name="슬라이드 번호 개체 틀 3">
            <a:extLst>
              <a:ext uri="{FF2B5EF4-FFF2-40B4-BE49-F238E27FC236}">
                <a16:creationId xmlns:a16="http://schemas.microsoft.com/office/drawing/2014/main" id="{E8EA70AB-5901-D27E-AC1D-294A415A4B10}"/>
              </a:ext>
            </a:extLst>
          </p:cNvPr>
          <p:cNvSpPr>
            <a:spLocks noGrp="1"/>
          </p:cNvSpPr>
          <p:nvPr>
            <p:ph type="sldNum" sz="quarter" idx="5"/>
          </p:nvPr>
        </p:nvSpPr>
        <p:spPr/>
        <p:txBody>
          <a:bodyPr/>
          <a:lstStyle/>
          <a:p>
            <a:fld id="{11E810AA-3F79-4A83-B6E2-5C05A72167ED}" type="slidenum">
              <a:rPr lang="ko-KR" altLang="en-US" smtClean="0"/>
              <a:t>14</a:t>
            </a:fld>
            <a:endParaRPr lang="ko-KR" altLang="en-US"/>
          </a:p>
        </p:txBody>
      </p:sp>
    </p:spTree>
    <p:extLst>
      <p:ext uri="{BB962C8B-B14F-4D97-AF65-F5344CB8AC3E}">
        <p14:creationId xmlns:p14="http://schemas.microsoft.com/office/powerpoint/2010/main" val="262953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8195D-5BC8-5AE8-D53B-049B625B3E3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7B9C5DE-2B6D-897F-709F-9A0311B07CA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83873B3-2BF7-A64D-904B-B90A5A3EA941}"/>
              </a:ext>
            </a:extLst>
          </p:cNvPr>
          <p:cNvSpPr>
            <a:spLocks noGrp="1"/>
          </p:cNvSpPr>
          <p:nvPr>
            <p:ph type="body" idx="1"/>
          </p:nvPr>
        </p:nvSpPr>
        <p:spPr/>
        <p:txBody>
          <a:bodyPr/>
          <a:lstStyle/>
          <a:p>
            <a:r>
              <a:rPr kumimoji="1" lang="en-US" altLang="ko-KR" dirty="0"/>
              <a:t>Texture mapping</a:t>
            </a:r>
            <a:r>
              <a:rPr kumimoji="1" lang="ko-KR" altLang="en-US" dirty="0"/>
              <a:t>이 적용된 첫 </a:t>
            </a:r>
            <a:r>
              <a:rPr kumimoji="1" lang="en-US" altLang="ko-KR" dirty="0"/>
              <a:t>example program </a:t>
            </a:r>
            <a:r>
              <a:rPr kumimoji="1" lang="ko-KR" altLang="en-US" dirty="0"/>
              <a:t>입니다</a:t>
            </a:r>
            <a:r>
              <a:rPr kumimoji="1" lang="en-US" altLang="ko-KR" dirty="0"/>
              <a:t>. Cube</a:t>
            </a:r>
            <a:r>
              <a:rPr kumimoji="1" lang="ko-KR" altLang="en-US" dirty="0"/>
              <a:t>의 여섯 면에 모두 같은 </a:t>
            </a:r>
            <a:r>
              <a:rPr kumimoji="1" lang="en-US" altLang="ko-KR" dirty="0"/>
              <a:t>texture</a:t>
            </a:r>
            <a:r>
              <a:rPr kumimoji="1" lang="ko-KR" altLang="en-US" dirty="0"/>
              <a:t>가 </a:t>
            </a:r>
            <a:r>
              <a:rPr kumimoji="1" lang="en-US" altLang="ko-KR" dirty="0"/>
              <a:t>mapping</a:t>
            </a:r>
            <a:r>
              <a:rPr kumimoji="1" lang="ko-KR" altLang="en-US" dirty="0"/>
              <a:t>되어 있습니다</a:t>
            </a:r>
            <a:r>
              <a:rPr kumimoji="1" lang="en-US" altLang="ko-KR" dirty="0"/>
              <a:t>. </a:t>
            </a:r>
          </a:p>
          <a:p>
            <a:endParaRPr kumimoji="1" lang="en-US" altLang="ko-KR" dirty="0"/>
          </a:p>
          <a:p>
            <a:r>
              <a:rPr kumimoji="1" lang="en-US" altLang="ko-KR" dirty="0"/>
              <a:t>This is the first example program with texture mapping. Notice that all six sides of the Cube are mapped with the same texture. </a:t>
            </a:r>
          </a:p>
          <a:p>
            <a:endParaRPr kumimoji="1" lang="en" altLang="ko-KR" dirty="0"/>
          </a:p>
          <a:p>
            <a:endParaRPr kumimoji="1" lang="ko-KR" altLang="en-US" dirty="0"/>
          </a:p>
        </p:txBody>
      </p:sp>
      <p:sp>
        <p:nvSpPr>
          <p:cNvPr id="4" name="슬라이드 번호 개체 틀 3">
            <a:extLst>
              <a:ext uri="{FF2B5EF4-FFF2-40B4-BE49-F238E27FC236}">
                <a16:creationId xmlns:a16="http://schemas.microsoft.com/office/drawing/2014/main" id="{092CE2FB-66F2-9ED9-4248-DC5B88554B69}"/>
              </a:ext>
            </a:extLst>
          </p:cNvPr>
          <p:cNvSpPr>
            <a:spLocks noGrp="1"/>
          </p:cNvSpPr>
          <p:nvPr>
            <p:ph type="sldNum" sz="quarter" idx="5"/>
          </p:nvPr>
        </p:nvSpPr>
        <p:spPr/>
        <p:txBody>
          <a:bodyPr/>
          <a:lstStyle/>
          <a:p>
            <a:fld id="{11E810AA-3F79-4A83-B6E2-5C05A72167ED}" type="slidenum">
              <a:rPr lang="ko-KR" altLang="en-US" smtClean="0"/>
              <a:t>2</a:t>
            </a:fld>
            <a:endParaRPr lang="ko-KR" altLang="en-US"/>
          </a:p>
        </p:txBody>
      </p:sp>
    </p:spTree>
    <p:extLst>
      <p:ext uri="{BB962C8B-B14F-4D97-AF65-F5344CB8AC3E}">
        <p14:creationId xmlns:p14="http://schemas.microsoft.com/office/powerpoint/2010/main" val="2696307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R" dirty="0"/>
              <a:t>Directional light</a:t>
            </a:r>
            <a:r>
              <a:rPr kumimoji="1" lang="ko-KR" altLang="en-US" dirty="0"/>
              <a:t>의 경우 </a:t>
            </a:r>
            <a:r>
              <a:rPr kumimoji="1" lang="en" altLang="ko-KR" dirty="0"/>
              <a:t>light source</a:t>
            </a:r>
            <a:r>
              <a:rPr kumimoji="1" lang="ko-KR" altLang="en-US" dirty="0"/>
              <a:t>는 무한히 멀리 있다고 가정합니다</a:t>
            </a:r>
            <a:r>
              <a:rPr kumimoji="1" lang="en-US" altLang="ko-KR" dirty="0"/>
              <a:t>. </a:t>
            </a:r>
            <a:r>
              <a:rPr kumimoji="1" lang="ko-KR" altLang="en-US" dirty="0"/>
              <a:t>이러한 경우</a:t>
            </a:r>
            <a:r>
              <a:rPr kumimoji="1" lang="en-US" altLang="ko-KR" dirty="0"/>
              <a:t>, </a:t>
            </a:r>
            <a:r>
              <a:rPr kumimoji="1" lang="en" altLang="ko-KR" dirty="0"/>
              <a:t>light ray</a:t>
            </a:r>
            <a:r>
              <a:rPr kumimoji="1" lang="ko-KR" altLang="en-US" dirty="0"/>
              <a:t>들은 모두 평행한 것처럼 보이게 됩니다</a:t>
            </a:r>
            <a:r>
              <a:rPr kumimoji="1" lang="en-US" altLang="ko-KR" dirty="0"/>
              <a:t>. </a:t>
            </a:r>
            <a:r>
              <a:rPr kumimoji="1" lang="ko-KR" altLang="en-US" dirty="0"/>
              <a:t>예를 들면 태양광이 그러합니다</a:t>
            </a:r>
            <a:r>
              <a:rPr kumimoji="1" lang="en-US" altLang="ko-KR" dirty="0"/>
              <a:t>. </a:t>
            </a:r>
            <a:r>
              <a:rPr kumimoji="1" lang="ko-KR" altLang="en-US" dirty="0"/>
              <a:t>비록 태양이 우리로부터 무한히 먼 것은 아니지만</a:t>
            </a:r>
            <a:r>
              <a:rPr kumimoji="1" lang="en-US" altLang="ko-KR" dirty="0"/>
              <a:t>, </a:t>
            </a:r>
            <a:r>
              <a:rPr kumimoji="1" lang="ko-KR" altLang="en-US" dirty="0"/>
              <a:t>충분히 멀기 때문에</a:t>
            </a:r>
            <a:r>
              <a:rPr kumimoji="1" lang="en-US" altLang="ko-KR" dirty="0"/>
              <a:t>, </a:t>
            </a:r>
            <a:r>
              <a:rPr kumimoji="1" lang="ko-KR" altLang="en-US" dirty="0"/>
              <a:t>태양으로부터 오는 빛은 </a:t>
            </a:r>
            <a:r>
              <a:rPr kumimoji="1" lang="en" altLang="ko-KR" dirty="0"/>
              <a:t>directional light</a:t>
            </a:r>
            <a:r>
              <a:rPr kumimoji="1" lang="ko-KR" altLang="en-US" dirty="0"/>
              <a:t>인 것처럼 느껴집니다</a:t>
            </a:r>
            <a:r>
              <a:rPr kumimoji="1" lang="en-US" altLang="ko-KR" dirty="0"/>
              <a:t>. </a:t>
            </a:r>
          </a:p>
          <a:p>
            <a:endParaRPr kumimoji="1" lang="en-US" altLang="ko-KR" dirty="0"/>
          </a:p>
          <a:p>
            <a:r>
              <a:rPr kumimoji="1" lang="en" altLang="ko-KR" dirty="0"/>
              <a:t>For a directional light, the light source is assumed to be infinitely remote. In this case, the light rays all appear to be parallel. For example, sunlight. Though the sun is not infinitely far from us, but far enough away, the light from the sun feels like a directional light.</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3</a:t>
            </a:fld>
            <a:endParaRPr lang="ko-KR" altLang="en-US"/>
          </a:p>
        </p:txBody>
      </p:sp>
    </p:spTree>
    <p:extLst>
      <p:ext uri="{BB962C8B-B14F-4D97-AF65-F5344CB8AC3E}">
        <p14:creationId xmlns:p14="http://schemas.microsoft.com/office/powerpoint/2010/main" val="2716252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72E74-A804-5994-DCDF-983FE449EA1F}"/>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9CF9A99C-EF01-6246-318A-FCC85AA5B85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EB22E30-16F8-96B5-F23B-010DE332E196}"/>
              </a:ext>
            </a:extLst>
          </p:cNvPr>
          <p:cNvSpPr>
            <a:spLocks noGrp="1"/>
          </p:cNvSpPr>
          <p:nvPr>
            <p:ph type="body" idx="1"/>
          </p:nvPr>
        </p:nvSpPr>
        <p:spPr/>
        <p:txBody>
          <a:bodyPr/>
          <a:lstStyle/>
          <a:p>
            <a:r>
              <a:rPr kumimoji="1" lang="en-US" altLang="ko-KR" dirty="0"/>
              <a:t>Texture mapping</a:t>
            </a:r>
            <a:r>
              <a:rPr kumimoji="1" lang="ko-KR" altLang="en-US" dirty="0"/>
              <a:t>이 적용된 첫 </a:t>
            </a:r>
            <a:r>
              <a:rPr kumimoji="1" lang="en-US" altLang="ko-KR" dirty="0"/>
              <a:t>example program </a:t>
            </a:r>
            <a:r>
              <a:rPr kumimoji="1" lang="ko-KR" altLang="en-US" dirty="0"/>
              <a:t>입니다</a:t>
            </a:r>
            <a:r>
              <a:rPr kumimoji="1" lang="en-US" altLang="ko-KR" dirty="0"/>
              <a:t>. Cube</a:t>
            </a:r>
            <a:r>
              <a:rPr kumimoji="1" lang="ko-KR" altLang="en-US" dirty="0"/>
              <a:t>의 여섯 면에 모두 같은 </a:t>
            </a:r>
            <a:r>
              <a:rPr kumimoji="1" lang="en-US" altLang="ko-KR" dirty="0"/>
              <a:t>texture</a:t>
            </a:r>
            <a:r>
              <a:rPr kumimoji="1" lang="ko-KR" altLang="en-US" dirty="0"/>
              <a:t>가 </a:t>
            </a:r>
            <a:r>
              <a:rPr kumimoji="1" lang="en-US" altLang="ko-KR" dirty="0"/>
              <a:t>mapping</a:t>
            </a:r>
            <a:r>
              <a:rPr kumimoji="1" lang="ko-KR" altLang="en-US" dirty="0"/>
              <a:t>되어 있습니다</a:t>
            </a:r>
            <a:r>
              <a:rPr kumimoji="1" lang="en-US" altLang="ko-KR" dirty="0"/>
              <a:t>. </a:t>
            </a:r>
          </a:p>
          <a:p>
            <a:endParaRPr kumimoji="1" lang="en-US" altLang="ko-KR" dirty="0"/>
          </a:p>
          <a:p>
            <a:r>
              <a:rPr kumimoji="1" lang="en-US" altLang="ko-KR" dirty="0"/>
              <a:t>This is the first example program with texture mapping. Notice that all six sides of the Cube are mapped with the same texture. </a:t>
            </a:r>
          </a:p>
          <a:p>
            <a:endParaRPr kumimoji="1" lang="en" altLang="ko-KR" dirty="0"/>
          </a:p>
          <a:p>
            <a:endParaRPr kumimoji="1" lang="ko-KR" altLang="en-US" dirty="0"/>
          </a:p>
        </p:txBody>
      </p:sp>
      <p:sp>
        <p:nvSpPr>
          <p:cNvPr id="4" name="슬라이드 번호 개체 틀 3">
            <a:extLst>
              <a:ext uri="{FF2B5EF4-FFF2-40B4-BE49-F238E27FC236}">
                <a16:creationId xmlns:a16="http://schemas.microsoft.com/office/drawing/2014/main" id="{1260E756-4705-FE48-82BA-AD87D3DEC46B}"/>
              </a:ext>
            </a:extLst>
          </p:cNvPr>
          <p:cNvSpPr>
            <a:spLocks noGrp="1"/>
          </p:cNvSpPr>
          <p:nvPr>
            <p:ph type="sldNum" sz="quarter" idx="5"/>
          </p:nvPr>
        </p:nvSpPr>
        <p:spPr/>
        <p:txBody>
          <a:bodyPr/>
          <a:lstStyle/>
          <a:p>
            <a:fld id="{11E810AA-3F79-4A83-B6E2-5C05A72167ED}" type="slidenum">
              <a:rPr lang="ko-KR" altLang="en-US" smtClean="0"/>
              <a:t>4</a:t>
            </a:fld>
            <a:endParaRPr lang="ko-KR" altLang="en-US"/>
          </a:p>
        </p:txBody>
      </p:sp>
    </p:spTree>
    <p:extLst>
      <p:ext uri="{BB962C8B-B14F-4D97-AF65-F5344CB8AC3E}">
        <p14:creationId xmlns:p14="http://schemas.microsoft.com/office/powerpoint/2010/main" val="3859175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en" altLang="ko-KR" dirty="0"/>
              <a:t>Point light</a:t>
            </a:r>
            <a:r>
              <a:rPr kumimoji="1" lang="ko-KR" altLang="en-US" dirty="0"/>
              <a:t>는 그 동안 우리가 사용해왔던 것입니다</a:t>
            </a:r>
            <a:r>
              <a:rPr kumimoji="1" lang="en-US" altLang="ko-KR" dirty="0"/>
              <a:t>. </a:t>
            </a:r>
            <a:r>
              <a:rPr kumimoji="1" lang="ko-KR" altLang="en-US" dirty="0"/>
              <a:t>광원은 정해진 </a:t>
            </a:r>
            <a:r>
              <a:rPr kumimoji="1" lang="en" altLang="ko-KR" dirty="0"/>
              <a:t>position</a:t>
            </a:r>
            <a:r>
              <a:rPr kumimoji="1" lang="ko-KR" altLang="en-US" dirty="0"/>
              <a:t>이 있고</a:t>
            </a:r>
            <a:r>
              <a:rPr kumimoji="1" lang="en-US" altLang="ko-KR" dirty="0"/>
              <a:t>, </a:t>
            </a:r>
            <a:r>
              <a:rPr kumimoji="1" lang="ko-KR" altLang="en-US" dirty="0"/>
              <a:t>빛이 사방으로 퍼져나가는 형태의 </a:t>
            </a:r>
            <a:r>
              <a:rPr kumimoji="1" lang="en" altLang="ko-KR" dirty="0"/>
              <a:t>light</a:t>
            </a:r>
            <a:r>
              <a:rPr kumimoji="1" lang="ko-KR" altLang="en-US" dirty="0"/>
              <a:t>입니다</a:t>
            </a:r>
            <a:r>
              <a:rPr kumimoji="1" lang="en-US" altLang="ko-KR" dirty="0"/>
              <a:t>. </a:t>
            </a:r>
            <a:r>
              <a:rPr kumimoji="1" lang="ko-KR" altLang="en-US" dirty="0"/>
              <a:t>여기서는 </a:t>
            </a:r>
            <a:r>
              <a:rPr kumimoji="1" lang="en" altLang="ko-KR" dirty="0"/>
              <a:t>point light</a:t>
            </a:r>
            <a:r>
              <a:rPr kumimoji="1" lang="ko-KR" altLang="en-US" dirty="0"/>
              <a:t>의 세기가 </a:t>
            </a:r>
            <a:r>
              <a:rPr kumimoji="1" lang="en" altLang="ko-KR" dirty="0"/>
              <a:t>light</a:t>
            </a:r>
            <a:r>
              <a:rPr kumimoji="1" lang="ko-KR" altLang="en-US" dirty="0"/>
              <a:t>에서 멀어질 수록 점점 약해지는 </a:t>
            </a:r>
            <a:r>
              <a:rPr kumimoji="1" lang="en" altLang="ko-KR" dirty="0"/>
              <a:t>attenuation </a:t>
            </a:r>
            <a:r>
              <a:rPr kumimoji="1" lang="ko-KR" altLang="en-US" dirty="0"/>
              <a:t>효과를 추가해 보기로 하겠습니다</a:t>
            </a:r>
            <a:r>
              <a:rPr kumimoji="1" lang="en-US" altLang="ko-KR" dirty="0"/>
              <a:t>. </a:t>
            </a:r>
          </a:p>
          <a:p>
            <a:pPr marL="228600" indent="-228600">
              <a:buFont typeface="+mj-lt"/>
              <a:buAutoNum type="arabicPeriod"/>
            </a:pPr>
            <a:r>
              <a:rPr kumimoji="1" lang="ko-KR" altLang="en-US" dirty="0"/>
              <a:t>간단한 방법으로는 </a:t>
            </a:r>
            <a:r>
              <a:rPr kumimoji="1" lang="en" altLang="ko-KR" dirty="0"/>
              <a:t>linear interpolation</a:t>
            </a:r>
            <a:r>
              <a:rPr kumimoji="1" lang="ko-KR" altLang="en-US" dirty="0"/>
              <a:t>이 있습니다</a:t>
            </a:r>
            <a:r>
              <a:rPr kumimoji="1" lang="en-US" altLang="ko-KR" dirty="0"/>
              <a:t>. </a:t>
            </a:r>
            <a:r>
              <a:rPr kumimoji="1" lang="ko-KR" altLang="en-US" dirty="0"/>
              <a:t>즉</a:t>
            </a:r>
            <a:r>
              <a:rPr kumimoji="1" lang="en-US" altLang="ko-KR" dirty="0"/>
              <a:t>, </a:t>
            </a:r>
            <a:r>
              <a:rPr kumimoji="1" lang="ko-KR" altLang="en-US" dirty="0"/>
              <a:t>광원에서 멀리 떨어질 수록 빛의 세기를 선형적으로 약하게 하는 것입니다</a:t>
            </a:r>
            <a:r>
              <a:rPr kumimoji="1" lang="en-US" altLang="ko-KR" dirty="0"/>
              <a:t>. </a:t>
            </a:r>
            <a:r>
              <a:rPr kumimoji="1" lang="ko-KR" altLang="en-US" dirty="0"/>
              <a:t>그러나 이 것은 현실적이지 않습니다</a:t>
            </a:r>
            <a:r>
              <a:rPr kumimoji="1" lang="en-US" altLang="ko-KR" dirty="0"/>
              <a:t>. </a:t>
            </a:r>
          </a:p>
          <a:p>
            <a:pPr marL="228600" indent="-228600">
              <a:buFont typeface="+mj-lt"/>
              <a:buAutoNum type="arabicPeriod"/>
            </a:pPr>
            <a:r>
              <a:rPr kumimoji="1" lang="ko-KR" altLang="en-US" dirty="0"/>
              <a:t>현실에서는 광량이 거리에 따라 빨리 감소하다가 거리가 멀어지면 천천히 감소하게 됩니다</a:t>
            </a:r>
            <a:r>
              <a:rPr kumimoji="1" lang="en-US" altLang="ko-KR" dirty="0"/>
              <a:t>.</a:t>
            </a:r>
            <a:r>
              <a:rPr kumimoji="1" lang="ko-KR" altLang="en-US" dirty="0"/>
              <a:t> </a:t>
            </a:r>
            <a:endParaRPr kumimoji="1" lang="en-US" altLang="ko-KR" dirty="0"/>
          </a:p>
          <a:p>
            <a:pPr marL="228600" indent="-228600">
              <a:buFont typeface="+mj-lt"/>
              <a:buAutoNum type="arabicPeriod"/>
            </a:pPr>
            <a:r>
              <a:rPr kumimoji="1" lang="en" altLang="ko-KR" dirty="0"/>
              <a:t>Attenuation </a:t>
            </a:r>
            <a:r>
              <a:rPr kumimoji="1" lang="ko-KR" altLang="en-US" dirty="0"/>
              <a:t>함수를 이렇게 디자인 해 보았습니다</a:t>
            </a:r>
            <a:r>
              <a:rPr kumimoji="1" lang="en-US" altLang="ko-KR" dirty="0"/>
              <a:t>. </a:t>
            </a:r>
          </a:p>
          <a:p>
            <a:pPr marL="228600" indent="-228600">
              <a:buFont typeface="+mj-lt"/>
              <a:buAutoNum type="arabicPeriod"/>
            </a:pPr>
            <a:r>
              <a:rPr kumimoji="1" lang="ko-KR" altLang="en-US" dirty="0"/>
              <a:t>여기서 </a:t>
            </a:r>
            <a:r>
              <a:rPr kumimoji="1" lang="en" altLang="ko-KR" dirty="0"/>
              <a:t>d</a:t>
            </a:r>
            <a:r>
              <a:rPr kumimoji="1" lang="ko-KR" altLang="en-US" dirty="0"/>
              <a:t>는 광원과 </a:t>
            </a:r>
            <a:r>
              <a:rPr kumimoji="1" lang="en" altLang="ko-KR" dirty="0"/>
              <a:t>fragment position</a:t>
            </a:r>
            <a:r>
              <a:rPr kumimoji="1" lang="ko-KR" altLang="en-US" dirty="0"/>
              <a:t>간의 거리 입니다</a:t>
            </a:r>
            <a:r>
              <a:rPr kumimoji="1" lang="en-US" altLang="ko-KR" dirty="0"/>
              <a:t>. </a:t>
            </a:r>
          </a:p>
          <a:p>
            <a:pPr marL="228600" indent="-228600">
              <a:buFont typeface="+mj-lt"/>
              <a:buAutoNum type="arabicPeriod"/>
            </a:pPr>
            <a:r>
              <a:rPr kumimoji="1" lang="en" altLang="ko-KR" dirty="0" err="1"/>
              <a:t>K_c</a:t>
            </a:r>
            <a:r>
              <a:rPr kumimoji="1" lang="ko-KR" altLang="en-US" dirty="0"/>
              <a:t>는 </a:t>
            </a:r>
            <a:r>
              <a:rPr kumimoji="1" lang="en" altLang="ko-KR" dirty="0"/>
              <a:t>constant term</a:t>
            </a:r>
            <a:r>
              <a:rPr kumimoji="1" lang="ko-KR" altLang="en-US" dirty="0"/>
              <a:t>인데</a:t>
            </a:r>
            <a:r>
              <a:rPr kumimoji="1" lang="en-US" altLang="ko-KR" dirty="0"/>
              <a:t>, </a:t>
            </a:r>
            <a:r>
              <a:rPr kumimoji="1" lang="ko-KR" altLang="en-US" dirty="0"/>
              <a:t>보통 </a:t>
            </a:r>
            <a:r>
              <a:rPr kumimoji="1" lang="en-US" altLang="ko-KR" dirty="0"/>
              <a:t>1.0 </a:t>
            </a:r>
            <a:r>
              <a:rPr kumimoji="1" lang="ko-KR" altLang="en-US" dirty="0"/>
              <a:t>을 쓰는데</a:t>
            </a:r>
            <a:r>
              <a:rPr kumimoji="1" lang="en-US" altLang="ko-KR" dirty="0"/>
              <a:t>, </a:t>
            </a:r>
            <a:r>
              <a:rPr kumimoji="1" lang="ko-KR" altLang="en-US" dirty="0"/>
              <a:t>분모의 </a:t>
            </a:r>
            <a:r>
              <a:rPr kumimoji="1" lang="en" altLang="ko-KR" dirty="0" err="1"/>
              <a:t>K_c</a:t>
            </a:r>
            <a:r>
              <a:rPr kumimoji="1" lang="ko-KR" altLang="en-US" dirty="0"/>
              <a:t>에 값들이 더해지기 때문에 분모는 항상 </a:t>
            </a:r>
            <a:r>
              <a:rPr kumimoji="1" lang="en-US" altLang="ko-KR" dirty="0"/>
              <a:t>1</a:t>
            </a:r>
            <a:r>
              <a:rPr kumimoji="1" lang="ko-KR" altLang="en-US" dirty="0"/>
              <a:t>보다 크게 됩니다</a:t>
            </a:r>
            <a:r>
              <a:rPr kumimoji="1" lang="en-US" altLang="ko-KR" dirty="0"/>
              <a:t>. </a:t>
            </a:r>
            <a:r>
              <a:rPr kumimoji="1" lang="ko-KR" altLang="en-US" dirty="0"/>
              <a:t>즉</a:t>
            </a:r>
            <a:r>
              <a:rPr kumimoji="1" lang="en-US" altLang="ko-KR" dirty="0"/>
              <a:t>, </a:t>
            </a:r>
            <a:r>
              <a:rPr kumimoji="1" lang="en" altLang="ko-KR" dirty="0" err="1"/>
              <a:t>F_att</a:t>
            </a:r>
            <a:r>
              <a:rPr kumimoji="1" lang="ko-KR" altLang="en-US" dirty="0"/>
              <a:t>값은 항상 </a:t>
            </a:r>
            <a:r>
              <a:rPr kumimoji="1" lang="en-US" altLang="ko-KR" dirty="0"/>
              <a:t>1</a:t>
            </a:r>
            <a:r>
              <a:rPr kumimoji="1" lang="ko-KR" altLang="en-US" dirty="0"/>
              <a:t>보다 작게 됩니다</a:t>
            </a:r>
            <a:r>
              <a:rPr kumimoji="1" lang="en-US" altLang="ko-KR" dirty="0"/>
              <a:t>. </a:t>
            </a:r>
            <a:r>
              <a:rPr kumimoji="1" lang="ko-KR" altLang="en-US" dirty="0"/>
              <a:t>만약 </a:t>
            </a:r>
            <a:r>
              <a:rPr kumimoji="1" lang="en" altLang="ko-KR" dirty="0" err="1"/>
              <a:t>F_att</a:t>
            </a:r>
            <a:r>
              <a:rPr kumimoji="1" lang="ko-KR" altLang="en-US" dirty="0"/>
              <a:t>값이 </a:t>
            </a:r>
            <a:r>
              <a:rPr kumimoji="1" lang="en-US" altLang="ko-KR" dirty="0"/>
              <a:t>1</a:t>
            </a:r>
            <a:r>
              <a:rPr kumimoji="1" lang="ko-KR" altLang="en-US" dirty="0"/>
              <a:t>보다 커지면 빛의 세기를 증폭하게 되는 것이기 때문에 우리가 원하는 바가 아니겠죠</a:t>
            </a:r>
            <a:r>
              <a:rPr kumimoji="1" lang="en-US" altLang="ko-KR" dirty="0"/>
              <a:t>. </a:t>
            </a:r>
          </a:p>
          <a:p>
            <a:pPr marL="228600" indent="-228600">
              <a:buFont typeface="+mj-lt"/>
              <a:buAutoNum type="arabicPeriod"/>
            </a:pPr>
            <a:r>
              <a:rPr kumimoji="1" lang="en" altLang="ko-KR" dirty="0" err="1"/>
              <a:t>K_l</a:t>
            </a:r>
            <a:r>
              <a:rPr kumimoji="1" lang="ko-KR" altLang="en-US" dirty="0"/>
              <a:t>은 </a:t>
            </a:r>
            <a:r>
              <a:rPr kumimoji="1" lang="en" altLang="ko-KR" dirty="0"/>
              <a:t>linear term</a:t>
            </a:r>
            <a:r>
              <a:rPr kumimoji="1" lang="ko-KR" altLang="en-US" dirty="0"/>
              <a:t>입니다</a:t>
            </a:r>
            <a:r>
              <a:rPr kumimoji="1" lang="en-US" altLang="ko-KR" dirty="0"/>
              <a:t>. </a:t>
            </a:r>
            <a:r>
              <a:rPr kumimoji="1" lang="ko-KR" altLang="en-US" dirty="0"/>
              <a:t>광량을 선형적으로 감소시키게 됩니다</a:t>
            </a:r>
            <a:r>
              <a:rPr kumimoji="1" lang="en-US" altLang="ko-KR" dirty="0"/>
              <a:t>. </a:t>
            </a:r>
          </a:p>
          <a:p>
            <a:pPr marL="228600" indent="-228600">
              <a:buFont typeface="+mj-lt"/>
              <a:buAutoNum type="arabicPeriod"/>
            </a:pPr>
            <a:r>
              <a:rPr kumimoji="1" lang="en" altLang="ko-KR" dirty="0" err="1"/>
              <a:t>K_q</a:t>
            </a:r>
            <a:r>
              <a:rPr kumimoji="1" lang="ko-KR" altLang="en-US" dirty="0"/>
              <a:t>는 </a:t>
            </a:r>
            <a:r>
              <a:rPr kumimoji="1" lang="en" altLang="ko-KR" dirty="0"/>
              <a:t>quadratic term</a:t>
            </a:r>
            <a:r>
              <a:rPr kumimoji="1" lang="ko-KR" altLang="en-US" dirty="0"/>
              <a:t>입니다</a:t>
            </a:r>
            <a:r>
              <a:rPr kumimoji="1" lang="en-US" altLang="ko-KR" dirty="0"/>
              <a:t>. </a:t>
            </a:r>
            <a:r>
              <a:rPr kumimoji="1" lang="en" altLang="ko-KR" dirty="0"/>
              <a:t>d</a:t>
            </a:r>
            <a:r>
              <a:rPr kumimoji="1" lang="ko-KR" altLang="en-US" dirty="0"/>
              <a:t>가 작을 때에는 별로 영향이 없으나</a:t>
            </a:r>
            <a:r>
              <a:rPr kumimoji="1" lang="en-US" altLang="ko-KR" dirty="0"/>
              <a:t>, </a:t>
            </a:r>
            <a:r>
              <a:rPr kumimoji="1" lang="en" altLang="ko-KR" dirty="0"/>
              <a:t>d</a:t>
            </a:r>
            <a:r>
              <a:rPr kumimoji="1" lang="ko-KR" altLang="en-US" dirty="0"/>
              <a:t>가 커지면 더 많은 영향을 미치게 됩니다</a:t>
            </a:r>
            <a:r>
              <a:rPr kumimoji="1" lang="en-US" altLang="ko-KR" dirty="0"/>
              <a:t>. </a:t>
            </a:r>
          </a:p>
          <a:p>
            <a:pPr marL="228600" indent="-228600">
              <a:buFont typeface="+mj-lt"/>
              <a:buAutoNum type="arabicPeriod"/>
            </a:pPr>
            <a:r>
              <a:rPr kumimoji="1" lang="ko-KR" altLang="en-US" dirty="0"/>
              <a:t>이렇게 </a:t>
            </a:r>
            <a:r>
              <a:rPr kumimoji="1" lang="ko-KR" altLang="en-US" dirty="0" err="1"/>
              <a:t>모델링된</a:t>
            </a:r>
            <a:r>
              <a:rPr kumimoji="1" lang="ko-KR" altLang="en-US" dirty="0"/>
              <a:t> </a:t>
            </a:r>
            <a:r>
              <a:rPr kumimoji="1" lang="en" altLang="ko-KR" dirty="0"/>
              <a:t>attenuation</a:t>
            </a:r>
            <a:r>
              <a:rPr kumimoji="1" lang="ko-KR" altLang="en-US" dirty="0"/>
              <a:t>함수는 그림과 같은 꼴이 됩니다</a:t>
            </a:r>
            <a:r>
              <a:rPr kumimoji="1" lang="en-US" altLang="ko-KR" dirty="0"/>
              <a:t>. </a:t>
            </a:r>
            <a:r>
              <a:rPr kumimoji="1" lang="ko-KR" altLang="en-US" dirty="0"/>
              <a:t>거리가 </a:t>
            </a:r>
            <a:r>
              <a:rPr kumimoji="1" lang="en-US" altLang="ko-KR" dirty="0"/>
              <a:t>0</a:t>
            </a:r>
            <a:r>
              <a:rPr kumimoji="1" lang="ko-KR" altLang="en-US" dirty="0" err="1"/>
              <a:t>일때</a:t>
            </a:r>
            <a:r>
              <a:rPr kumimoji="1" lang="ko-KR" altLang="en-US" dirty="0"/>
              <a:t> </a:t>
            </a:r>
            <a:r>
              <a:rPr kumimoji="1" lang="en-US" altLang="ko-KR" dirty="0"/>
              <a:t>1</a:t>
            </a:r>
            <a:r>
              <a:rPr kumimoji="1" lang="ko-KR" altLang="en-US" dirty="0"/>
              <a:t>이던 </a:t>
            </a:r>
            <a:r>
              <a:rPr kumimoji="1" lang="en" altLang="ko-KR" dirty="0" err="1"/>
              <a:t>F_att</a:t>
            </a:r>
            <a:r>
              <a:rPr kumimoji="1" lang="ko-KR" altLang="en-US" dirty="0"/>
              <a:t>값은 거리가 멀어질수록 처음에는 선형적으로 감소하는 듯 하다가 거리가 많이 멀어지면 </a:t>
            </a:r>
            <a:r>
              <a:rPr kumimoji="1" lang="en" altLang="ko-KR" dirty="0"/>
              <a:t>quadratic term</a:t>
            </a:r>
            <a:r>
              <a:rPr kumimoji="1" lang="ko-KR" altLang="en-US" dirty="0"/>
              <a:t>의 영향이 강해져서 휘어지게 됩니다</a:t>
            </a:r>
            <a:r>
              <a:rPr kumimoji="1" lang="en-US" altLang="ko-KR" dirty="0"/>
              <a:t>. </a:t>
            </a:r>
          </a:p>
          <a:p>
            <a:endParaRPr kumimoji="1" lang="en-US" altLang="ko-KR" dirty="0"/>
          </a:p>
          <a:p>
            <a:pPr marL="228600" indent="-228600">
              <a:buFont typeface="+mj-lt"/>
              <a:buAutoNum type="arabicPeriod"/>
            </a:pPr>
            <a:r>
              <a:rPr kumimoji="1" lang="en" altLang="ko-KR" dirty="0"/>
              <a:t>Point light is what we have been using for a while. A light source is a light that has a fixed position and light spreads in all directions. Here we will add the attenuation effect, which is getting weaker as the intensity of the point light goes away from the light.</a:t>
            </a:r>
          </a:p>
          <a:p>
            <a:pPr marL="228600" indent="-228600">
              <a:buFont typeface="+mj-lt"/>
              <a:buAutoNum type="arabicPeriod"/>
            </a:pPr>
            <a:r>
              <a:rPr kumimoji="1" lang="en" altLang="ko-KR" dirty="0"/>
              <a:t>A simple method is linear interpolation. In other words, the farther away you are from the light source, the weaker the intensity of the light. But this is not realistic.</a:t>
            </a:r>
          </a:p>
          <a:p>
            <a:pPr marL="228600" indent="-228600">
              <a:buFont typeface="+mj-lt"/>
              <a:buAutoNum type="arabicPeriod"/>
            </a:pPr>
            <a:r>
              <a:rPr kumimoji="1" lang="en" altLang="ko-KR" dirty="0"/>
              <a:t>In reality, the amount of light decreases rapidly with distance, and when the distance goes away, it decreases slowly.</a:t>
            </a:r>
          </a:p>
          <a:p>
            <a:pPr marL="228600" indent="-228600">
              <a:buFont typeface="+mj-lt"/>
              <a:buAutoNum type="arabicPeriod"/>
            </a:pPr>
            <a:r>
              <a:rPr kumimoji="1" lang="en-US" altLang="ko-KR" dirty="0"/>
              <a:t>We</a:t>
            </a:r>
            <a:r>
              <a:rPr kumimoji="1" lang="en" altLang="ko-KR" dirty="0"/>
              <a:t> have designed the Attenuation function like this:</a:t>
            </a:r>
          </a:p>
          <a:p>
            <a:pPr marL="228600" indent="-228600">
              <a:buFont typeface="+mj-lt"/>
              <a:buAutoNum type="arabicPeriod"/>
            </a:pPr>
            <a:r>
              <a:rPr kumimoji="1" lang="en" altLang="ko-KR" dirty="0"/>
              <a:t>Where d is the distance between the light source and the fragment position.</a:t>
            </a:r>
          </a:p>
          <a:p>
            <a:pPr marL="228600" indent="-228600">
              <a:buFont typeface="+mj-lt"/>
              <a:buAutoNum type="arabicPeriod"/>
            </a:pPr>
            <a:r>
              <a:rPr kumimoji="1" lang="en" altLang="ko-KR" dirty="0" err="1"/>
              <a:t>K_c</a:t>
            </a:r>
            <a:r>
              <a:rPr kumimoji="1" lang="en" altLang="ko-KR" dirty="0"/>
              <a:t> is a constant term, usually denoted by 1.0, which is always greater than 1, because </a:t>
            </a:r>
            <a:r>
              <a:rPr kumimoji="1" lang="en" altLang="ko-KR" dirty="0" err="1"/>
              <a:t>K_c</a:t>
            </a:r>
            <a:r>
              <a:rPr kumimoji="1" lang="en" altLang="ko-KR" dirty="0"/>
              <a:t> of the denominator is added to the values. That is, the </a:t>
            </a:r>
            <a:r>
              <a:rPr kumimoji="1" lang="en" altLang="ko-KR" dirty="0" err="1"/>
              <a:t>F_att</a:t>
            </a:r>
            <a:r>
              <a:rPr kumimoji="1" lang="en" altLang="ko-KR" dirty="0"/>
              <a:t> value will always be less than one. If the </a:t>
            </a:r>
            <a:r>
              <a:rPr kumimoji="1" lang="en" altLang="ko-KR" dirty="0" err="1"/>
              <a:t>F_att</a:t>
            </a:r>
            <a:r>
              <a:rPr kumimoji="1" lang="en" altLang="ko-KR" dirty="0"/>
              <a:t> value is greater than 1, it will amplify the intensity of the light, which is not what we want.</a:t>
            </a:r>
          </a:p>
          <a:p>
            <a:pPr marL="228600" indent="-228600">
              <a:buFont typeface="+mj-lt"/>
              <a:buAutoNum type="arabicPeriod"/>
            </a:pPr>
            <a:r>
              <a:rPr kumimoji="1" lang="en" altLang="ko-KR" dirty="0" err="1"/>
              <a:t>K_l</a:t>
            </a:r>
            <a:r>
              <a:rPr kumimoji="1" lang="en" altLang="ko-KR" dirty="0"/>
              <a:t> is a linear term. The amount of light is reduced linearly.</a:t>
            </a:r>
          </a:p>
          <a:p>
            <a:pPr marL="228600" indent="-228600">
              <a:buFont typeface="+mj-lt"/>
              <a:buAutoNum type="arabicPeriod"/>
            </a:pPr>
            <a:r>
              <a:rPr kumimoji="1" lang="en" altLang="ko-KR" dirty="0" err="1"/>
              <a:t>K_q</a:t>
            </a:r>
            <a:r>
              <a:rPr kumimoji="1" lang="en" altLang="ko-KR" dirty="0"/>
              <a:t> is a quadratic term. When d is small, it has little effect, but when d is large, it has more effect.</a:t>
            </a:r>
          </a:p>
          <a:p>
            <a:pPr marL="228600" indent="-228600">
              <a:buFont typeface="+mj-lt"/>
              <a:buAutoNum type="arabicPeriod"/>
            </a:pPr>
            <a:r>
              <a:rPr kumimoji="1" lang="en" altLang="ko-KR" dirty="0"/>
              <a:t>The modeled attenuation function looks like the one shown in the figure. The value of </a:t>
            </a:r>
            <a:r>
              <a:rPr kumimoji="1" lang="en" altLang="ko-KR" dirty="0" err="1"/>
              <a:t>F_att</a:t>
            </a:r>
            <a:r>
              <a:rPr kumimoji="1" lang="en" altLang="ko-KR" dirty="0"/>
              <a:t>, which is 1 when the distance is 0, seems to decrease linearly as the distance increases. When the distance becomes farther away, the influence of the quadratic term becomes stronger and warps.</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6</a:t>
            </a:fld>
            <a:endParaRPr lang="ko-KR" altLang="en-US"/>
          </a:p>
        </p:txBody>
      </p:sp>
    </p:spTree>
    <p:extLst>
      <p:ext uri="{BB962C8B-B14F-4D97-AF65-F5344CB8AC3E}">
        <p14:creationId xmlns:p14="http://schemas.microsoft.com/office/powerpoint/2010/main" val="3103240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ko-KR" altLang="en-US" dirty="0"/>
              <a:t>각 </a:t>
            </a:r>
            <a:r>
              <a:rPr kumimoji="1" lang="en" altLang="ko-KR" dirty="0"/>
              <a:t>term</a:t>
            </a:r>
            <a:r>
              <a:rPr kumimoji="1" lang="ko-KR" altLang="en-US" dirty="0"/>
              <a:t>의 계수들로 어떤 값을 써야 할지 결정하는게 </a:t>
            </a:r>
            <a:r>
              <a:rPr kumimoji="1" lang="ko-KR" altLang="en-US" dirty="0" err="1"/>
              <a:t>쉬워보이지</a:t>
            </a:r>
            <a:r>
              <a:rPr kumimoji="1" lang="ko-KR" altLang="en-US" dirty="0"/>
              <a:t> 않습니다</a:t>
            </a:r>
            <a:r>
              <a:rPr kumimoji="1" lang="en-US" altLang="ko-KR" dirty="0"/>
              <a:t>. </a:t>
            </a:r>
            <a:r>
              <a:rPr kumimoji="1" lang="ko-KR" altLang="en-US" dirty="0"/>
              <a:t>그래서</a:t>
            </a:r>
            <a:r>
              <a:rPr kumimoji="1" lang="en-US" altLang="ko-KR" dirty="0"/>
              <a:t>, </a:t>
            </a:r>
            <a:r>
              <a:rPr kumimoji="1" lang="ko-KR" altLang="en-US" dirty="0"/>
              <a:t>개발자들이 어떤 범위까지 </a:t>
            </a:r>
            <a:r>
              <a:rPr kumimoji="1" lang="en" altLang="ko-KR" dirty="0"/>
              <a:t>light</a:t>
            </a:r>
            <a:r>
              <a:rPr kumimoji="1" lang="ko-KR" altLang="en-US" dirty="0"/>
              <a:t>가 미치려면 어떤 계수들을 사용해야 하는지를 대략적으로 계산하여 놓은 것들이 있습니다</a:t>
            </a:r>
            <a:r>
              <a:rPr kumimoji="1" lang="en-US" altLang="ko-KR" dirty="0"/>
              <a:t>. </a:t>
            </a:r>
            <a:r>
              <a:rPr kumimoji="1" lang="ko-KR" altLang="en-US" dirty="0"/>
              <a:t>그 중의 하나가 </a:t>
            </a:r>
            <a:r>
              <a:rPr kumimoji="1" lang="en" altLang="ko-KR" dirty="0"/>
              <a:t>Ogre3D </a:t>
            </a:r>
            <a:r>
              <a:rPr kumimoji="1" lang="ko-KR" altLang="en-US" dirty="0"/>
              <a:t>엔진의 </a:t>
            </a:r>
            <a:r>
              <a:rPr kumimoji="1" lang="en" altLang="ko-KR" dirty="0"/>
              <a:t>wiki</a:t>
            </a:r>
            <a:r>
              <a:rPr kumimoji="1" lang="ko-KR" altLang="en-US" dirty="0"/>
              <a:t>에 나오는데요</a:t>
            </a:r>
            <a:r>
              <a:rPr kumimoji="1" lang="en-US" altLang="ko-KR" dirty="0"/>
              <a:t>. </a:t>
            </a:r>
          </a:p>
          <a:p>
            <a:pPr marL="228600" indent="-228600">
              <a:buFont typeface="+mj-lt"/>
              <a:buAutoNum type="arabicPeriod"/>
            </a:pPr>
            <a:r>
              <a:rPr kumimoji="1" lang="ko-KR" altLang="en-US" dirty="0"/>
              <a:t>이 표에서 </a:t>
            </a:r>
            <a:r>
              <a:rPr kumimoji="1" lang="en" altLang="ko-KR" dirty="0"/>
              <a:t>Distance </a:t>
            </a:r>
            <a:r>
              <a:rPr kumimoji="1" lang="ko-KR" altLang="en-US" dirty="0" err="1"/>
              <a:t>얼마까지를</a:t>
            </a:r>
            <a:r>
              <a:rPr kumimoji="1" lang="ko-KR" altLang="en-US" dirty="0"/>
              <a:t> </a:t>
            </a:r>
            <a:r>
              <a:rPr kumimoji="1" lang="en" altLang="ko-KR" dirty="0"/>
              <a:t>light</a:t>
            </a:r>
            <a:r>
              <a:rPr kumimoji="1" lang="ko-KR" altLang="en-US" dirty="0"/>
              <a:t>가 </a:t>
            </a:r>
            <a:r>
              <a:rPr kumimoji="1" lang="en" altLang="ko-KR" dirty="0"/>
              <a:t>cover</a:t>
            </a:r>
            <a:r>
              <a:rPr kumimoji="1" lang="ko-KR" altLang="en-US" dirty="0"/>
              <a:t>하려면</a:t>
            </a:r>
            <a:r>
              <a:rPr kumimoji="1" lang="en-US" altLang="ko-KR" dirty="0"/>
              <a:t>, </a:t>
            </a:r>
            <a:r>
              <a:rPr kumimoji="1" lang="en" altLang="ko-KR" dirty="0"/>
              <a:t>constant, linear, </a:t>
            </a:r>
            <a:r>
              <a:rPr kumimoji="1" lang="en" altLang="ko-KR" dirty="0" err="1"/>
              <a:t>qudaratic</a:t>
            </a:r>
            <a:r>
              <a:rPr kumimoji="1" lang="ko-KR" altLang="en-US" dirty="0"/>
              <a:t>의 계수들을 각각 얼마로 하면 되는지 보여주고 있습니다</a:t>
            </a:r>
            <a:r>
              <a:rPr kumimoji="1" lang="en-US" altLang="ko-KR" dirty="0"/>
              <a:t>. </a:t>
            </a:r>
            <a:r>
              <a:rPr kumimoji="1" lang="ko-KR" altLang="en-US" dirty="0"/>
              <a:t>예를 들면 </a:t>
            </a:r>
            <a:r>
              <a:rPr kumimoji="1" lang="en-US" altLang="ko-KR" dirty="0"/>
              <a:t>50</a:t>
            </a:r>
            <a:r>
              <a:rPr kumimoji="1" lang="ko-KR" altLang="en-US" dirty="0"/>
              <a:t>의 거리에 있는 물체를 희미하게라도 보이게 하려면 </a:t>
            </a:r>
            <a:r>
              <a:rPr kumimoji="1" lang="en" altLang="ko-KR" dirty="0"/>
              <a:t>coefficients</a:t>
            </a:r>
            <a:r>
              <a:rPr kumimoji="1" lang="ko-KR" altLang="en-US" dirty="0"/>
              <a:t>들을 각각 </a:t>
            </a:r>
            <a:r>
              <a:rPr kumimoji="1" lang="en-US" altLang="ko-KR" dirty="0"/>
              <a:t>1, 0.09, 0.032</a:t>
            </a:r>
            <a:r>
              <a:rPr kumimoji="1" lang="ko-KR" altLang="en-US" dirty="0"/>
              <a:t>로 하면 될 것입니다</a:t>
            </a:r>
            <a:r>
              <a:rPr kumimoji="1" lang="en-US" altLang="ko-KR" dirty="0"/>
              <a:t>. </a:t>
            </a:r>
          </a:p>
          <a:p>
            <a:pPr marL="228600" indent="-228600">
              <a:buFont typeface="+mj-lt"/>
              <a:buAutoNum type="arabicPeriod"/>
            </a:pPr>
            <a:r>
              <a:rPr kumimoji="1" lang="ko-KR" altLang="en-US" dirty="0"/>
              <a:t>어떤 계수를 써야 할지는 </a:t>
            </a:r>
            <a:r>
              <a:rPr kumimoji="1" lang="en" altLang="ko-KR" dirty="0"/>
              <a:t>application</a:t>
            </a:r>
            <a:r>
              <a:rPr kumimoji="1" lang="ko-KR" altLang="en-US" dirty="0"/>
              <a:t>에서 사용한 </a:t>
            </a:r>
            <a:r>
              <a:rPr kumimoji="1" lang="en" altLang="ko-KR" dirty="0"/>
              <a:t>geometry</a:t>
            </a:r>
            <a:r>
              <a:rPr kumimoji="1" lang="ko-KR" altLang="en-US" dirty="0"/>
              <a:t>의 범위에 따라 달라질 수 있습니다만</a:t>
            </a:r>
            <a:r>
              <a:rPr kumimoji="1" lang="en-US" altLang="ko-KR" dirty="0"/>
              <a:t>, </a:t>
            </a:r>
            <a:r>
              <a:rPr kumimoji="1" lang="ko-KR" altLang="en-US" dirty="0"/>
              <a:t>우리의 예제들의 경우에는 대충 </a:t>
            </a:r>
            <a:r>
              <a:rPr kumimoji="1" lang="en-US" altLang="ko-KR" dirty="0"/>
              <a:t>32</a:t>
            </a:r>
            <a:r>
              <a:rPr kumimoji="1" lang="ko-KR" altLang="en-US" dirty="0"/>
              <a:t>에서 </a:t>
            </a:r>
            <a:r>
              <a:rPr kumimoji="1" lang="en-US" altLang="ko-KR" dirty="0"/>
              <a:t>100</a:t>
            </a:r>
            <a:r>
              <a:rPr kumimoji="1" lang="ko-KR" altLang="en-US" dirty="0"/>
              <a:t>정도 거리까지 </a:t>
            </a:r>
            <a:r>
              <a:rPr kumimoji="1" lang="en" altLang="ko-KR" dirty="0"/>
              <a:t>cover</a:t>
            </a:r>
            <a:r>
              <a:rPr kumimoji="1" lang="ko-KR" altLang="en-US" dirty="0"/>
              <a:t>되게 하면 충분합니다</a:t>
            </a:r>
            <a:r>
              <a:rPr kumimoji="1" lang="en-US" altLang="ko-KR" dirty="0"/>
              <a:t>. </a:t>
            </a:r>
          </a:p>
          <a:p>
            <a:endParaRPr kumimoji="1" lang="en-US" altLang="ko-KR" dirty="0"/>
          </a:p>
          <a:p>
            <a:pPr marL="228600" indent="-228600">
              <a:buFont typeface="+mj-lt"/>
              <a:buAutoNum type="arabicPeriod"/>
            </a:pPr>
            <a:r>
              <a:rPr kumimoji="1" lang="en" altLang="ko-KR" dirty="0"/>
              <a:t>It does not seem easy to determine which values to use for the coefficients of each term. So, there is a rough estimate of how developers should use some of the coefficients to reach a certain range of light. One of them is on the wiki of the Ogre3D engine.</a:t>
            </a:r>
          </a:p>
          <a:p>
            <a:pPr marL="228600" indent="-228600">
              <a:buFont typeface="+mj-lt"/>
              <a:buAutoNum type="arabicPeriod"/>
            </a:pPr>
            <a:r>
              <a:rPr kumimoji="1" lang="en" altLang="ko-KR" dirty="0"/>
              <a:t>In this table, we show how much of the coefficients of constant, linear, and </a:t>
            </a:r>
            <a:r>
              <a:rPr kumimoji="1" lang="en" altLang="ko-KR" dirty="0" err="1"/>
              <a:t>quadaratic</a:t>
            </a:r>
            <a:r>
              <a:rPr kumimoji="1" lang="en" altLang="ko-KR" dirty="0"/>
              <a:t> to cover the distance to light. For example, if you want a faint object to appear at a distance of 50, you would set the coefficients to 1, 0.09, and 0.032, respectively.</a:t>
            </a:r>
          </a:p>
          <a:p>
            <a:pPr marL="228600" indent="-228600">
              <a:buFont typeface="+mj-lt"/>
              <a:buAutoNum type="arabicPeriod"/>
            </a:pPr>
            <a:r>
              <a:rPr kumimoji="1" lang="en" altLang="ko-KR" dirty="0"/>
              <a:t>Which coefficients to use depends on the geometry used in the application, but in our examples it is sufficient to cover the distance from 32 to 100.</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7</a:t>
            </a:fld>
            <a:endParaRPr lang="ko-KR" altLang="en-US"/>
          </a:p>
        </p:txBody>
      </p:sp>
    </p:spTree>
    <p:extLst>
      <p:ext uri="{BB962C8B-B14F-4D97-AF65-F5344CB8AC3E}">
        <p14:creationId xmlns:p14="http://schemas.microsoft.com/office/powerpoint/2010/main" val="1297082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R" altLang="en-US" dirty="0"/>
              <a:t>이제 </a:t>
            </a:r>
            <a:r>
              <a:rPr kumimoji="1" lang="en" altLang="ko-KR" dirty="0"/>
              <a:t>directional light</a:t>
            </a:r>
            <a:r>
              <a:rPr kumimoji="1" lang="ko-KR" altLang="en-US" dirty="0"/>
              <a:t>와 </a:t>
            </a:r>
            <a:r>
              <a:rPr kumimoji="1" lang="en" altLang="ko-KR" dirty="0"/>
              <a:t>point light</a:t>
            </a:r>
            <a:r>
              <a:rPr kumimoji="1" lang="ko-KR" altLang="en-US" dirty="0"/>
              <a:t>들 </a:t>
            </a:r>
            <a:r>
              <a:rPr kumimoji="1" lang="ko-KR" altLang="en-US" dirty="0" err="1"/>
              <a:t>여러개가</a:t>
            </a:r>
            <a:r>
              <a:rPr kumimoji="1" lang="ko-KR" altLang="en-US" dirty="0"/>
              <a:t> 한꺼번에 등장하는 </a:t>
            </a:r>
            <a:r>
              <a:rPr kumimoji="1" lang="en" altLang="ko-KR" dirty="0"/>
              <a:t>scene</a:t>
            </a:r>
            <a:r>
              <a:rPr kumimoji="1" lang="ko-KR" altLang="en-US" dirty="0"/>
              <a:t>을 그려 보겠습니다</a:t>
            </a:r>
            <a:r>
              <a:rPr kumimoji="1" lang="en-US" altLang="ko-KR" dirty="0"/>
              <a:t>. </a:t>
            </a:r>
            <a:r>
              <a:rPr kumimoji="1" lang="ko-KR" altLang="en-US" dirty="0"/>
              <a:t>비디오에는 하나의 </a:t>
            </a:r>
            <a:r>
              <a:rPr kumimoji="1" lang="en" altLang="ko-KR" dirty="0"/>
              <a:t>directional light</a:t>
            </a:r>
            <a:r>
              <a:rPr kumimoji="1" lang="ko-KR" altLang="en-US" dirty="0"/>
              <a:t>와 두 개의 </a:t>
            </a:r>
            <a:r>
              <a:rPr kumimoji="1" lang="en" altLang="ko-KR" dirty="0"/>
              <a:t>point light</a:t>
            </a:r>
            <a:r>
              <a:rPr kumimoji="1" lang="ko-KR" altLang="en-US" dirty="0"/>
              <a:t>들이 존재합니다</a:t>
            </a:r>
            <a:r>
              <a:rPr kumimoji="1" lang="en-US" altLang="ko-KR" dirty="0"/>
              <a:t>. </a:t>
            </a:r>
          </a:p>
          <a:p>
            <a:endParaRPr kumimoji="1" lang="en-US" altLang="ko-KR" dirty="0"/>
          </a:p>
          <a:p>
            <a:r>
              <a:rPr kumimoji="1" lang="en" altLang="ko-KR" dirty="0"/>
              <a:t>Now, let's draw a scene where several directional lights and point lights appear all at once. There is one directional light and two point lights in the video.</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8</a:t>
            </a:fld>
            <a:endParaRPr lang="ko-KR" altLang="en-US"/>
          </a:p>
        </p:txBody>
      </p:sp>
    </p:spTree>
    <p:extLst>
      <p:ext uri="{BB962C8B-B14F-4D97-AF65-F5344CB8AC3E}">
        <p14:creationId xmlns:p14="http://schemas.microsoft.com/office/powerpoint/2010/main" val="159268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ko-KR" altLang="en-US" dirty="0"/>
              <a:t>마지막으로 세번째 </a:t>
            </a:r>
            <a:r>
              <a:rPr kumimoji="1" lang="en" altLang="ko-KR" dirty="0"/>
              <a:t>light caster</a:t>
            </a:r>
            <a:r>
              <a:rPr kumimoji="1" lang="ko-KR" altLang="en-US" dirty="0"/>
              <a:t>의 형태인 </a:t>
            </a:r>
            <a:r>
              <a:rPr kumimoji="1" lang="en" altLang="ko-KR" dirty="0"/>
              <a:t>spotlight</a:t>
            </a:r>
            <a:r>
              <a:rPr kumimoji="1" lang="ko-KR" altLang="en-US" dirty="0"/>
              <a:t>에 대해 알아보도록 합니다</a:t>
            </a:r>
            <a:r>
              <a:rPr kumimoji="1" lang="en-US" altLang="ko-KR" dirty="0"/>
              <a:t>. </a:t>
            </a:r>
            <a:r>
              <a:rPr kumimoji="1" lang="en" altLang="ko-KR" dirty="0"/>
              <a:t>spotlight</a:t>
            </a:r>
            <a:r>
              <a:rPr kumimoji="1" lang="ko-KR" altLang="en-US" dirty="0"/>
              <a:t>는 </a:t>
            </a:r>
            <a:r>
              <a:rPr kumimoji="1" lang="en" altLang="ko-KR" dirty="0"/>
              <a:t>point light</a:t>
            </a:r>
            <a:r>
              <a:rPr kumimoji="1" lang="ko-KR" altLang="en-US" dirty="0"/>
              <a:t>와 마찬가지로 그 위치가 정해져 있습니다</a:t>
            </a:r>
            <a:r>
              <a:rPr kumimoji="1" lang="en-US" altLang="ko-KR" dirty="0"/>
              <a:t>. </a:t>
            </a:r>
          </a:p>
          <a:p>
            <a:pPr marL="228600" indent="-228600">
              <a:buFont typeface="+mj-lt"/>
              <a:buAutoNum type="arabicPeriod"/>
            </a:pPr>
            <a:r>
              <a:rPr kumimoji="1" lang="ko-KR" altLang="en-US" dirty="0"/>
              <a:t>그렇지만 빛이 사방으로 퍼져나가는 것이 아니라 정해진 범위로만 비춰지게 됩니다</a:t>
            </a:r>
            <a:r>
              <a:rPr kumimoji="1" lang="en-US" altLang="ko-KR" dirty="0"/>
              <a:t>. </a:t>
            </a:r>
            <a:r>
              <a:rPr kumimoji="1" lang="ko-KR" altLang="en-US" dirty="0"/>
              <a:t>그림과 같이</a:t>
            </a:r>
            <a:r>
              <a:rPr kumimoji="1" lang="en-US" altLang="ko-KR" dirty="0"/>
              <a:t>, </a:t>
            </a:r>
            <a:r>
              <a:rPr kumimoji="1" lang="ko-KR" altLang="en-US" dirty="0"/>
              <a:t>무대 조명에서 특정 인물만을 </a:t>
            </a:r>
            <a:r>
              <a:rPr kumimoji="1" lang="ko-KR" altLang="en-US" dirty="0" err="1"/>
              <a:t>비출때</a:t>
            </a:r>
            <a:r>
              <a:rPr kumimoji="1" lang="ko-KR" altLang="en-US" dirty="0"/>
              <a:t> 사용되는 </a:t>
            </a:r>
            <a:r>
              <a:rPr kumimoji="1" lang="en" altLang="ko-KR" dirty="0"/>
              <a:t>light</a:t>
            </a:r>
            <a:r>
              <a:rPr kumimoji="1" lang="ko-KR" altLang="en-US" dirty="0"/>
              <a:t>입니다</a:t>
            </a:r>
            <a:r>
              <a:rPr kumimoji="1" lang="en-US" altLang="ko-KR" dirty="0"/>
              <a:t>. </a:t>
            </a:r>
          </a:p>
          <a:p>
            <a:endParaRPr kumimoji="1" lang="en-US" altLang="ko-KR" dirty="0"/>
          </a:p>
          <a:p>
            <a:pPr marL="228600" indent="-228600">
              <a:buFont typeface="+mj-lt"/>
              <a:buAutoNum type="arabicPeriod"/>
            </a:pPr>
            <a:r>
              <a:rPr kumimoji="1" lang="en" altLang="ko-KR" dirty="0"/>
              <a:t>Finally, let's take a look at spotlight, the third type of light caster. The spotlight has its position as well as the point light.</a:t>
            </a:r>
          </a:p>
          <a:p>
            <a:pPr marL="228600" indent="-228600">
              <a:buFont typeface="+mj-lt"/>
              <a:buAutoNum type="arabicPeriod"/>
            </a:pPr>
            <a:r>
              <a:rPr kumimoji="1" lang="en" altLang="ko-KR" dirty="0"/>
              <a:t>However, the light does not spread all the way, but it is only visible to a certain extent. As shown in the picture, it is the light which is used when only a certain person is lit in the stage light.</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9</a:t>
            </a:fld>
            <a:endParaRPr lang="ko-KR" altLang="en-US"/>
          </a:p>
        </p:txBody>
      </p:sp>
    </p:spTree>
    <p:extLst>
      <p:ext uri="{BB962C8B-B14F-4D97-AF65-F5344CB8AC3E}">
        <p14:creationId xmlns:p14="http://schemas.microsoft.com/office/powerpoint/2010/main" val="322786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228600" indent="-228600">
              <a:buFont typeface="+mj-lt"/>
              <a:buAutoNum type="arabicPeriod"/>
            </a:pPr>
            <a:r>
              <a:rPr kumimoji="1" lang="en" altLang="ko-KR" dirty="0"/>
              <a:t>Spotlight</a:t>
            </a:r>
            <a:r>
              <a:rPr kumimoji="1" lang="ko-KR" altLang="en-US" dirty="0"/>
              <a:t>에서는 알아두어야 할 용어들이 몇개 있습니다</a:t>
            </a:r>
            <a:r>
              <a:rPr kumimoji="1" lang="en-US" altLang="ko-KR" dirty="0"/>
              <a:t>. </a:t>
            </a:r>
            <a:r>
              <a:rPr kumimoji="1" lang="en" altLang="ko-KR" dirty="0" err="1"/>
              <a:t>LightDir</a:t>
            </a:r>
            <a:r>
              <a:rPr kumimoji="1" lang="ko-KR" altLang="en-US" dirty="0"/>
              <a:t>은 </a:t>
            </a:r>
            <a:r>
              <a:rPr kumimoji="1" lang="en" altLang="ko-KR" dirty="0"/>
              <a:t>object</a:t>
            </a:r>
            <a:r>
              <a:rPr kumimoji="1" lang="ko-KR" altLang="en-US" dirty="0"/>
              <a:t>의 현재 </a:t>
            </a:r>
            <a:r>
              <a:rPr kumimoji="1" lang="en" altLang="ko-KR" dirty="0"/>
              <a:t>fragment position</a:t>
            </a:r>
            <a:r>
              <a:rPr kumimoji="1" lang="ko-KR" altLang="en-US" dirty="0" err="1"/>
              <a:t>으로</a:t>
            </a:r>
            <a:r>
              <a:rPr kumimoji="1" lang="ko-KR" altLang="en-US" dirty="0"/>
              <a:t> </a:t>
            </a:r>
            <a:r>
              <a:rPr kumimoji="1" lang="ko-KR" altLang="en-US" dirty="0" err="1"/>
              <a:t>부터</a:t>
            </a:r>
            <a:r>
              <a:rPr kumimoji="1" lang="ko-KR" altLang="en-US" dirty="0"/>
              <a:t> </a:t>
            </a:r>
            <a:r>
              <a:rPr kumimoji="1" lang="en" altLang="ko-KR" dirty="0"/>
              <a:t>light</a:t>
            </a:r>
            <a:r>
              <a:rPr kumimoji="1" lang="ko-KR" altLang="en-US" dirty="0"/>
              <a:t>의 위치를 향하는 </a:t>
            </a:r>
            <a:r>
              <a:rPr kumimoji="1" lang="en" altLang="ko-KR" dirty="0"/>
              <a:t>vector </a:t>
            </a:r>
            <a:r>
              <a:rPr kumimoji="1" lang="ko-KR" altLang="en-US" dirty="0"/>
              <a:t>입니다</a:t>
            </a:r>
            <a:r>
              <a:rPr kumimoji="1" lang="en-US" altLang="ko-KR" dirty="0"/>
              <a:t>. (</a:t>
            </a:r>
            <a:r>
              <a:rPr kumimoji="1" lang="ko-KR" altLang="en-US" dirty="0"/>
              <a:t>이것은 다른 </a:t>
            </a:r>
            <a:r>
              <a:rPr kumimoji="1" lang="en" altLang="ko-KR" dirty="0"/>
              <a:t>light </a:t>
            </a:r>
            <a:r>
              <a:rPr kumimoji="1" lang="ko-KR" altLang="en-US" dirty="0"/>
              <a:t>종류들과 마찬가지 입니다</a:t>
            </a:r>
            <a:r>
              <a:rPr kumimoji="1" lang="en-US" altLang="ko-KR" dirty="0"/>
              <a:t>) </a:t>
            </a:r>
          </a:p>
          <a:p>
            <a:pPr marL="228600" indent="-228600">
              <a:buFont typeface="+mj-lt"/>
              <a:buAutoNum type="arabicPeriod"/>
            </a:pPr>
            <a:r>
              <a:rPr kumimoji="1" lang="en" altLang="ko-KR" dirty="0" err="1"/>
              <a:t>SpotDir</a:t>
            </a:r>
            <a:r>
              <a:rPr kumimoji="1" lang="ko-KR" altLang="en-US" dirty="0"/>
              <a:t>은 </a:t>
            </a:r>
            <a:r>
              <a:rPr kumimoji="1" lang="en" altLang="ko-KR" dirty="0"/>
              <a:t>spotlight</a:t>
            </a:r>
            <a:r>
              <a:rPr kumimoji="1" lang="ko-KR" altLang="en-US" dirty="0"/>
              <a:t>의 중심이 비추고 있는 방향입니다</a:t>
            </a:r>
            <a:r>
              <a:rPr kumimoji="1" lang="en-US" altLang="ko-KR" dirty="0"/>
              <a:t>. </a:t>
            </a:r>
            <a:r>
              <a:rPr kumimoji="1" lang="ko-KR" altLang="en-US" dirty="0"/>
              <a:t>카메라처럼 </a:t>
            </a:r>
            <a:r>
              <a:rPr kumimoji="1" lang="en" altLang="ko-KR" dirty="0"/>
              <a:t>spotlight</a:t>
            </a:r>
            <a:r>
              <a:rPr kumimoji="1" lang="ko-KR" altLang="en-US" dirty="0"/>
              <a:t>은 </a:t>
            </a:r>
            <a:r>
              <a:rPr kumimoji="1" lang="en" altLang="ko-KR" dirty="0"/>
              <a:t>aiming</a:t>
            </a:r>
            <a:r>
              <a:rPr kumimoji="1" lang="ko-KR" altLang="en-US" dirty="0"/>
              <a:t>하는 지점이 따로 있게 됩니다</a:t>
            </a:r>
            <a:r>
              <a:rPr kumimoji="1" lang="en-US" altLang="ko-KR" dirty="0"/>
              <a:t>. </a:t>
            </a:r>
            <a:r>
              <a:rPr kumimoji="1" lang="en" altLang="ko-KR" dirty="0"/>
              <a:t>Light</a:t>
            </a:r>
            <a:r>
              <a:rPr kumimoji="1" lang="ko-KR" altLang="en-US" dirty="0"/>
              <a:t>의 </a:t>
            </a:r>
            <a:r>
              <a:rPr kumimoji="1" lang="en" altLang="ko-KR" dirty="0"/>
              <a:t>position</a:t>
            </a:r>
            <a:r>
              <a:rPr kumimoji="1" lang="ko-KR" altLang="en-US" dirty="0" err="1"/>
              <a:t>으로</a:t>
            </a:r>
            <a:r>
              <a:rPr kumimoji="1" lang="ko-KR" altLang="en-US" dirty="0"/>
              <a:t> </a:t>
            </a:r>
            <a:r>
              <a:rPr kumimoji="1" lang="ko-KR" altLang="en-US" dirty="0" err="1"/>
              <a:t>부터</a:t>
            </a:r>
            <a:r>
              <a:rPr kumimoji="1" lang="ko-KR" altLang="en-US" dirty="0"/>
              <a:t> </a:t>
            </a:r>
            <a:r>
              <a:rPr kumimoji="1" lang="en" altLang="ko-KR" dirty="0"/>
              <a:t>aiming spot</a:t>
            </a:r>
            <a:r>
              <a:rPr kumimoji="1" lang="ko-KR" altLang="en-US" dirty="0" err="1"/>
              <a:t>으로</a:t>
            </a:r>
            <a:r>
              <a:rPr kumimoji="1" lang="ko-KR" altLang="en-US" dirty="0"/>
              <a:t> 향하는 벡터가 됩니다</a:t>
            </a:r>
            <a:r>
              <a:rPr kumimoji="1" lang="en-US" altLang="ko-KR" dirty="0"/>
              <a:t>. (</a:t>
            </a:r>
            <a:r>
              <a:rPr kumimoji="1" lang="ko-KR" altLang="en-US" dirty="0"/>
              <a:t>이 것은 위의 </a:t>
            </a:r>
            <a:r>
              <a:rPr kumimoji="1" lang="en" altLang="ko-KR" dirty="0" err="1"/>
              <a:t>LightDir</a:t>
            </a:r>
            <a:r>
              <a:rPr kumimoji="1" lang="ko-KR" altLang="en-US" dirty="0"/>
              <a:t>과는 반대방향임에 유의하세요</a:t>
            </a:r>
            <a:r>
              <a:rPr kumimoji="1" lang="en-US" altLang="ko-KR" dirty="0"/>
              <a:t>) </a:t>
            </a:r>
          </a:p>
          <a:p>
            <a:pPr marL="228600" indent="-228600">
              <a:buFont typeface="+mj-lt"/>
              <a:buAutoNum type="arabicPeriod"/>
            </a:pPr>
            <a:r>
              <a:rPr kumimoji="1" lang="en" altLang="ko-KR" dirty="0"/>
              <a:t>Phi</a:t>
            </a:r>
            <a:r>
              <a:rPr kumimoji="1" lang="ko-KR" altLang="en-US" dirty="0"/>
              <a:t>는 </a:t>
            </a:r>
            <a:r>
              <a:rPr kumimoji="1" lang="en" altLang="ko-KR" dirty="0"/>
              <a:t>spotlight</a:t>
            </a:r>
            <a:r>
              <a:rPr kumimoji="1" lang="ko-KR" altLang="en-US" dirty="0"/>
              <a:t>가 비추는 범위를 정하는 각도 입니다</a:t>
            </a:r>
            <a:r>
              <a:rPr kumimoji="1" lang="en-US" altLang="ko-KR" dirty="0"/>
              <a:t>. </a:t>
            </a:r>
            <a:r>
              <a:rPr kumimoji="1" lang="en" altLang="ko-KR" dirty="0" err="1"/>
              <a:t>SpotDir</a:t>
            </a:r>
            <a:r>
              <a:rPr kumimoji="1" lang="ko-KR" altLang="en-US" dirty="0"/>
              <a:t>벡터로 </a:t>
            </a:r>
            <a:r>
              <a:rPr kumimoji="1" lang="ko-KR" altLang="en-US" dirty="0" err="1"/>
              <a:t>부터</a:t>
            </a:r>
            <a:r>
              <a:rPr kumimoji="1" lang="ko-KR" altLang="en-US" dirty="0"/>
              <a:t> </a:t>
            </a:r>
            <a:r>
              <a:rPr kumimoji="1" lang="en" altLang="ko-KR" dirty="0"/>
              <a:t>Phi</a:t>
            </a:r>
            <a:r>
              <a:rPr kumimoji="1" lang="ko-KR" altLang="en-US" dirty="0"/>
              <a:t>만큼만 </a:t>
            </a:r>
            <a:r>
              <a:rPr kumimoji="1" lang="en" altLang="ko-KR" dirty="0"/>
              <a:t>light</a:t>
            </a:r>
            <a:r>
              <a:rPr kumimoji="1" lang="ko-KR" altLang="en-US" dirty="0"/>
              <a:t>가 비추게 됩니다</a:t>
            </a:r>
            <a:r>
              <a:rPr kumimoji="1" lang="en-US" altLang="ko-KR" dirty="0"/>
              <a:t>. </a:t>
            </a:r>
            <a:r>
              <a:rPr kumimoji="1" lang="ko-KR" altLang="en-US" dirty="0"/>
              <a:t>이 각도 </a:t>
            </a:r>
            <a:r>
              <a:rPr kumimoji="1" lang="en" altLang="ko-KR" dirty="0"/>
              <a:t>Phi</a:t>
            </a:r>
            <a:r>
              <a:rPr kumimoji="1" lang="ko-KR" altLang="en-US" dirty="0" err="1"/>
              <a:t>를</a:t>
            </a:r>
            <a:r>
              <a:rPr kumimoji="1" lang="ko-KR" altLang="en-US" dirty="0"/>
              <a:t> </a:t>
            </a:r>
            <a:r>
              <a:rPr kumimoji="1" lang="en" altLang="ko-KR" dirty="0"/>
              <a:t>cutoff angle</a:t>
            </a:r>
            <a:r>
              <a:rPr kumimoji="1" lang="ko-KR" altLang="en-US" dirty="0"/>
              <a:t>이라 부릅니다</a:t>
            </a:r>
            <a:r>
              <a:rPr kumimoji="1" lang="en-US" altLang="ko-KR" dirty="0"/>
              <a:t>. </a:t>
            </a:r>
          </a:p>
          <a:p>
            <a:pPr marL="228600" indent="-228600">
              <a:buFont typeface="+mj-lt"/>
              <a:buAutoNum type="arabicPeriod"/>
            </a:pPr>
            <a:r>
              <a:rPr kumimoji="1" lang="en" altLang="ko-KR" dirty="0"/>
              <a:t>Theta</a:t>
            </a:r>
            <a:r>
              <a:rPr kumimoji="1" lang="ko-KR" altLang="en-US" dirty="0"/>
              <a:t>는 </a:t>
            </a:r>
            <a:r>
              <a:rPr kumimoji="1" lang="en" altLang="ko-KR" dirty="0" err="1"/>
              <a:t>LightDir</a:t>
            </a:r>
            <a:r>
              <a:rPr kumimoji="1" lang="ko-KR" altLang="en-US" dirty="0"/>
              <a:t>과 </a:t>
            </a:r>
            <a:r>
              <a:rPr kumimoji="1" lang="en" altLang="ko-KR" dirty="0" err="1"/>
              <a:t>SpotDir</a:t>
            </a:r>
            <a:r>
              <a:rPr kumimoji="1" lang="en" altLang="ko-KR" dirty="0"/>
              <a:t> vector</a:t>
            </a:r>
            <a:r>
              <a:rPr kumimoji="1" lang="ko-KR" altLang="en-US" dirty="0"/>
              <a:t>가 이루는 각도를 말합니다</a:t>
            </a:r>
            <a:r>
              <a:rPr kumimoji="1" lang="en-US" altLang="ko-KR" dirty="0"/>
              <a:t>. (</a:t>
            </a:r>
            <a:r>
              <a:rPr kumimoji="1" lang="ko-KR" altLang="en-US" dirty="0"/>
              <a:t>정확히는 </a:t>
            </a:r>
            <a:r>
              <a:rPr kumimoji="1" lang="en" altLang="ko-KR" dirty="0" err="1"/>
              <a:t>LightDir</a:t>
            </a:r>
            <a:r>
              <a:rPr kumimoji="1" lang="ko-KR" altLang="en-US" dirty="0"/>
              <a:t>이나 </a:t>
            </a:r>
            <a:r>
              <a:rPr kumimoji="1" lang="en" altLang="ko-KR" dirty="0" err="1"/>
              <a:t>SpotDir</a:t>
            </a:r>
            <a:r>
              <a:rPr kumimoji="1" lang="en" altLang="ko-KR" dirty="0"/>
              <a:t> </a:t>
            </a:r>
            <a:r>
              <a:rPr kumimoji="1" lang="ko-KR" altLang="en-US" dirty="0"/>
              <a:t>중 하나를 반대방향으로 한 것과 이루는 각도 입니다</a:t>
            </a:r>
            <a:r>
              <a:rPr kumimoji="1" lang="en-US" altLang="ko-KR" dirty="0"/>
              <a:t>.) </a:t>
            </a:r>
            <a:r>
              <a:rPr kumimoji="1" lang="en" altLang="ko-KR" dirty="0"/>
              <a:t>Theta</a:t>
            </a:r>
            <a:r>
              <a:rPr kumimoji="1" lang="ko-KR" altLang="en-US" dirty="0"/>
              <a:t>가 </a:t>
            </a:r>
            <a:r>
              <a:rPr kumimoji="1" lang="en" altLang="ko-KR" dirty="0"/>
              <a:t>Phi</a:t>
            </a:r>
            <a:r>
              <a:rPr kumimoji="1" lang="ko-KR" altLang="en-US" dirty="0"/>
              <a:t>보다 작을 때 </a:t>
            </a:r>
            <a:r>
              <a:rPr kumimoji="1" lang="en" altLang="ko-KR" dirty="0"/>
              <a:t>fragment</a:t>
            </a:r>
            <a:r>
              <a:rPr kumimoji="1" lang="ko-KR" altLang="en-US" dirty="0"/>
              <a:t>는 </a:t>
            </a:r>
            <a:r>
              <a:rPr kumimoji="1" lang="en" altLang="ko-KR" dirty="0"/>
              <a:t>spotlight</a:t>
            </a:r>
            <a:r>
              <a:rPr kumimoji="1" lang="ko-KR" altLang="en-US" dirty="0"/>
              <a:t>의 영향을 받게 되고</a:t>
            </a:r>
            <a:r>
              <a:rPr kumimoji="1" lang="en-US" altLang="ko-KR" dirty="0"/>
              <a:t>, </a:t>
            </a:r>
            <a:r>
              <a:rPr kumimoji="1" lang="en" altLang="ko-KR" dirty="0"/>
              <a:t>Phi</a:t>
            </a:r>
            <a:r>
              <a:rPr kumimoji="1" lang="ko-KR" altLang="en-US" dirty="0"/>
              <a:t>보다 크면 보이지 않게 됩니다</a:t>
            </a:r>
            <a:r>
              <a:rPr kumimoji="1" lang="en-US" altLang="ko-KR" dirty="0"/>
              <a:t>. </a:t>
            </a:r>
          </a:p>
          <a:p>
            <a:endParaRPr kumimoji="1" lang="en-US" altLang="ko-KR" dirty="0"/>
          </a:p>
          <a:p>
            <a:pPr marL="228600" indent="-228600">
              <a:buFont typeface="+mj-lt"/>
              <a:buAutoNum type="arabicPeriod"/>
            </a:pPr>
            <a:r>
              <a:rPr kumimoji="1" lang="en" altLang="ko-KR" dirty="0"/>
              <a:t>There are a few terms you need to know about Spotlight. </a:t>
            </a:r>
            <a:r>
              <a:rPr kumimoji="1" lang="en" altLang="ko-KR" dirty="0" err="1"/>
              <a:t>LightDir</a:t>
            </a:r>
            <a:r>
              <a:rPr kumimoji="1" lang="en" altLang="ko-KR" dirty="0"/>
              <a:t> is a vector that points from the object's current fragment position to the light's position. (This is like any other light type)</a:t>
            </a:r>
          </a:p>
          <a:p>
            <a:pPr marL="228600" indent="-228600">
              <a:buFont typeface="+mj-lt"/>
              <a:buAutoNum type="arabicPeriod"/>
            </a:pPr>
            <a:r>
              <a:rPr kumimoji="1" lang="en" altLang="ko-KR" dirty="0" err="1"/>
              <a:t>SpotDir</a:t>
            </a:r>
            <a:r>
              <a:rPr kumimoji="1" lang="en" altLang="ko-KR" dirty="0"/>
              <a:t> is the direction in which the center of the spotlight is pointing. Just like a camera, the spotlight has its own point of aiming. This is the vector from the light position to the aiming spot. (Note that this is the opposite of </a:t>
            </a:r>
            <a:r>
              <a:rPr kumimoji="1" lang="en" altLang="ko-KR" dirty="0" err="1"/>
              <a:t>LightDir</a:t>
            </a:r>
            <a:r>
              <a:rPr kumimoji="1" lang="en" altLang="ko-KR" dirty="0"/>
              <a:t> above)</a:t>
            </a:r>
          </a:p>
          <a:p>
            <a:pPr marL="228600" indent="-228600">
              <a:buFont typeface="+mj-lt"/>
              <a:buAutoNum type="arabicPeriod"/>
            </a:pPr>
            <a:r>
              <a:rPr kumimoji="1" lang="en" altLang="ko-KR" dirty="0"/>
              <a:t>Phi is the angle at which the spotlight illuminates. </a:t>
            </a:r>
            <a:r>
              <a:rPr kumimoji="1" lang="en" altLang="ko-KR" dirty="0" err="1"/>
              <a:t>SpotDir</a:t>
            </a:r>
            <a:r>
              <a:rPr kumimoji="1" lang="en" altLang="ko-KR" dirty="0"/>
              <a:t> Illuminates only as much as Phi from the vector. This angle Phi is called the cutoff angle.</a:t>
            </a:r>
          </a:p>
          <a:p>
            <a:pPr marL="228600" indent="-228600">
              <a:buFont typeface="+mj-lt"/>
              <a:buAutoNum type="arabicPeriod"/>
            </a:pPr>
            <a:r>
              <a:rPr kumimoji="1" lang="en" altLang="ko-KR" dirty="0"/>
              <a:t>Theta is the angle between </a:t>
            </a:r>
            <a:r>
              <a:rPr kumimoji="1" lang="en" altLang="ko-KR" dirty="0" err="1"/>
              <a:t>LightDir</a:t>
            </a:r>
            <a:r>
              <a:rPr kumimoji="1" lang="en" altLang="ko-KR" dirty="0"/>
              <a:t> and </a:t>
            </a:r>
            <a:r>
              <a:rPr kumimoji="1" lang="en" altLang="ko-KR" dirty="0" err="1"/>
              <a:t>SpotDir</a:t>
            </a:r>
            <a:r>
              <a:rPr kumimoji="1" lang="en" altLang="ko-KR" dirty="0"/>
              <a:t> vector. (Exactly the angle between </a:t>
            </a:r>
            <a:r>
              <a:rPr kumimoji="1" lang="en" altLang="ko-KR" dirty="0" err="1"/>
              <a:t>LightDir</a:t>
            </a:r>
            <a:r>
              <a:rPr kumimoji="1" lang="en" altLang="ko-KR" dirty="0"/>
              <a:t> and </a:t>
            </a:r>
            <a:r>
              <a:rPr kumimoji="1" lang="en" altLang="ko-KR" dirty="0" err="1"/>
              <a:t>SpotDir</a:t>
            </a:r>
            <a:r>
              <a:rPr kumimoji="1" lang="en" altLang="ko-KR" dirty="0"/>
              <a:t>). When theta is less than Phi, the fragment will be affected by the spotlight and will be invisible if it is larger than Phi.</a:t>
            </a:r>
            <a:endParaRPr kumimoji="1" lang="ko-KR" altLang="en-US" dirty="0"/>
          </a:p>
        </p:txBody>
      </p:sp>
      <p:sp>
        <p:nvSpPr>
          <p:cNvPr id="4" name="슬라이드 번호 개체 틀 3"/>
          <p:cNvSpPr>
            <a:spLocks noGrp="1"/>
          </p:cNvSpPr>
          <p:nvPr>
            <p:ph type="sldNum" sz="quarter" idx="5"/>
          </p:nvPr>
        </p:nvSpPr>
        <p:spPr/>
        <p:txBody>
          <a:bodyPr/>
          <a:lstStyle/>
          <a:p>
            <a:fld id="{11E810AA-3F79-4A83-B6E2-5C05A72167ED}" type="slidenum">
              <a:rPr lang="ko-KR" altLang="en-US" smtClean="0"/>
              <a:t>10</a:t>
            </a:fld>
            <a:endParaRPr lang="ko-KR" altLang="en-US"/>
          </a:p>
        </p:txBody>
      </p:sp>
    </p:spTree>
    <p:extLst>
      <p:ext uri="{BB962C8B-B14F-4D97-AF65-F5344CB8AC3E}">
        <p14:creationId xmlns:p14="http://schemas.microsoft.com/office/powerpoint/2010/main" val="3375436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noAutofit/>
          </a:bodyPr>
          <a:lstStyle>
            <a:lvl1pPr algn="ctr">
              <a:defRPr sz="4400" b="1">
                <a:effectLst/>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normAutofit/>
          </a:bodyPr>
          <a:lstStyle>
            <a:lvl1pPr marL="0" indent="0" algn="ctr">
              <a:buNone/>
              <a:defRPr sz="2800" b="1">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dirty="0"/>
              <a:t>마스터 부제목 스타일 편집</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153311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idx="1"/>
          </p:nvPr>
        </p:nvSpPr>
        <p:spPr>
          <a:xfrm>
            <a:off x="551384" y="1124743"/>
            <a:ext cx="11043247" cy="5256585"/>
          </a:xfrm>
        </p:spPr>
        <p:txBody>
          <a:bodyPr/>
          <a:lstStyle>
            <a:lvl2pPr marL="742950" indent="-285750">
              <a:buFont typeface="시스템 서체 일반체"/>
              <a:buChar char="◦"/>
              <a:defRPr/>
            </a:lvl2pPr>
            <a:lvl3pPr marL="1143000" indent="-228600">
              <a:buFont typeface="Wingdings" pitchFamily="2" charset="2"/>
              <a:buChar char="§"/>
              <a:defRPr/>
            </a:lvl3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217707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마스터 제목 스타일 편집</a:t>
            </a:r>
          </a:p>
        </p:txBody>
      </p:sp>
      <p:sp>
        <p:nvSpPr>
          <p:cNvPr id="3" name="내용 개체 틀 2"/>
          <p:cNvSpPr>
            <a:spLocks noGrp="1"/>
          </p:cNvSpPr>
          <p:nvPr>
            <p:ph sz="half" idx="1"/>
          </p:nvPr>
        </p:nvSpPr>
        <p:spPr>
          <a:xfrm>
            <a:off x="551384" y="1124745"/>
            <a:ext cx="5443016" cy="5544616"/>
          </a:xfrm>
        </p:spPr>
        <p:txBody>
          <a:bodyPr>
            <a:normAutofit/>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124745"/>
            <a:ext cx="5397031" cy="5544616"/>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extLst>
      <p:ext uri="{BB962C8B-B14F-4D97-AF65-F5344CB8AC3E}">
        <p14:creationId xmlns:p14="http://schemas.microsoft.com/office/powerpoint/2010/main" val="363220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2" name="제목 1">
            <a:extLst>
              <a:ext uri="{FF2B5EF4-FFF2-40B4-BE49-F238E27FC236}">
                <a16:creationId xmlns:a16="http://schemas.microsoft.com/office/drawing/2014/main" id="{EF681723-6876-B176-4DD0-7454E2315294}"/>
              </a:ext>
            </a:extLst>
          </p:cNvPr>
          <p:cNvSpPr>
            <a:spLocks noGrp="1"/>
          </p:cNvSpPr>
          <p:nvPr>
            <p:ph type="title"/>
          </p:nvPr>
        </p:nvSpPr>
        <p:spPr>
          <a:xfrm>
            <a:off x="551384" y="260648"/>
            <a:ext cx="11043247" cy="720080"/>
          </a:xfrm>
        </p:spPr>
        <p:txBody>
          <a:bodyPr/>
          <a:lstStyle/>
          <a:p>
            <a:r>
              <a:rPr lang="ko-KR" altLang="en-US"/>
              <a:t>마스터 제목 스타일 편집</a:t>
            </a:r>
          </a:p>
        </p:txBody>
      </p:sp>
    </p:spTree>
    <p:extLst>
      <p:ext uri="{BB962C8B-B14F-4D97-AF65-F5344CB8AC3E}">
        <p14:creationId xmlns:p14="http://schemas.microsoft.com/office/powerpoint/2010/main" val="42367346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251460" y="1018571"/>
            <a:ext cx="11635740" cy="5382229"/>
          </a:xfrm>
        </p:spPr>
        <p:txBody>
          <a:bodyPr>
            <a:normAutofit/>
          </a:bodyPr>
          <a:lstStyle>
            <a:lvl1pPr>
              <a:defRPr sz="2400"/>
            </a:lvl1pPr>
            <a:lvl2pPr>
              <a:defRPr sz="2000"/>
            </a:lvl2pPr>
            <a:lvl3pPr>
              <a:defRPr sz="1800"/>
            </a:lvl3pPr>
            <a:lvl4pPr>
              <a:defRPr sz="1800"/>
            </a:lvl4pPr>
            <a:lvl5pPr>
              <a:defRPr sz="1800"/>
            </a:lvl5p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7" name="Slide Number Placeholder 6"/>
          <p:cNvSpPr>
            <a:spLocks noGrp="1"/>
          </p:cNvSpPr>
          <p:nvPr>
            <p:ph type="sldNum" sz="quarter" idx="4"/>
          </p:nvPr>
        </p:nvSpPr>
        <p:spPr>
          <a:xfrm>
            <a:off x="11430000" y="6481823"/>
            <a:ext cx="457200" cy="259974"/>
          </a:xfrm>
          <a:prstGeom prst="rect">
            <a:avLst/>
          </a:prstGeom>
          <a:noFill/>
        </p:spPr>
        <p:txBody>
          <a:bodyPr/>
          <a:lstStyle>
            <a:lvl1pPr algn="r">
              <a:defRPr sz="1400">
                <a:solidFill>
                  <a:schemeClr val="tx1"/>
                </a:solidFill>
              </a:defRPr>
            </a:lvl1pPr>
          </a:lstStyle>
          <a:p>
            <a:fld id="{8B09B1D7-08F4-4981-B496-0018F6D397C3}" type="slidenum">
              <a:rPr lang="en-US" smtClean="0"/>
              <a:pPr/>
              <a:t>‹#›</a:t>
            </a:fld>
            <a:endParaRPr lang="en-US" dirty="0"/>
          </a:p>
        </p:txBody>
      </p:sp>
      <p:sp>
        <p:nvSpPr>
          <p:cNvPr id="11" name="Title 10"/>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0794652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51384" y="260648"/>
            <a:ext cx="11043247" cy="720080"/>
          </a:xfrm>
          <a:prstGeom prst="rect">
            <a:avLst/>
          </a:prstGeom>
        </p:spPr>
        <p:txBody>
          <a:bodyPr vert="horz" lIns="91440" tIns="45720" rIns="91440" bIns="45720" rtlCol="0" anchor="ctr">
            <a:noAutofit/>
          </a:bodyPr>
          <a:lstStyle/>
          <a:p>
            <a:r>
              <a:rPr lang="ko-KR" altLang="en-US" dirty="0"/>
              <a:t>마스터 제목 스타일 편집</a:t>
            </a:r>
          </a:p>
        </p:txBody>
      </p:sp>
      <p:sp>
        <p:nvSpPr>
          <p:cNvPr id="3" name="텍스트 개체 틀 2"/>
          <p:cNvSpPr>
            <a:spLocks noGrp="1"/>
          </p:cNvSpPr>
          <p:nvPr>
            <p:ph type="body" idx="1"/>
          </p:nvPr>
        </p:nvSpPr>
        <p:spPr>
          <a:xfrm>
            <a:off x="551384" y="1124743"/>
            <a:ext cx="11043247" cy="5256585"/>
          </a:xfrm>
          <a:prstGeom prst="rect">
            <a:avLst/>
          </a:prstGeom>
        </p:spPr>
        <p:txBody>
          <a:bodyPr vert="horz" lIns="91440" tIns="45720" rIns="91440" bIns="45720" rtlCol="0">
            <a:no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6" name="슬라이드 번호 개체 틀 5"/>
          <p:cNvSpPr>
            <a:spLocks noGrp="1"/>
          </p:cNvSpPr>
          <p:nvPr>
            <p:ph type="sldNum" sz="quarter" idx="4"/>
          </p:nvPr>
        </p:nvSpPr>
        <p:spPr>
          <a:xfrm>
            <a:off x="11594631" y="6381328"/>
            <a:ext cx="373832" cy="365125"/>
          </a:xfrm>
          <a:prstGeom prst="rect">
            <a:avLst/>
          </a:prstGeom>
        </p:spPr>
        <p:txBody>
          <a:bodyPr vert="horz" lIns="91440" tIns="45720" rIns="91440" bIns="45720" rtlCol="0" anchor="ctr"/>
          <a:lstStyle>
            <a:lvl1pPr algn="r">
              <a:defRPr sz="1000">
                <a:solidFill>
                  <a:schemeClr val="tx1">
                    <a:tint val="75000"/>
                  </a:schemeClr>
                </a:solidFill>
                <a:latin typeface="NanumSquare Neo OTF Regular" pitchFamily="2" charset="-127"/>
                <a:ea typeface="NanumSquare Neo OTF Regular" pitchFamily="2" charset="-127"/>
              </a:defRPr>
            </a:lvl1pPr>
          </a:lstStyle>
          <a:p>
            <a:fld id="{4BEDD84E-25D4-4983-8AA1-2863C96F08D9}" type="slidenum">
              <a:rPr lang="ko-KR" altLang="en-US" smtClean="0"/>
              <a:pPr/>
              <a:t>‹#›</a:t>
            </a:fld>
            <a:endParaRPr lang="ko-KR" altLang="en-US"/>
          </a:p>
        </p:txBody>
      </p:sp>
    </p:spTree>
    <p:extLst>
      <p:ext uri="{BB962C8B-B14F-4D97-AF65-F5344CB8AC3E}">
        <p14:creationId xmlns:p14="http://schemas.microsoft.com/office/powerpoint/2010/main" val="234105630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hf hdr="0" dt="0"/>
  <p:txStyles>
    <p:titleStyle>
      <a:lvl1pPr algn="l" defTabSz="914400" rtl="0" eaLnBrk="1" latinLnBrk="1" hangingPunct="1">
        <a:spcBef>
          <a:spcPct val="0"/>
        </a:spcBef>
        <a:buNone/>
        <a:defRPr sz="3600" b="1" i="0" kern="1200">
          <a:solidFill>
            <a:schemeClr val="tx1"/>
          </a:solidFill>
          <a:latin typeface="Tahoma" panose="020B0604030504040204" pitchFamily="34" charset="0"/>
          <a:ea typeface="NanumSquare Neo OTF Heavy" pitchFamily="2" charset="-127"/>
          <a:cs typeface="Tahoma" panose="020B0604030504040204" pitchFamily="34" charset="0"/>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1pPr>
      <a:lvl2pPr marL="742950" indent="-285750" algn="l" defTabSz="914400" rtl="0" eaLnBrk="1" latinLnBrk="0" hangingPunct="1">
        <a:spcBef>
          <a:spcPct val="20000"/>
        </a:spcBef>
        <a:buFont typeface="시스템 서체 일반체"/>
        <a:buChar char="◦"/>
        <a:defRPr sz="18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2pPr>
      <a:lvl3pPr marL="1143000" indent="-228600" algn="l" defTabSz="914400" rtl="0" eaLnBrk="1" latinLnBrk="0" hangingPunct="1">
        <a:spcBef>
          <a:spcPct val="20000"/>
        </a:spcBef>
        <a:buFont typeface="Wingdings" pitchFamily="2" charset="2"/>
        <a:buChar char="§"/>
        <a:defRPr sz="16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lumMod val="65000"/>
              <a:lumOff val="35000"/>
            </a:schemeClr>
          </a:solidFill>
          <a:latin typeface="Tahoma" panose="020B0604030504040204" pitchFamily="34" charset="0"/>
          <a:ea typeface="NanumSquare Neo OTF Regular" pitchFamily="2" charset="-127"/>
          <a:cs typeface="Tahoma" panose="020B0604030504040204" pitchFamily="34" charset="0"/>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9"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wiki.ogre3d.org/tiki-index.php?page=-Point+Light+Attenuation"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6"/>
          <p:cNvSpPr>
            <a:spLocks noGrp="1" noChangeArrowheads="1"/>
          </p:cNvSpPr>
          <p:nvPr>
            <p:ph type="ctrTitle"/>
            <p:custDataLst>
              <p:tags r:id="rId2"/>
            </p:custDataLst>
          </p:nvPr>
        </p:nvSpPr>
        <p:spPr/>
        <p:txBody>
          <a:bodyPr/>
          <a:lstStyle/>
          <a:p>
            <a:pPr algn="ctr"/>
            <a:r>
              <a:rPr lang="en-US" altLang="ko-KR" sz="3600" dirty="0"/>
              <a:t>08 Light Casters</a:t>
            </a:r>
            <a:endParaRPr lang="en-US" sz="3600" dirty="0"/>
          </a:p>
        </p:txBody>
      </p:sp>
      <p:sp>
        <p:nvSpPr>
          <p:cNvPr id="4" name="Subtitle 3"/>
          <p:cNvSpPr>
            <a:spLocks noGrp="1"/>
          </p:cNvSpPr>
          <p:nvPr>
            <p:ph type="subTitle" idx="1"/>
            <p:custDataLst>
              <p:tags r:id="rId3"/>
            </p:custDataLst>
          </p:nvPr>
        </p:nvSpPr>
        <p:spPr>
          <a:xfrm>
            <a:off x="2895600" y="5078228"/>
            <a:ext cx="6400800" cy="560572"/>
          </a:xfrm>
        </p:spPr>
        <p:txBody>
          <a:bodyPr/>
          <a:lstStyle/>
          <a:p>
            <a:r>
              <a:rPr lang="en-US" dirty="0"/>
              <a:t>Computer Graphics</a:t>
            </a:r>
          </a:p>
        </p:txBody>
      </p:sp>
    </p:spTree>
    <p:custDataLst>
      <p:tags r:id="rId1"/>
    </p:custDataLst>
    <p:extLst>
      <p:ext uri="{BB962C8B-B14F-4D97-AF65-F5344CB8AC3E}">
        <p14:creationId xmlns:p14="http://schemas.microsoft.com/office/powerpoint/2010/main" val="218354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904584-E7A2-364D-BE33-92979077CAE0}"/>
              </a:ext>
            </a:extLst>
          </p:cNvPr>
          <p:cNvSpPr>
            <a:spLocks noGrp="1"/>
          </p:cNvSpPr>
          <p:nvPr>
            <p:ph type="title"/>
          </p:nvPr>
        </p:nvSpPr>
        <p:spPr/>
        <p:txBody>
          <a:bodyPr/>
          <a:lstStyle/>
          <a:p>
            <a:r>
              <a:rPr lang="en-US" altLang="ko-KR" dirty="0"/>
              <a:t>Spotlight</a:t>
            </a:r>
            <a:endParaRPr kumimoji="1"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B27D70A6-7702-E443-AD95-EC17DC7BB9E1}"/>
                  </a:ext>
                </a:extLst>
              </p:cNvPr>
              <p:cNvSpPr>
                <a:spLocks noGrp="1"/>
              </p:cNvSpPr>
              <p:nvPr>
                <p:ph idx="1"/>
              </p:nvPr>
            </p:nvSpPr>
            <p:spPr>
              <a:xfrm>
                <a:off x="6096000" y="1113386"/>
                <a:ext cx="5889895" cy="5317894"/>
              </a:xfrm>
            </p:spPr>
            <p:txBody>
              <a:bodyPr/>
              <a:lstStyle/>
              <a:p>
                <a:r>
                  <a:rPr lang="en" altLang="ko-KR" dirty="0" err="1"/>
                  <a:t>LightDir</a:t>
                </a:r>
                <a:r>
                  <a:rPr lang="en" altLang="ko-KR" dirty="0"/>
                  <a:t>: the vector pointing from the fragment to the light source.</a:t>
                </a:r>
              </a:p>
              <a:p>
                <a:r>
                  <a:rPr lang="en" altLang="ko-KR" dirty="0" err="1"/>
                  <a:t>SpotDir</a:t>
                </a:r>
                <a:r>
                  <a:rPr lang="en" altLang="ko-KR" dirty="0"/>
                  <a:t>: the direction the spotlight is aiming at.</a:t>
                </a:r>
              </a:p>
              <a:p>
                <a:r>
                  <a:rPr lang="en" altLang="ko-KR" dirty="0"/>
                  <a:t>Phi (</a:t>
                </a:r>
                <a14:m>
                  <m:oMath xmlns:m="http://schemas.openxmlformats.org/officeDocument/2006/math">
                    <m:r>
                      <a:rPr lang="en" altLang="ko-KR" i="1" smtClean="0">
                        <a:latin typeface="Cambria Math" panose="02040503050406030204" pitchFamily="18" charset="0"/>
                        <a:ea typeface="Cambria Math" panose="02040503050406030204" pitchFamily="18" charset="0"/>
                      </a:rPr>
                      <m:t>𝜙</m:t>
                    </m:r>
                  </m:oMath>
                </a14:m>
                <a:r>
                  <a:rPr lang="en" altLang="ko-KR" dirty="0"/>
                  <a:t>): the </a:t>
                </a:r>
                <a:r>
                  <a:rPr lang="en" altLang="ko-KR" u="sng" dirty="0"/>
                  <a:t>cutoff angle</a:t>
                </a:r>
                <a:r>
                  <a:rPr lang="en" altLang="ko-KR" dirty="0"/>
                  <a:t> that specifies the spotlight's radius. Everything outside this angle is not lit by the spotlight.</a:t>
                </a:r>
              </a:p>
              <a:p>
                <a:r>
                  <a:rPr lang="en" altLang="ko-KR" dirty="0"/>
                  <a:t>Theta (</a:t>
                </a:r>
                <a14:m>
                  <m:oMath xmlns:m="http://schemas.openxmlformats.org/officeDocument/2006/math">
                    <m:r>
                      <a:rPr lang="en" altLang="ko-KR" i="1" smtClean="0">
                        <a:latin typeface="Cambria Math" panose="02040503050406030204" pitchFamily="18" charset="0"/>
                        <a:ea typeface="Cambria Math" panose="02040503050406030204" pitchFamily="18" charset="0"/>
                      </a:rPr>
                      <m:t>𝜃</m:t>
                    </m:r>
                  </m:oMath>
                </a14:m>
                <a:r>
                  <a:rPr lang="en" altLang="ko-KR" dirty="0"/>
                  <a:t>): the angle between the </a:t>
                </a:r>
                <a:r>
                  <a:rPr lang="en" altLang="ko-KR" dirty="0" err="1"/>
                  <a:t>LightDir</a:t>
                </a:r>
                <a:r>
                  <a:rPr lang="en" altLang="ko-KR" dirty="0"/>
                  <a:t> vector and the </a:t>
                </a:r>
                <a:r>
                  <a:rPr lang="en" altLang="ko-KR" dirty="0" err="1"/>
                  <a:t>SpotDir</a:t>
                </a:r>
                <a:r>
                  <a:rPr lang="en" altLang="ko-KR" dirty="0"/>
                  <a:t> vector. The </a:t>
                </a:r>
                <a14:m>
                  <m:oMath xmlns:m="http://schemas.openxmlformats.org/officeDocument/2006/math">
                    <m:r>
                      <a:rPr lang="en" altLang="ko-KR" i="1">
                        <a:latin typeface="Cambria Math" panose="02040503050406030204" pitchFamily="18" charset="0"/>
                        <a:ea typeface="Cambria Math" panose="02040503050406030204" pitchFamily="18" charset="0"/>
                      </a:rPr>
                      <m:t>𝜃</m:t>
                    </m:r>
                    <m:r>
                      <a:rPr lang="en" altLang="ko-KR" i="1">
                        <a:latin typeface="Cambria Math" panose="02040503050406030204" pitchFamily="18" charset="0"/>
                        <a:ea typeface="Cambria Math" panose="02040503050406030204" pitchFamily="18" charset="0"/>
                      </a:rPr>
                      <m:t> </m:t>
                    </m:r>
                  </m:oMath>
                </a14:m>
                <a:r>
                  <a:rPr lang="en" altLang="ko-KR" dirty="0"/>
                  <a:t>value should be smaller than the </a:t>
                </a:r>
                <a14:m>
                  <m:oMath xmlns:m="http://schemas.openxmlformats.org/officeDocument/2006/math">
                    <m:r>
                      <a:rPr lang="en" altLang="ko-KR" i="1">
                        <a:latin typeface="Cambria Math" panose="02040503050406030204" pitchFamily="18" charset="0"/>
                        <a:ea typeface="Cambria Math" panose="02040503050406030204" pitchFamily="18" charset="0"/>
                      </a:rPr>
                      <m:t>𝜙</m:t>
                    </m:r>
                    <m:r>
                      <a:rPr lang="en" altLang="ko-KR" i="1">
                        <a:latin typeface="Cambria Math" panose="02040503050406030204" pitchFamily="18" charset="0"/>
                        <a:ea typeface="Cambria Math" panose="02040503050406030204" pitchFamily="18" charset="0"/>
                      </a:rPr>
                      <m:t> </m:t>
                    </m:r>
                  </m:oMath>
                </a14:m>
                <a:r>
                  <a:rPr lang="en" altLang="ko-KR" dirty="0"/>
                  <a:t>value to be inside the spotlight.</a:t>
                </a:r>
              </a:p>
            </p:txBody>
          </p:sp>
        </mc:Choice>
        <mc:Fallback xmlns="">
          <p:sp>
            <p:nvSpPr>
              <p:cNvPr id="3" name="내용 개체 틀 2">
                <a:extLst>
                  <a:ext uri="{FF2B5EF4-FFF2-40B4-BE49-F238E27FC236}">
                    <a16:creationId xmlns:a16="http://schemas.microsoft.com/office/drawing/2014/main" id="{B27D70A6-7702-E443-AD95-EC17DC7BB9E1}"/>
                  </a:ext>
                </a:extLst>
              </p:cNvPr>
              <p:cNvSpPr>
                <a:spLocks noGrp="1" noRot="1" noChangeAspect="1" noMove="1" noResize="1" noEditPoints="1" noAdjustHandles="1" noChangeArrowheads="1" noChangeShapeType="1" noTextEdit="1"/>
              </p:cNvSpPr>
              <p:nvPr>
                <p:ph idx="1"/>
              </p:nvPr>
            </p:nvSpPr>
            <p:spPr>
              <a:xfrm>
                <a:off x="6096000" y="1113386"/>
                <a:ext cx="5889895" cy="5317894"/>
              </a:xfrm>
              <a:blipFill>
                <a:blip r:embed="rId3"/>
                <a:stretch>
                  <a:fillRect l="-2155" t="-1432" r="-2802"/>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BAFA7DC2-E345-A247-857D-A9122A9BC4EA}"/>
              </a:ext>
            </a:extLst>
          </p:cNvPr>
          <p:cNvSpPr>
            <a:spLocks noGrp="1"/>
          </p:cNvSpPr>
          <p:nvPr>
            <p:ph type="sldNum" sz="quarter" idx="12"/>
          </p:nvPr>
        </p:nvSpPr>
        <p:spPr/>
        <p:txBody>
          <a:bodyPr/>
          <a:lstStyle/>
          <a:p>
            <a:fld id="{B81C3356-60A9-4391-B4BA-980644DD2ECD}" type="slidenum">
              <a:rPr lang="ko-KR" altLang="en-US" smtClean="0"/>
              <a:t>10</a:t>
            </a:fld>
            <a:endParaRPr lang="ko-KR" altLang="en-US"/>
          </a:p>
        </p:txBody>
      </p:sp>
      <p:pic>
        <p:nvPicPr>
          <p:cNvPr id="5" name="그림 4">
            <a:extLst>
              <a:ext uri="{FF2B5EF4-FFF2-40B4-BE49-F238E27FC236}">
                <a16:creationId xmlns:a16="http://schemas.microsoft.com/office/drawing/2014/main" id="{E4BCE4AC-B46A-4346-8079-EE4C21AD3DF0}"/>
              </a:ext>
            </a:extLst>
          </p:cNvPr>
          <p:cNvPicPr>
            <a:picLocks noChangeAspect="1"/>
          </p:cNvPicPr>
          <p:nvPr/>
        </p:nvPicPr>
        <p:blipFill rotWithShape="1">
          <a:blip/>
          <a:srcRect l="12288" r="18295"/>
          <a:stretch/>
        </p:blipFill>
        <p:spPr>
          <a:xfrm>
            <a:off x="528550" y="1113386"/>
            <a:ext cx="5054831" cy="5245605"/>
          </a:xfrm>
          <a:prstGeom prst="rect">
            <a:avLst/>
          </a:prstGeom>
          <a:ln>
            <a:solidFill>
              <a:schemeClr val="bg1">
                <a:lumMod val="75000"/>
              </a:schemeClr>
            </a:solidFill>
          </a:ln>
        </p:spPr>
      </p:pic>
      <p:cxnSp>
        <p:nvCxnSpPr>
          <p:cNvPr id="7" name="직선 화살표 연결선 6">
            <a:extLst>
              <a:ext uri="{FF2B5EF4-FFF2-40B4-BE49-F238E27FC236}">
                <a16:creationId xmlns:a16="http://schemas.microsoft.com/office/drawing/2014/main" id="{DEFFB7CD-257C-AD4B-A926-E36E104316CE}"/>
              </a:ext>
            </a:extLst>
          </p:cNvPr>
          <p:cNvCxnSpPr/>
          <p:nvPr/>
        </p:nvCxnSpPr>
        <p:spPr bwMode="auto">
          <a:xfrm>
            <a:off x="3102964" y="2203554"/>
            <a:ext cx="0" cy="2458387"/>
          </a:xfrm>
          <a:prstGeom prst="straightConnector1">
            <a:avLst/>
          </a:prstGeom>
          <a:noFill/>
          <a:ln w="38100" cap="flat" cmpd="sng" algn="ctr">
            <a:solidFill>
              <a:srgbClr val="FF0000"/>
            </a:solidFill>
            <a:prstDash val="solid"/>
            <a:round/>
            <a:headEnd type="none" w="med" len="med"/>
            <a:tailEnd type="stealth"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cxnSp>
        <p:nvCxnSpPr>
          <p:cNvPr id="8" name="직선 화살표 연결선 7">
            <a:extLst>
              <a:ext uri="{FF2B5EF4-FFF2-40B4-BE49-F238E27FC236}">
                <a16:creationId xmlns:a16="http://schemas.microsoft.com/office/drawing/2014/main" id="{09F888FF-D338-534F-AF7F-197590FDFCBC}"/>
              </a:ext>
            </a:extLst>
          </p:cNvPr>
          <p:cNvCxnSpPr>
            <a:cxnSpLocks/>
          </p:cNvCxnSpPr>
          <p:nvPr/>
        </p:nvCxnSpPr>
        <p:spPr bwMode="auto">
          <a:xfrm flipV="1">
            <a:off x="2173574" y="2203554"/>
            <a:ext cx="929390" cy="2458389"/>
          </a:xfrm>
          <a:prstGeom prst="straightConnector1">
            <a:avLst/>
          </a:prstGeom>
          <a:noFill/>
          <a:ln w="38100" cap="flat" cmpd="sng" algn="ctr">
            <a:solidFill>
              <a:schemeClr val="tx1"/>
            </a:solidFill>
            <a:prstDash val="solid"/>
            <a:round/>
            <a:headEnd type="none" w="med" len="med"/>
            <a:tailEnd type="stealth" w="med"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sp>
        <p:nvSpPr>
          <p:cNvPr id="6" name="직사각형 5">
            <a:extLst>
              <a:ext uri="{FF2B5EF4-FFF2-40B4-BE49-F238E27FC236}">
                <a16:creationId xmlns:a16="http://schemas.microsoft.com/office/drawing/2014/main" id="{F45AE5AD-1955-D647-AB19-451099040654}"/>
              </a:ext>
            </a:extLst>
          </p:cNvPr>
          <p:cNvSpPr/>
          <p:nvPr/>
        </p:nvSpPr>
        <p:spPr>
          <a:xfrm>
            <a:off x="1365264" y="6353294"/>
            <a:ext cx="3430747" cy="276999"/>
          </a:xfrm>
          <a:prstGeom prst="rect">
            <a:avLst/>
          </a:prstGeom>
        </p:spPr>
        <p:txBody>
          <a:bodyPr wrap="none">
            <a:spAutoFit/>
          </a:bodyPr>
          <a:lstStyle/>
          <a:p>
            <a:r>
              <a:rPr lang="en" altLang="ko-KR" sz="1200" dirty="0"/>
              <a:t>https://learnopengl.com/Lighting/Light-casters</a:t>
            </a:r>
            <a:endParaRPr lang="ko-KR" altLang="en-US" sz="1200" dirty="0"/>
          </a:p>
        </p:txBody>
      </p:sp>
    </p:spTree>
    <p:extLst>
      <p:ext uri="{BB962C8B-B14F-4D97-AF65-F5344CB8AC3E}">
        <p14:creationId xmlns:p14="http://schemas.microsoft.com/office/powerpoint/2010/main" val="3105076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EC2A4CC-12B7-D842-B2BA-4700A5978CF2}"/>
              </a:ext>
            </a:extLst>
          </p:cNvPr>
          <p:cNvSpPr>
            <a:spLocks noGrp="1"/>
          </p:cNvSpPr>
          <p:nvPr>
            <p:ph type="title"/>
          </p:nvPr>
        </p:nvSpPr>
        <p:spPr/>
        <p:txBody>
          <a:bodyPr/>
          <a:lstStyle/>
          <a:p>
            <a:r>
              <a:rPr kumimoji="1" lang="en-US" altLang="ko-KR" dirty="0"/>
              <a:t>Testing Cutoff (in Fragment Shader)</a:t>
            </a:r>
            <a:endParaRPr kumimoji="1" lang="ko-KR" altLang="en-US" dirty="0"/>
          </a:p>
        </p:txBody>
      </p:sp>
      <p:sp>
        <p:nvSpPr>
          <p:cNvPr id="4" name="슬라이드 번호 개체 틀 3">
            <a:extLst>
              <a:ext uri="{FF2B5EF4-FFF2-40B4-BE49-F238E27FC236}">
                <a16:creationId xmlns:a16="http://schemas.microsoft.com/office/drawing/2014/main" id="{96287D87-07D1-054E-8006-876654F4BDA5}"/>
              </a:ext>
            </a:extLst>
          </p:cNvPr>
          <p:cNvSpPr>
            <a:spLocks noGrp="1"/>
          </p:cNvSpPr>
          <p:nvPr>
            <p:ph type="sldNum" sz="quarter" idx="12"/>
          </p:nvPr>
        </p:nvSpPr>
        <p:spPr/>
        <p:txBody>
          <a:bodyPr/>
          <a:lstStyle/>
          <a:p>
            <a:fld id="{B81C3356-60A9-4391-B4BA-980644DD2ECD}" type="slidenum">
              <a:rPr lang="ko-KR" altLang="en-US" smtClean="0"/>
              <a:t>11</a:t>
            </a:fld>
            <a:endParaRPr lang="ko-KR" altLang="en-US"/>
          </a:p>
        </p:txBody>
      </p:sp>
      <p:sp>
        <p:nvSpPr>
          <p:cNvPr id="5" name="직사각형 4">
            <a:extLst>
              <a:ext uri="{FF2B5EF4-FFF2-40B4-BE49-F238E27FC236}">
                <a16:creationId xmlns:a16="http://schemas.microsoft.com/office/drawing/2014/main" id="{82AC9A6E-E560-4F4B-810C-3CDED84AFE93}"/>
              </a:ext>
            </a:extLst>
          </p:cNvPr>
          <p:cNvSpPr/>
          <p:nvPr/>
        </p:nvSpPr>
        <p:spPr>
          <a:xfrm>
            <a:off x="387927" y="1120676"/>
            <a:ext cx="11208327" cy="2585323"/>
          </a:xfrm>
          <a:prstGeom prst="rect">
            <a:avLst/>
          </a:prstGeom>
          <a:ln>
            <a:solidFill>
              <a:schemeClr val="bg1">
                <a:lumMod val="75000"/>
              </a:schemeClr>
            </a:solidFill>
          </a:ln>
        </p:spPr>
        <p:txBody>
          <a:bodyPr wrap="square">
            <a:spAutoFit/>
          </a:bodyPr>
          <a:lstStyle/>
          <a:p>
            <a:r>
              <a:rPr lang="en" altLang="ko-KR" b="1" dirty="0">
                <a:solidFill>
                  <a:srgbClr val="9B2393"/>
                </a:solidFill>
                <a:latin typeface="Menlo" panose="020B0609030804020204" pitchFamily="49" charset="0"/>
              </a:rPr>
              <a:t>vec3</a:t>
            </a:r>
            <a:r>
              <a:rPr lang="en" altLang="ko-KR" dirty="0">
                <a:solidFill>
                  <a:srgbClr val="000000"/>
                </a:solidFill>
                <a:latin typeface="Menlo" panose="020B0609030804020204" pitchFamily="49" charset="0"/>
              </a:rPr>
              <a:t> </a:t>
            </a:r>
            <a:r>
              <a:rPr lang="en" altLang="ko-KR" dirty="0" err="1">
                <a:solidFill>
                  <a:srgbClr val="000000"/>
                </a:solidFill>
                <a:latin typeface="Menlo" panose="020B0609030804020204" pitchFamily="49" charset="0"/>
              </a:rPr>
              <a:t>lightDir</a:t>
            </a:r>
            <a:r>
              <a:rPr lang="en" altLang="ko-KR" dirty="0">
                <a:solidFill>
                  <a:srgbClr val="000000"/>
                </a:solidFill>
                <a:latin typeface="Menlo" panose="020B0609030804020204" pitchFamily="49" charset="0"/>
              </a:rPr>
              <a:t> = </a:t>
            </a:r>
            <a:r>
              <a:rPr lang="en" altLang="ko-KR" dirty="0">
                <a:solidFill>
                  <a:srgbClr val="3900A0"/>
                </a:solidFill>
                <a:latin typeface="Menlo" panose="020B0609030804020204" pitchFamily="49" charset="0"/>
              </a:rPr>
              <a:t>normalize</a:t>
            </a:r>
            <a:r>
              <a:rPr lang="en" altLang="ko-KR" dirty="0">
                <a:solidFill>
                  <a:srgbClr val="000000"/>
                </a:solidFill>
                <a:latin typeface="Menlo" panose="020B0609030804020204" pitchFamily="49" charset="0"/>
              </a:rPr>
              <a:t>(</a:t>
            </a:r>
            <a:r>
              <a:rPr lang="en" altLang="ko-KR" dirty="0" err="1">
                <a:solidFill>
                  <a:srgbClr val="000000"/>
                </a:solidFill>
                <a:latin typeface="Menlo" panose="020B0609030804020204" pitchFamily="49" charset="0"/>
              </a:rPr>
              <a:t>light.position</a:t>
            </a:r>
            <a:r>
              <a:rPr lang="en" altLang="ko-KR" dirty="0">
                <a:solidFill>
                  <a:srgbClr val="000000"/>
                </a:solidFill>
                <a:latin typeface="Menlo" panose="020B0609030804020204" pitchFamily="49" charset="0"/>
              </a:rPr>
              <a:t> - </a:t>
            </a:r>
            <a:r>
              <a:rPr lang="en" altLang="ko-KR" dirty="0" err="1">
                <a:solidFill>
                  <a:srgbClr val="000000"/>
                </a:solidFill>
                <a:latin typeface="Menlo" panose="020B0609030804020204" pitchFamily="49" charset="0"/>
              </a:rPr>
              <a:t>fragPos</a:t>
            </a:r>
            <a:r>
              <a:rPr lang="en" altLang="ko-KR" dirty="0">
                <a:solidFill>
                  <a:srgbClr val="000000"/>
                </a:solidFill>
                <a:latin typeface="Menlo" panose="020B0609030804020204" pitchFamily="49" charset="0"/>
              </a:rPr>
              <a:t>);</a:t>
            </a:r>
            <a:endParaRPr lang="en" altLang="ko-KR" b="1" dirty="0">
              <a:solidFill>
                <a:srgbClr val="9B2393"/>
              </a:solidFill>
              <a:latin typeface="Menlo" panose="020B0609030804020204" pitchFamily="49" charset="0"/>
            </a:endParaRPr>
          </a:p>
          <a:p>
            <a:r>
              <a:rPr lang="en" altLang="ko-KR" b="1" dirty="0">
                <a:solidFill>
                  <a:srgbClr val="9B2393"/>
                </a:solidFill>
                <a:latin typeface="Menlo" panose="020B0609030804020204" pitchFamily="49" charset="0"/>
              </a:rPr>
              <a:t>float</a:t>
            </a:r>
            <a:r>
              <a:rPr lang="en" altLang="ko-KR" dirty="0">
                <a:solidFill>
                  <a:srgbClr val="000000"/>
                </a:solidFill>
                <a:latin typeface="Menlo" panose="020B0609030804020204" pitchFamily="49" charset="0"/>
              </a:rPr>
              <a:t> </a:t>
            </a:r>
            <a:r>
              <a:rPr lang="en" altLang="ko-KR" dirty="0" err="1">
                <a:solidFill>
                  <a:srgbClr val="000000"/>
                </a:solidFill>
                <a:latin typeface="Menlo" panose="020B0609030804020204" pitchFamily="49" charset="0"/>
              </a:rPr>
              <a:t>cos_theta</a:t>
            </a:r>
            <a:r>
              <a:rPr lang="en" altLang="ko-KR" dirty="0">
                <a:solidFill>
                  <a:srgbClr val="000000"/>
                </a:solidFill>
                <a:latin typeface="Menlo" panose="020B0609030804020204" pitchFamily="49" charset="0"/>
              </a:rPr>
              <a:t> = dot(</a:t>
            </a:r>
            <a:r>
              <a:rPr lang="en" altLang="ko-KR" dirty="0" err="1">
                <a:solidFill>
                  <a:srgbClr val="000000"/>
                </a:solidFill>
                <a:latin typeface="Menlo" panose="020B0609030804020204" pitchFamily="49" charset="0"/>
              </a:rPr>
              <a:t>lightDir</a:t>
            </a:r>
            <a:r>
              <a:rPr lang="en" altLang="ko-KR" dirty="0">
                <a:solidFill>
                  <a:srgbClr val="000000"/>
                </a:solidFill>
                <a:latin typeface="Menlo" panose="020B0609030804020204" pitchFamily="49" charset="0"/>
              </a:rPr>
              <a:t>, normalize(-</a:t>
            </a:r>
            <a:r>
              <a:rPr lang="en" altLang="ko-KR" dirty="0" err="1">
                <a:solidFill>
                  <a:srgbClr val="000000"/>
                </a:solidFill>
                <a:latin typeface="Menlo" panose="020B0609030804020204" pitchFamily="49" charset="0"/>
              </a:rPr>
              <a:t>light.direction</a:t>
            </a:r>
            <a:r>
              <a:rPr lang="en" altLang="ko-KR" dirty="0">
                <a:solidFill>
                  <a:srgbClr val="000000"/>
                </a:solidFill>
                <a:latin typeface="Menlo" panose="020B0609030804020204" pitchFamily="49" charset="0"/>
              </a:rPr>
              <a:t>));</a:t>
            </a:r>
            <a:r>
              <a:rPr lang="ko-KR" altLang="en-US" dirty="0">
                <a:solidFill>
                  <a:srgbClr val="000000"/>
                </a:solidFill>
                <a:latin typeface="Menlo" panose="020B0609030804020204" pitchFamily="49" charset="0"/>
              </a:rPr>
              <a:t>  </a:t>
            </a:r>
            <a:r>
              <a:rPr lang="en-US" altLang="ko-KR" dirty="0">
                <a:solidFill>
                  <a:schemeClr val="bg1">
                    <a:lumMod val="50000"/>
                  </a:schemeClr>
                </a:solidFill>
                <a:latin typeface="Menlo" panose="020B0609030804020204" pitchFamily="49" charset="0"/>
              </a:rPr>
              <a:t>//</a:t>
            </a:r>
            <a:r>
              <a:rPr lang="ko-KR" altLang="en-US" dirty="0">
                <a:solidFill>
                  <a:schemeClr val="bg1">
                    <a:lumMod val="50000"/>
                  </a:schemeClr>
                </a:solidFill>
                <a:latin typeface="Menlo" panose="020B0609030804020204" pitchFamily="49" charset="0"/>
              </a:rPr>
              <a:t> </a:t>
            </a:r>
            <a:r>
              <a:rPr lang="en-US" altLang="ko-KR" dirty="0">
                <a:solidFill>
                  <a:schemeClr val="bg1">
                    <a:lumMod val="50000"/>
                  </a:schemeClr>
                </a:solidFill>
                <a:latin typeface="Menlo" panose="020B0609030804020204" pitchFamily="49" charset="0"/>
              </a:rPr>
              <a:t>cos(theta)</a:t>
            </a:r>
            <a:endParaRPr lang="en" altLang="ko-KR" dirty="0">
              <a:solidFill>
                <a:schemeClr val="bg1">
                  <a:lumMod val="50000"/>
                </a:schemeClr>
              </a:solidFill>
              <a:latin typeface="Menlo" panose="020B0609030804020204" pitchFamily="49" charset="0"/>
            </a:endParaRPr>
          </a:p>
          <a:p>
            <a:endParaRPr lang="en" altLang="ko-KR" dirty="0">
              <a:solidFill>
                <a:srgbClr val="000000"/>
              </a:solidFill>
              <a:latin typeface="Menlo" panose="020B0609030804020204" pitchFamily="49" charset="0"/>
            </a:endParaRPr>
          </a:p>
          <a:p>
            <a:r>
              <a:rPr lang="en" altLang="ko-KR" b="1" dirty="0">
                <a:solidFill>
                  <a:srgbClr val="9B2393"/>
                </a:solidFill>
                <a:latin typeface="Menlo" panose="020B0609030804020204" pitchFamily="49" charset="0"/>
              </a:rPr>
              <a:t>if</a:t>
            </a:r>
            <a:r>
              <a:rPr lang="en" altLang="ko-KR" dirty="0">
                <a:solidFill>
                  <a:srgbClr val="000000"/>
                </a:solidFill>
                <a:latin typeface="Menlo" panose="020B0609030804020204" pitchFamily="49" charset="0"/>
              </a:rPr>
              <a:t>(cos)theta &gt; </a:t>
            </a:r>
            <a:r>
              <a:rPr lang="en" altLang="ko-KR" dirty="0" err="1">
                <a:solidFill>
                  <a:srgbClr val="000000"/>
                </a:solidFill>
                <a:latin typeface="Menlo" panose="020B0609030804020204" pitchFamily="49" charset="0"/>
              </a:rPr>
              <a:t>light.cutOff</a:t>
            </a:r>
            <a:r>
              <a:rPr lang="en" altLang="ko-KR" dirty="0">
                <a:solidFill>
                  <a:srgbClr val="000000"/>
                </a:solidFill>
                <a:latin typeface="Menlo" panose="020B0609030804020204" pitchFamily="49" charset="0"/>
              </a:rPr>
              <a:t>) </a:t>
            </a:r>
            <a:r>
              <a:rPr lang="en" altLang="ko-KR" dirty="0">
                <a:solidFill>
                  <a:schemeClr val="bg1">
                    <a:lumMod val="50000"/>
                  </a:schemeClr>
                </a:solidFill>
                <a:latin typeface="Menlo" panose="020B0609030804020204" pitchFamily="49" charset="0"/>
              </a:rPr>
              <a:t>// cos(theta) &gt; cutoff means theta &lt; </a:t>
            </a:r>
            <a:r>
              <a:rPr lang="en" altLang="ko-KR" dirty="0" err="1">
                <a:solidFill>
                  <a:schemeClr val="bg1">
                    <a:lumMod val="50000"/>
                  </a:schemeClr>
                </a:solidFill>
                <a:latin typeface="Menlo" panose="020B0609030804020204" pitchFamily="49" charset="0"/>
              </a:rPr>
              <a:t>cutoff_angle</a:t>
            </a:r>
            <a:endParaRPr lang="en" altLang="ko-KR" dirty="0">
              <a:solidFill>
                <a:schemeClr val="bg1">
                  <a:lumMod val="50000"/>
                </a:schemeClr>
              </a:solidFill>
              <a:latin typeface="Menlo" panose="020B0609030804020204" pitchFamily="49" charset="0"/>
            </a:endParaRPr>
          </a:p>
          <a:p>
            <a:r>
              <a:rPr lang="en" altLang="ko-KR" dirty="0">
                <a:solidFill>
                  <a:srgbClr val="000000"/>
                </a:solidFill>
                <a:latin typeface="Menlo" panose="020B0609030804020204" pitchFamily="49" charset="0"/>
              </a:rPr>
              <a:t>{</a:t>
            </a:r>
          </a:p>
          <a:p>
            <a:r>
              <a:rPr lang="en" altLang="ko-KR" dirty="0">
                <a:solidFill>
                  <a:srgbClr val="000000"/>
                </a:solidFill>
                <a:latin typeface="Menlo" panose="020B0609030804020204" pitchFamily="49" charset="0"/>
              </a:rPr>
              <a:t>    </a:t>
            </a:r>
            <a:r>
              <a:rPr lang="en" altLang="ko-KR" i="1" dirty="0">
                <a:solidFill>
                  <a:srgbClr val="536579"/>
                </a:solidFill>
                <a:latin typeface="Menlo" panose="020B0609030804020204" pitchFamily="49" charset="0"/>
              </a:rPr>
              <a:t>// do lighting calculations</a:t>
            </a:r>
            <a:endParaRPr lang="en" altLang="ko-KR" dirty="0">
              <a:solidFill>
                <a:srgbClr val="536579"/>
              </a:solidFill>
              <a:latin typeface="Menlo" panose="020B0609030804020204" pitchFamily="49" charset="0"/>
            </a:endParaRPr>
          </a:p>
          <a:p>
            <a:r>
              <a:rPr lang="en" altLang="ko-KR" dirty="0">
                <a:solidFill>
                  <a:srgbClr val="000000"/>
                </a:solidFill>
                <a:latin typeface="Menlo" panose="020B0609030804020204" pitchFamily="49" charset="0"/>
              </a:rPr>
              <a:t>}</a:t>
            </a:r>
          </a:p>
          <a:p>
            <a:r>
              <a:rPr lang="en" altLang="ko-KR" b="1" dirty="0">
                <a:solidFill>
                  <a:srgbClr val="9B2393"/>
                </a:solidFill>
                <a:latin typeface="Menlo" panose="020B0609030804020204" pitchFamily="49" charset="0"/>
              </a:rPr>
              <a:t>else</a:t>
            </a:r>
            <a:r>
              <a:rPr lang="en" altLang="ko-KR" dirty="0">
                <a:solidFill>
                  <a:srgbClr val="000000"/>
                </a:solidFill>
                <a:latin typeface="Menlo" panose="020B0609030804020204" pitchFamily="49" charset="0"/>
              </a:rPr>
              <a:t>  </a:t>
            </a:r>
            <a:r>
              <a:rPr lang="en" altLang="ko-KR" i="1" dirty="0">
                <a:solidFill>
                  <a:srgbClr val="536579"/>
                </a:solidFill>
                <a:latin typeface="Menlo" panose="020B0609030804020204" pitchFamily="49" charset="0"/>
              </a:rPr>
              <a:t>// use ambient light so scene isn't completely dark outside the spotlight.</a:t>
            </a:r>
            <a:endParaRPr lang="en" altLang="ko-KR" dirty="0">
              <a:solidFill>
                <a:srgbClr val="536579"/>
              </a:solidFill>
              <a:latin typeface="Menlo" panose="020B0609030804020204" pitchFamily="49" charset="0"/>
            </a:endParaRPr>
          </a:p>
          <a:p>
            <a:r>
              <a:rPr lang="en" altLang="ko-KR" dirty="0">
                <a:solidFill>
                  <a:srgbClr val="000000"/>
                </a:solidFill>
                <a:latin typeface="Menlo" panose="020B0609030804020204" pitchFamily="49" charset="0"/>
              </a:rPr>
              <a:t>    color = vec4(</a:t>
            </a:r>
            <a:r>
              <a:rPr lang="en" altLang="ko-KR" dirty="0" err="1">
                <a:solidFill>
                  <a:srgbClr val="000000"/>
                </a:solidFill>
                <a:latin typeface="Menlo" panose="020B0609030804020204" pitchFamily="49" charset="0"/>
              </a:rPr>
              <a:t>light.ambient</a:t>
            </a:r>
            <a:r>
              <a:rPr lang="en" altLang="ko-KR" dirty="0">
                <a:solidFill>
                  <a:srgbClr val="000000"/>
                </a:solidFill>
                <a:latin typeface="Menlo" panose="020B0609030804020204" pitchFamily="49" charset="0"/>
              </a:rPr>
              <a:t>*vec3(texture(</a:t>
            </a:r>
            <a:r>
              <a:rPr lang="en" altLang="ko-KR" dirty="0" err="1">
                <a:solidFill>
                  <a:srgbClr val="000000"/>
                </a:solidFill>
                <a:latin typeface="Menlo" panose="020B0609030804020204" pitchFamily="49" charset="0"/>
              </a:rPr>
              <a:t>material.diffuse</a:t>
            </a:r>
            <a:r>
              <a:rPr lang="en" altLang="ko-KR" dirty="0">
                <a:solidFill>
                  <a:srgbClr val="000000"/>
                </a:solidFill>
                <a:latin typeface="Menlo" panose="020B0609030804020204" pitchFamily="49" charset="0"/>
              </a:rPr>
              <a:t>, </a:t>
            </a:r>
            <a:r>
              <a:rPr lang="en" altLang="ko-KR" dirty="0" err="1">
                <a:solidFill>
                  <a:srgbClr val="000000"/>
                </a:solidFill>
                <a:latin typeface="Menlo" panose="020B0609030804020204" pitchFamily="49" charset="0"/>
              </a:rPr>
              <a:t>TexCoords</a:t>
            </a:r>
            <a:r>
              <a:rPr lang="en" altLang="ko-KR" dirty="0">
                <a:solidFill>
                  <a:srgbClr val="000000"/>
                </a:solidFill>
                <a:latin typeface="Menlo" panose="020B0609030804020204" pitchFamily="49" charset="0"/>
              </a:rPr>
              <a:t>)), </a:t>
            </a:r>
            <a:r>
              <a:rPr lang="en" altLang="ko-KR" dirty="0">
                <a:solidFill>
                  <a:srgbClr val="1C00CF"/>
                </a:solidFill>
                <a:latin typeface="Menlo" panose="020B0609030804020204" pitchFamily="49" charset="0"/>
              </a:rPr>
              <a:t>1.0</a:t>
            </a:r>
            <a:r>
              <a:rPr lang="en" altLang="ko-KR" dirty="0">
                <a:solidFill>
                  <a:srgbClr val="000000"/>
                </a:solidFill>
                <a:latin typeface="Menlo" panose="020B0609030804020204" pitchFamily="49" charset="0"/>
              </a:rPr>
              <a:t>);</a:t>
            </a:r>
          </a:p>
        </p:txBody>
      </p:sp>
      <p:grpSp>
        <p:nvGrpSpPr>
          <p:cNvPr id="34" name="그룹 33">
            <a:extLst>
              <a:ext uri="{FF2B5EF4-FFF2-40B4-BE49-F238E27FC236}">
                <a16:creationId xmlns:a16="http://schemas.microsoft.com/office/drawing/2014/main" id="{A9649E0D-FACB-7F48-B62D-51A66E4ECF75}"/>
              </a:ext>
            </a:extLst>
          </p:cNvPr>
          <p:cNvGrpSpPr/>
          <p:nvPr/>
        </p:nvGrpSpPr>
        <p:grpSpPr>
          <a:xfrm>
            <a:off x="818803" y="3930973"/>
            <a:ext cx="3546764" cy="2511589"/>
            <a:chOff x="3546763" y="3811684"/>
            <a:chExt cx="3546764" cy="2511589"/>
          </a:xfrm>
        </p:grpSpPr>
        <p:sp>
          <p:nvSpPr>
            <p:cNvPr id="8" name="원통[C] 7">
              <a:extLst>
                <a:ext uri="{FF2B5EF4-FFF2-40B4-BE49-F238E27FC236}">
                  <a16:creationId xmlns:a16="http://schemas.microsoft.com/office/drawing/2014/main" id="{B0E412A6-9F0E-5049-B493-6CD0B8B059AD}"/>
                </a:ext>
              </a:extLst>
            </p:cNvPr>
            <p:cNvSpPr/>
            <p:nvPr/>
          </p:nvSpPr>
          <p:spPr bwMode="auto">
            <a:xfrm rot="10800000">
              <a:off x="5027449" y="3811684"/>
              <a:ext cx="595746" cy="734291"/>
            </a:xfrm>
            <a:prstGeom prst="can">
              <a:avLst>
                <a:gd name="adj" fmla="val 38954"/>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3600" tIns="46800" rIns="93600" bIns="468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50000"/>
                </a:spcBef>
                <a:spcAft>
                  <a:spcPct val="0"/>
                </a:spcAft>
                <a:buClrTx/>
                <a:buSzTx/>
                <a:buFontTx/>
                <a:buNone/>
                <a:tabLst/>
              </a:pPr>
              <a:endParaRPr kumimoji="1" lang="ko-KR" altLang="en-US" sz="1600" b="1" i="0" u="none" strike="noStrike" cap="none" normalizeH="0" baseline="0" dirty="0">
                <a:ln>
                  <a:noFill/>
                </a:ln>
                <a:solidFill>
                  <a:schemeClr val="tx1"/>
                </a:solidFill>
                <a:effectLst/>
                <a:ea typeface="굴림" charset="-127"/>
              </a:endParaRPr>
            </a:p>
          </p:txBody>
        </p:sp>
        <p:cxnSp>
          <p:nvCxnSpPr>
            <p:cNvPr id="7" name="직선 화살표 연결선 6">
              <a:extLst>
                <a:ext uri="{FF2B5EF4-FFF2-40B4-BE49-F238E27FC236}">
                  <a16:creationId xmlns:a16="http://schemas.microsoft.com/office/drawing/2014/main" id="{E28A7839-7E4A-5340-8D81-6B8ADDCAF32F}"/>
                </a:ext>
              </a:extLst>
            </p:cNvPr>
            <p:cNvCxnSpPr/>
            <p:nvPr/>
          </p:nvCxnSpPr>
          <p:spPr bwMode="auto">
            <a:xfrm flipV="1">
              <a:off x="4336473" y="4364182"/>
              <a:ext cx="988849" cy="1662545"/>
            </a:xfrm>
            <a:prstGeom prst="straightConnector1">
              <a:avLst/>
            </a:prstGeom>
            <a:noFill/>
            <a:ln w="952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cxnSp>
          <p:nvCxnSpPr>
            <p:cNvPr id="9" name="직선 화살표 연결선 8">
              <a:extLst>
                <a:ext uri="{FF2B5EF4-FFF2-40B4-BE49-F238E27FC236}">
                  <a16:creationId xmlns:a16="http://schemas.microsoft.com/office/drawing/2014/main" id="{612C8F38-73C7-634E-800C-A630B2EF3467}"/>
                </a:ext>
              </a:extLst>
            </p:cNvPr>
            <p:cNvCxnSpPr>
              <a:cxnSpLocks/>
            </p:cNvCxnSpPr>
            <p:nvPr/>
          </p:nvCxnSpPr>
          <p:spPr bwMode="auto">
            <a:xfrm>
              <a:off x="5325322" y="4364182"/>
              <a:ext cx="0" cy="1679867"/>
            </a:xfrm>
            <a:prstGeom prst="straightConnector1">
              <a:avLst/>
            </a:prstGeom>
            <a:noFill/>
            <a:ln w="952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cxnSp>
          <p:nvCxnSpPr>
            <p:cNvPr id="15" name="직선 화살표 연결선 14">
              <a:extLst>
                <a:ext uri="{FF2B5EF4-FFF2-40B4-BE49-F238E27FC236}">
                  <a16:creationId xmlns:a16="http://schemas.microsoft.com/office/drawing/2014/main" id="{183A904D-985D-004D-B4B7-6D3FE357A74F}"/>
                </a:ext>
              </a:extLst>
            </p:cNvPr>
            <p:cNvCxnSpPr>
              <a:cxnSpLocks/>
            </p:cNvCxnSpPr>
            <p:nvPr/>
          </p:nvCxnSpPr>
          <p:spPr bwMode="auto">
            <a:xfrm flipH="1">
              <a:off x="3546763" y="4388377"/>
              <a:ext cx="1736994" cy="1596785"/>
            </a:xfrm>
            <a:prstGeom prst="straightConnector1">
              <a:avLst/>
            </a:prstGeom>
            <a:noFill/>
            <a:ln w="9525" cap="flat" cmpd="sng" algn="ctr">
              <a:solidFill>
                <a:schemeClr val="tx1"/>
              </a:solidFill>
              <a:prstDash val="solid"/>
              <a:round/>
              <a:headEnd type="none" w="med" len="med"/>
              <a:tailEnd type="stealth"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sp>
          <p:nvSpPr>
            <p:cNvPr id="20" name="TextBox 19">
              <a:extLst>
                <a:ext uri="{FF2B5EF4-FFF2-40B4-BE49-F238E27FC236}">
                  <a16:creationId xmlns:a16="http://schemas.microsoft.com/office/drawing/2014/main" id="{158F08F3-5486-354E-8065-9A06C82535BC}"/>
                </a:ext>
              </a:extLst>
            </p:cNvPr>
            <p:cNvSpPr txBox="1"/>
            <p:nvPr/>
          </p:nvSpPr>
          <p:spPr>
            <a:xfrm>
              <a:off x="3952970" y="5953941"/>
              <a:ext cx="959302" cy="369332"/>
            </a:xfrm>
            <a:prstGeom prst="rect">
              <a:avLst/>
            </a:prstGeom>
            <a:noFill/>
          </p:spPr>
          <p:txBody>
            <a:bodyPr wrap="none" rtlCol="0">
              <a:spAutoFit/>
            </a:bodyPr>
            <a:lstStyle/>
            <a:p>
              <a:r>
                <a:rPr kumimoji="1" lang="en-US" altLang="ko-KR" dirty="0" err="1"/>
                <a:t>fragPos</a:t>
              </a:r>
              <a:endParaRPr kumimoji="1" lang="ko-KR" altLang="en-US" dirty="0"/>
            </a:p>
          </p:txBody>
        </p:sp>
        <p:sp>
          <p:nvSpPr>
            <p:cNvPr id="21" name="TextBox 20">
              <a:extLst>
                <a:ext uri="{FF2B5EF4-FFF2-40B4-BE49-F238E27FC236}">
                  <a16:creationId xmlns:a16="http://schemas.microsoft.com/office/drawing/2014/main" id="{0207DE5A-7B61-7448-980C-EB317CCB3D1E}"/>
                </a:ext>
              </a:extLst>
            </p:cNvPr>
            <p:cNvSpPr txBox="1"/>
            <p:nvPr/>
          </p:nvSpPr>
          <p:spPr>
            <a:xfrm>
              <a:off x="5283757" y="5574243"/>
              <a:ext cx="1809770" cy="369332"/>
            </a:xfrm>
            <a:prstGeom prst="rect">
              <a:avLst/>
            </a:prstGeom>
            <a:noFill/>
          </p:spPr>
          <p:txBody>
            <a:bodyPr wrap="square" rtlCol="0">
              <a:spAutoFit/>
            </a:bodyPr>
            <a:lstStyle/>
            <a:p>
              <a:r>
                <a:rPr kumimoji="1" lang="en-US" altLang="ko-KR" dirty="0" err="1"/>
                <a:t>light.direction</a:t>
              </a:r>
              <a:endParaRPr kumimoji="1" lang="ko-KR" altLang="en-US" dirty="0"/>
            </a:p>
          </p:txBody>
        </p:sp>
        <p:sp>
          <p:nvSpPr>
            <p:cNvPr id="22" name="TextBox 21">
              <a:extLst>
                <a:ext uri="{FF2B5EF4-FFF2-40B4-BE49-F238E27FC236}">
                  <a16:creationId xmlns:a16="http://schemas.microsoft.com/office/drawing/2014/main" id="{272D151B-CD86-594E-BCFB-329FF0071776}"/>
                </a:ext>
              </a:extLst>
            </p:cNvPr>
            <p:cNvSpPr txBox="1"/>
            <p:nvPr/>
          </p:nvSpPr>
          <p:spPr>
            <a:xfrm>
              <a:off x="5168582" y="3994163"/>
              <a:ext cx="1809770" cy="369332"/>
            </a:xfrm>
            <a:prstGeom prst="rect">
              <a:avLst/>
            </a:prstGeom>
            <a:noFill/>
          </p:spPr>
          <p:txBody>
            <a:bodyPr wrap="square" rtlCol="0">
              <a:spAutoFit/>
            </a:bodyPr>
            <a:lstStyle/>
            <a:p>
              <a:r>
                <a:rPr kumimoji="1" lang="en-US" altLang="ko-KR" dirty="0" err="1"/>
                <a:t>light.position</a:t>
              </a:r>
              <a:endParaRPr kumimoji="1" lang="ko-KR" altLang="en-US" dirty="0"/>
            </a:p>
          </p:txBody>
        </p:sp>
        <p:cxnSp>
          <p:nvCxnSpPr>
            <p:cNvPr id="23" name="직선 화살표 연결선 22">
              <a:extLst>
                <a:ext uri="{FF2B5EF4-FFF2-40B4-BE49-F238E27FC236}">
                  <a16:creationId xmlns:a16="http://schemas.microsoft.com/office/drawing/2014/main" id="{962C0F30-DFE6-E94C-A9AD-B40484586ABB}"/>
                </a:ext>
              </a:extLst>
            </p:cNvPr>
            <p:cNvCxnSpPr>
              <a:cxnSpLocks/>
            </p:cNvCxnSpPr>
            <p:nvPr/>
          </p:nvCxnSpPr>
          <p:spPr bwMode="auto">
            <a:xfrm flipV="1">
              <a:off x="4336473" y="4362181"/>
              <a:ext cx="0" cy="1664546"/>
            </a:xfrm>
            <a:prstGeom prst="straightConnector1">
              <a:avLst/>
            </a:prstGeom>
            <a:noFill/>
            <a:ln w="9525" cap="flat" cmpd="sng" algn="ctr">
              <a:solidFill>
                <a:schemeClr val="tx1"/>
              </a:solidFill>
              <a:prstDash val="dash"/>
              <a:round/>
              <a:headEnd type="none" w="med" len="med"/>
              <a:tailEnd type="stealth" w="lg" len="lg"/>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sp>
          <p:nvSpPr>
            <p:cNvPr id="27" name="호 26">
              <a:extLst>
                <a:ext uri="{FF2B5EF4-FFF2-40B4-BE49-F238E27FC236}">
                  <a16:creationId xmlns:a16="http://schemas.microsoft.com/office/drawing/2014/main" id="{807A32EA-A076-764C-AD4D-A7943C039D39}"/>
                </a:ext>
              </a:extLst>
            </p:cNvPr>
            <p:cNvSpPr/>
            <p:nvPr/>
          </p:nvSpPr>
          <p:spPr bwMode="auto">
            <a:xfrm rot="9441956">
              <a:off x="4983684" y="4289556"/>
              <a:ext cx="498000" cy="533666"/>
            </a:xfrm>
            <a:prstGeom prst="arc">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vert="horz" wrap="square" lIns="93600" tIns="46800" rIns="93600" bIns="46800" numCol="1" rtlCol="0" anchor="ctr"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Tx/>
                <a:buNone/>
                <a:tabLst/>
              </a:pPr>
              <a:endParaRPr kumimoji="1" lang="ko-KR" altLang="en-US" sz="1600" b="1" i="0" u="none" strike="noStrike" cap="none" normalizeH="0" baseline="0">
                <a:ln>
                  <a:noFill/>
                </a:ln>
                <a:solidFill>
                  <a:schemeClr val="tx1"/>
                </a:solidFill>
                <a:effectLst/>
                <a:latin typeface="굴림" charset="-127"/>
                <a:ea typeface="굴림" charset="-127"/>
              </a:endParaRPr>
            </a:p>
          </p:txBody>
        </p:sp>
        <p:sp>
          <p:nvSpPr>
            <p:cNvPr id="28" name="TextBox 27">
              <a:extLst>
                <a:ext uri="{FF2B5EF4-FFF2-40B4-BE49-F238E27FC236}">
                  <a16:creationId xmlns:a16="http://schemas.microsoft.com/office/drawing/2014/main" id="{22950970-46E7-4F4A-ACD1-F0BAE1E81C8E}"/>
                </a:ext>
              </a:extLst>
            </p:cNvPr>
            <p:cNvSpPr txBox="1"/>
            <p:nvPr/>
          </p:nvSpPr>
          <p:spPr>
            <a:xfrm>
              <a:off x="4360011" y="5194454"/>
              <a:ext cx="1007007" cy="369332"/>
            </a:xfrm>
            <a:prstGeom prst="rect">
              <a:avLst/>
            </a:prstGeom>
            <a:noFill/>
          </p:spPr>
          <p:txBody>
            <a:bodyPr wrap="none" rtlCol="0">
              <a:spAutoFit/>
            </a:bodyPr>
            <a:lstStyle/>
            <a:p>
              <a:r>
                <a:rPr kumimoji="1" lang="en-US" altLang="ko-KR" dirty="0" err="1"/>
                <a:t>LightDir</a:t>
              </a:r>
              <a:endParaRPr kumimoji="1" lang="ko-KR" altLang="en-US" dirty="0"/>
            </a:p>
          </p:txBody>
        </p:sp>
        <p:sp>
          <p:nvSpPr>
            <p:cNvPr id="29" name="호 28">
              <a:extLst>
                <a:ext uri="{FF2B5EF4-FFF2-40B4-BE49-F238E27FC236}">
                  <a16:creationId xmlns:a16="http://schemas.microsoft.com/office/drawing/2014/main" id="{E36B44B7-3702-6344-820D-1710346D47FF}"/>
                </a:ext>
              </a:extLst>
            </p:cNvPr>
            <p:cNvSpPr/>
            <p:nvPr/>
          </p:nvSpPr>
          <p:spPr bwMode="auto">
            <a:xfrm rot="9441956">
              <a:off x="4966189" y="4610096"/>
              <a:ext cx="498000" cy="533666"/>
            </a:xfrm>
            <a:prstGeom prst="arc">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vert="horz" wrap="square" lIns="93600" tIns="46800" rIns="93600" bIns="46800" numCol="1" rtlCol="0" anchor="ctr"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Tx/>
                <a:buNone/>
                <a:tabLst/>
              </a:pPr>
              <a:endParaRPr kumimoji="1" lang="ko-KR" altLang="en-US" sz="1600" b="1" i="0" u="none" strike="noStrike" cap="none" normalizeH="0" baseline="0">
                <a:ln>
                  <a:noFill/>
                </a:ln>
                <a:solidFill>
                  <a:schemeClr val="tx1"/>
                </a:solidFill>
                <a:effectLst/>
                <a:latin typeface="굴림" charset="-127"/>
                <a:ea typeface="굴림" charset="-127"/>
              </a:endParaRPr>
            </a:p>
          </p:txBody>
        </p:sp>
        <p:sp>
          <p:nvSpPr>
            <p:cNvPr id="30" name="호 29">
              <a:extLst>
                <a:ext uri="{FF2B5EF4-FFF2-40B4-BE49-F238E27FC236}">
                  <a16:creationId xmlns:a16="http://schemas.microsoft.com/office/drawing/2014/main" id="{0DCA2CAA-0E2F-9042-9BDC-2F1D0CF0FA6B}"/>
                </a:ext>
              </a:extLst>
            </p:cNvPr>
            <p:cNvSpPr/>
            <p:nvPr/>
          </p:nvSpPr>
          <p:spPr bwMode="auto">
            <a:xfrm rot="20684919">
              <a:off x="4153618" y="5742525"/>
              <a:ext cx="498000" cy="533666"/>
            </a:xfrm>
            <a:prstGeom prst="arc">
              <a:avLst>
                <a:gd name="adj1" fmla="val 16200000"/>
                <a:gd name="adj2" fmla="val 18432264"/>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vert="horz" wrap="square" lIns="93600" tIns="46800" rIns="93600" bIns="46800" numCol="1" rtlCol="0" anchor="ctr"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Tx/>
                <a:buNone/>
                <a:tabLst/>
              </a:pPr>
              <a:endParaRPr kumimoji="1" lang="ko-KR" altLang="en-US" sz="1600" b="1" i="0" u="none" strike="noStrike" cap="none" normalizeH="0" baseline="0">
                <a:ln>
                  <a:noFill/>
                </a:ln>
                <a:solidFill>
                  <a:schemeClr val="tx1"/>
                </a:solidFill>
                <a:effectLst/>
                <a:latin typeface="굴림" charset="-127"/>
                <a:ea typeface="굴림" charset="-127"/>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CD9550C-12F2-4848-B99D-5555ADE62E3F}"/>
                    </a:ext>
                  </a:extLst>
                </p:cNvPr>
                <p:cNvSpPr txBox="1"/>
                <p:nvPr/>
              </p:nvSpPr>
              <p:spPr>
                <a:xfrm>
                  <a:off x="5126184" y="4572707"/>
                  <a:ext cx="2437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ko-KR" altLang="en-US" i="1" smtClean="0">
                            <a:latin typeface="Cambria Math" panose="02040503050406030204" pitchFamily="18" charset="0"/>
                          </a:rPr>
                          <m:t>𝜙</m:t>
                        </m:r>
                      </m:oMath>
                    </m:oMathPara>
                  </a14:m>
                  <a:endParaRPr kumimoji="1" lang="ko-KR" altLang="en-US" dirty="0"/>
                </a:p>
              </p:txBody>
            </p:sp>
          </mc:Choice>
          <mc:Fallback xmlns="">
            <p:sp>
              <p:nvSpPr>
                <p:cNvPr id="31" name="TextBox 30">
                  <a:extLst>
                    <a:ext uri="{FF2B5EF4-FFF2-40B4-BE49-F238E27FC236}">
                      <a16:creationId xmlns:a16="http://schemas.microsoft.com/office/drawing/2014/main" id="{7CD9550C-12F2-4848-B99D-5555ADE62E3F}"/>
                    </a:ext>
                  </a:extLst>
                </p:cNvPr>
                <p:cNvSpPr txBox="1">
                  <a:spLocks noRot="1" noChangeAspect="1" noMove="1" noResize="1" noEditPoints="1" noAdjustHandles="1" noChangeArrowheads="1" noChangeShapeType="1" noTextEdit="1"/>
                </p:cNvSpPr>
                <p:nvPr/>
              </p:nvSpPr>
              <p:spPr>
                <a:xfrm>
                  <a:off x="5126184" y="4572707"/>
                  <a:ext cx="243785" cy="276999"/>
                </a:xfrm>
                <a:prstGeom prst="rect">
                  <a:avLst/>
                </a:prstGeom>
                <a:blipFill>
                  <a:blip r:embed="rId3"/>
                  <a:stretch>
                    <a:fillRect l="-25000" r="-20000" b="-34783"/>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7971B13-9BAA-FC4E-86CB-0D37ED6DCEF2}"/>
                    </a:ext>
                  </a:extLst>
                </p:cNvPr>
                <p:cNvSpPr txBox="1"/>
                <p:nvPr/>
              </p:nvSpPr>
              <p:spPr>
                <a:xfrm>
                  <a:off x="5062348" y="4857649"/>
                  <a:ext cx="218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ko-KR" altLang="en-US" i="1" smtClean="0">
                            <a:latin typeface="Cambria Math" panose="02040503050406030204" pitchFamily="18" charset="0"/>
                          </a:rPr>
                          <m:t>𝜃</m:t>
                        </m:r>
                      </m:oMath>
                    </m:oMathPara>
                  </a14:m>
                  <a:endParaRPr kumimoji="1" lang="ko-KR" altLang="en-US" dirty="0"/>
                </a:p>
              </p:txBody>
            </p:sp>
          </mc:Choice>
          <mc:Fallback xmlns="">
            <p:sp>
              <p:nvSpPr>
                <p:cNvPr id="32" name="TextBox 31">
                  <a:extLst>
                    <a:ext uri="{FF2B5EF4-FFF2-40B4-BE49-F238E27FC236}">
                      <a16:creationId xmlns:a16="http://schemas.microsoft.com/office/drawing/2014/main" id="{07971B13-9BAA-FC4E-86CB-0D37ED6DCEF2}"/>
                    </a:ext>
                  </a:extLst>
                </p:cNvPr>
                <p:cNvSpPr txBox="1">
                  <a:spLocks noRot="1" noChangeAspect="1" noMove="1" noResize="1" noEditPoints="1" noAdjustHandles="1" noChangeArrowheads="1" noChangeShapeType="1" noTextEdit="1"/>
                </p:cNvSpPr>
                <p:nvPr/>
              </p:nvSpPr>
              <p:spPr>
                <a:xfrm>
                  <a:off x="5062348" y="4857649"/>
                  <a:ext cx="218328" cy="276999"/>
                </a:xfrm>
                <a:prstGeom prst="rect">
                  <a:avLst/>
                </a:prstGeom>
                <a:blipFill>
                  <a:blip r:embed="rId4"/>
                  <a:stretch>
                    <a:fillRect l="-16667" r="-11111" b="-869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C076628-35E2-B44B-AA25-431DECD996BD}"/>
                    </a:ext>
                  </a:extLst>
                </p:cNvPr>
                <p:cNvSpPr txBox="1"/>
                <p:nvPr/>
              </p:nvSpPr>
              <p:spPr>
                <a:xfrm>
                  <a:off x="4353744" y="5483854"/>
                  <a:ext cx="2183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ko-KR" altLang="en-US" i="1" smtClean="0">
                            <a:latin typeface="Cambria Math" panose="02040503050406030204" pitchFamily="18" charset="0"/>
                          </a:rPr>
                          <m:t>𝜃</m:t>
                        </m:r>
                      </m:oMath>
                    </m:oMathPara>
                  </a14:m>
                  <a:endParaRPr kumimoji="1" lang="ko-KR" altLang="en-US" dirty="0"/>
                </a:p>
              </p:txBody>
            </p:sp>
          </mc:Choice>
          <mc:Fallback xmlns="">
            <p:sp>
              <p:nvSpPr>
                <p:cNvPr id="33" name="TextBox 32">
                  <a:extLst>
                    <a:ext uri="{FF2B5EF4-FFF2-40B4-BE49-F238E27FC236}">
                      <a16:creationId xmlns:a16="http://schemas.microsoft.com/office/drawing/2014/main" id="{4C076628-35E2-B44B-AA25-431DECD996BD}"/>
                    </a:ext>
                  </a:extLst>
                </p:cNvPr>
                <p:cNvSpPr txBox="1">
                  <a:spLocks noRot="1" noChangeAspect="1" noMove="1" noResize="1" noEditPoints="1" noAdjustHandles="1" noChangeArrowheads="1" noChangeShapeType="1" noTextEdit="1"/>
                </p:cNvSpPr>
                <p:nvPr/>
              </p:nvSpPr>
              <p:spPr>
                <a:xfrm>
                  <a:off x="4353744" y="5483854"/>
                  <a:ext cx="218328" cy="276999"/>
                </a:xfrm>
                <a:prstGeom prst="rect">
                  <a:avLst/>
                </a:prstGeom>
                <a:blipFill>
                  <a:blip r:embed="rId5"/>
                  <a:stretch>
                    <a:fillRect l="-16667" r="-11111" b="-8696"/>
                  </a:stretch>
                </a:blipFill>
              </p:spPr>
              <p:txBody>
                <a:bodyPr/>
                <a:lstStyle/>
                <a:p>
                  <a:r>
                    <a:rPr lang="ko-KR" altLang="en-US">
                      <a:noFill/>
                    </a:rPr>
                    <a:t> </a:t>
                  </a:r>
                </a:p>
              </p:txBody>
            </p:sp>
          </mc:Fallback>
        </mc:AlternateContent>
      </p:grpSp>
      <p:pic>
        <p:nvPicPr>
          <p:cNvPr id="35" name="그림 34">
            <a:extLst>
              <a:ext uri="{FF2B5EF4-FFF2-40B4-BE49-F238E27FC236}">
                <a16:creationId xmlns:a16="http://schemas.microsoft.com/office/drawing/2014/main" id="{505F1BED-C005-094F-89B7-9219F07C6A25}"/>
              </a:ext>
            </a:extLst>
          </p:cNvPr>
          <p:cNvPicPr>
            <a:picLocks noChangeAspect="1"/>
          </p:cNvPicPr>
          <p:nvPr/>
        </p:nvPicPr>
        <p:blipFill>
          <a:blip/>
          <a:stretch>
            <a:fillRect/>
          </a:stretch>
        </p:blipFill>
        <p:spPr>
          <a:xfrm>
            <a:off x="6172201" y="3984907"/>
            <a:ext cx="3971454" cy="2459479"/>
          </a:xfrm>
          <a:prstGeom prst="rect">
            <a:avLst/>
          </a:prstGeom>
        </p:spPr>
      </p:pic>
      <p:sp>
        <p:nvSpPr>
          <p:cNvPr id="24" name="직사각형 23">
            <a:extLst>
              <a:ext uri="{FF2B5EF4-FFF2-40B4-BE49-F238E27FC236}">
                <a16:creationId xmlns:a16="http://schemas.microsoft.com/office/drawing/2014/main" id="{9AB95E6E-83A3-804F-8C97-DFBDD7C10B6D}"/>
              </a:ext>
            </a:extLst>
          </p:cNvPr>
          <p:cNvSpPr/>
          <p:nvPr/>
        </p:nvSpPr>
        <p:spPr>
          <a:xfrm>
            <a:off x="5992090" y="6399460"/>
            <a:ext cx="3430747" cy="276999"/>
          </a:xfrm>
          <a:prstGeom prst="rect">
            <a:avLst/>
          </a:prstGeom>
        </p:spPr>
        <p:txBody>
          <a:bodyPr wrap="none">
            <a:spAutoFit/>
          </a:bodyPr>
          <a:lstStyle/>
          <a:p>
            <a:r>
              <a:rPr lang="en" altLang="ko-KR" sz="1200" dirty="0"/>
              <a:t>https://learnopengl.com/Lighting/Light-casters</a:t>
            </a:r>
            <a:endParaRPr lang="ko-KR" altLang="en-US" sz="1200" dirty="0"/>
          </a:p>
        </p:txBody>
      </p:sp>
    </p:spTree>
    <p:extLst>
      <p:ext uri="{BB962C8B-B14F-4D97-AF65-F5344CB8AC3E}">
        <p14:creationId xmlns:p14="http://schemas.microsoft.com/office/powerpoint/2010/main" val="265915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4991B85-93E0-8949-B353-E3E90239D561}"/>
              </a:ext>
            </a:extLst>
          </p:cNvPr>
          <p:cNvSpPr>
            <a:spLocks noGrp="1"/>
          </p:cNvSpPr>
          <p:nvPr>
            <p:ph type="title"/>
          </p:nvPr>
        </p:nvSpPr>
        <p:spPr/>
        <p:txBody>
          <a:bodyPr/>
          <a:lstStyle/>
          <a:p>
            <a:r>
              <a:rPr lang="en-US" altLang="ko-KR" dirty="0"/>
              <a:t>Smooth/Soft edges</a:t>
            </a:r>
            <a:endParaRPr kumimoji="1"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90DA331F-6C57-4746-BF86-84384EEBBC68}"/>
                  </a:ext>
                </a:extLst>
              </p:cNvPr>
              <p:cNvSpPr>
                <a:spLocks noGrp="1"/>
              </p:cNvSpPr>
              <p:nvPr>
                <p:ph idx="1"/>
              </p:nvPr>
            </p:nvSpPr>
            <p:spPr>
              <a:xfrm>
                <a:off x="251460" y="1066800"/>
                <a:ext cx="11734436" cy="1607127"/>
              </a:xfrm>
            </p:spPr>
            <p:txBody>
              <a:bodyPr/>
              <a:lstStyle/>
              <a:p>
                <a:r>
                  <a:rPr kumimoji="1" lang="en-US" altLang="ko-KR" dirty="0"/>
                  <a:t>inner cone: inner cutoff angle (</a:t>
                </a:r>
                <a14:m>
                  <m:oMath xmlns:m="http://schemas.openxmlformats.org/officeDocument/2006/math">
                    <m:r>
                      <a:rPr kumimoji="1" lang="en-US" altLang="ko-KR" i="1" smtClean="0">
                        <a:latin typeface="Cambria Math" panose="02040503050406030204" pitchFamily="18" charset="0"/>
                        <a:ea typeface="Cambria Math" panose="02040503050406030204" pitchFamily="18" charset="0"/>
                      </a:rPr>
                      <m:t>𝜙</m:t>
                    </m:r>
                  </m:oMath>
                </a14:m>
                <a:r>
                  <a:rPr kumimoji="1" lang="en-US" altLang="ko-KR" dirty="0"/>
                  <a:t>)</a:t>
                </a:r>
              </a:p>
              <a:p>
                <a:r>
                  <a:rPr lang="en-US" altLang="ko-KR" dirty="0"/>
                  <a:t>outer cone: outer cutoff angle (</a:t>
                </a:r>
                <a14:m>
                  <m:oMath xmlns:m="http://schemas.openxmlformats.org/officeDocument/2006/math">
                    <m:r>
                      <a:rPr lang="en-US" altLang="ko-KR" i="1" smtClean="0">
                        <a:latin typeface="Cambria Math" panose="02040503050406030204" pitchFamily="18" charset="0"/>
                        <a:ea typeface="Cambria Math" panose="02040503050406030204" pitchFamily="18" charset="0"/>
                      </a:rPr>
                      <m:t>𝛾</m:t>
                    </m:r>
                  </m:oMath>
                </a14:m>
                <a:r>
                  <a:rPr lang="en-US" altLang="ko-KR" dirty="0"/>
                  <a:t>)</a:t>
                </a:r>
              </a:p>
              <a:p>
                <a:r>
                  <a:rPr lang="en-US" altLang="ko-KR" dirty="0"/>
                  <a:t>gradually dims the light from the inner to outer cone</a:t>
                </a:r>
              </a:p>
            </p:txBody>
          </p:sp>
        </mc:Choice>
        <mc:Fallback xmlns="">
          <p:sp>
            <p:nvSpPr>
              <p:cNvPr id="3" name="내용 개체 틀 2">
                <a:extLst>
                  <a:ext uri="{FF2B5EF4-FFF2-40B4-BE49-F238E27FC236}">
                    <a16:creationId xmlns:a16="http://schemas.microsoft.com/office/drawing/2014/main" id="{90DA331F-6C57-4746-BF86-84384EEBBC68}"/>
                  </a:ext>
                </a:extLst>
              </p:cNvPr>
              <p:cNvSpPr>
                <a:spLocks noGrp="1" noRot="1" noChangeAspect="1" noMove="1" noResize="1" noEditPoints="1" noAdjustHandles="1" noChangeArrowheads="1" noChangeShapeType="1" noTextEdit="1"/>
              </p:cNvSpPr>
              <p:nvPr>
                <p:ph idx="1"/>
              </p:nvPr>
            </p:nvSpPr>
            <p:spPr>
              <a:xfrm>
                <a:off x="251460" y="1066800"/>
                <a:ext cx="11734436" cy="1607127"/>
              </a:xfrm>
              <a:blipFill>
                <a:blip r:embed="rId3"/>
                <a:stretch>
                  <a:fillRect l="-973" t="-6299"/>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B179ECCE-5A0D-AD48-98C1-B7181BF990F9}"/>
              </a:ext>
            </a:extLst>
          </p:cNvPr>
          <p:cNvSpPr>
            <a:spLocks noGrp="1"/>
          </p:cNvSpPr>
          <p:nvPr>
            <p:ph type="sldNum" sz="quarter" idx="12"/>
          </p:nvPr>
        </p:nvSpPr>
        <p:spPr/>
        <p:txBody>
          <a:bodyPr/>
          <a:lstStyle/>
          <a:p>
            <a:fld id="{B81C3356-60A9-4391-B4BA-980644DD2ECD}" type="slidenum">
              <a:rPr lang="ko-KR" altLang="en-US" smtClean="0"/>
              <a:t>12</a:t>
            </a:fld>
            <a:endParaRPr lang="ko-KR" altLang="en-US"/>
          </a:p>
        </p:txBody>
      </p:sp>
      <p:grpSp>
        <p:nvGrpSpPr>
          <p:cNvPr id="13" name="그룹 12">
            <a:extLst>
              <a:ext uri="{FF2B5EF4-FFF2-40B4-BE49-F238E27FC236}">
                <a16:creationId xmlns:a16="http://schemas.microsoft.com/office/drawing/2014/main" id="{F886CEBE-DEFF-F44C-B7D9-D5ADDC784063}"/>
              </a:ext>
            </a:extLst>
          </p:cNvPr>
          <p:cNvGrpSpPr/>
          <p:nvPr/>
        </p:nvGrpSpPr>
        <p:grpSpPr>
          <a:xfrm>
            <a:off x="418523" y="2722090"/>
            <a:ext cx="3848677" cy="3567872"/>
            <a:chOff x="418523" y="2722090"/>
            <a:chExt cx="3848677" cy="3567872"/>
          </a:xfrm>
        </p:grpSpPr>
        <p:pic>
          <p:nvPicPr>
            <p:cNvPr id="7" name="그림 6">
              <a:extLst>
                <a:ext uri="{FF2B5EF4-FFF2-40B4-BE49-F238E27FC236}">
                  <a16:creationId xmlns:a16="http://schemas.microsoft.com/office/drawing/2014/main" id="{889F60AD-3090-464B-B206-769E42C1B30B}"/>
                </a:ext>
              </a:extLst>
            </p:cNvPr>
            <p:cNvPicPr>
              <a:picLocks noChangeAspect="1"/>
            </p:cNvPicPr>
            <p:nvPr/>
          </p:nvPicPr>
          <p:blipFill>
            <a:blip/>
            <a:stretch>
              <a:fillRect/>
            </a:stretch>
          </p:blipFill>
          <p:spPr>
            <a:xfrm>
              <a:off x="418523" y="2722090"/>
              <a:ext cx="3848677" cy="356787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0572B07-3A40-7841-9A17-BD03F4379545}"/>
                    </a:ext>
                  </a:extLst>
                </p:cNvPr>
                <p:cNvSpPr txBox="1"/>
                <p:nvPr/>
              </p:nvSpPr>
              <p:spPr>
                <a:xfrm>
                  <a:off x="2924207" y="4689119"/>
                  <a:ext cx="20980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ko-KR" altLang="en-US" i="1" smtClean="0">
                            <a:latin typeface="Cambria Math" panose="02040503050406030204" pitchFamily="18" charset="0"/>
                          </a:rPr>
                          <m:t>𝛾</m:t>
                        </m:r>
                      </m:oMath>
                    </m:oMathPara>
                  </a14:m>
                  <a:endParaRPr kumimoji="1" lang="ko-KR" altLang="en-US" dirty="0"/>
                </a:p>
              </p:txBody>
            </p:sp>
          </mc:Choice>
          <mc:Fallback xmlns="">
            <p:sp>
              <p:nvSpPr>
                <p:cNvPr id="6" name="TextBox 5">
                  <a:extLst>
                    <a:ext uri="{FF2B5EF4-FFF2-40B4-BE49-F238E27FC236}">
                      <a16:creationId xmlns:a16="http://schemas.microsoft.com/office/drawing/2014/main" id="{30572B07-3A40-7841-9A17-BD03F4379545}"/>
                    </a:ext>
                  </a:extLst>
                </p:cNvPr>
                <p:cNvSpPr txBox="1">
                  <a:spLocks noRot="1" noChangeAspect="1" noMove="1" noResize="1" noEditPoints="1" noAdjustHandles="1" noChangeArrowheads="1" noChangeShapeType="1" noTextEdit="1"/>
                </p:cNvSpPr>
                <p:nvPr/>
              </p:nvSpPr>
              <p:spPr>
                <a:xfrm>
                  <a:off x="2924207" y="4689119"/>
                  <a:ext cx="209801" cy="276999"/>
                </a:xfrm>
                <a:prstGeom prst="rect">
                  <a:avLst/>
                </a:prstGeom>
                <a:blipFill>
                  <a:blip r:embed="rId5"/>
                  <a:stretch>
                    <a:fillRect l="-16667" r="-11111" b="-2608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9" name="직사각형 8">
                  <a:extLst>
                    <a:ext uri="{FF2B5EF4-FFF2-40B4-BE49-F238E27FC236}">
                      <a16:creationId xmlns:a16="http://schemas.microsoft.com/office/drawing/2014/main" id="{7D545A83-B171-B345-BBB1-03D00415FCF9}"/>
                    </a:ext>
                  </a:extLst>
                </p:cNvPr>
                <p:cNvSpPr/>
                <p:nvPr/>
              </p:nvSpPr>
              <p:spPr>
                <a:xfrm>
                  <a:off x="2495756" y="5443374"/>
                  <a:ext cx="4284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ko-KR" i="1">
                            <a:latin typeface="Cambria Math" panose="02040503050406030204" pitchFamily="18" charset="0"/>
                            <a:ea typeface="Cambria Math" panose="02040503050406030204" pitchFamily="18" charset="0"/>
                          </a:rPr>
                          <m:t>𝜙</m:t>
                        </m:r>
                      </m:oMath>
                    </m:oMathPara>
                  </a14:m>
                  <a:endParaRPr lang="ko-KR" altLang="en-US" dirty="0"/>
                </a:p>
              </p:txBody>
            </p:sp>
          </mc:Choice>
          <mc:Fallback xmlns="">
            <p:sp>
              <p:nvSpPr>
                <p:cNvPr id="9" name="직사각형 8">
                  <a:extLst>
                    <a:ext uri="{FF2B5EF4-FFF2-40B4-BE49-F238E27FC236}">
                      <a16:creationId xmlns:a16="http://schemas.microsoft.com/office/drawing/2014/main" id="{7D545A83-B171-B345-BBB1-03D00415FCF9}"/>
                    </a:ext>
                  </a:extLst>
                </p:cNvPr>
                <p:cNvSpPr>
                  <a:spLocks noRot="1" noChangeAspect="1" noMove="1" noResize="1" noEditPoints="1" noAdjustHandles="1" noChangeArrowheads="1" noChangeShapeType="1" noTextEdit="1"/>
                </p:cNvSpPr>
                <p:nvPr/>
              </p:nvSpPr>
              <p:spPr>
                <a:xfrm>
                  <a:off x="2495756" y="5443374"/>
                  <a:ext cx="428451" cy="369332"/>
                </a:xfrm>
                <a:prstGeom prst="rect">
                  <a:avLst/>
                </a:prstGeom>
                <a:blipFill>
                  <a:blip r:embed="rId6"/>
                  <a:stretch>
                    <a:fillRect b="-13333"/>
                  </a:stretch>
                </a:blipFill>
              </p:spPr>
              <p:txBody>
                <a:bodyPr/>
                <a:lstStyle/>
                <a:p>
                  <a:r>
                    <a:rPr lang="ko-KR" alt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B1EBE4-B3CA-EA41-909E-4CDEB6A3FC58}"/>
                  </a:ext>
                </a:extLst>
              </p:cNvPr>
              <p:cNvSpPr txBox="1"/>
              <p:nvPr/>
            </p:nvSpPr>
            <p:spPr>
              <a:xfrm>
                <a:off x="4516583" y="3533875"/>
                <a:ext cx="3408369" cy="1649362"/>
              </a:xfrm>
              <a:prstGeom prst="rect">
                <a:avLst/>
              </a:prstGeom>
              <a:noFill/>
            </p:spPr>
            <p:txBody>
              <a:bodyPr wrap="none" lIns="0" tIns="0" rIns="0" bIns="0" rtlCol="0">
                <a:spAutoFit/>
              </a:bodyPr>
              <a:lstStyle/>
              <a:p>
                <a14:m>
                  <m:oMath xmlns:m="http://schemas.openxmlformats.org/officeDocument/2006/math">
                    <m:r>
                      <a:rPr kumimoji="1" lang="en-US" altLang="ko-KR" sz="2400" b="0" i="1" smtClean="0">
                        <a:latin typeface="Cambria Math" panose="02040503050406030204" pitchFamily="18" charset="0"/>
                      </a:rPr>
                      <m:t>𝐼</m:t>
                    </m:r>
                    <m:r>
                      <a:rPr kumimoji="1" lang="en-US" altLang="ko-KR" sz="2400" b="0" i="1" smtClean="0">
                        <a:latin typeface="Cambria Math" panose="02040503050406030204" pitchFamily="18" charset="0"/>
                      </a:rPr>
                      <m:t>=</m:t>
                    </m:r>
                    <m:f>
                      <m:fPr>
                        <m:ctrlPr>
                          <a:rPr kumimoji="1" lang="en-US" altLang="ko-KR" sz="2400" b="0" i="1" smtClean="0">
                            <a:latin typeface="Cambria Math" panose="02040503050406030204" pitchFamily="18" charset="0"/>
                          </a:rPr>
                        </m:ctrlPr>
                      </m:fPr>
                      <m:num>
                        <m:r>
                          <a:rPr kumimoji="1" lang="en-US" altLang="ko-KR" sz="2400" b="0" i="1" smtClean="0">
                            <a:latin typeface="Cambria Math" panose="02040503050406030204" pitchFamily="18" charset="0"/>
                            <a:ea typeface="Cambria Math" panose="02040503050406030204" pitchFamily="18" charset="0"/>
                          </a:rPr>
                          <m:t>𝜃</m:t>
                        </m:r>
                        <m:r>
                          <a:rPr kumimoji="1" lang="en-US" altLang="ko-KR" sz="2400" b="0" i="1" smtClean="0">
                            <a:latin typeface="Cambria Math" panose="02040503050406030204" pitchFamily="18" charset="0"/>
                            <a:ea typeface="Cambria Math" panose="02040503050406030204" pitchFamily="18" charset="0"/>
                          </a:rPr>
                          <m:t>−</m:t>
                        </m:r>
                        <m:r>
                          <a:rPr kumimoji="1" lang="en-US" altLang="ko-KR" sz="2400" b="0" i="1" smtClean="0">
                            <a:latin typeface="Cambria Math" panose="02040503050406030204" pitchFamily="18" charset="0"/>
                            <a:ea typeface="Cambria Math" panose="02040503050406030204" pitchFamily="18" charset="0"/>
                          </a:rPr>
                          <m:t>𝛾</m:t>
                        </m:r>
                      </m:num>
                      <m:den>
                        <m:r>
                          <a:rPr kumimoji="1" lang="en-US" altLang="ko-KR" sz="2400" b="0" i="1" smtClean="0">
                            <a:latin typeface="Cambria Math" panose="02040503050406030204" pitchFamily="18" charset="0"/>
                            <a:ea typeface="Cambria Math" panose="02040503050406030204" pitchFamily="18" charset="0"/>
                          </a:rPr>
                          <m:t>𝜖</m:t>
                        </m:r>
                      </m:den>
                    </m:f>
                  </m:oMath>
                </a14:m>
                <a:r>
                  <a:rPr kumimoji="1" lang="en-US" altLang="ko-KR" sz="2400" dirty="0"/>
                  <a:t>, where </a:t>
                </a:r>
                <a14:m>
                  <m:oMath xmlns:m="http://schemas.openxmlformats.org/officeDocument/2006/math">
                    <m:r>
                      <a:rPr kumimoji="1" lang="en-US" altLang="ko-KR" sz="2400" i="1" smtClean="0">
                        <a:latin typeface="Cambria Math" panose="02040503050406030204" pitchFamily="18" charset="0"/>
                        <a:ea typeface="Cambria Math" panose="02040503050406030204" pitchFamily="18" charset="0"/>
                      </a:rPr>
                      <m:t>𝜖</m:t>
                    </m:r>
                    <m:r>
                      <a:rPr kumimoji="1" lang="en-US" altLang="ko-KR" sz="2400" b="0" i="1" smtClean="0">
                        <a:latin typeface="Cambria Math" panose="02040503050406030204" pitchFamily="18" charset="0"/>
                        <a:ea typeface="Cambria Math" panose="02040503050406030204" pitchFamily="18" charset="0"/>
                      </a:rPr>
                      <m:t>=</m:t>
                    </m:r>
                    <m:r>
                      <a:rPr kumimoji="1" lang="en-US" altLang="ko-KR" sz="2400" b="0" i="1" smtClean="0">
                        <a:latin typeface="Cambria Math" panose="02040503050406030204" pitchFamily="18" charset="0"/>
                        <a:ea typeface="Cambria Math" panose="02040503050406030204" pitchFamily="18" charset="0"/>
                      </a:rPr>
                      <m:t>𝜙</m:t>
                    </m:r>
                    <m:r>
                      <a:rPr kumimoji="1" lang="en-US" altLang="ko-KR" sz="2400" b="0" i="1" smtClean="0">
                        <a:latin typeface="Cambria Math" panose="02040503050406030204" pitchFamily="18" charset="0"/>
                        <a:ea typeface="Cambria Math" panose="02040503050406030204" pitchFamily="18" charset="0"/>
                      </a:rPr>
                      <m:t>−</m:t>
                    </m:r>
                    <m:r>
                      <a:rPr kumimoji="1" lang="en-US" altLang="ko-KR" sz="2400" b="0" i="1" smtClean="0">
                        <a:latin typeface="Cambria Math" panose="02040503050406030204" pitchFamily="18" charset="0"/>
                        <a:ea typeface="Cambria Math" panose="02040503050406030204" pitchFamily="18" charset="0"/>
                      </a:rPr>
                      <m:t>𝛾</m:t>
                    </m:r>
                  </m:oMath>
                </a14:m>
                <a:endParaRPr kumimoji="1" lang="en-US" altLang="ko-KR" sz="2400" dirty="0"/>
              </a:p>
              <a:p>
                <a:endParaRPr kumimoji="1" lang="en-US" altLang="ko-KR" sz="2400" dirty="0"/>
              </a:p>
              <a:p>
                <a:r>
                  <a:rPr kumimoji="1" lang="en-US" altLang="ko-KR" sz="2400" dirty="0"/>
                  <a:t>when </a:t>
                </a:r>
                <a14:m>
                  <m:oMath xmlns:m="http://schemas.openxmlformats.org/officeDocument/2006/math">
                    <m:r>
                      <a:rPr kumimoji="1" lang="en-US" altLang="ko-KR" sz="2400" i="1" smtClean="0">
                        <a:latin typeface="Cambria Math" panose="02040503050406030204" pitchFamily="18" charset="0"/>
                        <a:ea typeface="Cambria Math" panose="02040503050406030204" pitchFamily="18" charset="0"/>
                      </a:rPr>
                      <m:t>𝜃</m:t>
                    </m:r>
                    <m:r>
                      <a:rPr kumimoji="1" lang="en-US" altLang="ko-KR" sz="2400" b="0" i="1" smtClean="0">
                        <a:latin typeface="Cambria Math" panose="02040503050406030204" pitchFamily="18" charset="0"/>
                        <a:ea typeface="Cambria Math" panose="02040503050406030204" pitchFamily="18" charset="0"/>
                      </a:rPr>
                      <m:t>=</m:t>
                    </m:r>
                    <m:r>
                      <a:rPr kumimoji="1" lang="en-US" altLang="ko-KR" sz="2400" i="1">
                        <a:latin typeface="Cambria Math" panose="02040503050406030204" pitchFamily="18" charset="0"/>
                        <a:ea typeface="Cambria Math" panose="02040503050406030204" pitchFamily="18" charset="0"/>
                      </a:rPr>
                      <m:t>𝜙</m:t>
                    </m:r>
                  </m:oMath>
                </a14:m>
                <a:r>
                  <a:rPr kumimoji="1" lang="en-US" altLang="ko-KR" sz="2400" dirty="0"/>
                  <a:t>, </a:t>
                </a:r>
                <a14:m>
                  <m:oMath xmlns:m="http://schemas.openxmlformats.org/officeDocument/2006/math">
                    <m:r>
                      <a:rPr kumimoji="1" lang="en-US" altLang="ko-KR" sz="2400" i="1">
                        <a:latin typeface="Cambria Math" panose="02040503050406030204" pitchFamily="18" charset="0"/>
                      </a:rPr>
                      <m:t>𝐼</m:t>
                    </m:r>
                    <m:r>
                      <a:rPr kumimoji="1" lang="en-US" altLang="ko-KR" sz="2400" i="1">
                        <a:latin typeface="Cambria Math" panose="02040503050406030204" pitchFamily="18" charset="0"/>
                      </a:rPr>
                      <m:t>=1</m:t>
                    </m:r>
                  </m:oMath>
                </a14:m>
                <a:endParaRPr kumimoji="1" lang="en-US" altLang="ko-KR" sz="2400" b="0" dirty="0"/>
              </a:p>
              <a:p>
                <a:r>
                  <a:rPr kumimoji="1" lang="en-US" altLang="ko-KR" sz="2400" dirty="0"/>
                  <a:t>when </a:t>
                </a:r>
                <a14:m>
                  <m:oMath xmlns:m="http://schemas.openxmlformats.org/officeDocument/2006/math">
                    <m:r>
                      <a:rPr kumimoji="1" lang="en-US" altLang="ko-KR" sz="2400" i="1">
                        <a:latin typeface="Cambria Math" panose="02040503050406030204" pitchFamily="18" charset="0"/>
                        <a:ea typeface="Cambria Math" panose="02040503050406030204" pitchFamily="18" charset="0"/>
                      </a:rPr>
                      <m:t>𝜃</m:t>
                    </m:r>
                    <m:r>
                      <a:rPr kumimoji="1" lang="en-US" altLang="ko-KR" sz="2400" i="1">
                        <a:latin typeface="Cambria Math" panose="02040503050406030204" pitchFamily="18" charset="0"/>
                        <a:ea typeface="Cambria Math" panose="02040503050406030204" pitchFamily="18" charset="0"/>
                      </a:rPr>
                      <m:t>=</m:t>
                    </m:r>
                    <m:r>
                      <a:rPr kumimoji="1" lang="en-US" altLang="ko-KR" sz="2400" i="1">
                        <a:latin typeface="Cambria Math" panose="02040503050406030204" pitchFamily="18" charset="0"/>
                        <a:ea typeface="Cambria Math" panose="02040503050406030204" pitchFamily="18" charset="0"/>
                      </a:rPr>
                      <m:t>𝛾</m:t>
                    </m:r>
                  </m:oMath>
                </a14:m>
                <a:r>
                  <a:rPr kumimoji="1" lang="en-US" altLang="ko-KR" sz="2400" dirty="0"/>
                  <a:t>, </a:t>
                </a:r>
                <a14:m>
                  <m:oMath xmlns:m="http://schemas.openxmlformats.org/officeDocument/2006/math">
                    <m:r>
                      <a:rPr kumimoji="1" lang="en-US" altLang="ko-KR" sz="2400" i="1">
                        <a:latin typeface="Cambria Math" panose="02040503050406030204" pitchFamily="18" charset="0"/>
                      </a:rPr>
                      <m:t>𝐼</m:t>
                    </m:r>
                    <m:r>
                      <a:rPr kumimoji="1" lang="en-US" altLang="ko-KR" sz="2400" i="1">
                        <a:latin typeface="Cambria Math" panose="02040503050406030204" pitchFamily="18" charset="0"/>
                      </a:rPr>
                      <m:t>=0</m:t>
                    </m:r>
                  </m:oMath>
                </a14:m>
                <a:endParaRPr kumimoji="1" lang="en-US" altLang="ko-KR" sz="2400" dirty="0"/>
              </a:p>
            </p:txBody>
          </p:sp>
        </mc:Choice>
        <mc:Fallback xmlns="">
          <p:sp>
            <p:nvSpPr>
              <p:cNvPr id="10" name="TextBox 9">
                <a:extLst>
                  <a:ext uri="{FF2B5EF4-FFF2-40B4-BE49-F238E27FC236}">
                    <a16:creationId xmlns:a16="http://schemas.microsoft.com/office/drawing/2014/main" id="{2EB1EBE4-B3CA-EA41-909E-4CDEB6A3FC58}"/>
                  </a:ext>
                </a:extLst>
              </p:cNvPr>
              <p:cNvSpPr txBox="1">
                <a:spLocks noRot="1" noChangeAspect="1" noMove="1" noResize="1" noEditPoints="1" noAdjustHandles="1" noChangeArrowheads="1" noChangeShapeType="1" noTextEdit="1"/>
              </p:cNvSpPr>
              <p:nvPr/>
            </p:nvSpPr>
            <p:spPr>
              <a:xfrm>
                <a:off x="4516583" y="3533875"/>
                <a:ext cx="3408369" cy="1649362"/>
              </a:xfrm>
              <a:prstGeom prst="rect">
                <a:avLst/>
              </a:prstGeom>
              <a:blipFill>
                <a:blip r:embed="rId7"/>
                <a:stretch>
                  <a:fillRect l="-5576" t="-763" r="-1487" b="-9160"/>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6CB51DDC-5BF4-3449-B6C3-057A4D219F21}"/>
              </a:ext>
            </a:extLst>
          </p:cNvPr>
          <p:cNvSpPr/>
          <p:nvPr/>
        </p:nvSpPr>
        <p:spPr>
          <a:xfrm>
            <a:off x="4412996" y="6168987"/>
            <a:ext cx="3430747" cy="276999"/>
          </a:xfrm>
          <a:prstGeom prst="rect">
            <a:avLst/>
          </a:prstGeom>
        </p:spPr>
        <p:txBody>
          <a:bodyPr wrap="none">
            <a:spAutoFit/>
          </a:bodyPr>
          <a:lstStyle/>
          <a:p>
            <a:r>
              <a:rPr lang="en" altLang="ko-KR" sz="1200" dirty="0"/>
              <a:t>https://learnopengl.com/Lighting/Light-casters</a:t>
            </a:r>
            <a:endParaRPr lang="ko-KR" altLang="en-US" sz="1200" dirty="0"/>
          </a:p>
        </p:txBody>
      </p:sp>
      <p:pic>
        <p:nvPicPr>
          <p:cNvPr id="5" name="그림 4">
            <a:extLst>
              <a:ext uri="{FF2B5EF4-FFF2-40B4-BE49-F238E27FC236}">
                <a16:creationId xmlns:a16="http://schemas.microsoft.com/office/drawing/2014/main" id="{66C9B132-D212-D249-89AA-8DF22A87C99C}"/>
              </a:ext>
            </a:extLst>
          </p:cNvPr>
          <p:cNvPicPr>
            <a:picLocks noChangeAspect="1"/>
          </p:cNvPicPr>
          <p:nvPr/>
        </p:nvPicPr>
        <p:blipFill>
          <a:blip/>
          <a:stretch>
            <a:fillRect/>
          </a:stretch>
        </p:blipFill>
        <p:spPr>
          <a:xfrm>
            <a:off x="8296059" y="3320789"/>
            <a:ext cx="3689837" cy="2075534"/>
          </a:xfrm>
          <a:prstGeom prst="rect">
            <a:avLst/>
          </a:prstGeom>
        </p:spPr>
      </p:pic>
      <p:sp>
        <p:nvSpPr>
          <p:cNvPr id="8" name="직사각형 7">
            <a:extLst>
              <a:ext uri="{FF2B5EF4-FFF2-40B4-BE49-F238E27FC236}">
                <a16:creationId xmlns:a16="http://schemas.microsoft.com/office/drawing/2014/main" id="{A7AD1492-C7AA-B54F-B0C2-BE66250A597C}"/>
              </a:ext>
            </a:extLst>
          </p:cNvPr>
          <p:cNvSpPr/>
          <p:nvPr/>
        </p:nvSpPr>
        <p:spPr>
          <a:xfrm>
            <a:off x="8365546" y="5507429"/>
            <a:ext cx="3620350" cy="276999"/>
          </a:xfrm>
          <a:prstGeom prst="rect">
            <a:avLst/>
          </a:prstGeom>
        </p:spPr>
        <p:txBody>
          <a:bodyPr wrap="none">
            <a:spAutoFit/>
          </a:bodyPr>
          <a:lstStyle/>
          <a:p>
            <a:r>
              <a:rPr lang="en" altLang="ko-KR" sz="1200" dirty="0"/>
              <a:t>https://www.youtube.com/watch?v=XPa1oa46YXs</a:t>
            </a:r>
            <a:endParaRPr lang="ko-KR" altLang="en-US" sz="1200" dirty="0"/>
          </a:p>
        </p:txBody>
      </p:sp>
      <p:cxnSp>
        <p:nvCxnSpPr>
          <p:cNvPr id="14" name="직선 화살표 연결선 13">
            <a:extLst>
              <a:ext uri="{FF2B5EF4-FFF2-40B4-BE49-F238E27FC236}">
                <a16:creationId xmlns:a16="http://schemas.microsoft.com/office/drawing/2014/main" id="{30326F1E-A6D3-114C-A91E-3E0FCD9FFEEF}"/>
              </a:ext>
            </a:extLst>
          </p:cNvPr>
          <p:cNvCxnSpPr/>
          <p:nvPr/>
        </p:nvCxnSpPr>
        <p:spPr bwMode="auto">
          <a:xfrm>
            <a:off x="2371241" y="3320789"/>
            <a:ext cx="1131376" cy="2969173"/>
          </a:xfrm>
          <a:prstGeom prst="straightConnector1">
            <a:avLst/>
          </a:prstGeom>
          <a:noFill/>
          <a:ln w="9525" cap="flat" cmpd="sng" algn="ctr">
            <a:solidFill>
              <a:schemeClr val="tx1"/>
            </a:solidFill>
            <a:prstDash val="dash"/>
            <a:round/>
            <a:headEnd type="none" w="med" len="med"/>
            <a:tailEnd type="triangle"/>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cxnSp>
      <p:sp>
        <p:nvSpPr>
          <p:cNvPr id="17" name="호 16">
            <a:extLst>
              <a:ext uri="{FF2B5EF4-FFF2-40B4-BE49-F238E27FC236}">
                <a16:creationId xmlns:a16="http://schemas.microsoft.com/office/drawing/2014/main" id="{6AB4603B-8D17-294C-962C-DBC4D0017D16}"/>
              </a:ext>
            </a:extLst>
          </p:cNvPr>
          <p:cNvSpPr/>
          <p:nvPr/>
        </p:nvSpPr>
        <p:spPr bwMode="auto">
          <a:xfrm rot="6340527">
            <a:off x="1575354" y="3964194"/>
            <a:ext cx="2103621" cy="1988368"/>
          </a:xfrm>
          <a:prstGeom prst="arc">
            <a:avLst>
              <a:gd name="adj1" fmla="val 18074257"/>
              <a:gd name="adj2" fmla="val 0"/>
            </a:avLst>
          </a:pr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53882" dir="2700000" algn="ctr" rotWithShape="0">
                    <a:srgbClr val="808080"/>
                  </a:outerShdw>
                </a:effectLst>
              </a14:hiddenEffects>
            </a:ext>
          </a:extLst>
        </p:spPr>
        <p:txBody>
          <a:bodyPr vert="horz" wrap="square" lIns="93600" tIns="46800" rIns="93600" bIns="46800" numCol="1" rtlCol="0" anchor="ctr" anchorCtr="0" compatLnSpc="1">
            <a:prstTxWarp prst="textNoShape">
              <a:avLst/>
            </a:prstTxWarp>
            <a:spAutoFit/>
          </a:bodyPr>
          <a:lstStyle/>
          <a:p>
            <a:pPr marL="0" marR="0" indent="0" algn="ctr" defTabSz="914400" rtl="0" eaLnBrk="1" fontAlgn="base" latinLnBrk="1" hangingPunct="1">
              <a:lnSpc>
                <a:spcPct val="100000"/>
              </a:lnSpc>
              <a:spcBef>
                <a:spcPct val="50000"/>
              </a:spcBef>
              <a:spcAft>
                <a:spcPct val="0"/>
              </a:spcAft>
              <a:buClrTx/>
              <a:buSzTx/>
              <a:buFontTx/>
              <a:buNone/>
              <a:tabLst/>
            </a:pPr>
            <a:endParaRPr kumimoji="1" lang="ko-KR" altLang="en-US" sz="1600" b="1" i="0" u="none" strike="noStrike" cap="none" normalizeH="0" baseline="0">
              <a:ln>
                <a:noFill/>
              </a:ln>
              <a:solidFill>
                <a:schemeClr val="tx1"/>
              </a:solidFill>
              <a:effectLst/>
              <a:latin typeface="굴림" charset="-127"/>
              <a:ea typeface="굴림" charset="-127"/>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E4127D9-5E2C-BA4E-BFB1-E71B32387CE3}"/>
                  </a:ext>
                </a:extLst>
              </p:cNvPr>
              <p:cNvSpPr txBox="1"/>
              <p:nvPr/>
            </p:nvSpPr>
            <p:spPr>
              <a:xfrm>
                <a:off x="2915678" y="5891988"/>
                <a:ext cx="21833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ko-KR" altLang="en-US" i="1" smtClean="0">
                          <a:latin typeface="Cambria Math" panose="02040503050406030204" pitchFamily="18" charset="0"/>
                        </a:rPr>
                        <m:t>𝜃</m:t>
                      </m:r>
                    </m:oMath>
                  </m:oMathPara>
                </a14:m>
                <a:endParaRPr kumimoji="1" lang="ko-KR" altLang="en-US" dirty="0"/>
              </a:p>
            </p:txBody>
          </p:sp>
        </mc:Choice>
        <mc:Fallback xmlns="">
          <p:sp>
            <p:nvSpPr>
              <p:cNvPr id="19" name="TextBox 18">
                <a:extLst>
                  <a:ext uri="{FF2B5EF4-FFF2-40B4-BE49-F238E27FC236}">
                    <a16:creationId xmlns:a16="http://schemas.microsoft.com/office/drawing/2014/main" id="{6E4127D9-5E2C-BA4E-BFB1-E71B32387CE3}"/>
                  </a:ext>
                </a:extLst>
              </p:cNvPr>
              <p:cNvSpPr txBox="1">
                <a:spLocks noRot="1" noChangeAspect="1" noMove="1" noResize="1" noEditPoints="1" noAdjustHandles="1" noChangeArrowheads="1" noChangeShapeType="1" noTextEdit="1"/>
              </p:cNvSpPr>
              <p:nvPr/>
            </p:nvSpPr>
            <p:spPr>
              <a:xfrm>
                <a:off x="2915678" y="5891988"/>
                <a:ext cx="218330" cy="276999"/>
              </a:xfrm>
              <a:prstGeom prst="rect">
                <a:avLst/>
              </a:prstGeom>
              <a:blipFill>
                <a:blip r:embed="rId9"/>
                <a:stretch>
                  <a:fillRect l="-16667" r="-11111" b="-8696"/>
                </a:stretch>
              </a:blipFill>
            </p:spPr>
            <p:txBody>
              <a:bodyPr/>
              <a:lstStyle/>
              <a:p>
                <a:r>
                  <a:rPr lang="ko-KR" altLang="en-US">
                    <a:noFill/>
                  </a:rPr>
                  <a:t> </a:t>
                </a:r>
              </a:p>
            </p:txBody>
          </p:sp>
        </mc:Fallback>
      </mc:AlternateContent>
      <p:sp>
        <p:nvSpPr>
          <p:cNvPr id="20" name="TextBox 19">
            <a:extLst>
              <a:ext uri="{FF2B5EF4-FFF2-40B4-BE49-F238E27FC236}">
                <a16:creationId xmlns:a16="http://schemas.microsoft.com/office/drawing/2014/main" id="{384B38EF-1D11-D542-9E40-3718411C1DC2}"/>
              </a:ext>
            </a:extLst>
          </p:cNvPr>
          <p:cNvSpPr txBox="1"/>
          <p:nvPr/>
        </p:nvSpPr>
        <p:spPr>
          <a:xfrm>
            <a:off x="3095864" y="6282511"/>
            <a:ext cx="959302" cy="369332"/>
          </a:xfrm>
          <a:prstGeom prst="rect">
            <a:avLst/>
          </a:prstGeom>
          <a:noFill/>
        </p:spPr>
        <p:txBody>
          <a:bodyPr wrap="none" rtlCol="0">
            <a:spAutoFit/>
          </a:bodyPr>
          <a:lstStyle/>
          <a:p>
            <a:r>
              <a:rPr kumimoji="1" lang="en-US" altLang="ko-KR" dirty="0" err="1"/>
              <a:t>fragPos</a:t>
            </a:r>
            <a:endParaRPr kumimoji="1" lang="ko-KR" altLang="en-US" dirty="0"/>
          </a:p>
        </p:txBody>
      </p:sp>
      <p:sp>
        <p:nvSpPr>
          <p:cNvPr id="21" name="타원 20">
            <a:extLst>
              <a:ext uri="{FF2B5EF4-FFF2-40B4-BE49-F238E27FC236}">
                <a16:creationId xmlns:a16="http://schemas.microsoft.com/office/drawing/2014/main" id="{5C140C60-7FCE-8244-BAC4-22F38EA16C31}"/>
              </a:ext>
            </a:extLst>
          </p:cNvPr>
          <p:cNvSpPr/>
          <p:nvPr/>
        </p:nvSpPr>
        <p:spPr bwMode="auto">
          <a:xfrm>
            <a:off x="3396363" y="6132665"/>
            <a:ext cx="212271" cy="203366"/>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3600" tIns="46800" rIns="93600" bIns="46800" numCol="1" rtlCol="0" anchor="ctr" anchorCtr="0" compatLnSpc="1">
            <a:prstTxWarp prst="textNoShape">
              <a:avLst/>
            </a:prstTxWarp>
            <a:noAutofit/>
          </a:bodyPr>
          <a:lstStyle/>
          <a:p>
            <a:pPr marL="0" marR="0" indent="0" algn="ctr" defTabSz="914400" rtl="0" eaLnBrk="1" fontAlgn="base" latinLnBrk="1" hangingPunct="1">
              <a:lnSpc>
                <a:spcPct val="100000"/>
              </a:lnSpc>
              <a:spcBef>
                <a:spcPct val="50000"/>
              </a:spcBef>
              <a:spcAft>
                <a:spcPct val="0"/>
              </a:spcAft>
              <a:buClrTx/>
              <a:buSzTx/>
              <a:buFontTx/>
              <a:buNone/>
              <a:tabLst/>
            </a:pPr>
            <a:endParaRPr kumimoji="1" lang="ko-KR" altLang="en-US" sz="1600" b="1" i="0" u="none" strike="noStrike" cap="none" normalizeH="0" baseline="0" dirty="0">
              <a:ln>
                <a:noFill/>
              </a:ln>
              <a:solidFill>
                <a:schemeClr val="tx1"/>
              </a:solidFill>
              <a:effectLst/>
              <a:ea typeface="굴림" charset="-127"/>
            </a:endParaRPr>
          </a:p>
        </p:txBody>
      </p:sp>
    </p:spTree>
    <p:extLst>
      <p:ext uri="{BB962C8B-B14F-4D97-AF65-F5344CB8AC3E}">
        <p14:creationId xmlns:p14="http://schemas.microsoft.com/office/powerpoint/2010/main" val="3336552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4BC12-787E-434D-D903-073DECECEEF3}"/>
            </a:ext>
          </a:extLst>
        </p:cNvPr>
        <p:cNvGrpSpPr/>
        <p:nvPr/>
      </p:nvGrpSpPr>
      <p:grpSpPr>
        <a:xfrm>
          <a:off x="0" y="0"/>
          <a:ext cx="0" cy="0"/>
          <a:chOff x="0" y="0"/>
          <a:chExt cx="0" cy="0"/>
        </a:xfrm>
      </p:grpSpPr>
      <p:sp>
        <p:nvSpPr>
          <p:cNvPr id="5" name="제목 4">
            <a:extLst>
              <a:ext uri="{FF2B5EF4-FFF2-40B4-BE49-F238E27FC236}">
                <a16:creationId xmlns:a16="http://schemas.microsoft.com/office/drawing/2014/main" id="{FD11D60A-EDEB-D3A1-BA7D-C42B6A803F21}"/>
              </a:ext>
            </a:extLst>
          </p:cNvPr>
          <p:cNvSpPr>
            <a:spLocks noGrp="1"/>
          </p:cNvSpPr>
          <p:nvPr>
            <p:ph type="ctrTitle"/>
          </p:nvPr>
        </p:nvSpPr>
        <p:spPr>
          <a:xfrm>
            <a:off x="914400" y="1161437"/>
            <a:ext cx="10363200" cy="1470025"/>
          </a:xfrm>
        </p:spPr>
        <p:txBody>
          <a:bodyPr/>
          <a:lstStyle/>
          <a:p>
            <a:r>
              <a:rPr kumimoji="1" lang="en-US" altLang="ko-KR" dirty="0"/>
              <a:t>Program 22_Spot</a:t>
            </a:r>
            <a:r>
              <a:rPr lang="en-US" altLang="ko-KR" dirty="0"/>
              <a:t>Light</a:t>
            </a:r>
            <a:endParaRPr kumimoji="1" lang="ko-KR" altLang="en-US" dirty="0"/>
          </a:p>
        </p:txBody>
      </p:sp>
      <p:sp>
        <p:nvSpPr>
          <p:cNvPr id="4" name="슬라이드 번호 개체 틀 3">
            <a:extLst>
              <a:ext uri="{FF2B5EF4-FFF2-40B4-BE49-F238E27FC236}">
                <a16:creationId xmlns:a16="http://schemas.microsoft.com/office/drawing/2014/main" id="{4A30F833-7497-23AD-84CB-5A9A6E8A1E62}"/>
              </a:ext>
            </a:extLst>
          </p:cNvPr>
          <p:cNvSpPr>
            <a:spLocks noGrp="1"/>
          </p:cNvSpPr>
          <p:nvPr>
            <p:ph type="sldNum" sz="quarter" idx="12"/>
          </p:nvPr>
        </p:nvSpPr>
        <p:spPr>
          <a:xfrm>
            <a:off x="11674475" y="6396038"/>
            <a:ext cx="517525" cy="323850"/>
          </a:xfrm>
        </p:spPr>
        <p:txBody>
          <a:bodyPr/>
          <a:lstStyle/>
          <a:p>
            <a:fld id="{B81C3356-60A9-4391-B4BA-980644DD2ECD}" type="slidenum">
              <a:rPr lang="ko-KR" altLang="en-US" smtClean="0"/>
              <a:t>13</a:t>
            </a:fld>
            <a:endParaRPr lang="ko-KR" altLang="en-US" dirty="0"/>
          </a:p>
        </p:txBody>
      </p:sp>
      <p:sp>
        <p:nvSpPr>
          <p:cNvPr id="7" name="TextBox 6">
            <a:extLst>
              <a:ext uri="{FF2B5EF4-FFF2-40B4-BE49-F238E27FC236}">
                <a16:creationId xmlns:a16="http://schemas.microsoft.com/office/drawing/2014/main" id="{EE5ADF21-D208-9BD1-FBEB-01EFF69F618E}"/>
              </a:ext>
            </a:extLst>
          </p:cNvPr>
          <p:cNvSpPr txBox="1"/>
          <p:nvPr/>
        </p:nvSpPr>
        <p:spPr>
          <a:xfrm>
            <a:off x="4950354" y="2631462"/>
            <a:ext cx="6580113"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2400" dirty="0"/>
              <a:t>Mouse left button: Arcball interface</a:t>
            </a:r>
          </a:p>
          <a:p>
            <a:pPr marL="285750" indent="-285750">
              <a:buFont typeface="Arial" panose="020B0604020202020204" pitchFamily="34" charset="0"/>
              <a:buChar char="•"/>
            </a:pPr>
            <a:r>
              <a:rPr kumimoji="1" lang="en-US" altLang="ko-KR" sz="2400" dirty="0"/>
              <a:t>Keyboard</a:t>
            </a:r>
          </a:p>
          <a:p>
            <a:pPr marL="742950" lvl="1" indent="-285750">
              <a:buFont typeface="Arial" panose="020B0604020202020204" pitchFamily="34" charset="0"/>
              <a:buChar char="•"/>
            </a:pPr>
            <a:r>
              <a:rPr kumimoji="1" lang="en-US" altLang="ko-KR" sz="2400" dirty="0"/>
              <a:t>‘a’: toggle object and camera rotation</a:t>
            </a:r>
          </a:p>
          <a:p>
            <a:pPr marL="742950" lvl="1" indent="-285750">
              <a:buFont typeface="Arial" panose="020B0604020202020204" pitchFamily="34" charset="0"/>
              <a:buChar char="•"/>
            </a:pPr>
            <a:r>
              <a:rPr kumimoji="1" lang="en-US" altLang="ko-KR" sz="2400" dirty="0"/>
              <a:t>‘r’: reset the </a:t>
            </a:r>
            <a:r>
              <a:rPr kumimoji="1" lang="en-US" altLang="ko-KR" sz="2400" dirty="0" err="1"/>
              <a:t>arcball</a:t>
            </a:r>
            <a:r>
              <a:rPr kumimoji="1" lang="en-US" altLang="ko-KR" sz="2400" dirty="0"/>
              <a:t> interface</a:t>
            </a:r>
          </a:p>
        </p:txBody>
      </p:sp>
      <p:pic>
        <p:nvPicPr>
          <p:cNvPr id="2" name="그림 1">
            <a:extLst>
              <a:ext uri="{FF2B5EF4-FFF2-40B4-BE49-F238E27FC236}">
                <a16:creationId xmlns:a16="http://schemas.microsoft.com/office/drawing/2014/main" id="{E9E3D871-FE3F-3764-FB8A-A7F594219FD9}"/>
              </a:ext>
            </a:extLst>
          </p:cNvPr>
          <p:cNvPicPr>
            <a:picLocks noChangeAspect="1"/>
          </p:cNvPicPr>
          <p:nvPr/>
        </p:nvPicPr>
        <p:blipFill>
          <a:blip/>
          <a:stretch>
            <a:fillRect/>
          </a:stretch>
        </p:blipFill>
        <p:spPr>
          <a:xfrm>
            <a:off x="1098587" y="2398018"/>
            <a:ext cx="3667580" cy="3657041"/>
          </a:xfrm>
          <a:prstGeom prst="rect">
            <a:avLst/>
          </a:prstGeom>
        </p:spPr>
      </p:pic>
    </p:spTree>
    <p:extLst>
      <p:ext uri="{BB962C8B-B14F-4D97-AF65-F5344CB8AC3E}">
        <p14:creationId xmlns:p14="http://schemas.microsoft.com/office/powerpoint/2010/main" val="1364788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5F115-BB1B-0D43-4708-D07FEA153996}"/>
            </a:ext>
          </a:extLst>
        </p:cNvPr>
        <p:cNvGrpSpPr/>
        <p:nvPr/>
      </p:nvGrpSpPr>
      <p:grpSpPr>
        <a:xfrm>
          <a:off x="0" y="0"/>
          <a:ext cx="0" cy="0"/>
          <a:chOff x="0" y="0"/>
          <a:chExt cx="0" cy="0"/>
        </a:xfrm>
      </p:grpSpPr>
      <p:sp>
        <p:nvSpPr>
          <p:cNvPr id="5" name="제목 4">
            <a:extLst>
              <a:ext uri="{FF2B5EF4-FFF2-40B4-BE49-F238E27FC236}">
                <a16:creationId xmlns:a16="http://schemas.microsoft.com/office/drawing/2014/main" id="{94BF5869-1C1D-C2E2-2834-AD6AAD0A7E2D}"/>
              </a:ext>
            </a:extLst>
          </p:cNvPr>
          <p:cNvSpPr>
            <a:spLocks noGrp="1"/>
          </p:cNvSpPr>
          <p:nvPr>
            <p:ph type="ctrTitle"/>
          </p:nvPr>
        </p:nvSpPr>
        <p:spPr>
          <a:xfrm>
            <a:off x="914400" y="1161437"/>
            <a:ext cx="10363200" cy="1470025"/>
          </a:xfrm>
        </p:spPr>
        <p:txBody>
          <a:bodyPr/>
          <a:lstStyle/>
          <a:p>
            <a:r>
              <a:rPr kumimoji="1" lang="en-US" altLang="ko-KR" dirty="0"/>
              <a:t>Program 23_Multiple Lights</a:t>
            </a:r>
            <a:endParaRPr kumimoji="1" lang="ko-KR" altLang="en-US" dirty="0"/>
          </a:p>
        </p:txBody>
      </p:sp>
      <p:sp>
        <p:nvSpPr>
          <p:cNvPr id="4" name="슬라이드 번호 개체 틀 3">
            <a:extLst>
              <a:ext uri="{FF2B5EF4-FFF2-40B4-BE49-F238E27FC236}">
                <a16:creationId xmlns:a16="http://schemas.microsoft.com/office/drawing/2014/main" id="{170B213B-8385-08E5-BCDD-551794BF8441}"/>
              </a:ext>
            </a:extLst>
          </p:cNvPr>
          <p:cNvSpPr>
            <a:spLocks noGrp="1"/>
          </p:cNvSpPr>
          <p:nvPr>
            <p:ph type="sldNum" sz="quarter" idx="12"/>
          </p:nvPr>
        </p:nvSpPr>
        <p:spPr>
          <a:xfrm>
            <a:off x="11674475" y="6396038"/>
            <a:ext cx="517525" cy="323850"/>
          </a:xfrm>
        </p:spPr>
        <p:txBody>
          <a:bodyPr/>
          <a:lstStyle/>
          <a:p>
            <a:fld id="{B81C3356-60A9-4391-B4BA-980644DD2ECD}" type="slidenum">
              <a:rPr lang="ko-KR" altLang="en-US" smtClean="0"/>
              <a:t>14</a:t>
            </a:fld>
            <a:endParaRPr lang="ko-KR" altLang="en-US" dirty="0"/>
          </a:p>
        </p:txBody>
      </p:sp>
      <p:sp>
        <p:nvSpPr>
          <p:cNvPr id="7" name="TextBox 6">
            <a:extLst>
              <a:ext uri="{FF2B5EF4-FFF2-40B4-BE49-F238E27FC236}">
                <a16:creationId xmlns:a16="http://schemas.microsoft.com/office/drawing/2014/main" id="{182FC900-C556-8270-829E-C9CF9DF4AB68}"/>
              </a:ext>
            </a:extLst>
          </p:cNvPr>
          <p:cNvSpPr txBox="1"/>
          <p:nvPr/>
        </p:nvSpPr>
        <p:spPr>
          <a:xfrm>
            <a:off x="4950354" y="2631462"/>
            <a:ext cx="6580113"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2400" dirty="0"/>
              <a:t>Mouse left button: Arcball interface</a:t>
            </a:r>
          </a:p>
          <a:p>
            <a:pPr marL="285750" indent="-285750">
              <a:buFont typeface="Arial" panose="020B0604020202020204" pitchFamily="34" charset="0"/>
              <a:buChar char="•"/>
            </a:pPr>
            <a:r>
              <a:rPr kumimoji="1" lang="en-US" altLang="ko-KR" sz="2400" dirty="0"/>
              <a:t>Keyboard</a:t>
            </a:r>
          </a:p>
          <a:p>
            <a:pPr marL="742950" lvl="1" indent="-285750">
              <a:buFont typeface="Arial" panose="020B0604020202020204" pitchFamily="34" charset="0"/>
              <a:buChar char="•"/>
            </a:pPr>
            <a:r>
              <a:rPr kumimoji="1" lang="en-US" altLang="ko-KR" sz="2400" dirty="0"/>
              <a:t>‘a’: toggle object and camera rotation</a:t>
            </a:r>
          </a:p>
          <a:p>
            <a:pPr marL="742950" lvl="1" indent="-285750">
              <a:buFont typeface="Arial" panose="020B0604020202020204" pitchFamily="34" charset="0"/>
              <a:buChar char="•"/>
            </a:pPr>
            <a:r>
              <a:rPr kumimoji="1" lang="en-US" altLang="ko-KR" sz="2400" dirty="0"/>
              <a:t>‘r’: reset the </a:t>
            </a:r>
            <a:r>
              <a:rPr kumimoji="1" lang="en-US" altLang="ko-KR" sz="2400" dirty="0" err="1"/>
              <a:t>arcball</a:t>
            </a:r>
            <a:r>
              <a:rPr kumimoji="1" lang="en-US" altLang="ko-KR" sz="2400" dirty="0"/>
              <a:t> interface</a:t>
            </a:r>
          </a:p>
        </p:txBody>
      </p:sp>
      <p:pic>
        <p:nvPicPr>
          <p:cNvPr id="3" name="그림 2">
            <a:extLst>
              <a:ext uri="{FF2B5EF4-FFF2-40B4-BE49-F238E27FC236}">
                <a16:creationId xmlns:a16="http://schemas.microsoft.com/office/drawing/2014/main" id="{AAB9B2B0-960D-E8E0-1D59-4B4F80FB2773}"/>
              </a:ext>
            </a:extLst>
          </p:cNvPr>
          <p:cNvPicPr>
            <a:picLocks noChangeAspect="1"/>
          </p:cNvPicPr>
          <p:nvPr/>
        </p:nvPicPr>
        <p:blipFill>
          <a:blip r:embed="rId3"/>
          <a:stretch>
            <a:fillRect/>
          </a:stretch>
        </p:blipFill>
        <p:spPr>
          <a:xfrm>
            <a:off x="1425292" y="2433770"/>
            <a:ext cx="3405315" cy="3395529"/>
          </a:xfrm>
          <a:prstGeom prst="rect">
            <a:avLst/>
          </a:prstGeom>
        </p:spPr>
      </p:pic>
    </p:spTree>
    <p:extLst>
      <p:ext uri="{BB962C8B-B14F-4D97-AF65-F5344CB8AC3E}">
        <p14:creationId xmlns:p14="http://schemas.microsoft.com/office/powerpoint/2010/main" val="831499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938A0-F55F-BCEC-BCD9-F55FEF0DA453}"/>
            </a:ext>
          </a:extLst>
        </p:cNvPr>
        <p:cNvGrpSpPr/>
        <p:nvPr/>
      </p:nvGrpSpPr>
      <p:grpSpPr>
        <a:xfrm>
          <a:off x="0" y="0"/>
          <a:ext cx="0" cy="0"/>
          <a:chOff x="0" y="0"/>
          <a:chExt cx="0" cy="0"/>
        </a:xfrm>
      </p:grpSpPr>
      <p:sp>
        <p:nvSpPr>
          <p:cNvPr id="5" name="제목 4">
            <a:extLst>
              <a:ext uri="{FF2B5EF4-FFF2-40B4-BE49-F238E27FC236}">
                <a16:creationId xmlns:a16="http://schemas.microsoft.com/office/drawing/2014/main" id="{5483DF53-D706-5486-B2E8-9880C9B9C9A1}"/>
              </a:ext>
            </a:extLst>
          </p:cNvPr>
          <p:cNvSpPr>
            <a:spLocks noGrp="1"/>
          </p:cNvSpPr>
          <p:nvPr>
            <p:ph type="ctrTitle"/>
          </p:nvPr>
        </p:nvSpPr>
        <p:spPr>
          <a:xfrm>
            <a:off x="914400" y="952695"/>
            <a:ext cx="10363200" cy="1470025"/>
          </a:xfrm>
        </p:spPr>
        <p:txBody>
          <a:bodyPr/>
          <a:lstStyle/>
          <a:p>
            <a:r>
              <a:rPr kumimoji="1" lang="en-US" altLang="ko-KR" dirty="0"/>
              <a:t>Program 19_DiffuseMap</a:t>
            </a:r>
            <a:endParaRPr kumimoji="1" lang="ko-KR" altLang="en-US" dirty="0"/>
          </a:p>
        </p:txBody>
      </p:sp>
      <p:sp>
        <p:nvSpPr>
          <p:cNvPr id="4" name="슬라이드 번호 개체 틀 3">
            <a:extLst>
              <a:ext uri="{FF2B5EF4-FFF2-40B4-BE49-F238E27FC236}">
                <a16:creationId xmlns:a16="http://schemas.microsoft.com/office/drawing/2014/main" id="{11E1E246-3D20-8220-8743-AA524C22CFDA}"/>
              </a:ext>
            </a:extLst>
          </p:cNvPr>
          <p:cNvSpPr>
            <a:spLocks noGrp="1"/>
          </p:cNvSpPr>
          <p:nvPr>
            <p:ph type="sldNum" sz="quarter" idx="12"/>
          </p:nvPr>
        </p:nvSpPr>
        <p:spPr>
          <a:xfrm>
            <a:off x="11674475" y="6396038"/>
            <a:ext cx="517525" cy="323850"/>
          </a:xfrm>
        </p:spPr>
        <p:txBody>
          <a:bodyPr/>
          <a:lstStyle/>
          <a:p>
            <a:fld id="{B81C3356-60A9-4391-B4BA-980644DD2ECD}" type="slidenum">
              <a:rPr lang="ko-KR" altLang="en-US" smtClean="0"/>
              <a:t>2</a:t>
            </a:fld>
            <a:endParaRPr lang="ko-KR" altLang="en-US" dirty="0"/>
          </a:p>
        </p:txBody>
      </p:sp>
      <p:sp>
        <p:nvSpPr>
          <p:cNvPr id="7" name="TextBox 6">
            <a:extLst>
              <a:ext uri="{FF2B5EF4-FFF2-40B4-BE49-F238E27FC236}">
                <a16:creationId xmlns:a16="http://schemas.microsoft.com/office/drawing/2014/main" id="{B555F38D-CE56-274D-9CF4-3D930C57ED96}"/>
              </a:ext>
            </a:extLst>
          </p:cNvPr>
          <p:cNvSpPr txBox="1"/>
          <p:nvPr/>
        </p:nvSpPr>
        <p:spPr>
          <a:xfrm>
            <a:off x="5679602" y="2693461"/>
            <a:ext cx="5994873"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2400" dirty="0"/>
              <a:t>Keyboard</a:t>
            </a:r>
          </a:p>
          <a:p>
            <a:pPr marL="742950" lvl="1" indent="-285750">
              <a:buFont typeface="Arial" panose="020B0604020202020204" pitchFamily="34" charset="0"/>
              <a:buChar char="•"/>
            </a:pPr>
            <a:r>
              <a:rPr kumimoji="1" lang="en-US" altLang="ko-KR" sz="2400" dirty="0"/>
              <a:t>r: reset the arc ball to initial state</a:t>
            </a:r>
          </a:p>
          <a:p>
            <a:pPr marL="742950" lvl="1" indent="-285750">
              <a:buFont typeface="Arial" panose="020B0604020202020204" pitchFamily="34" charset="0"/>
              <a:buChar char="•"/>
            </a:pPr>
            <a:r>
              <a:rPr kumimoji="1" lang="en-US" altLang="ko-KR" sz="2400" dirty="0"/>
              <a:t>a: toggle switch arc ball mode</a:t>
            </a:r>
          </a:p>
          <a:p>
            <a:pPr marL="742950" lvl="1" indent="-285750">
              <a:buFont typeface="Arial" panose="020B0604020202020204" pitchFamily="34" charset="0"/>
              <a:buChar char="•"/>
            </a:pPr>
            <a:r>
              <a:rPr kumimoji="1" lang="en-US" altLang="ko-KR" sz="2400" dirty="0"/>
              <a:t>s: smooth shading</a:t>
            </a:r>
          </a:p>
          <a:p>
            <a:pPr marL="742950" lvl="1" indent="-285750">
              <a:buFont typeface="Arial" panose="020B0604020202020204" pitchFamily="34" charset="0"/>
              <a:buChar char="•"/>
            </a:pPr>
            <a:r>
              <a:rPr kumimoji="1" lang="en-US" altLang="ko-KR" sz="2400" dirty="0"/>
              <a:t>f: flat shading</a:t>
            </a:r>
          </a:p>
          <a:p>
            <a:pPr marL="285750" indent="-285750">
              <a:buFont typeface="Arial" panose="020B0604020202020204" pitchFamily="34" charset="0"/>
              <a:buChar char="•"/>
            </a:pPr>
            <a:r>
              <a:rPr kumimoji="1" lang="en-US" altLang="ko-KR" sz="2400" dirty="0"/>
              <a:t>Mouse</a:t>
            </a:r>
          </a:p>
          <a:p>
            <a:pPr marL="742950" lvl="1" indent="-285750">
              <a:buFont typeface="Arial" panose="020B0604020202020204" pitchFamily="34" charset="0"/>
              <a:buChar char="•"/>
            </a:pPr>
            <a:r>
              <a:rPr kumimoji="1" lang="en-US" altLang="ko-KR" sz="2400" dirty="0"/>
              <a:t>left button: arc ball dragging</a:t>
            </a:r>
          </a:p>
        </p:txBody>
      </p:sp>
      <p:pic>
        <p:nvPicPr>
          <p:cNvPr id="3" name="그림 2">
            <a:extLst>
              <a:ext uri="{FF2B5EF4-FFF2-40B4-BE49-F238E27FC236}">
                <a16:creationId xmlns:a16="http://schemas.microsoft.com/office/drawing/2014/main" id="{A7E52F73-2BFA-DF98-9073-2ED158110A40}"/>
              </a:ext>
            </a:extLst>
          </p:cNvPr>
          <p:cNvPicPr>
            <a:picLocks noChangeAspect="1"/>
          </p:cNvPicPr>
          <p:nvPr/>
        </p:nvPicPr>
        <p:blipFill>
          <a:blip/>
          <a:stretch>
            <a:fillRect/>
          </a:stretch>
        </p:blipFill>
        <p:spPr>
          <a:xfrm>
            <a:off x="1478720" y="2083403"/>
            <a:ext cx="4200882" cy="4188810"/>
          </a:xfrm>
          <a:prstGeom prst="rect">
            <a:avLst/>
          </a:prstGeom>
        </p:spPr>
      </p:pic>
    </p:spTree>
    <p:extLst>
      <p:ext uri="{BB962C8B-B14F-4D97-AF65-F5344CB8AC3E}">
        <p14:creationId xmlns:p14="http://schemas.microsoft.com/office/powerpoint/2010/main" val="3309126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54423C4-AC03-8E41-85E6-FE49F274E096}"/>
              </a:ext>
            </a:extLst>
          </p:cNvPr>
          <p:cNvSpPr>
            <a:spLocks noGrp="1"/>
          </p:cNvSpPr>
          <p:nvPr>
            <p:ph type="title"/>
          </p:nvPr>
        </p:nvSpPr>
        <p:spPr/>
        <p:txBody>
          <a:bodyPr/>
          <a:lstStyle/>
          <a:p>
            <a:r>
              <a:rPr kumimoji="1" lang="en-US" altLang="ko-KR" dirty="0"/>
              <a:t>Directional Light</a:t>
            </a:r>
            <a:endParaRPr kumimoji="1" lang="ko-KR" altLang="en-US" dirty="0"/>
          </a:p>
        </p:txBody>
      </p:sp>
      <p:sp>
        <p:nvSpPr>
          <p:cNvPr id="3" name="내용 개체 틀 2">
            <a:extLst>
              <a:ext uri="{FF2B5EF4-FFF2-40B4-BE49-F238E27FC236}">
                <a16:creationId xmlns:a16="http://schemas.microsoft.com/office/drawing/2014/main" id="{BB436BDC-C9DB-DD4C-9286-0C6287416BCB}"/>
              </a:ext>
            </a:extLst>
          </p:cNvPr>
          <p:cNvSpPr>
            <a:spLocks noGrp="1"/>
          </p:cNvSpPr>
          <p:nvPr>
            <p:ph idx="1"/>
          </p:nvPr>
        </p:nvSpPr>
        <p:spPr>
          <a:xfrm>
            <a:off x="251460" y="1066800"/>
            <a:ext cx="11734436" cy="1482436"/>
          </a:xfrm>
        </p:spPr>
        <p:txBody>
          <a:bodyPr/>
          <a:lstStyle/>
          <a:p>
            <a:r>
              <a:rPr kumimoji="1" lang="en-US" altLang="ko-KR" dirty="0"/>
              <a:t>Light source is </a:t>
            </a:r>
            <a:r>
              <a:rPr lang="en-US" altLang="ko-KR" dirty="0"/>
              <a:t>infinitely far away</a:t>
            </a:r>
            <a:endParaRPr kumimoji="1" lang="en-US" altLang="ko-KR" dirty="0"/>
          </a:p>
          <a:p>
            <a:r>
              <a:rPr lang="en-US" altLang="ko-KR" dirty="0"/>
              <a:t>Light rays are close to parallel to each other</a:t>
            </a:r>
          </a:p>
          <a:p>
            <a:r>
              <a:rPr kumimoji="1" lang="en-US" altLang="ko-KR" dirty="0"/>
              <a:t>ex) Sun</a:t>
            </a:r>
            <a:endParaRPr kumimoji="1" lang="ko-KR" altLang="en-US" dirty="0"/>
          </a:p>
        </p:txBody>
      </p:sp>
      <p:sp>
        <p:nvSpPr>
          <p:cNvPr id="4" name="슬라이드 번호 개체 틀 3">
            <a:extLst>
              <a:ext uri="{FF2B5EF4-FFF2-40B4-BE49-F238E27FC236}">
                <a16:creationId xmlns:a16="http://schemas.microsoft.com/office/drawing/2014/main" id="{B8CDF9C0-B95C-4E4F-84FE-0E39510C9E6B}"/>
              </a:ext>
            </a:extLst>
          </p:cNvPr>
          <p:cNvSpPr>
            <a:spLocks noGrp="1"/>
          </p:cNvSpPr>
          <p:nvPr>
            <p:ph type="sldNum" sz="quarter" idx="12"/>
          </p:nvPr>
        </p:nvSpPr>
        <p:spPr/>
        <p:txBody>
          <a:bodyPr/>
          <a:lstStyle/>
          <a:p>
            <a:fld id="{B81C3356-60A9-4391-B4BA-980644DD2ECD}" type="slidenum">
              <a:rPr lang="ko-KR" altLang="en-US" smtClean="0"/>
              <a:t>3</a:t>
            </a:fld>
            <a:endParaRPr lang="ko-KR" altLang="en-US"/>
          </a:p>
        </p:txBody>
      </p:sp>
      <p:pic>
        <p:nvPicPr>
          <p:cNvPr id="5" name="그림 4">
            <a:extLst>
              <a:ext uri="{FF2B5EF4-FFF2-40B4-BE49-F238E27FC236}">
                <a16:creationId xmlns:a16="http://schemas.microsoft.com/office/drawing/2014/main" id="{BA09B692-4531-F54F-BA44-AC5A407A9CB9}"/>
              </a:ext>
            </a:extLst>
          </p:cNvPr>
          <p:cNvPicPr>
            <a:picLocks noChangeAspect="1"/>
          </p:cNvPicPr>
          <p:nvPr/>
        </p:nvPicPr>
        <p:blipFill>
          <a:blip/>
          <a:stretch>
            <a:fillRect/>
          </a:stretch>
        </p:blipFill>
        <p:spPr>
          <a:xfrm>
            <a:off x="2073978" y="2087084"/>
            <a:ext cx="6540500" cy="4089400"/>
          </a:xfrm>
          <a:prstGeom prst="rect">
            <a:avLst/>
          </a:prstGeom>
        </p:spPr>
      </p:pic>
      <p:sp>
        <p:nvSpPr>
          <p:cNvPr id="6" name="직사각형 5">
            <a:extLst>
              <a:ext uri="{FF2B5EF4-FFF2-40B4-BE49-F238E27FC236}">
                <a16:creationId xmlns:a16="http://schemas.microsoft.com/office/drawing/2014/main" id="{566020C1-71C9-8D42-B454-9A72E47A3F3C}"/>
              </a:ext>
            </a:extLst>
          </p:cNvPr>
          <p:cNvSpPr/>
          <p:nvPr/>
        </p:nvSpPr>
        <p:spPr>
          <a:xfrm>
            <a:off x="4093716" y="6290548"/>
            <a:ext cx="3430747" cy="276999"/>
          </a:xfrm>
          <a:prstGeom prst="rect">
            <a:avLst/>
          </a:prstGeom>
        </p:spPr>
        <p:txBody>
          <a:bodyPr wrap="none">
            <a:spAutoFit/>
          </a:bodyPr>
          <a:lstStyle/>
          <a:p>
            <a:r>
              <a:rPr lang="en" altLang="ko-KR" sz="1200" dirty="0"/>
              <a:t>https://learnopengl.com/Lighting/Light-casters</a:t>
            </a:r>
            <a:endParaRPr lang="ko-KR" altLang="en-US" sz="1200" dirty="0"/>
          </a:p>
        </p:txBody>
      </p:sp>
    </p:spTree>
    <p:extLst>
      <p:ext uri="{BB962C8B-B14F-4D97-AF65-F5344CB8AC3E}">
        <p14:creationId xmlns:p14="http://schemas.microsoft.com/office/powerpoint/2010/main" val="241083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FA29-9116-93ED-797D-56D0E1D3802F}"/>
            </a:ext>
          </a:extLst>
        </p:cNvPr>
        <p:cNvGrpSpPr/>
        <p:nvPr/>
      </p:nvGrpSpPr>
      <p:grpSpPr>
        <a:xfrm>
          <a:off x="0" y="0"/>
          <a:ext cx="0" cy="0"/>
          <a:chOff x="0" y="0"/>
          <a:chExt cx="0" cy="0"/>
        </a:xfrm>
      </p:grpSpPr>
      <p:sp>
        <p:nvSpPr>
          <p:cNvPr id="5" name="제목 4">
            <a:extLst>
              <a:ext uri="{FF2B5EF4-FFF2-40B4-BE49-F238E27FC236}">
                <a16:creationId xmlns:a16="http://schemas.microsoft.com/office/drawing/2014/main" id="{F808FB70-F435-BE2D-A51F-4BACD05E4185}"/>
              </a:ext>
            </a:extLst>
          </p:cNvPr>
          <p:cNvSpPr>
            <a:spLocks noGrp="1"/>
          </p:cNvSpPr>
          <p:nvPr>
            <p:ph type="ctrTitle"/>
          </p:nvPr>
        </p:nvSpPr>
        <p:spPr>
          <a:xfrm>
            <a:off x="914400" y="952695"/>
            <a:ext cx="10363200" cy="1470025"/>
          </a:xfrm>
        </p:spPr>
        <p:txBody>
          <a:bodyPr/>
          <a:lstStyle/>
          <a:p>
            <a:r>
              <a:rPr kumimoji="1" lang="en-US" altLang="ko-KR" dirty="0"/>
              <a:t>Program 20_Directional Light</a:t>
            </a:r>
            <a:endParaRPr kumimoji="1" lang="ko-KR" altLang="en-US" dirty="0"/>
          </a:p>
        </p:txBody>
      </p:sp>
      <p:sp>
        <p:nvSpPr>
          <p:cNvPr id="4" name="슬라이드 번호 개체 틀 3">
            <a:extLst>
              <a:ext uri="{FF2B5EF4-FFF2-40B4-BE49-F238E27FC236}">
                <a16:creationId xmlns:a16="http://schemas.microsoft.com/office/drawing/2014/main" id="{8BE52E8E-FAB8-3B3A-167C-17F0031E5AB8}"/>
              </a:ext>
            </a:extLst>
          </p:cNvPr>
          <p:cNvSpPr>
            <a:spLocks noGrp="1"/>
          </p:cNvSpPr>
          <p:nvPr>
            <p:ph type="sldNum" sz="quarter" idx="12"/>
          </p:nvPr>
        </p:nvSpPr>
        <p:spPr>
          <a:xfrm>
            <a:off x="11674475" y="6396038"/>
            <a:ext cx="517525" cy="323850"/>
          </a:xfrm>
        </p:spPr>
        <p:txBody>
          <a:bodyPr/>
          <a:lstStyle/>
          <a:p>
            <a:fld id="{B81C3356-60A9-4391-B4BA-980644DD2ECD}" type="slidenum">
              <a:rPr lang="ko-KR" altLang="en-US" smtClean="0"/>
              <a:t>4</a:t>
            </a:fld>
            <a:endParaRPr lang="ko-KR" altLang="en-US" dirty="0"/>
          </a:p>
        </p:txBody>
      </p:sp>
      <p:sp>
        <p:nvSpPr>
          <p:cNvPr id="7" name="TextBox 6">
            <a:extLst>
              <a:ext uri="{FF2B5EF4-FFF2-40B4-BE49-F238E27FC236}">
                <a16:creationId xmlns:a16="http://schemas.microsoft.com/office/drawing/2014/main" id="{A8EFE84A-45A5-FD5B-5176-95E556E8CBA4}"/>
              </a:ext>
            </a:extLst>
          </p:cNvPr>
          <p:cNvSpPr txBox="1"/>
          <p:nvPr/>
        </p:nvSpPr>
        <p:spPr>
          <a:xfrm>
            <a:off x="5679602" y="2693461"/>
            <a:ext cx="5994873" cy="2677656"/>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2400" dirty="0"/>
              <a:t>Keyboard</a:t>
            </a:r>
          </a:p>
          <a:p>
            <a:pPr marL="742950" lvl="1" indent="-285750">
              <a:buFont typeface="Arial" panose="020B0604020202020204" pitchFamily="34" charset="0"/>
              <a:buChar char="•"/>
            </a:pPr>
            <a:r>
              <a:rPr kumimoji="1" lang="en-US" altLang="ko-KR" sz="2400" dirty="0"/>
              <a:t>r: reset the arc ball to initial state</a:t>
            </a:r>
          </a:p>
          <a:p>
            <a:pPr marL="742950" lvl="1" indent="-285750">
              <a:buFont typeface="Arial" panose="020B0604020202020204" pitchFamily="34" charset="0"/>
              <a:buChar char="•"/>
            </a:pPr>
            <a:r>
              <a:rPr kumimoji="1" lang="en-US" altLang="ko-KR" sz="2400" dirty="0"/>
              <a:t>a: toggle switch arc ball mode</a:t>
            </a:r>
          </a:p>
          <a:p>
            <a:pPr marL="742950" lvl="1" indent="-285750">
              <a:buFont typeface="Arial" panose="020B0604020202020204" pitchFamily="34" charset="0"/>
              <a:buChar char="•"/>
            </a:pPr>
            <a:r>
              <a:rPr kumimoji="1" lang="en-US" altLang="ko-KR" sz="2400" dirty="0"/>
              <a:t>s: smooth shading</a:t>
            </a:r>
          </a:p>
          <a:p>
            <a:pPr marL="742950" lvl="1" indent="-285750">
              <a:buFont typeface="Arial" panose="020B0604020202020204" pitchFamily="34" charset="0"/>
              <a:buChar char="•"/>
            </a:pPr>
            <a:r>
              <a:rPr kumimoji="1" lang="en-US" altLang="ko-KR" sz="2400" dirty="0"/>
              <a:t>f: flat shading</a:t>
            </a:r>
          </a:p>
          <a:p>
            <a:pPr marL="285750" indent="-285750">
              <a:buFont typeface="Arial" panose="020B0604020202020204" pitchFamily="34" charset="0"/>
              <a:buChar char="•"/>
            </a:pPr>
            <a:r>
              <a:rPr kumimoji="1" lang="en-US" altLang="ko-KR" sz="2400" dirty="0"/>
              <a:t>Mouse</a:t>
            </a:r>
          </a:p>
          <a:p>
            <a:pPr marL="742950" lvl="1" indent="-285750">
              <a:buFont typeface="Arial" panose="020B0604020202020204" pitchFamily="34" charset="0"/>
              <a:buChar char="•"/>
            </a:pPr>
            <a:r>
              <a:rPr kumimoji="1" lang="en-US" altLang="ko-KR" sz="2400" dirty="0"/>
              <a:t>left button: arc ball dragging</a:t>
            </a:r>
          </a:p>
        </p:txBody>
      </p:sp>
      <p:pic>
        <p:nvPicPr>
          <p:cNvPr id="2" name="그림 1">
            <a:extLst>
              <a:ext uri="{FF2B5EF4-FFF2-40B4-BE49-F238E27FC236}">
                <a16:creationId xmlns:a16="http://schemas.microsoft.com/office/drawing/2014/main" id="{294C1C00-17DC-D51A-78EF-A2A5C933C2BA}"/>
              </a:ext>
            </a:extLst>
          </p:cNvPr>
          <p:cNvPicPr>
            <a:picLocks noChangeAspect="1"/>
          </p:cNvPicPr>
          <p:nvPr/>
        </p:nvPicPr>
        <p:blipFill>
          <a:blip/>
          <a:stretch>
            <a:fillRect/>
          </a:stretch>
        </p:blipFill>
        <p:spPr>
          <a:xfrm>
            <a:off x="1785580" y="2300598"/>
            <a:ext cx="3615095" cy="3604707"/>
          </a:xfrm>
          <a:prstGeom prst="rect">
            <a:avLst/>
          </a:prstGeom>
        </p:spPr>
      </p:pic>
    </p:spTree>
    <p:extLst>
      <p:ext uri="{BB962C8B-B14F-4D97-AF65-F5344CB8AC3E}">
        <p14:creationId xmlns:p14="http://schemas.microsoft.com/office/powerpoint/2010/main" val="970291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61AC11-620D-784D-8EAF-1F68D2342E75}"/>
              </a:ext>
            </a:extLst>
          </p:cNvPr>
          <p:cNvSpPr>
            <a:spLocks noGrp="1"/>
          </p:cNvSpPr>
          <p:nvPr>
            <p:ph type="title"/>
          </p:nvPr>
        </p:nvSpPr>
        <p:spPr/>
        <p:txBody>
          <a:bodyPr/>
          <a:lstStyle/>
          <a:p>
            <a:r>
              <a:rPr kumimoji="1" lang="en-US" altLang="ko-KR" dirty="0"/>
              <a:t>Point Lights</a:t>
            </a:r>
            <a:endParaRPr kumimoji="1" lang="ko-KR" altLang="en-US" dirty="0"/>
          </a:p>
        </p:txBody>
      </p:sp>
      <p:sp>
        <p:nvSpPr>
          <p:cNvPr id="3" name="내용 개체 틀 2">
            <a:extLst>
              <a:ext uri="{FF2B5EF4-FFF2-40B4-BE49-F238E27FC236}">
                <a16:creationId xmlns:a16="http://schemas.microsoft.com/office/drawing/2014/main" id="{7E30F25D-0D55-2845-95DD-6B7F24C8FCB7}"/>
              </a:ext>
            </a:extLst>
          </p:cNvPr>
          <p:cNvSpPr>
            <a:spLocks noGrp="1"/>
          </p:cNvSpPr>
          <p:nvPr>
            <p:ph idx="1"/>
          </p:nvPr>
        </p:nvSpPr>
        <p:spPr>
          <a:xfrm>
            <a:off x="251460" y="1066800"/>
            <a:ext cx="11734436" cy="997527"/>
          </a:xfrm>
        </p:spPr>
        <p:txBody>
          <a:bodyPr/>
          <a:lstStyle/>
          <a:p>
            <a:r>
              <a:rPr kumimoji="1" lang="en-US" altLang="ko-KR" dirty="0"/>
              <a:t>We used so far the “point light” source until the previous note</a:t>
            </a:r>
          </a:p>
          <a:p>
            <a:r>
              <a:rPr lang="en-US" altLang="ko-KR" dirty="0"/>
              <a:t>We add “fade out” the light power over distance here</a:t>
            </a:r>
            <a:endParaRPr kumimoji="1" lang="ko-KR" altLang="en-US" dirty="0"/>
          </a:p>
        </p:txBody>
      </p:sp>
      <p:sp>
        <p:nvSpPr>
          <p:cNvPr id="4" name="슬라이드 번호 개체 틀 3">
            <a:extLst>
              <a:ext uri="{FF2B5EF4-FFF2-40B4-BE49-F238E27FC236}">
                <a16:creationId xmlns:a16="http://schemas.microsoft.com/office/drawing/2014/main" id="{83FC4616-2FDB-884E-A295-0197336CC903}"/>
              </a:ext>
            </a:extLst>
          </p:cNvPr>
          <p:cNvSpPr>
            <a:spLocks noGrp="1"/>
          </p:cNvSpPr>
          <p:nvPr>
            <p:ph type="sldNum" sz="quarter" idx="12"/>
          </p:nvPr>
        </p:nvSpPr>
        <p:spPr/>
        <p:txBody>
          <a:bodyPr/>
          <a:lstStyle/>
          <a:p>
            <a:fld id="{B81C3356-60A9-4391-B4BA-980644DD2ECD}" type="slidenum">
              <a:rPr lang="ko-KR" altLang="en-US" smtClean="0"/>
              <a:t>5</a:t>
            </a:fld>
            <a:endParaRPr lang="ko-KR" altLang="en-US"/>
          </a:p>
        </p:txBody>
      </p:sp>
      <p:pic>
        <p:nvPicPr>
          <p:cNvPr id="5" name="그림 4">
            <a:extLst>
              <a:ext uri="{FF2B5EF4-FFF2-40B4-BE49-F238E27FC236}">
                <a16:creationId xmlns:a16="http://schemas.microsoft.com/office/drawing/2014/main" id="{58D4AA2C-326C-9741-9E8A-6525416ABD3E}"/>
              </a:ext>
            </a:extLst>
          </p:cNvPr>
          <p:cNvPicPr>
            <a:picLocks noChangeAspect="1"/>
          </p:cNvPicPr>
          <p:nvPr/>
        </p:nvPicPr>
        <p:blipFill>
          <a:blip/>
          <a:stretch>
            <a:fillRect/>
          </a:stretch>
        </p:blipFill>
        <p:spPr>
          <a:xfrm>
            <a:off x="1123950" y="2256443"/>
            <a:ext cx="7505700" cy="4089400"/>
          </a:xfrm>
          <a:prstGeom prst="rect">
            <a:avLst/>
          </a:prstGeom>
          <a:ln>
            <a:solidFill>
              <a:schemeClr val="bg1">
                <a:lumMod val="75000"/>
              </a:schemeClr>
            </a:solidFill>
          </a:ln>
        </p:spPr>
      </p:pic>
      <p:sp>
        <p:nvSpPr>
          <p:cNvPr id="6" name="직사각형 5">
            <a:extLst>
              <a:ext uri="{FF2B5EF4-FFF2-40B4-BE49-F238E27FC236}">
                <a16:creationId xmlns:a16="http://schemas.microsoft.com/office/drawing/2014/main" id="{2A311258-8923-7942-940F-91FFCD874FE7}"/>
              </a:ext>
            </a:extLst>
          </p:cNvPr>
          <p:cNvSpPr/>
          <p:nvPr/>
        </p:nvSpPr>
        <p:spPr>
          <a:xfrm>
            <a:off x="3725007" y="6401666"/>
            <a:ext cx="3430747" cy="276999"/>
          </a:xfrm>
          <a:prstGeom prst="rect">
            <a:avLst/>
          </a:prstGeom>
        </p:spPr>
        <p:txBody>
          <a:bodyPr wrap="none">
            <a:spAutoFit/>
          </a:bodyPr>
          <a:lstStyle/>
          <a:p>
            <a:r>
              <a:rPr lang="en" altLang="ko-KR" sz="1200" dirty="0"/>
              <a:t>https://learnopengl.com/Lighting/Light-casters</a:t>
            </a:r>
            <a:endParaRPr lang="ko-KR" altLang="en-US" sz="1200" dirty="0"/>
          </a:p>
        </p:txBody>
      </p:sp>
    </p:spTree>
    <p:extLst>
      <p:ext uri="{BB962C8B-B14F-4D97-AF65-F5344CB8AC3E}">
        <p14:creationId xmlns:p14="http://schemas.microsoft.com/office/powerpoint/2010/main" val="1498792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BD9F87D-367D-B94D-BCF4-22DB174BE804}"/>
              </a:ext>
            </a:extLst>
          </p:cNvPr>
          <p:cNvSpPr>
            <a:spLocks noGrp="1"/>
          </p:cNvSpPr>
          <p:nvPr>
            <p:ph type="title"/>
          </p:nvPr>
        </p:nvSpPr>
        <p:spPr/>
        <p:txBody>
          <a:bodyPr/>
          <a:lstStyle/>
          <a:p>
            <a:r>
              <a:rPr lang="en-US" altLang="ko-KR" dirty="0"/>
              <a:t>Attenuation</a:t>
            </a:r>
            <a:endParaRPr kumimoji="1"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F2BFAEB-5FB4-1740-8DC6-B3C5DD0C903D}"/>
                  </a:ext>
                </a:extLst>
              </p:cNvPr>
              <p:cNvSpPr>
                <a:spLocks noGrp="1"/>
              </p:cNvSpPr>
              <p:nvPr>
                <p:ph idx="1"/>
              </p:nvPr>
            </p:nvSpPr>
            <p:spPr>
              <a:xfrm>
                <a:off x="251460" y="1066800"/>
                <a:ext cx="11734436" cy="5471160"/>
              </a:xfrm>
            </p:spPr>
            <p:txBody>
              <a:bodyPr/>
              <a:lstStyle/>
              <a:p>
                <a:r>
                  <a:rPr kumimoji="1" lang="en-US" altLang="ko-KR" dirty="0"/>
                  <a:t>Reducing intensity of light over the distance a light ray travels</a:t>
                </a:r>
              </a:p>
              <a:p>
                <a:r>
                  <a:rPr lang="en-US" altLang="ko-KR" dirty="0"/>
                  <a:t>Simple solution – linear interpolation – but not realistic</a:t>
                </a:r>
              </a:p>
              <a:p>
                <a:pPr lvl="1"/>
                <a:r>
                  <a:rPr lang="en-US" altLang="ko-KR" dirty="0"/>
                  <a:t>Light’s brightness diminishes quickly at the start, more slowly over distance</a:t>
                </a:r>
              </a:p>
              <a:p>
                <a:r>
                  <a:rPr lang="en-US" altLang="ko-KR" dirty="0"/>
                  <a:t>Attenuation function design</a:t>
                </a:r>
              </a:p>
              <a:p>
                <a:pPr marL="457200" lvl="1" indent="0">
                  <a:buNone/>
                </a:pPr>
                <a:endParaRPr lang="en-US" altLang="ko-KR" b="0" dirty="0"/>
              </a:p>
              <a:p>
                <a:pPr marL="457200" lvl="1" indent="0">
                  <a:buNone/>
                </a:pPr>
                <a:endParaRPr lang="en-US" altLang="ko-KR" dirty="0"/>
              </a:p>
              <a:p>
                <a:pPr marL="457200" lvl="1" indent="0">
                  <a:buNone/>
                </a:pPr>
                <a:endParaRPr lang="en-US" altLang="ko-KR" b="0" dirty="0"/>
              </a:p>
              <a:p>
                <a:pPr marL="457200" lvl="1" indent="0">
                  <a:buNone/>
                </a:pPr>
                <a:endParaRPr lang="en-US" altLang="ko-KR" b="0" dirty="0"/>
              </a:p>
              <a:p>
                <a:pPr marL="457200" lvl="1" indent="0">
                  <a:buNone/>
                </a:pPr>
                <a:endParaRPr lang="en-US" altLang="ko-KR" b="0" dirty="0"/>
              </a:p>
              <a:p>
                <a:pPr marL="457200" lvl="1" indent="0">
                  <a:buNone/>
                </a:pPr>
                <a:endParaRPr lang="en-US" altLang="ko-KR" b="0" dirty="0"/>
              </a:p>
              <a:p>
                <a:pPr lvl="1"/>
                <a14:m>
                  <m:oMath xmlns:m="http://schemas.openxmlformats.org/officeDocument/2006/math">
                    <m:r>
                      <a:rPr lang="en-US" altLang="ko-KR" b="0" i="1" smtClean="0">
                        <a:latin typeface="Cambria Math" panose="02040503050406030204" pitchFamily="18" charset="0"/>
                      </a:rPr>
                      <m:t>𝑑</m:t>
                    </m:r>
                  </m:oMath>
                </a14:m>
                <a:r>
                  <a:rPr lang="en-US" altLang="ko-KR" b="0" dirty="0">
                    <a:latin typeface="+mn-lt"/>
                  </a:rPr>
                  <a:t>: distance from light source to the fragment (object’s point)</a:t>
                </a:r>
              </a:p>
              <a:p>
                <a:pPr lvl="1"/>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𝐾</m:t>
                        </m:r>
                      </m:e>
                      <m:sub>
                        <m:r>
                          <a:rPr lang="en-US" altLang="ko-KR" b="0" i="1" smtClean="0">
                            <a:latin typeface="Cambria Math" panose="02040503050406030204" pitchFamily="18" charset="0"/>
                          </a:rPr>
                          <m:t>𝑐</m:t>
                        </m:r>
                      </m:sub>
                    </m:sSub>
                  </m:oMath>
                </a14:m>
                <a:r>
                  <a:rPr lang="en-US" altLang="ko-KR" dirty="0"/>
                  <a:t>: constant term, usually 1.0 (minimum of denominator to prevent boosting)</a:t>
                </a:r>
              </a:p>
              <a:p>
                <a:pPr lvl="1"/>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𝐾</m:t>
                        </m:r>
                      </m:e>
                      <m:sub>
                        <m:r>
                          <a:rPr lang="en-US" altLang="ko-KR" b="0" i="1" smtClean="0">
                            <a:latin typeface="Cambria Math" panose="02040503050406030204" pitchFamily="18" charset="0"/>
                          </a:rPr>
                          <m:t>𝑙</m:t>
                        </m:r>
                      </m:sub>
                    </m:sSub>
                  </m:oMath>
                </a14:m>
                <a:r>
                  <a:rPr lang="en-US" altLang="ko-KR" dirty="0"/>
                  <a:t>: linear term, reduces intensity in a linear fashion</a:t>
                </a:r>
              </a:p>
              <a:p>
                <a:pPr lvl="1"/>
                <a14:m>
                  <m:oMath xmlns:m="http://schemas.openxmlformats.org/officeDocument/2006/math">
                    <m:sSub>
                      <m:sSubPr>
                        <m:ctrlPr>
                          <a:rPr lang="en-US" altLang="ko-KR" b="0" i="1" smtClean="0">
                            <a:latin typeface="Cambria Math" panose="02040503050406030204" pitchFamily="18" charset="0"/>
                          </a:rPr>
                        </m:ctrlPr>
                      </m:sSubPr>
                      <m:e>
                        <m:r>
                          <a:rPr lang="en-US" altLang="ko-KR" b="0" i="1" smtClean="0">
                            <a:latin typeface="Cambria Math" panose="02040503050406030204" pitchFamily="18" charset="0"/>
                          </a:rPr>
                          <m:t>𝐾</m:t>
                        </m:r>
                      </m:e>
                      <m:sub>
                        <m:r>
                          <a:rPr lang="en-US" altLang="ko-KR" b="0" i="1" smtClean="0">
                            <a:latin typeface="Cambria Math" panose="02040503050406030204" pitchFamily="18" charset="0"/>
                          </a:rPr>
                          <m:t>𝑞</m:t>
                        </m:r>
                      </m:sub>
                    </m:sSub>
                  </m:oMath>
                </a14:m>
                <a:r>
                  <a:rPr lang="en-US" altLang="ko-KR" dirty="0"/>
                  <a:t>: quadratic term, less effect when </a:t>
                </a:r>
                <a14:m>
                  <m:oMath xmlns:m="http://schemas.openxmlformats.org/officeDocument/2006/math">
                    <m:r>
                      <a:rPr lang="en-US" altLang="ko-KR" i="1" dirty="0" smtClean="0">
                        <a:latin typeface="Cambria Math" panose="02040503050406030204" pitchFamily="18" charset="0"/>
                      </a:rPr>
                      <m:t>𝑑</m:t>
                    </m:r>
                  </m:oMath>
                </a14:m>
                <a:r>
                  <a:rPr lang="en-US" altLang="ko-KR" dirty="0"/>
                  <a:t> is small but larger effect when </a:t>
                </a:r>
                <a14:m>
                  <m:oMath xmlns:m="http://schemas.openxmlformats.org/officeDocument/2006/math">
                    <m:r>
                      <a:rPr lang="en-US" altLang="ko-KR" i="1" dirty="0" smtClean="0">
                        <a:latin typeface="Cambria Math" panose="02040503050406030204" pitchFamily="18" charset="0"/>
                      </a:rPr>
                      <m:t>𝑑</m:t>
                    </m:r>
                  </m:oMath>
                </a14:m>
                <a:r>
                  <a:rPr lang="en-US" altLang="ko-KR" dirty="0"/>
                  <a:t> grow</a:t>
                </a:r>
              </a:p>
            </p:txBody>
          </p:sp>
        </mc:Choice>
        <mc:Fallback xmlns="">
          <p:sp>
            <p:nvSpPr>
              <p:cNvPr id="3" name="내용 개체 틀 2">
                <a:extLst>
                  <a:ext uri="{FF2B5EF4-FFF2-40B4-BE49-F238E27FC236}">
                    <a16:creationId xmlns:a16="http://schemas.microsoft.com/office/drawing/2014/main" id="{1F2BFAEB-5FB4-1740-8DC6-B3C5DD0C903D}"/>
                  </a:ext>
                </a:extLst>
              </p:cNvPr>
              <p:cNvSpPr>
                <a:spLocks noGrp="1" noRot="1" noChangeAspect="1" noMove="1" noResize="1" noEditPoints="1" noAdjustHandles="1" noChangeArrowheads="1" noChangeShapeType="1" noTextEdit="1"/>
              </p:cNvSpPr>
              <p:nvPr>
                <p:ph idx="1"/>
              </p:nvPr>
            </p:nvSpPr>
            <p:spPr>
              <a:xfrm>
                <a:off x="251460" y="1066800"/>
                <a:ext cx="11734436" cy="5471160"/>
              </a:xfrm>
              <a:blipFill>
                <a:blip r:embed="rId3"/>
                <a:stretch>
                  <a:fillRect l="-973" t="-1624"/>
                </a:stretch>
              </a:blipFill>
            </p:spPr>
            <p:txBody>
              <a:bodyPr/>
              <a:lstStyle/>
              <a:p>
                <a:r>
                  <a:rPr lang="ko-KR" altLang="en-US">
                    <a:noFill/>
                  </a:rPr>
                  <a:t> </a:t>
                </a:r>
              </a:p>
            </p:txBody>
          </p:sp>
        </mc:Fallback>
      </mc:AlternateContent>
      <p:sp>
        <p:nvSpPr>
          <p:cNvPr id="4" name="슬라이드 번호 개체 틀 3">
            <a:extLst>
              <a:ext uri="{FF2B5EF4-FFF2-40B4-BE49-F238E27FC236}">
                <a16:creationId xmlns:a16="http://schemas.microsoft.com/office/drawing/2014/main" id="{EC42DDF7-882A-1849-A4A8-0118B01D219F}"/>
              </a:ext>
            </a:extLst>
          </p:cNvPr>
          <p:cNvSpPr>
            <a:spLocks noGrp="1"/>
          </p:cNvSpPr>
          <p:nvPr>
            <p:ph type="sldNum" sz="quarter" idx="12"/>
          </p:nvPr>
        </p:nvSpPr>
        <p:spPr/>
        <p:txBody>
          <a:bodyPr/>
          <a:lstStyle/>
          <a:p>
            <a:fld id="{B81C3356-60A9-4391-B4BA-980644DD2ECD}" type="slidenum">
              <a:rPr lang="ko-KR" altLang="en-US" smtClean="0"/>
              <a:t>6</a:t>
            </a:fld>
            <a:endParaRPr lang="ko-KR" altLang="en-US"/>
          </a:p>
        </p:txBody>
      </p:sp>
      <mc:AlternateContent xmlns:mc="http://schemas.openxmlformats.org/markup-compatibility/2006" xmlns:a14="http://schemas.microsoft.com/office/drawing/2010/main">
        <mc:Choice Requires="a14">
          <p:sp>
            <p:nvSpPr>
              <p:cNvPr id="5" name="직사각형 4">
                <a:extLst>
                  <a:ext uri="{FF2B5EF4-FFF2-40B4-BE49-F238E27FC236}">
                    <a16:creationId xmlns:a16="http://schemas.microsoft.com/office/drawing/2014/main" id="{CD1CA31E-466A-A549-8F75-53DEA08AB63E}"/>
                  </a:ext>
                </a:extLst>
              </p:cNvPr>
              <p:cNvSpPr/>
              <p:nvPr/>
            </p:nvSpPr>
            <p:spPr>
              <a:xfrm>
                <a:off x="945916" y="3050851"/>
                <a:ext cx="3355727" cy="7562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𝐹</m:t>
                          </m:r>
                        </m:e>
                        <m:sub>
                          <m:r>
                            <a:rPr lang="en-US" altLang="ko-KR" sz="2000" i="1">
                              <a:latin typeface="Cambria Math" panose="02040503050406030204" pitchFamily="18" charset="0"/>
                            </a:rPr>
                            <m:t>𝑎𝑡𝑡</m:t>
                          </m:r>
                        </m:sub>
                      </m:sSub>
                      <m:r>
                        <a:rPr lang="en-US" altLang="ko-KR" sz="2000" i="1">
                          <a:latin typeface="Cambria Math" panose="02040503050406030204" pitchFamily="18" charset="0"/>
                        </a:rPr>
                        <m:t>=</m:t>
                      </m:r>
                      <m:f>
                        <m:fPr>
                          <m:ctrlPr>
                            <a:rPr lang="en-US" altLang="ko-KR" sz="2000" i="1">
                              <a:latin typeface="Cambria Math" panose="02040503050406030204" pitchFamily="18" charset="0"/>
                            </a:rPr>
                          </m:ctrlPr>
                        </m:fPr>
                        <m:num>
                          <m:r>
                            <a:rPr lang="en-US" altLang="ko-KR" sz="2000" i="1">
                              <a:latin typeface="Cambria Math" panose="02040503050406030204" pitchFamily="18" charset="0"/>
                            </a:rPr>
                            <m:t>1.0</m:t>
                          </m:r>
                        </m:num>
                        <m:den>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𝐾</m:t>
                              </m:r>
                            </m:e>
                            <m:sub>
                              <m:r>
                                <a:rPr lang="en-US" altLang="ko-KR" sz="2000" i="1">
                                  <a:latin typeface="Cambria Math" panose="02040503050406030204" pitchFamily="18" charset="0"/>
                                </a:rPr>
                                <m:t>𝑐</m:t>
                              </m:r>
                            </m:sub>
                          </m:sSub>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𝐾</m:t>
                              </m:r>
                            </m:e>
                            <m:sub>
                              <m:r>
                                <a:rPr lang="en-US" altLang="ko-KR" sz="2000" i="1">
                                  <a:latin typeface="Cambria Math" panose="02040503050406030204" pitchFamily="18" charset="0"/>
                                </a:rPr>
                                <m:t>𝑙</m:t>
                              </m:r>
                            </m:sub>
                          </m:sSub>
                          <m:r>
                            <a:rPr lang="en-US" altLang="ko-KR" sz="2000" i="1">
                              <a:latin typeface="Cambria Math" panose="02040503050406030204" pitchFamily="18" charset="0"/>
                            </a:rPr>
                            <m:t>∗</m:t>
                          </m:r>
                          <m:r>
                            <a:rPr lang="en-US" altLang="ko-KR" sz="2000" i="1">
                              <a:latin typeface="Cambria Math" panose="02040503050406030204" pitchFamily="18" charset="0"/>
                            </a:rPr>
                            <m:t>𝑑</m:t>
                          </m:r>
                          <m:r>
                            <a:rPr lang="en-US" altLang="ko-KR" sz="2000" i="1">
                              <a:latin typeface="Cambria Math" panose="02040503050406030204" pitchFamily="18" charset="0"/>
                            </a:rPr>
                            <m:t>+</m:t>
                          </m:r>
                          <m:sSub>
                            <m:sSubPr>
                              <m:ctrlPr>
                                <a:rPr lang="en-US" altLang="ko-KR" sz="2000" i="1">
                                  <a:latin typeface="Cambria Math" panose="02040503050406030204" pitchFamily="18" charset="0"/>
                                </a:rPr>
                              </m:ctrlPr>
                            </m:sSubPr>
                            <m:e>
                              <m:r>
                                <a:rPr lang="en-US" altLang="ko-KR" sz="2000" i="1">
                                  <a:latin typeface="Cambria Math" panose="02040503050406030204" pitchFamily="18" charset="0"/>
                                </a:rPr>
                                <m:t>𝐾</m:t>
                              </m:r>
                            </m:e>
                            <m:sub>
                              <m:r>
                                <a:rPr lang="en-US" altLang="ko-KR" sz="2000" i="1">
                                  <a:latin typeface="Cambria Math" panose="02040503050406030204" pitchFamily="18" charset="0"/>
                                </a:rPr>
                                <m:t>𝑞</m:t>
                              </m:r>
                            </m:sub>
                          </m:sSub>
                          <m:r>
                            <a:rPr lang="en-US" altLang="ko-KR" sz="2000" i="1">
                              <a:latin typeface="Cambria Math" panose="02040503050406030204" pitchFamily="18" charset="0"/>
                            </a:rPr>
                            <m:t>∗</m:t>
                          </m:r>
                          <m:sSup>
                            <m:sSupPr>
                              <m:ctrlPr>
                                <a:rPr lang="en-US" altLang="ko-KR" sz="2000" i="1">
                                  <a:latin typeface="Cambria Math" panose="02040503050406030204" pitchFamily="18" charset="0"/>
                                </a:rPr>
                              </m:ctrlPr>
                            </m:sSupPr>
                            <m:e>
                              <m:r>
                                <a:rPr lang="en-US" altLang="ko-KR" sz="2000" i="1">
                                  <a:latin typeface="Cambria Math" panose="02040503050406030204" pitchFamily="18" charset="0"/>
                                </a:rPr>
                                <m:t>𝑑</m:t>
                              </m:r>
                            </m:e>
                            <m:sup>
                              <m:r>
                                <a:rPr lang="en-US" altLang="ko-KR" sz="2000" i="1">
                                  <a:latin typeface="Cambria Math" panose="02040503050406030204" pitchFamily="18" charset="0"/>
                                </a:rPr>
                                <m:t>2</m:t>
                              </m:r>
                            </m:sup>
                          </m:sSup>
                        </m:den>
                      </m:f>
                    </m:oMath>
                  </m:oMathPara>
                </a14:m>
                <a:endParaRPr lang="ko-KR" altLang="en-US" sz="2000" dirty="0"/>
              </a:p>
            </p:txBody>
          </p:sp>
        </mc:Choice>
        <mc:Fallback xmlns="">
          <p:sp>
            <p:nvSpPr>
              <p:cNvPr id="5" name="직사각형 4">
                <a:extLst>
                  <a:ext uri="{FF2B5EF4-FFF2-40B4-BE49-F238E27FC236}">
                    <a16:creationId xmlns:a16="http://schemas.microsoft.com/office/drawing/2014/main" id="{CD1CA31E-466A-A549-8F75-53DEA08AB63E}"/>
                  </a:ext>
                </a:extLst>
              </p:cNvPr>
              <p:cNvSpPr>
                <a:spLocks noRot="1" noChangeAspect="1" noMove="1" noResize="1" noEditPoints="1" noAdjustHandles="1" noChangeArrowheads="1" noChangeShapeType="1" noTextEdit="1"/>
              </p:cNvSpPr>
              <p:nvPr/>
            </p:nvSpPr>
            <p:spPr>
              <a:xfrm>
                <a:off x="945916" y="3050851"/>
                <a:ext cx="3355727" cy="756297"/>
              </a:xfrm>
              <a:prstGeom prst="rect">
                <a:avLst/>
              </a:prstGeom>
              <a:blipFill>
                <a:blip r:embed="rId4"/>
                <a:stretch>
                  <a:fillRect/>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66D5BBEE-9752-8B42-B2E0-A60938490745}"/>
              </a:ext>
            </a:extLst>
          </p:cNvPr>
          <p:cNvPicPr>
            <a:picLocks noChangeAspect="1"/>
          </p:cNvPicPr>
          <p:nvPr/>
        </p:nvPicPr>
        <p:blipFill>
          <a:blip>
            <a:clrChange>
              <a:clrFrom>
                <a:srgbClr val="EEEEEE"/>
              </a:clrFrom>
              <a:clrTo>
                <a:srgbClr val="EEEEEE">
                  <a:alpha val="0"/>
                </a:srgbClr>
              </a:clrTo>
            </a:clrChange>
          </a:blip>
          <a:stretch>
            <a:fillRect/>
          </a:stretch>
        </p:blipFill>
        <p:spPr>
          <a:xfrm>
            <a:off x="6648915" y="2347680"/>
            <a:ext cx="4710562" cy="2667665"/>
          </a:xfrm>
          <a:prstGeom prst="rect">
            <a:avLst/>
          </a:prstGeom>
        </p:spPr>
      </p:pic>
      <p:sp>
        <p:nvSpPr>
          <p:cNvPr id="7" name="직사각형 6">
            <a:extLst>
              <a:ext uri="{FF2B5EF4-FFF2-40B4-BE49-F238E27FC236}">
                <a16:creationId xmlns:a16="http://schemas.microsoft.com/office/drawing/2014/main" id="{48810C2A-5A6E-4442-A348-9F33DCAE4668}"/>
              </a:ext>
            </a:extLst>
          </p:cNvPr>
          <p:cNvSpPr/>
          <p:nvPr/>
        </p:nvSpPr>
        <p:spPr>
          <a:xfrm>
            <a:off x="3218168" y="4429956"/>
            <a:ext cx="3430747" cy="276999"/>
          </a:xfrm>
          <a:prstGeom prst="rect">
            <a:avLst/>
          </a:prstGeom>
        </p:spPr>
        <p:txBody>
          <a:bodyPr wrap="none">
            <a:spAutoFit/>
          </a:bodyPr>
          <a:lstStyle/>
          <a:p>
            <a:r>
              <a:rPr lang="en" altLang="ko-KR" sz="1200" dirty="0"/>
              <a:t>https://learnopengl.com/Lighting/Light-casters</a:t>
            </a:r>
            <a:endParaRPr lang="ko-KR" altLang="en-US" sz="1200" dirty="0"/>
          </a:p>
        </p:txBody>
      </p:sp>
    </p:spTree>
    <p:extLst>
      <p:ext uri="{BB962C8B-B14F-4D97-AF65-F5344CB8AC3E}">
        <p14:creationId xmlns:p14="http://schemas.microsoft.com/office/powerpoint/2010/main" val="782427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EA94AF-89C9-4648-B8A0-6DAFAD97AFA3}"/>
              </a:ext>
            </a:extLst>
          </p:cNvPr>
          <p:cNvSpPr>
            <a:spLocks noGrp="1"/>
          </p:cNvSpPr>
          <p:nvPr>
            <p:ph type="title"/>
          </p:nvPr>
        </p:nvSpPr>
        <p:spPr/>
        <p:txBody>
          <a:bodyPr/>
          <a:lstStyle/>
          <a:p>
            <a:r>
              <a:rPr kumimoji="1" lang="en-US" altLang="ko-KR" dirty="0"/>
              <a:t>Value of Terms (Example)</a:t>
            </a:r>
            <a:endParaRPr kumimoji="1" lang="ko-KR" altLang="en-US" dirty="0"/>
          </a:p>
        </p:txBody>
      </p:sp>
      <p:sp>
        <p:nvSpPr>
          <p:cNvPr id="3" name="내용 개체 틀 2">
            <a:extLst>
              <a:ext uri="{FF2B5EF4-FFF2-40B4-BE49-F238E27FC236}">
                <a16:creationId xmlns:a16="http://schemas.microsoft.com/office/drawing/2014/main" id="{B856C106-E710-244A-A86B-73BD097F4A4D}"/>
              </a:ext>
            </a:extLst>
          </p:cNvPr>
          <p:cNvSpPr>
            <a:spLocks noGrp="1"/>
          </p:cNvSpPr>
          <p:nvPr>
            <p:ph idx="1"/>
          </p:nvPr>
        </p:nvSpPr>
        <p:spPr>
          <a:xfrm>
            <a:off x="251460" y="1925782"/>
            <a:ext cx="6980613" cy="4087091"/>
          </a:xfrm>
        </p:spPr>
        <p:txBody>
          <a:bodyPr/>
          <a:lstStyle/>
          <a:p>
            <a:r>
              <a:rPr kumimoji="1" lang="en-US" altLang="ko-KR" dirty="0"/>
              <a:t>in Ogre3D’s wiki </a:t>
            </a:r>
            <a:r>
              <a:rPr kumimoji="1" lang="en-US" altLang="ko-KR" sz="2000" dirty="0"/>
              <a:t>(</a:t>
            </a:r>
            <a:r>
              <a:rPr lang="en" altLang="ko-KR" sz="2000" dirty="0">
                <a:hlinkClick r:id="rId3"/>
              </a:rPr>
              <a:t>http://wiki.ogre3d.org/tiki-index.php?page=-Point+Light+Attenuation</a:t>
            </a:r>
            <a:r>
              <a:rPr lang="en" altLang="ko-KR" sz="2000" dirty="0"/>
              <a:t>)</a:t>
            </a:r>
          </a:p>
          <a:p>
            <a:pPr lvl="1"/>
            <a:r>
              <a:rPr lang="en" altLang="ko-KR" dirty="0"/>
              <a:t>Three terms for realistic (sort of) light source that covers a specific distance (radius)</a:t>
            </a:r>
          </a:p>
          <a:p>
            <a:pPr lvl="1"/>
            <a:endParaRPr kumimoji="1" lang="en" altLang="ko-KR" dirty="0"/>
          </a:p>
          <a:p>
            <a:r>
              <a:rPr lang="en" altLang="ko-KR" dirty="0"/>
              <a:t>In our environment a distance of 32 to 100 is generally enough for most lights.</a:t>
            </a:r>
            <a:endParaRPr kumimoji="1" lang="ko-KR" altLang="en-US" dirty="0"/>
          </a:p>
        </p:txBody>
      </p:sp>
      <p:sp>
        <p:nvSpPr>
          <p:cNvPr id="4" name="슬라이드 번호 개체 틀 3">
            <a:extLst>
              <a:ext uri="{FF2B5EF4-FFF2-40B4-BE49-F238E27FC236}">
                <a16:creationId xmlns:a16="http://schemas.microsoft.com/office/drawing/2014/main" id="{2C3FABDB-9A83-354F-BEA2-ACBA28086798}"/>
              </a:ext>
            </a:extLst>
          </p:cNvPr>
          <p:cNvSpPr>
            <a:spLocks noGrp="1"/>
          </p:cNvSpPr>
          <p:nvPr>
            <p:ph type="sldNum" sz="quarter" idx="12"/>
          </p:nvPr>
        </p:nvSpPr>
        <p:spPr/>
        <p:txBody>
          <a:bodyPr/>
          <a:lstStyle/>
          <a:p>
            <a:fld id="{B81C3356-60A9-4391-B4BA-980644DD2ECD}" type="slidenum">
              <a:rPr lang="ko-KR" altLang="en-US" smtClean="0"/>
              <a:t>7</a:t>
            </a:fld>
            <a:endParaRPr lang="ko-KR" altLang="en-US"/>
          </a:p>
        </p:txBody>
      </p:sp>
      <p:pic>
        <p:nvPicPr>
          <p:cNvPr id="5" name="그림 4">
            <a:extLst>
              <a:ext uri="{FF2B5EF4-FFF2-40B4-BE49-F238E27FC236}">
                <a16:creationId xmlns:a16="http://schemas.microsoft.com/office/drawing/2014/main" id="{B1D096AD-1763-8844-AD18-D6B0CF47F44B}"/>
              </a:ext>
            </a:extLst>
          </p:cNvPr>
          <p:cNvPicPr>
            <a:picLocks noChangeAspect="1"/>
          </p:cNvPicPr>
          <p:nvPr/>
        </p:nvPicPr>
        <p:blipFill>
          <a:blip/>
          <a:stretch>
            <a:fillRect/>
          </a:stretch>
        </p:blipFill>
        <p:spPr>
          <a:xfrm>
            <a:off x="7649422" y="1376403"/>
            <a:ext cx="3614324" cy="4851956"/>
          </a:xfrm>
          <a:prstGeom prst="rect">
            <a:avLst/>
          </a:prstGeom>
          <a:ln>
            <a:solidFill>
              <a:schemeClr val="bg1">
                <a:lumMod val="75000"/>
              </a:schemeClr>
            </a:solidFill>
          </a:ln>
        </p:spPr>
      </p:pic>
    </p:spTree>
    <p:extLst>
      <p:ext uri="{BB962C8B-B14F-4D97-AF65-F5344CB8AC3E}">
        <p14:creationId xmlns:p14="http://schemas.microsoft.com/office/powerpoint/2010/main" val="386864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제목 4">
            <a:extLst>
              <a:ext uri="{FF2B5EF4-FFF2-40B4-BE49-F238E27FC236}">
                <a16:creationId xmlns:a16="http://schemas.microsoft.com/office/drawing/2014/main" id="{63064D6C-08ED-F04D-8FF2-2CD37473B597}"/>
              </a:ext>
            </a:extLst>
          </p:cNvPr>
          <p:cNvSpPr>
            <a:spLocks noGrp="1"/>
          </p:cNvSpPr>
          <p:nvPr>
            <p:ph type="ctrTitle"/>
          </p:nvPr>
        </p:nvSpPr>
        <p:spPr>
          <a:xfrm>
            <a:off x="914400" y="1161437"/>
            <a:ext cx="10363200" cy="1470025"/>
          </a:xfrm>
        </p:spPr>
        <p:txBody>
          <a:bodyPr/>
          <a:lstStyle/>
          <a:p>
            <a:r>
              <a:rPr kumimoji="1" lang="en-US" altLang="ko-KR" dirty="0"/>
              <a:t>Program 21_</a:t>
            </a:r>
            <a:r>
              <a:rPr lang="en-US" altLang="ko-KR" dirty="0"/>
              <a:t>PointLight</a:t>
            </a:r>
            <a:endParaRPr kumimoji="1" lang="ko-KR" altLang="en-US" dirty="0"/>
          </a:p>
        </p:txBody>
      </p:sp>
      <p:sp>
        <p:nvSpPr>
          <p:cNvPr id="4" name="슬라이드 번호 개체 틀 3">
            <a:extLst>
              <a:ext uri="{FF2B5EF4-FFF2-40B4-BE49-F238E27FC236}">
                <a16:creationId xmlns:a16="http://schemas.microsoft.com/office/drawing/2014/main" id="{5F10B832-ED36-2240-A6B1-10AF9C6185AF}"/>
              </a:ext>
            </a:extLst>
          </p:cNvPr>
          <p:cNvSpPr>
            <a:spLocks noGrp="1"/>
          </p:cNvSpPr>
          <p:nvPr>
            <p:ph type="sldNum" sz="quarter" idx="12"/>
          </p:nvPr>
        </p:nvSpPr>
        <p:spPr>
          <a:xfrm>
            <a:off x="11674475" y="6396038"/>
            <a:ext cx="517525" cy="323850"/>
          </a:xfrm>
        </p:spPr>
        <p:txBody>
          <a:bodyPr/>
          <a:lstStyle/>
          <a:p>
            <a:fld id="{B81C3356-60A9-4391-B4BA-980644DD2ECD}" type="slidenum">
              <a:rPr lang="ko-KR" altLang="en-US" smtClean="0"/>
              <a:t>8</a:t>
            </a:fld>
            <a:endParaRPr lang="ko-KR" altLang="en-US" dirty="0"/>
          </a:p>
        </p:txBody>
      </p:sp>
      <p:sp>
        <p:nvSpPr>
          <p:cNvPr id="7" name="TextBox 6">
            <a:extLst>
              <a:ext uri="{FF2B5EF4-FFF2-40B4-BE49-F238E27FC236}">
                <a16:creationId xmlns:a16="http://schemas.microsoft.com/office/drawing/2014/main" id="{28CED5B8-0D75-7D4D-B662-997D97B6CA19}"/>
              </a:ext>
            </a:extLst>
          </p:cNvPr>
          <p:cNvSpPr txBox="1"/>
          <p:nvPr/>
        </p:nvSpPr>
        <p:spPr>
          <a:xfrm>
            <a:off x="4950354" y="2631462"/>
            <a:ext cx="6580113" cy="1569660"/>
          </a:xfrm>
          <a:prstGeom prst="rect">
            <a:avLst/>
          </a:prstGeom>
          <a:noFill/>
        </p:spPr>
        <p:txBody>
          <a:bodyPr wrap="square" rtlCol="0">
            <a:spAutoFit/>
          </a:bodyPr>
          <a:lstStyle/>
          <a:p>
            <a:pPr marL="285750" indent="-285750">
              <a:buFont typeface="Arial" panose="020B0604020202020204" pitchFamily="34" charset="0"/>
              <a:buChar char="•"/>
            </a:pPr>
            <a:r>
              <a:rPr kumimoji="1" lang="en-US" altLang="ko-KR" sz="2400" dirty="0"/>
              <a:t>Mouse left button: Arcball interface</a:t>
            </a:r>
          </a:p>
          <a:p>
            <a:pPr marL="285750" indent="-285750">
              <a:buFont typeface="Arial" panose="020B0604020202020204" pitchFamily="34" charset="0"/>
              <a:buChar char="•"/>
            </a:pPr>
            <a:r>
              <a:rPr kumimoji="1" lang="en-US" altLang="ko-KR" sz="2400" dirty="0"/>
              <a:t>Keyboard</a:t>
            </a:r>
          </a:p>
          <a:p>
            <a:pPr marL="742950" lvl="1" indent="-285750">
              <a:buFont typeface="Arial" panose="020B0604020202020204" pitchFamily="34" charset="0"/>
              <a:buChar char="•"/>
            </a:pPr>
            <a:r>
              <a:rPr kumimoji="1" lang="en-US" altLang="ko-KR" sz="2400" dirty="0"/>
              <a:t>‘a’: toggle object and camera rotation</a:t>
            </a:r>
          </a:p>
          <a:p>
            <a:pPr marL="742950" lvl="1" indent="-285750">
              <a:buFont typeface="Arial" panose="020B0604020202020204" pitchFamily="34" charset="0"/>
              <a:buChar char="•"/>
            </a:pPr>
            <a:r>
              <a:rPr kumimoji="1" lang="en-US" altLang="ko-KR" sz="2400" dirty="0"/>
              <a:t>‘r’: reset the </a:t>
            </a:r>
            <a:r>
              <a:rPr kumimoji="1" lang="en-US" altLang="ko-KR" sz="2400" dirty="0" err="1"/>
              <a:t>arcball</a:t>
            </a:r>
            <a:r>
              <a:rPr kumimoji="1" lang="en-US" altLang="ko-KR" sz="2400" dirty="0"/>
              <a:t> interface</a:t>
            </a:r>
          </a:p>
        </p:txBody>
      </p:sp>
      <p:pic>
        <p:nvPicPr>
          <p:cNvPr id="3" name="그림 2">
            <a:extLst>
              <a:ext uri="{FF2B5EF4-FFF2-40B4-BE49-F238E27FC236}">
                <a16:creationId xmlns:a16="http://schemas.microsoft.com/office/drawing/2014/main" id="{DE9562AF-1F70-CFE0-7009-68823039A6A1}"/>
              </a:ext>
            </a:extLst>
          </p:cNvPr>
          <p:cNvPicPr>
            <a:picLocks noChangeAspect="1"/>
          </p:cNvPicPr>
          <p:nvPr/>
        </p:nvPicPr>
        <p:blipFill>
          <a:blip/>
          <a:stretch>
            <a:fillRect/>
          </a:stretch>
        </p:blipFill>
        <p:spPr>
          <a:xfrm>
            <a:off x="1214081" y="2417062"/>
            <a:ext cx="3629382" cy="3618953"/>
          </a:xfrm>
          <a:prstGeom prst="rect">
            <a:avLst/>
          </a:prstGeom>
        </p:spPr>
      </p:pic>
    </p:spTree>
    <p:extLst>
      <p:ext uri="{BB962C8B-B14F-4D97-AF65-F5344CB8AC3E}">
        <p14:creationId xmlns:p14="http://schemas.microsoft.com/office/powerpoint/2010/main" val="4135995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E833E60-13F2-AC42-91C3-3E033E4B34C0}"/>
              </a:ext>
            </a:extLst>
          </p:cNvPr>
          <p:cNvSpPr>
            <a:spLocks noGrp="1"/>
          </p:cNvSpPr>
          <p:nvPr>
            <p:ph type="title"/>
          </p:nvPr>
        </p:nvSpPr>
        <p:spPr/>
        <p:txBody>
          <a:bodyPr/>
          <a:lstStyle/>
          <a:p>
            <a:r>
              <a:rPr kumimoji="1" lang="en-US" altLang="ko-KR" dirty="0"/>
              <a:t>Spotlight</a:t>
            </a:r>
            <a:endParaRPr kumimoji="1" lang="ko-KR" altLang="en-US" dirty="0"/>
          </a:p>
        </p:txBody>
      </p:sp>
      <p:sp>
        <p:nvSpPr>
          <p:cNvPr id="3" name="내용 개체 틀 2">
            <a:extLst>
              <a:ext uri="{FF2B5EF4-FFF2-40B4-BE49-F238E27FC236}">
                <a16:creationId xmlns:a16="http://schemas.microsoft.com/office/drawing/2014/main" id="{5D61BFE6-A67D-BD44-BA9E-770FC59B4D58}"/>
              </a:ext>
            </a:extLst>
          </p:cNvPr>
          <p:cNvSpPr>
            <a:spLocks noGrp="1"/>
          </p:cNvSpPr>
          <p:nvPr>
            <p:ph idx="1"/>
          </p:nvPr>
        </p:nvSpPr>
        <p:spPr>
          <a:xfrm>
            <a:off x="251460" y="1066800"/>
            <a:ext cx="11734436" cy="1260764"/>
          </a:xfrm>
        </p:spPr>
        <p:txBody>
          <a:bodyPr/>
          <a:lstStyle/>
          <a:p>
            <a:r>
              <a:rPr kumimoji="1" lang="en-US" altLang="ko-KR" dirty="0"/>
              <a:t>Light has a location (like point light)</a:t>
            </a:r>
          </a:p>
          <a:p>
            <a:r>
              <a:rPr lang="en" altLang="ko-KR" dirty="0"/>
              <a:t>Instead of shooting light rays in all directions, only shoots them in a specific direction</a:t>
            </a:r>
          </a:p>
          <a:p>
            <a:endParaRPr kumimoji="1" lang="ko-KR" altLang="en-US" dirty="0"/>
          </a:p>
        </p:txBody>
      </p:sp>
      <p:sp>
        <p:nvSpPr>
          <p:cNvPr id="4" name="슬라이드 번호 개체 틀 3">
            <a:extLst>
              <a:ext uri="{FF2B5EF4-FFF2-40B4-BE49-F238E27FC236}">
                <a16:creationId xmlns:a16="http://schemas.microsoft.com/office/drawing/2014/main" id="{5AF909AA-3CB7-4B49-B07F-6CF4FFE104C4}"/>
              </a:ext>
            </a:extLst>
          </p:cNvPr>
          <p:cNvSpPr>
            <a:spLocks noGrp="1"/>
          </p:cNvSpPr>
          <p:nvPr>
            <p:ph type="sldNum" sz="quarter" idx="12"/>
          </p:nvPr>
        </p:nvSpPr>
        <p:spPr/>
        <p:txBody>
          <a:bodyPr/>
          <a:lstStyle/>
          <a:p>
            <a:fld id="{B81C3356-60A9-4391-B4BA-980644DD2ECD}" type="slidenum">
              <a:rPr lang="ko-KR" altLang="en-US" smtClean="0"/>
              <a:t>9</a:t>
            </a:fld>
            <a:endParaRPr lang="ko-KR" altLang="en-US"/>
          </a:p>
        </p:txBody>
      </p:sp>
      <p:pic>
        <p:nvPicPr>
          <p:cNvPr id="6" name="그림 5">
            <a:extLst>
              <a:ext uri="{FF2B5EF4-FFF2-40B4-BE49-F238E27FC236}">
                <a16:creationId xmlns:a16="http://schemas.microsoft.com/office/drawing/2014/main" id="{FB25185D-013D-9D47-AE8B-37A17480B3BC}"/>
              </a:ext>
            </a:extLst>
          </p:cNvPr>
          <p:cNvPicPr>
            <a:picLocks noChangeAspect="1"/>
          </p:cNvPicPr>
          <p:nvPr/>
        </p:nvPicPr>
        <p:blipFill>
          <a:blip/>
          <a:stretch>
            <a:fillRect/>
          </a:stretch>
        </p:blipFill>
        <p:spPr>
          <a:xfrm>
            <a:off x="2914631" y="2466108"/>
            <a:ext cx="4821382" cy="3616037"/>
          </a:xfrm>
          <a:prstGeom prst="rect">
            <a:avLst/>
          </a:prstGeom>
        </p:spPr>
      </p:pic>
      <p:sp>
        <p:nvSpPr>
          <p:cNvPr id="5" name="직사각형 4">
            <a:extLst>
              <a:ext uri="{FF2B5EF4-FFF2-40B4-BE49-F238E27FC236}">
                <a16:creationId xmlns:a16="http://schemas.microsoft.com/office/drawing/2014/main" id="{CA4ED024-800D-E941-B5AC-CA51AA83087E}"/>
              </a:ext>
            </a:extLst>
          </p:cNvPr>
          <p:cNvSpPr/>
          <p:nvPr/>
        </p:nvSpPr>
        <p:spPr>
          <a:xfrm>
            <a:off x="2914631" y="6082145"/>
            <a:ext cx="3838358" cy="276999"/>
          </a:xfrm>
          <a:prstGeom prst="rect">
            <a:avLst/>
          </a:prstGeom>
        </p:spPr>
        <p:txBody>
          <a:bodyPr wrap="none">
            <a:spAutoFit/>
          </a:bodyPr>
          <a:lstStyle/>
          <a:p>
            <a:r>
              <a:rPr lang="en" altLang="ko-KR" sz="1200" dirty="0"/>
              <a:t>https://enduringword.com/creed-spotlight-on-jesus/</a:t>
            </a:r>
            <a:endParaRPr lang="ko-KR" altLang="en-US" sz="1200" dirty="0"/>
          </a:p>
        </p:txBody>
      </p:sp>
    </p:spTree>
    <p:extLst>
      <p:ext uri="{BB962C8B-B14F-4D97-AF65-F5344CB8AC3E}">
        <p14:creationId xmlns:p14="http://schemas.microsoft.com/office/powerpoint/2010/main" val="20567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EyYfx3OmhATBfnFJF70RTJ"/>
</p:tagLst>
</file>

<file path=ppt/tags/tag2.xml><?xml version="1.0" encoding="utf-8"?>
<p:tagLst xmlns:a="http://schemas.openxmlformats.org/drawingml/2006/main" xmlns:r="http://schemas.openxmlformats.org/officeDocument/2006/relationships" xmlns:p="http://schemas.openxmlformats.org/presentationml/2006/main">
  <p:tag name="DVSHAPEID" val="hyTjGoKkDx7872bNophISu"/>
</p:tagLst>
</file>

<file path=ppt/tags/tag3.xml><?xml version="1.0" encoding="utf-8"?>
<p:tagLst xmlns:a="http://schemas.openxmlformats.org/drawingml/2006/main" xmlns:r="http://schemas.openxmlformats.org/officeDocument/2006/relationships" xmlns:p="http://schemas.openxmlformats.org/presentationml/2006/main">
  <p:tag name="DVSHAPEID" val="bdJ2ZZJRYtHT4YRfL83qtV"/>
</p:tagLst>
</file>

<file path=ppt/theme/theme1.xml><?xml version="1.0" encoding="utf-8"?>
<a:theme xmlns:a="http://schemas.openxmlformats.org/drawingml/2006/main" name="1_Office 테마">
  <a:themeElements>
    <a:clrScheme name="사용자 지정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89244"/>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bg1">
              <a:lumMod val="75000"/>
            </a:schemeClr>
          </a:solidFill>
        </a:ln>
      </a:spPr>
      <a:bodyPr wrap="square">
        <a:noAutofit/>
      </a:bodyPr>
      <a:lstStyle>
        <a:defPPr algn="l">
          <a:defRPr b="1" dirty="0" smtClean="0">
            <a:solidFill>
              <a:srgbClr val="9B2393"/>
            </a:solidFill>
            <a:latin typeface="Menlo" panose="020B0609030804020204" pitchFamily="49" charset="0"/>
          </a:defRPr>
        </a:defPPr>
      </a:lstStyle>
    </a:spDef>
    <a:txDef>
      <a:spPr>
        <a:noFill/>
      </a:spPr>
      <a:bodyPr wrap="square">
        <a:spAutoFit/>
      </a:bodyPr>
      <a:lstStyle>
        <a:defPPr marL="285750" indent="-285750" algn="l">
          <a:buFont typeface="Arial" panose="020B0604020202020204" pitchFamily="34" charset="0"/>
          <a:buChar char="•"/>
          <a:defRPr sz="2000" dirty="0" smtClean="0">
            <a:solidFill>
              <a:schemeClr val="tx1">
                <a:lumMod val="65000"/>
                <a:lumOff val="35000"/>
              </a:schemeClr>
            </a:solidFill>
            <a:latin typeface="Tahoma" panose="020B0604030504040204" pitchFamily="34" charset="0"/>
            <a:ea typeface="Tahoma" panose="020B0604030504040204" pitchFamily="34" charset="0"/>
            <a:cs typeface="Tahoma" panose="020B0604030504040204" pitchFamily="34" charset="0"/>
          </a:defRPr>
        </a:defPPr>
      </a:lstStyle>
    </a:tx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10041</TotalTime>
  <Words>3037</Words>
  <Application>Microsoft Macintosh PowerPoint</Application>
  <PresentationFormat>와이드스크린</PresentationFormat>
  <Paragraphs>211</Paragraphs>
  <Slides>14</Slides>
  <Notes>13</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14</vt:i4>
      </vt:variant>
    </vt:vector>
  </HeadingPairs>
  <TitlesOfParts>
    <vt:vector size="24" baseType="lpstr">
      <vt:lpstr>굴림</vt:lpstr>
      <vt:lpstr>맑은 고딕</vt:lpstr>
      <vt:lpstr>시스템 서체 일반체</vt:lpstr>
      <vt:lpstr>NanumSquare Neo OTF Regular</vt:lpstr>
      <vt:lpstr>Arial</vt:lpstr>
      <vt:lpstr>Cambria Math</vt:lpstr>
      <vt:lpstr>Menlo</vt:lpstr>
      <vt:lpstr>Tahoma</vt:lpstr>
      <vt:lpstr>Wingdings</vt:lpstr>
      <vt:lpstr>1_Office 테마</vt:lpstr>
      <vt:lpstr>08 Light Casters</vt:lpstr>
      <vt:lpstr>Program 19_DiffuseMap</vt:lpstr>
      <vt:lpstr>Directional Light</vt:lpstr>
      <vt:lpstr>Program 20_Directional Light</vt:lpstr>
      <vt:lpstr>Point Lights</vt:lpstr>
      <vt:lpstr>Attenuation</vt:lpstr>
      <vt:lpstr>Value of Terms (Example)</vt:lpstr>
      <vt:lpstr>Program 21_PointLight</vt:lpstr>
      <vt:lpstr>Spotlight</vt:lpstr>
      <vt:lpstr>Spotlight</vt:lpstr>
      <vt:lpstr>Testing Cutoff (in Fragment Shader)</vt:lpstr>
      <vt:lpstr>Smooth/Soft edges</vt:lpstr>
      <vt:lpstr>Program 22_SpotLight</vt:lpstr>
      <vt:lpstr>Program 23_Multiple Lights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Blind Video Temporal Consistency</dc:title>
  <dc:creator>김영석</dc:creator>
  <cp:lastModifiedBy>인권 이</cp:lastModifiedBy>
  <cp:revision>948</cp:revision>
  <dcterms:created xsi:type="dcterms:W3CDTF">2015-11-24T04:45:21Z</dcterms:created>
  <dcterms:modified xsi:type="dcterms:W3CDTF">2025-02-19T11:00:40Z</dcterms:modified>
</cp:coreProperties>
</file>