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7"/>
  </p:notesMasterIdLst>
  <p:sldIdLst>
    <p:sldId id="257" r:id="rId2"/>
    <p:sldId id="343" r:id="rId3"/>
    <p:sldId id="370" r:id="rId4"/>
    <p:sldId id="391" r:id="rId5"/>
    <p:sldId id="392" r:id="rId6"/>
    <p:sldId id="393" r:id="rId7"/>
    <p:sldId id="371" r:id="rId8"/>
    <p:sldId id="373" r:id="rId9"/>
    <p:sldId id="374" r:id="rId10"/>
    <p:sldId id="394" r:id="rId11"/>
    <p:sldId id="395" r:id="rId12"/>
    <p:sldId id="375" r:id="rId13"/>
    <p:sldId id="380" r:id="rId14"/>
    <p:sldId id="376" r:id="rId15"/>
    <p:sldId id="3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vd" initials="a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9" autoAdjust="0"/>
    <p:restoredTop sz="71156" autoAdjust="0"/>
  </p:normalViewPr>
  <p:slideViewPr>
    <p:cSldViewPr snapToGrid="0">
      <p:cViewPr varScale="1">
        <p:scale>
          <a:sx n="98" d="100"/>
          <a:sy n="9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A50D-01DB-47CA-B0F0-ECD5A0AEFDC0}" type="datetimeFigureOut">
              <a:rPr lang="ko-KR" altLang="en-US" smtClean="0"/>
              <a:t>2025. 4. 11.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810AA-3F79-4A83-B6E2-5C05A721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6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Shader uniform variable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struct type variable</a:t>
            </a:r>
            <a:r>
              <a:rPr kumimoji="1" lang="ko-KR" altLang="en-US" dirty="0"/>
              <a:t>이 사용될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프로그램으로부터 그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어떻게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해야 할까요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struct Material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variable material</a:t>
            </a:r>
            <a:r>
              <a:rPr kumimoji="1" lang="ko-KR" altLang="en-US" dirty="0"/>
              <a:t>을 정의하였고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material.diffuse </a:t>
            </a:r>
            <a:r>
              <a:rPr kumimoji="1" lang="ko-KR" altLang="en-US" dirty="0"/>
              <a:t>와 같이 사용하였습니다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WebGL </a:t>
            </a:r>
            <a:r>
              <a:rPr kumimoji="1" lang="ko-KR" altLang="en-US" dirty="0"/>
              <a:t>프로그램에서는 </a:t>
            </a:r>
            <a:r>
              <a:rPr kumimoji="1" lang="en-US" altLang="ko-KR" dirty="0"/>
              <a:t>struct variable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variable name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field name</a:t>
            </a:r>
            <a:r>
              <a:rPr kumimoji="1" lang="ko-KR" altLang="en-US" dirty="0"/>
              <a:t>을 모두 함께 사용하여 </a:t>
            </a:r>
            <a:r>
              <a:rPr kumimoji="1" lang="en-US" altLang="ko-KR" dirty="0"/>
              <a:t>”</a:t>
            </a:r>
            <a:r>
              <a:rPr kumimoji="1" lang="en-US" altLang="ko-KR" dirty="0" err="1"/>
              <a:t>variable.field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형식의 </a:t>
            </a:r>
            <a:r>
              <a:rPr kumimoji="1" lang="en-US" altLang="ko-KR" dirty="0"/>
              <a:t>name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“material.diffuse”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3D vector (vec3) [1.0, 0.5, 0.31]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struct Light</a:t>
            </a:r>
            <a:r>
              <a:rPr kumimoji="1" lang="ko-KR" altLang="en-US" dirty="0"/>
              <a:t>의 경우에도 </a:t>
            </a:r>
            <a:r>
              <a:rPr kumimoji="1" lang="en-US" altLang="ko-KR" dirty="0"/>
              <a:t>position, ambient, diffuse</a:t>
            </a:r>
            <a:r>
              <a:rPr kumimoji="1" lang="ko-KR" altLang="en-US" dirty="0"/>
              <a:t>의 세가지 </a:t>
            </a:r>
            <a:r>
              <a:rPr kumimoji="1" lang="en-US" altLang="ko-KR" dirty="0"/>
              <a:t>field</a:t>
            </a:r>
            <a:r>
              <a:rPr kumimoji="1" lang="ko-KR" altLang="en-US" dirty="0"/>
              <a:t>가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struct Light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variable “light” </a:t>
            </a:r>
            <a:r>
              <a:rPr kumimoji="1" lang="ko-KR" altLang="en-US" dirty="0"/>
              <a:t>를 정의하였습니다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안에서는 </a:t>
            </a:r>
            <a:r>
              <a:rPr kumimoji="1" lang="en-US" altLang="ko-KR" dirty="0"/>
              <a:t>”light.ambient” </a:t>
            </a:r>
            <a:r>
              <a:rPr kumimoji="1" lang="ko-KR" altLang="en-US" dirty="0"/>
              <a:t>의 형식으로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하기 위해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프로그램에서는 </a:t>
            </a:r>
            <a:r>
              <a:rPr kumimoji="1" lang="en-US" altLang="ko-KR" dirty="0"/>
              <a:t>“light.position”, “light.ambient”, “light.diffuse” </a:t>
            </a:r>
            <a:r>
              <a:rPr kumimoji="1" lang="ko-KR" altLang="en-US" dirty="0"/>
              <a:t>와 같이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variable_name.field_name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형태로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주게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3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20429-3FA9-F2D9-A6DA-DAA1C54A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CCEFA8-A7A6-1079-DDB7-F3AA3A1A7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590DD9-5225-20B1-313C-AE9B38173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17271-C3E8-5F80-6A50-5AFE7AA67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</a:t>
            </a:r>
            <a:r>
              <a:rPr kumimoji="1" lang="en-US" altLang="ko-KR" dirty="0" err="1"/>
              <a:t>specularPower</a:t>
            </a:r>
            <a:r>
              <a:rPr kumimoji="1" lang="en-US" altLang="ko-KR" dirty="0"/>
              <a:t> (shininess) </a:t>
            </a:r>
            <a:r>
              <a:rPr kumimoji="1" lang="ko-KR" altLang="en-US" dirty="0"/>
              <a:t>값을 달리 했을 때 생기는 효과를 보여주고 있습니다</a:t>
            </a:r>
            <a:r>
              <a:rPr kumimoji="1" lang="en-US" altLang="ko-KR" dirty="0"/>
              <a:t>. shininess</a:t>
            </a:r>
            <a:r>
              <a:rPr kumimoji="1" lang="ko-KR" altLang="en-US" dirty="0"/>
              <a:t>값이 커지면 </a:t>
            </a:r>
            <a:r>
              <a:rPr kumimoji="1" lang="en-US" altLang="ko-KR" dirty="0"/>
              <a:t>specular reflection</a:t>
            </a:r>
            <a:r>
              <a:rPr kumimoji="1" lang="ko-KR" altLang="en-US" dirty="0"/>
              <a:t>이 적용되는 범위가 줄어드는 대신 반짝하는 효과는 커집니다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2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7809-4B0C-91DF-DA4B-A986CEB75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BEF7A8-21F9-DFB8-C991-C13FDCD48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3E8D45-BDD7-FBAB-BAE9-B969755B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C2C16-9338-C0CC-2C98-95876BEEB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98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8195D-5BC8-5AE8-D53B-049B625B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B9C5DE-2B6D-897F-709F-9A0311B07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3873B3-2BF7-A64D-904B-B90A5A3EA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CE2FB-66F2-9ED9-4248-DC5B88554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0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5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utl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cube.js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Cube class</a:t>
            </a:r>
            <a:r>
              <a:rPr kumimoji="1" lang="ko-KR" altLang="en-US" dirty="0"/>
              <a:t>에서 그동안 사용하지 않던 </a:t>
            </a:r>
            <a:r>
              <a:rPr kumimoji="1" lang="en-US" altLang="ko-KR" dirty="0"/>
              <a:t>normal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이제 사용할 때가 되었습니다</a:t>
            </a:r>
            <a:r>
              <a:rPr kumimoji="1" lang="en-US" altLang="ko-KR" dirty="0"/>
              <a:t>. 6</a:t>
            </a:r>
            <a:r>
              <a:rPr kumimoji="1" lang="ko-KR" altLang="en-US" dirty="0"/>
              <a:t>개의 면에 각각 하나씩 </a:t>
            </a:r>
            <a:r>
              <a:rPr kumimoji="1" lang="en-US" altLang="ko-KR" dirty="0"/>
              <a:t>normal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그러기 위해서 한 면을 이루는 네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들에 모두 같은 </a:t>
            </a:r>
            <a:r>
              <a:rPr kumimoji="1" lang="en-US" altLang="ko-KR" dirty="0"/>
              <a:t>normal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예를 들면 </a:t>
            </a:r>
            <a:r>
              <a:rPr kumimoji="1" lang="en-US" altLang="ko-KR" dirty="0"/>
              <a:t>front 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v0, v1, v2, v3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(0, 0, 1)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로 지정하였습니다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이렇게 함으로써 면과 면 사이의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는 완전히 구분되고</a:t>
            </a:r>
            <a:r>
              <a:rPr kumimoji="1" lang="en-US" altLang="ko-KR" dirty="0"/>
              <a:t>, lighting</a:t>
            </a:r>
            <a:r>
              <a:rPr kumimoji="1" lang="ko-KR" altLang="en-US" dirty="0"/>
              <a:t>을 했을 때 면들의 경계선도 확연히 보이게 됩니다</a:t>
            </a:r>
            <a:r>
              <a:rPr kumimoji="1" lang="en-US" altLang="ko-KR" dirty="0"/>
              <a:t>. (flat shading)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2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" altLang="ko-KR" dirty="0"/>
              <a:t>Vertex shader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전달되는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라는 </a:t>
            </a:r>
            <a:r>
              <a:rPr kumimoji="1" lang="en" altLang="ko-KR" dirty="0"/>
              <a:t>variable</a:t>
            </a:r>
            <a:r>
              <a:rPr kumimoji="1" lang="ko-KR" altLang="en-US" dirty="0"/>
              <a:t>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이름은 </a:t>
            </a:r>
            <a:r>
              <a:rPr kumimoji="1" lang="en-US" altLang="ko-KR" dirty="0"/>
              <a:t>"</a:t>
            </a:r>
            <a:r>
              <a:rPr kumimoji="1" lang="en" altLang="ko-KR" dirty="0"/>
              <a:t>position for fragment shader" </a:t>
            </a:r>
            <a:r>
              <a:rPr kumimoji="1" lang="ko-KR" altLang="en-US" dirty="0"/>
              <a:t>정도로 해석될 수 있겠습니다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에서 사용할 </a:t>
            </a:r>
            <a:r>
              <a:rPr kumimoji="1" lang="en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" altLang="ko-KR" dirty="0"/>
              <a:t>position coordinates</a:t>
            </a:r>
            <a:r>
              <a:rPr kumimoji="1" lang="ko-KR" altLang="en-US" dirty="0" err="1"/>
              <a:t>인데요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" altLang="ko-KR" dirty="0"/>
              <a:t>main()</a:t>
            </a:r>
            <a:r>
              <a:rPr kumimoji="1" lang="ko-KR" altLang="en-US" dirty="0"/>
              <a:t>에서의 코드를 보면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는 원래 </a:t>
            </a:r>
            <a:r>
              <a:rPr kumimoji="1" lang="en" altLang="ko-KR" dirty="0"/>
              <a:t>vertex coordinates</a:t>
            </a:r>
            <a:r>
              <a:rPr kumimoji="1" lang="ko-KR" altLang="en-US" dirty="0"/>
              <a:t>에 </a:t>
            </a:r>
            <a:r>
              <a:rPr kumimoji="1" lang="en" altLang="ko-KR" dirty="0"/>
              <a:t>model transformation</a:t>
            </a:r>
            <a:r>
              <a:rPr kumimoji="1" lang="ko-KR" altLang="en-US" dirty="0"/>
              <a:t>만 적용하여 계산됩니다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아래의 </a:t>
            </a:r>
            <a:r>
              <a:rPr kumimoji="1" lang="en" altLang="ko-KR" dirty="0" err="1"/>
              <a:t>gl_Position</a:t>
            </a:r>
            <a:r>
              <a:rPr kumimoji="1" lang="ko-KR" altLang="en-US" dirty="0"/>
              <a:t>이 </a:t>
            </a:r>
            <a:r>
              <a:rPr kumimoji="1" lang="en" altLang="ko-KR" dirty="0"/>
              <a:t>model, view, projection transformation</a:t>
            </a:r>
            <a:r>
              <a:rPr kumimoji="1" lang="ko-KR" altLang="en-US" dirty="0"/>
              <a:t>을 차례로 적용하는 것이 보이죠</a:t>
            </a:r>
            <a:r>
              <a:rPr kumimoji="1" lang="en-US" altLang="ko-KR" dirty="0"/>
              <a:t>?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는 </a:t>
            </a:r>
            <a:r>
              <a:rPr kumimoji="1" lang="en" altLang="ko-KR" dirty="0"/>
              <a:t>view</a:t>
            </a:r>
            <a:r>
              <a:rPr kumimoji="1" lang="ko-KR" altLang="en-US" dirty="0"/>
              <a:t>와 </a:t>
            </a:r>
            <a:r>
              <a:rPr kumimoji="1" lang="en" altLang="ko-KR" dirty="0"/>
              <a:t>projection transformation</a:t>
            </a:r>
            <a:r>
              <a:rPr kumimoji="1" lang="ko-KR" altLang="en-US" dirty="0"/>
              <a:t>을 적용하지 않고 </a:t>
            </a:r>
            <a:r>
              <a:rPr kumimoji="1" lang="en" altLang="ko-KR" dirty="0"/>
              <a:t>modeling transformation</a:t>
            </a:r>
            <a:r>
              <a:rPr kumimoji="1" lang="ko-KR" altLang="en-US" dirty="0"/>
              <a:t>만 적용한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이렇게 해서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를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넘기는 이유는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diffuse reflection</a:t>
            </a:r>
            <a:r>
              <a:rPr kumimoji="1" lang="ko-KR" altLang="en-US" dirty="0"/>
              <a:t>을 위한 계산이 이루어 지기 때문입니다</a:t>
            </a:r>
            <a:r>
              <a:rPr kumimoji="1" lang="en-US" altLang="ko-KR" dirty="0"/>
              <a:t>. </a:t>
            </a:r>
            <a:r>
              <a:rPr kumimoji="1" lang="en" altLang="ko-KR" dirty="0"/>
              <a:t>Uniform</a:t>
            </a:r>
            <a:r>
              <a:rPr kumimoji="1" lang="ko-KR" altLang="en-US" dirty="0"/>
              <a:t>들로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전달된 </a:t>
            </a:r>
            <a:r>
              <a:rPr kumimoji="1" lang="en" altLang="ko-KR" dirty="0"/>
              <a:t>light</a:t>
            </a:r>
            <a:r>
              <a:rPr kumimoji="1" lang="ko-KR" altLang="en-US" dirty="0"/>
              <a:t>의 위치는 </a:t>
            </a:r>
            <a:r>
              <a:rPr kumimoji="1" lang="en" altLang="ko-KR" dirty="0"/>
              <a:t>world coordinates</a:t>
            </a:r>
            <a:r>
              <a:rPr kumimoji="1" lang="ko-KR" altLang="en-US" dirty="0"/>
              <a:t>로 전달 되었다는 것을 기억해야 합니다</a:t>
            </a:r>
            <a:r>
              <a:rPr kumimoji="1" lang="en-US" altLang="ko-KR" dirty="0"/>
              <a:t>. 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en" altLang="ko-KR" dirty="0"/>
              <a:t>light</a:t>
            </a:r>
            <a:r>
              <a:rPr kumimoji="1" lang="ko-KR" altLang="en-US" dirty="0"/>
              <a:t>의 위치에는 </a:t>
            </a:r>
            <a:r>
              <a:rPr kumimoji="1" lang="en" altLang="ko-KR" dirty="0"/>
              <a:t>view, projection transformation</a:t>
            </a:r>
            <a:r>
              <a:rPr kumimoji="1" lang="ko-KR" altLang="en-US" dirty="0"/>
              <a:t>이 적용되지 않은 상태인 것이죠</a:t>
            </a:r>
            <a:r>
              <a:rPr kumimoji="1" lang="en-US" altLang="ko-KR" dirty="0"/>
              <a:t>.) </a:t>
            </a:r>
            <a:r>
              <a:rPr kumimoji="1" lang="ko-KR" altLang="en-US" dirty="0"/>
              <a:t>따라서</a:t>
            </a:r>
            <a:r>
              <a:rPr kumimoji="1" lang="en-US" altLang="ko-KR" dirty="0"/>
              <a:t>, </a:t>
            </a:r>
            <a:r>
              <a:rPr kumimoji="1" lang="en" altLang="ko-KR" dirty="0"/>
              <a:t>diffuse reflection</a:t>
            </a:r>
            <a:r>
              <a:rPr kumimoji="1" lang="ko-KR" altLang="en-US" dirty="0"/>
              <a:t>의 계산에 사용되는 </a:t>
            </a:r>
            <a:r>
              <a:rPr kumimoji="1" lang="en" altLang="ko-KR" dirty="0"/>
              <a:t>vertex position</a:t>
            </a:r>
            <a:r>
              <a:rPr kumimoji="1" lang="ko-KR" altLang="en-US" dirty="0"/>
              <a:t>도 </a:t>
            </a:r>
            <a:r>
              <a:rPr kumimoji="1" lang="en" altLang="ko-KR" dirty="0"/>
              <a:t>view</a:t>
            </a:r>
            <a:r>
              <a:rPr kumimoji="1" lang="ko-KR" altLang="en-US" dirty="0"/>
              <a:t>와 </a:t>
            </a:r>
            <a:r>
              <a:rPr kumimoji="1" lang="en" altLang="ko-KR" dirty="0"/>
              <a:t>projection transformation </a:t>
            </a:r>
            <a:r>
              <a:rPr kumimoji="1" lang="ko-KR" altLang="en-US" dirty="0"/>
              <a:t>전의 </a:t>
            </a:r>
            <a:r>
              <a:rPr kumimoji="1" lang="en" altLang="ko-KR" dirty="0"/>
              <a:t>world system</a:t>
            </a:r>
            <a:r>
              <a:rPr kumimoji="1" lang="ko-KR" altLang="en-US" dirty="0"/>
              <a:t>에 있어야 합니다</a:t>
            </a:r>
            <a:r>
              <a:rPr kumimoji="1" lang="en-US" altLang="ko-KR" dirty="0"/>
              <a:t>.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AF40-2FE9-4731-A0CA-A4664659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BC416C-97C7-A59E-B272-564BC7E82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3D1E1A-5D95-7D81-F9A5-3980780CF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" altLang="ko-KR" dirty="0"/>
              <a:t>Fragment shader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diffuse reflection</a:t>
            </a:r>
            <a:r>
              <a:rPr kumimoji="1" lang="ko-KR" altLang="en-US" dirty="0"/>
              <a:t>을 계산하기 위해서는 </a:t>
            </a:r>
            <a:r>
              <a:rPr kumimoji="1" lang="en" altLang="ko-KR" dirty="0"/>
              <a:t>face normal vector</a:t>
            </a:r>
            <a:r>
              <a:rPr kumimoji="1" lang="ko-KR" altLang="en-US" dirty="0"/>
              <a:t>도 전달되어야 합니다</a:t>
            </a:r>
            <a:r>
              <a:rPr kumimoji="1" lang="en-US" altLang="ko-KR" dirty="0"/>
              <a:t>. </a:t>
            </a:r>
            <a:r>
              <a:rPr kumimoji="1" lang="en" altLang="ko-KR" dirty="0" err="1"/>
              <a:t>FragPos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계산하듯이 </a:t>
            </a:r>
            <a:r>
              <a:rPr kumimoji="1" lang="en" altLang="ko-KR" dirty="0"/>
              <a:t>normal vector</a:t>
            </a:r>
            <a:r>
              <a:rPr kumimoji="1" lang="ko-KR" altLang="en-US" dirty="0"/>
              <a:t>에 </a:t>
            </a:r>
            <a:r>
              <a:rPr kumimoji="1" lang="en" altLang="ko-KR" dirty="0"/>
              <a:t>model matrix</a:t>
            </a:r>
            <a:r>
              <a:rPr kumimoji="1" lang="ko-KR" altLang="en-US" dirty="0"/>
              <a:t>만 곱해서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전달하면 될까요</a:t>
            </a:r>
            <a:r>
              <a:rPr kumimoji="1" lang="en-US" altLang="ko-KR" dirty="0"/>
              <a:t>? </a:t>
            </a:r>
            <a:r>
              <a:rPr kumimoji="1" lang="ko-KR" altLang="en-US" dirty="0"/>
              <a:t>그런데 </a:t>
            </a:r>
            <a:r>
              <a:rPr kumimoji="1" lang="en" altLang="ko-KR" dirty="0"/>
              <a:t>normal vector</a:t>
            </a:r>
            <a:r>
              <a:rPr kumimoji="1" lang="ko-KR" altLang="en-US" dirty="0"/>
              <a:t>는 </a:t>
            </a:r>
            <a:r>
              <a:rPr kumimoji="1" lang="en" altLang="ko-KR" dirty="0"/>
              <a:t>vector</a:t>
            </a:r>
            <a:r>
              <a:rPr kumimoji="1" lang="ko-KR" altLang="en-US" dirty="0"/>
              <a:t>이기 때문에 </a:t>
            </a:r>
            <a:r>
              <a:rPr kumimoji="1" lang="en" altLang="ko-KR" dirty="0"/>
              <a:t>direction</a:t>
            </a:r>
            <a:r>
              <a:rPr kumimoji="1" lang="ko-KR" altLang="en-US" dirty="0"/>
              <a:t>만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특정한 </a:t>
            </a:r>
            <a:r>
              <a:rPr kumimoji="1" lang="en" altLang="ko-KR" dirty="0"/>
              <a:t>position</a:t>
            </a:r>
            <a:r>
              <a:rPr kumimoji="1" lang="ko-KR" altLang="en-US" dirty="0"/>
              <a:t>이 없습니다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Local space</a:t>
            </a:r>
            <a:r>
              <a:rPr kumimoji="1" lang="ko-KR" altLang="en-US" dirty="0"/>
              <a:t>에 있는 한 점 </a:t>
            </a:r>
            <a:r>
              <a:rPr kumimoji="1" lang="en-US" altLang="ko-KR" dirty="0"/>
              <a:t>p = [x y z 1]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[A B C D]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가정해 봅시다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는 모두 </a:t>
            </a:r>
            <a:r>
              <a:rPr kumimoji="1" lang="en-US" altLang="ko-KR" dirty="0"/>
              <a:t>homogeneous </a:t>
            </a:r>
            <a:r>
              <a:rPr kumimoji="1" lang="ko-KR" altLang="en-US" dirty="0"/>
              <a:t>로 표현되고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말은 </a:t>
            </a:r>
            <a:r>
              <a:rPr kumimoji="1" lang="en-US" altLang="ko-KR" dirty="0"/>
              <a:t>local space</a:t>
            </a:r>
            <a:r>
              <a:rPr kumimoji="1" lang="ko-KR" altLang="en-US" dirty="0"/>
              <a:t>에서 점 </a:t>
            </a:r>
            <a:r>
              <a:rPr kumimoji="1" lang="en-US" altLang="ko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plane Ax + By + </a:t>
            </a:r>
            <a:r>
              <a:rPr kumimoji="1" lang="en-US" altLang="ko-KR" dirty="0" err="1"/>
              <a:t>Cz</a:t>
            </a:r>
            <a:r>
              <a:rPr kumimoji="1" lang="en-US" altLang="ko-KR" dirty="0"/>
              <a:t> + D = 0 </a:t>
            </a:r>
            <a:r>
              <a:rPr kumimoji="1" lang="ko-KR" altLang="en-US" dirty="0"/>
              <a:t>위에 있다는 것과 같은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plane</a:t>
            </a:r>
            <a:r>
              <a:rPr kumimoji="1" lang="ko-KR" altLang="en-US" dirty="0"/>
              <a:t>위의 모든 점에서의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[A B C D] </a:t>
            </a:r>
            <a:r>
              <a:rPr kumimoji="1" lang="ko-KR" altLang="en-US" dirty="0"/>
              <a:t>이기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점 </a:t>
            </a:r>
            <a:r>
              <a:rPr kumimoji="1" lang="en-US" altLang="ko-KR" dirty="0"/>
              <a:t>p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world </a:t>
            </a:r>
            <a:r>
              <a:rPr kumimoji="1" lang="ko-KR" altLang="en-US" dirty="0"/>
              <a:t>좌표계로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M </a:t>
            </a:r>
            <a:r>
              <a:rPr kumimoji="1" lang="ko-KR" altLang="en-US" dirty="0"/>
              <a:t>이라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p’ = </a:t>
            </a:r>
            <a:r>
              <a:rPr kumimoji="1" lang="en-US" altLang="ko-KR" dirty="0" err="1"/>
              <a:t>Mp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된 후의 </a:t>
            </a:r>
            <a:r>
              <a:rPr kumimoji="1" lang="en-US" altLang="ko-KR" dirty="0"/>
              <a:t>world </a:t>
            </a:r>
            <a:r>
              <a:rPr kumimoji="1" lang="ko-KR" altLang="en-US" dirty="0"/>
              <a:t>좌표계에서의 점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p = (x y z 1) </a:t>
            </a:r>
            <a:r>
              <a:rPr kumimoji="1" lang="ko-KR" altLang="en-US" dirty="0"/>
              <a:t>대신 </a:t>
            </a:r>
            <a:r>
              <a:rPr kumimoji="1" lang="en-US" altLang="ko-KR" dirty="0" err="1"/>
              <a:t>Mp</a:t>
            </a:r>
            <a:r>
              <a:rPr kumimoji="1" lang="ko-KR" altLang="en-US" dirty="0"/>
              <a:t>를 넣어서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식을 만족하려면 </a:t>
            </a:r>
            <a:r>
              <a:rPr kumimoji="1" lang="en-US" altLang="ko-KR" dirty="0"/>
              <a:t>[A B C D] M</a:t>
            </a:r>
            <a:r>
              <a:rPr kumimoji="1" lang="en-US" altLang="ko-KR" baseline="30000" dirty="0"/>
              <a:t>-1</a:t>
            </a:r>
            <a:r>
              <a:rPr kumimoji="1" lang="en-US" altLang="ko-KR" dirty="0"/>
              <a:t>Mp = 0 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M</a:t>
            </a:r>
            <a:r>
              <a:rPr kumimoji="1" lang="en-US" altLang="ko-KR" baseline="30000" dirty="0"/>
              <a:t>-1</a:t>
            </a:r>
            <a:r>
              <a:rPr kumimoji="1" lang="en-US" altLang="ko-KR" dirty="0"/>
              <a:t>M</a:t>
            </a:r>
            <a:r>
              <a:rPr kumimoji="1" lang="ko-KR" altLang="en-US" dirty="0"/>
              <a:t> 가 </a:t>
            </a:r>
            <a:r>
              <a:rPr kumimoji="1" lang="en-US" altLang="ko-KR" dirty="0"/>
              <a:t>identity matrix I</a:t>
            </a:r>
            <a:r>
              <a:rPr kumimoji="1" lang="ko-KR" altLang="en-US" dirty="0"/>
              <a:t>가 되기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6C696-DB9A-1812-A705-7CC8F3425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9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앞 슬라이드에서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Mp = 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p’ 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 </a:t>
                </a:r>
                <a:r>
                  <a:rPr kumimoji="1" lang="ko-KR" altLang="en-US" dirty="0"/>
                  <a:t>인 식을 유도했었습니다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</a:t>
                </a:r>
                <a:r>
                  <a:rPr kumimoji="1" lang="en-US" altLang="ko-KR" dirty="0"/>
                  <a:t>equation</a:t>
                </a:r>
                <a:r>
                  <a:rPr kumimoji="1" lang="ko-KR" altLang="en-US" dirty="0"/>
                  <a:t>은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포함하는 </a:t>
                </a:r>
                <a:r>
                  <a:rPr kumimoji="1" lang="en-US" altLang="ko-KR" dirty="0"/>
                  <a:t>plane equation</a:t>
                </a:r>
                <a:r>
                  <a:rPr kumimoji="1" lang="ko-KR" altLang="en-US" dirty="0"/>
                  <a:t>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품고 있는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에서의 </a:t>
                </a:r>
                <a:r>
                  <a:rPr kumimoji="1" lang="en-US" altLang="ko-KR" dirty="0"/>
                  <a:t>plane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normal</a:t>
                </a:r>
                <a:r>
                  <a:rPr kumimoji="1" lang="ko-KR" altLang="en-US" dirty="0"/>
                  <a:t>과 같다는 것입니다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vector [A B C D]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matrix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곱이니까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이것의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를 구하면 순서가 바뀌면서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한 것의 곱이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R" altLang="en-US" dirty="0"/>
                  <a:t> 가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식은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R" altLang="en-US" dirty="0"/>
                  <a:t> 이 </a:t>
                </a:r>
                <a:r>
                  <a:rPr kumimoji="1" lang="en-US" altLang="ko-KR" dirty="0"/>
                  <a:t>normal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local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transformation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model matrix</a:t>
                </a:r>
                <a:r>
                  <a:rPr kumimoji="1" lang="ko-KR" altLang="en-US" dirty="0"/>
                  <a:t>임을 보여주고 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앞 슬라이드에서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Mp = 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p’ 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 </a:t>
                </a:r>
                <a:r>
                  <a:rPr kumimoji="1" lang="ko-KR" altLang="en-US" dirty="0"/>
                  <a:t>인 식을 유도했었습니다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</a:t>
                </a:r>
                <a:r>
                  <a:rPr kumimoji="1" lang="en-US" altLang="ko-KR" dirty="0"/>
                  <a:t>equation</a:t>
                </a:r>
                <a:r>
                  <a:rPr kumimoji="1" lang="ko-KR" altLang="en-US" dirty="0"/>
                  <a:t>은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포함하는 </a:t>
                </a:r>
                <a:r>
                  <a:rPr kumimoji="1" lang="en-US" altLang="ko-KR" dirty="0"/>
                  <a:t>plane equation</a:t>
                </a:r>
                <a:r>
                  <a:rPr kumimoji="1" lang="ko-KR" altLang="en-US" dirty="0"/>
                  <a:t>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품고 있는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에서의 </a:t>
                </a:r>
                <a:r>
                  <a:rPr kumimoji="1" lang="en-US" altLang="ko-KR" dirty="0"/>
                  <a:t>plane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normal</a:t>
                </a:r>
                <a:r>
                  <a:rPr kumimoji="1" lang="ko-KR" altLang="en-US" dirty="0"/>
                  <a:t>과 같다는 것입니다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vector [A B C D]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matrix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곱이니까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이것의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를 구하면 순서가 바뀌면서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한 것의 곱이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([𝐴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𝐵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𝐶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𝐷] 〖</a:t>
                </a:r>
                <a:r>
                  <a:rPr kumimoji="1" lang="en-US" altLang="ko-KR" b="1" i="0">
                    <a:latin typeface="Cambria Math" panose="02040503050406030204" pitchFamily="18" charset="0"/>
                  </a:rPr>
                  <a:t> 𝐌〗^(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−1) )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^𝑇=(</a:t>
                </a:r>
                <a:r>
                  <a:rPr kumimoji="1" lang="en-US" altLang="ko-KR" b="1" i="0">
                    <a:latin typeface="Cambria Math" panose="02040503050406030204" pitchFamily="18" charset="0"/>
                  </a:rPr>
                  <a:t>𝐌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^(−1) )^𝑇 [𝐴 𝐵 𝐶 𝐷]^𝑇</a:t>
                </a:r>
                <a:r>
                  <a:rPr kumimoji="1" lang="ko-KR" altLang="en-US" dirty="0"/>
                  <a:t> 가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식은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(</a:t>
                </a:r>
                <a:r>
                  <a:rPr kumimoji="1" lang="en-US" altLang="ko-KR" b="1" i="0">
                    <a:latin typeface="Cambria Math" panose="02040503050406030204" pitchFamily="18" charset="0"/>
                  </a:rPr>
                  <a:t>𝐌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^(−1) )^𝑇</a:t>
                </a:r>
                <a:r>
                  <a:rPr kumimoji="1" lang="ko-KR" altLang="en-US" dirty="0"/>
                  <a:t> 이 </a:t>
                </a:r>
                <a:r>
                  <a:rPr kumimoji="1" lang="en-US" altLang="ko-KR" dirty="0"/>
                  <a:t>normal vector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[𝐴 𝐵 𝐶 𝐷]^𝑇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local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transformation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model matrix</a:t>
                </a:r>
                <a:r>
                  <a:rPr kumimoji="1" lang="ko-KR" altLang="en-US" dirty="0"/>
                  <a:t>임을 보여주고 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8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아까 처음에 보았던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를 다시 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attribute </a:t>
            </a:r>
            <a:r>
              <a:rPr kumimoji="1" lang="ko-KR" altLang="en-US" dirty="0"/>
              <a:t>중 하나로 </a:t>
            </a:r>
            <a:r>
              <a:rPr kumimoji="1" lang="en-US" altLang="ko-KR" dirty="0"/>
              <a:t>local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vertex normal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a_normal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프로그램으로부터 받았습니다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out variable normal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와 함께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보내질 </a:t>
            </a:r>
            <a:r>
              <a:rPr kumimoji="1" lang="en-US" altLang="ko-KR" dirty="0"/>
              <a:t>world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받을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앞 </a:t>
            </a:r>
            <a:r>
              <a:rPr kumimoji="1" lang="en-US" altLang="ko-KR" dirty="0"/>
              <a:t>slide</a:t>
            </a:r>
            <a:r>
              <a:rPr kumimoji="1" lang="ko-KR" altLang="en-US" dirty="0"/>
              <a:t>에서 설명한 것과 같이 </a:t>
            </a:r>
            <a:r>
              <a:rPr kumimoji="1" lang="en-US" altLang="ko-KR" dirty="0"/>
              <a:t>modelMatrix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u_model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transpose</a:t>
            </a:r>
            <a:r>
              <a:rPr kumimoji="1" lang="ko-KR" altLang="en-US" dirty="0"/>
              <a:t>하여 </a:t>
            </a:r>
            <a:r>
              <a:rPr kumimoji="1" lang="en-US" altLang="ko-KR" dirty="0" err="1"/>
              <a:t>a_normal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world </a:t>
            </a:r>
            <a:r>
              <a:rPr kumimoji="1" lang="ko-KR" altLang="en-US" dirty="0"/>
              <a:t>좌표계로 </a:t>
            </a:r>
            <a:r>
              <a:rPr kumimoji="1" lang="en-US" altLang="ko-KR" dirty="0"/>
              <a:t>transformation </a:t>
            </a:r>
            <a:r>
              <a:rPr kumimoji="1" lang="ko-KR" altLang="en-US" dirty="0"/>
              <a:t>한 것을 </a:t>
            </a:r>
            <a:r>
              <a:rPr kumimoji="1" lang="en-US" altLang="ko-KR" dirty="0"/>
              <a:t>out variable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’normal’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7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로부터 전달된 것으로 </a:t>
            </a:r>
            <a:r>
              <a:rPr kumimoji="1" lang="en-US" altLang="ko-KR" dirty="0"/>
              <a:t>local coordinates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modelMatrix 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변환한 좌표입니다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transpose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local normal</a:t>
            </a:r>
            <a:r>
              <a:rPr kumimoji="1" lang="ko-KR" altLang="en-US" dirty="0"/>
              <a:t>을 변환한 </a:t>
            </a:r>
            <a:r>
              <a:rPr kumimoji="1" lang="en-US" altLang="ko-KR" dirty="0"/>
              <a:t>world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 vector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struct 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surface</a:t>
            </a:r>
            <a:r>
              <a:rPr kumimoji="1" lang="ko-KR" altLang="en-US" dirty="0"/>
              <a:t> 자체의 </a:t>
            </a:r>
            <a:r>
              <a:rPr kumimoji="1" lang="en-US" altLang="ko-KR" dirty="0"/>
              <a:t>color </a:t>
            </a:r>
            <a:r>
              <a:rPr kumimoji="1" lang="ko-KR" altLang="en-US" dirty="0"/>
              <a:t>성질을 표현하고 있는 </a:t>
            </a:r>
            <a:r>
              <a:rPr kumimoji="1" lang="en-US" altLang="ko-KR" dirty="0"/>
              <a:t>structure</a:t>
            </a:r>
            <a:r>
              <a:rPr kumimoji="1" lang="ko-KR" altLang="en-US" dirty="0"/>
              <a:t>로 여기에서는 </a:t>
            </a:r>
            <a:r>
              <a:rPr kumimoji="1" lang="en-US" altLang="ko-KR" dirty="0"/>
              <a:t>diffuse color (RGB) 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field</a:t>
            </a:r>
            <a:r>
              <a:rPr kumimoji="1" lang="ko-KR" altLang="en-US" dirty="0"/>
              <a:t>로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 프로그램에서는 </a:t>
            </a:r>
            <a:r>
              <a:rPr kumimoji="1" lang="en-US" altLang="ko-KR" dirty="0"/>
              <a:t>diffuse reflection</a:t>
            </a:r>
            <a:r>
              <a:rPr kumimoji="1" lang="ko-KR" altLang="en-US" dirty="0"/>
              <a:t>만을 계산하기 때문입니다</a:t>
            </a:r>
            <a:r>
              <a:rPr kumimoji="1" lang="en-US" altLang="ko-KR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struct Light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light position </a:t>
            </a:r>
            <a:r>
              <a:rPr kumimoji="1" lang="ko-KR" altLang="en-US" dirty="0"/>
              <a:t>좌표 </a:t>
            </a:r>
            <a:r>
              <a:rPr kumimoji="1" lang="en-US" altLang="ko-KR" dirty="0"/>
              <a:t>(world coordinates)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ambient, diffuse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strength </a:t>
            </a:r>
            <a:r>
              <a:rPr kumimoji="1" lang="ko-KR" altLang="en-US" dirty="0"/>
              <a:t>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ka, </a:t>
            </a:r>
            <a:r>
              <a:rPr kumimoji="1" lang="en-US" altLang="ko-KR" dirty="0" err="1"/>
              <a:t>kd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계수들 </a:t>
            </a:r>
            <a:r>
              <a:rPr kumimoji="1" lang="en-US" altLang="ko-KR" dirty="0"/>
              <a:t>(RGB </a:t>
            </a:r>
            <a:r>
              <a:rPr kumimoji="1" lang="ko-KR" altLang="en-US" dirty="0"/>
              <a:t>각각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WebGL </a:t>
            </a:r>
            <a:r>
              <a:rPr kumimoji="1" lang="ko-KR" altLang="en-US" dirty="0"/>
              <a:t>프로그램에서 전달되는 </a:t>
            </a:r>
            <a:r>
              <a:rPr kumimoji="1" lang="en-US" altLang="ko-KR" dirty="0"/>
              <a:t>uniform</a:t>
            </a:r>
            <a:r>
              <a:rPr kumimoji="1" lang="ko-KR" altLang="en-US" dirty="0"/>
              <a:t> 변수들로는 </a:t>
            </a:r>
            <a:r>
              <a:rPr kumimoji="1" lang="en-US" altLang="ko-KR" dirty="0"/>
              <a:t>struct Material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material, struct Light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light </a:t>
            </a:r>
            <a:r>
              <a:rPr kumimoji="1" lang="ko-KR" altLang="en-US" dirty="0"/>
              <a:t>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3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에서는 이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diffuse reflection </a:t>
            </a:r>
            <a:r>
              <a:rPr kumimoji="1" lang="ko-KR" altLang="en-US" dirty="0"/>
              <a:t>공식으로 계산합니다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ambient 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struct Material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diffuse field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material.ambient</a:t>
            </a:r>
            <a:r>
              <a:rPr kumimoji="1" lang="ko-KR" altLang="en-US" dirty="0"/>
              <a:t>를 통해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diffuse color vector rgb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mesh surface</a:t>
            </a:r>
            <a:r>
              <a:rPr kumimoji="1" lang="ko-KR" altLang="en-US" dirty="0"/>
              <a:t>의 고유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나타내기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light.ambient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상수 </a:t>
            </a:r>
            <a:r>
              <a:rPr kumimoji="1" lang="en-US" altLang="ko-KR" dirty="0"/>
              <a:t>ka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rgb</a:t>
            </a:r>
            <a:r>
              <a:rPr kumimoji="1" lang="ko-KR" altLang="en-US" dirty="0"/>
              <a:t>에 곱해 최종 </a:t>
            </a:r>
            <a:r>
              <a:rPr kumimoji="1" lang="en-US" altLang="ko-KR" dirty="0"/>
              <a:t>ambient color vector</a:t>
            </a:r>
            <a:r>
              <a:rPr kumimoji="1" lang="ko-KR" altLang="en-US" dirty="0"/>
              <a:t>를 계산합니다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light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struct Light type</a:t>
            </a:r>
            <a:r>
              <a:rPr kumimoji="1" lang="ko-KR" altLang="en-US" dirty="0"/>
              <a:t>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struct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light position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ka, </a:t>
            </a:r>
            <a:r>
              <a:rPr kumimoji="1" lang="en-US" altLang="ko-KR" dirty="0" err="1"/>
              <a:t>kd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field</a:t>
            </a:r>
            <a:r>
              <a:rPr kumimoji="1" lang="ko-KR" altLang="en-US" dirty="0"/>
              <a:t>들이 있었음을 기억해야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보통 상수 </a:t>
            </a:r>
            <a:r>
              <a:rPr kumimoji="1" lang="en-US" altLang="ko-KR" dirty="0"/>
              <a:t>ka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가까운 양수 </a:t>
            </a:r>
            <a:r>
              <a:rPr kumimoji="1" lang="en-US" altLang="ko-KR" dirty="0"/>
              <a:t>(0.1,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0.2</a:t>
            </a:r>
            <a:r>
              <a:rPr kumimoji="1" lang="ko-KR" altLang="en-US" dirty="0"/>
              <a:t>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로 주어져 </a:t>
            </a:r>
            <a:r>
              <a:rPr kumimoji="1" lang="en-US" altLang="ko-KR" dirty="0"/>
              <a:t>ambient color</a:t>
            </a:r>
            <a:r>
              <a:rPr kumimoji="1" lang="ko-KR" altLang="en-US" dirty="0"/>
              <a:t>는 어두운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가지게 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diffuse color</a:t>
            </a:r>
            <a:r>
              <a:rPr kumimoji="1" lang="ko-KR" altLang="en-US" dirty="0"/>
              <a:t>부분을 계산할 순서입니다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일단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로부터 넘어 온 </a:t>
            </a:r>
            <a:r>
              <a:rPr kumimoji="1" lang="en-US" altLang="ko-KR" dirty="0"/>
              <a:t>world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값을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unit vector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norm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lightDIr</a:t>
            </a:r>
            <a:r>
              <a:rPr kumimoji="1" lang="en-US" altLang="ko-KR" dirty="0"/>
              <a:t> vector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에서 광원의 위치인 </a:t>
            </a:r>
            <a:r>
              <a:rPr kumimoji="1" lang="en-US" altLang="ko-KR" dirty="0" err="1"/>
              <a:t>light.position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향하는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lightDir</a:t>
            </a:r>
            <a:r>
              <a:rPr kumimoji="1" lang="ko-KR" altLang="en-US" dirty="0"/>
              <a:t>가 모두 </a:t>
            </a:r>
            <a:r>
              <a:rPr kumimoji="1" lang="en-US" altLang="ko-KR" dirty="0"/>
              <a:t>unit vector</a:t>
            </a:r>
            <a:r>
              <a:rPr kumimoji="1" lang="ko-KR" altLang="en-US" dirty="0"/>
              <a:t>이기 때문에 두 </a:t>
            </a:r>
            <a:r>
              <a:rPr kumimoji="1" lang="en-US" altLang="ko-KR" dirty="0"/>
              <a:t>vector</a:t>
            </a:r>
            <a:r>
              <a:rPr kumimoji="1" lang="ko-KR" altLang="en-US" dirty="0" err="1"/>
              <a:t>사잇각의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cosine</a:t>
            </a:r>
            <a:r>
              <a:rPr kumimoji="1" lang="ko-KR" altLang="en-US" dirty="0"/>
              <a:t>값은 </a:t>
            </a:r>
            <a:r>
              <a:rPr kumimoji="1" lang="en-US" altLang="ko-KR" dirty="0"/>
              <a:t>dot product (norm, </a:t>
            </a:r>
            <a:r>
              <a:rPr kumimoji="1" lang="en-US" altLang="ko-KR" dirty="0" err="1"/>
              <a:t>lightDir</a:t>
            </a:r>
            <a:r>
              <a:rPr kumimoji="1" lang="en-US" altLang="ko-KR" dirty="0"/>
              <a:t>) </a:t>
            </a:r>
            <a:r>
              <a:rPr kumimoji="1" lang="ko-KR" altLang="en-US" dirty="0"/>
              <a:t>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</a:t>
            </a:r>
            <a:r>
              <a:rPr kumimoji="1" lang="en-US" altLang="ko-KR" dirty="0" err="1"/>
              <a:t>dotNormLight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값으로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lightDir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사잇각이</a:t>
            </a:r>
            <a:r>
              <a:rPr kumimoji="1" lang="ko-KR" altLang="en-US" dirty="0"/>
              <a:t> 둔각일 경우에는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에 광원이 미치는 </a:t>
            </a:r>
            <a:r>
              <a:rPr kumimoji="1" lang="en-US" altLang="ko-KR" dirty="0"/>
              <a:t>diffuse color</a:t>
            </a:r>
            <a:r>
              <a:rPr kumimoji="1" lang="ko-KR" altLang="en-US" dirty="0"/>
              <a:t>의 영향력이 전혀 없게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우리는 </a:t>
            </a:r>
            <a:r>
              <a:rPr kumimoji="1" lang="en-US" altLang="ko-KR" dirty="0" err="1"/>
              <a:t>dotNormLight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0</a:t>
            </a:r>
            <a:r>
              <a:rPr kumimoji="1" lang="ko-KR" altLang="en-US" dirty="0"/>
              <a:t> 중에 </a:t>
            </a:r>
            <a:r>
              <a:rPr kumimoji="1" lang="en-US" altLang="ko-KR" dirty="0"/>
              <a:t>maximum </a:t>
            </a:r>
            <a:r>
              <a:rPr kumimoji="1" lang="ko-KR" altLang="en-US" dirty="0"/>
              <a:t>값을 택해 이를 </a:t>
            </a:r>
            <a:r>
              <a:rPr kumimoji="1" lang="en-US" altLang="ko-KR" dirty="0"/>
              <a:t>diff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diff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의 고유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rgb</a:t>
            </a:r>
            <a:r>
              <a:rPr kumimoji="1" lang="ko-KR" altLang="en-US" dirty="0"/>
              <a:t>를 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상수 </a:t>
            </a:r>
            <a:r>
              <a:rPr kumimoji="1" lang="en-US" altLang="ko-KR" dirty="0" err="1"/>
              <a:t>kd</a:t>
            </a:r>
            <a:r>
              <a:rPr kumimoji="1" lang="en-US" altLang="ko-KR" dirty="0"/>
              <a:t>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light.diffuse</a:t>
            </a:r>
            <a:r>
              <a:rPr kumimoji="1" lang="ko-KR" altLang="en-US" dirty="0"/>
              <a:t>까지 곱해주면 </a:t>
            </a:r>
            <a:r>
              <a:rPr kumimoji="1" lang="en-US" altLang="ko-KR" dirty="0"/>
              <a:t>diffuse reflection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인한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계산이 끝나게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fragment</a:t>
            </a:r>
            <a:r>
              <a:rPr kumimoji="1" lang="ko-KR" altLang="en-US" dirty="0"/>
              <a:t>의 최종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ambient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diffuse color</a:t>
            </a:r>
            <a:r>
              <a:rPr kumimoji="1" lang="ko-KR" altLang="en-US" dirty="0"/>
              <a:t>의 합이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result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alpha</a:t>
            </a:r>
            <a:r>
              <a:rPr kumimoji="1" lang="ko-KR" altLang="en-US" dirty="0"/>
              <a:t>값 </a:t>
            </a:r>
            <a:r>
              <a:rPr kumimoji="1" lang="en-US" altLang="ko-KR" dirty="0"/>
              <a:t>1.0</a:t>
            </a:r>
            <a:r>
              <a:rPr kumimoji="1" lang="ko-KR" altLang="en-US" dirty="0"/>
              <a:t>을 합쳐 </a:t>
            </a:r>
            <a:r>
              <a:rPr kumimoji="1" lang="en-US" altLang="ko-KR" dirty="0"/>
              <a:t>4D vector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를 만들어 최종 </a:t>
            </a:r>
            <a:r>
              <a:rPr kumimoji="1" lang="en-US" altLang="ko-KR" dirty="0"/>
              <a:t>fragment color</a:t>
            </a:r>
            <a:r>
              <a:rPr kumimoji="1" lang="ko-KR" altLang="en-US" dirty="0"/>
              <a:t>계산을 끝내게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4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0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844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460" y="1018571"/>
            <a:ext cx="11635740" cy="53822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430000" y="6481823"/>
            <a:ext cx="457200" cy="259974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8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tif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07</a:t>
            </a:r>
            <a:r>
              <a:rPr lang="en-US" sz="3600" dirty="0"/>
              <a:t> Lighting</a:t>
            </a:r>
            <a:r>
              <a:rPr lang="en-US" altLang="ko-KR" sz="3600" dirty="0"/>
              <a:t>_2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95600" y="5078228"/>
            <a:ext cx="6400800" cy="560572"/>
          </a:xfrm>
        </p:spPr>
        <p:txBody>
          <a:bodyPr/>
          <a:lstStyle/>
          <a:p>
            <a:r>
              <a:rPr lang="en-US" dirty="0"/>
              <a:t>Computer Graphics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6156-810B-02CE-917E-6C420C2E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Passing Struct Uniform Variables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3B467-FA48-3A29-19FD-B71AE4CE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84F99-12C1-40C4-463C-73CB1B05EC2E}"/>
              </a:ext>
            </a:extLst>
          </p:cNvPr>
          <p:cNvSpPr txBox="1"/>
          <p:nvPr/>
        </p:nvSpPr>
        <p:spPr>
          <a:xfrm>
            <a:off x="551384" y="1440125"/>
            <a:ext cx="980746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material.diffuse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fromValues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0.31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74D8B-3CB9-4870-513C-51ADCEF8904C}"/>
              </a:ext>
            </a:extLst>
          </p:cNvPr>
          <p:cNvSpPr txBox="1"/>
          <p:nvPr/>
        </p:nvSpPr>
        <p:spPr>
          <a:xfrm>
            <a:off x="551384" y="2642646"/>
            <a:ext cx="6854734" cy="33137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{</a:t>
            </a:r>
          </a:p>
          <a:p>
            <a:pPr>
              <a:buNone/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   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surface's diffuse color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material;</a:t>
            </a:r>
          </a:p>
          <a:p>
            <a:pPr>
              <a:buNone/>
            </a:pPr>
            <a:endParaRPr lang="en-US" altLang="ko-KR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6C71C4"/>
              </a:solidFill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vec3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rgb </a:t>
            </a:r>
            <a:r>
              <a:rPr lang="en-US" altLang="ko-KR" dirty="0">
                <a:solidFill>
                  <a:srgbClr val="2AA198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material.diffuse;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...</a:t>
            </a:r>
          </a:p>
          <a:p>
            <a:pPr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7EDDD-9A38-FD14-91AA-BDC1F8051E0F}"/>
              </a:ext>
            </a:extLst>
          </p:cNvPr>
          <p:cNvSpPr txBox="1"/>
          <p:nvPr/>
        </p:nvSpPr>
        <p:spPr>
          <a:xfrm>
            <a:off x="551384" y="104335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WebGL: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4396F-F2E5-BB66-455B-382AE95E5FB5}"/>
              </a:ext>
            </a:extLst>
          </p:cNvPr>
          <p:cNvSpPr txBox="1"/>
          <p:nvPr/>
        </p:nvSpPr>
        <p:spPr>
          <a:xfrm>
            <a:off x="551384" y="2194165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Shader: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ED9BB-4B0A-13DA-CAF4-51C367CA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C5B4-AA9A-F996-1112-8AAA9196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Passing Struct Uniform Variables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5EDAD-7297-9A05-FB7E-50FD8AF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1936-B811-5B86-0738-D6515D4E1D78}"/>
              </a:ext>
            </a:extLst>
          </p:cNvPr>
          <p:cNvSpPr txBox="1"/>
          <p:nvPr/>
        </p:nvSpPr>
        <p:spPr>
          <a:xfrm>
            <a:off x="551384" y="1505440"/>
            <a:ext cx="9807462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light.position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light.ambient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fromValues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light.diffuse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fromValues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4C936-BDB0-9204-48C9-3BEC0C2B0F3B}"/>
              </a:ext>
            </a:extLst>
          </p:cNvPr>
          <p:cNvSpPr txBox="1"/>
          <p:nvPr/>
        </p:nvSpPr>
        <p:spPr>
          <a:xfrm>
            <a:off x="551384" y="2969221"/>
            <a:ext cx="6854734" cy="35907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{</a:t>
            </a:r>
          </a:p>
          <a:p>
            <a:pPr lvl="1"/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position;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light position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ambient; 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ambient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diffuse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light;</a:t>
            </a:r>
          </a:p>
          <a:p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6C71C4"/>
              </a:solidFill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   vec3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ambient </a:t>
            </a:r>
            <a:r>
              <a:rPr lang="en-US" altLang="ko-KR" dirty="0">
                <a:solidFill>
                  <a:srgbClr val="2AA198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light.ambient </a:t>
            </a:r>
            <a:r>
              <a:rPr lang="en-US" altLang="ko-KR" dirty="0">
                <a:solidFill>
                  <a:srgbClr val="2AA198"/>
                </a:solidFill>
                <a:latin typeface="Menlo" panose="020B0609030804020204" pitchFamily="49" charset="0"/>
              </a:rPr>
              <a:t>*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rgb;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...</a:t>
            </a:r>
          </a:p>
          <a:p>
            <a:pPr>
              <a:buNone/>
            </a:pP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F8CA-16E4-B38D-8821-91C090C90754}"/>
              </a:ext>
            </a:extLst>
          </p:cNvPr>
          <p:cNvSpPr txBox="1"/>
          <p:nvPr/>
        </p:nvSpPr>
        <p:spPr>
          <a:xfrm>
            <a:off x="551384" y="110834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WebGL: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17F7E-A275-76E2-6AB2-D2CFA1D3A1BF}"/>
              </a:ext>
            </a:extLst>
          </p:cNvPr>
          <p:cNvSpPr txBox="1"/>
          <p:nvPr/>
        </p:nvSpPr>
        <p:spPr>
          <a:xfrm>
            <a:off x="551384" y="252074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Shader: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1B56F-3822-2625-77E2-C1E6A50A2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C2868A-0B2E-ED53-F722-DF070530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16_LightSpecular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76936-BAC8-AE1F-27E6-371A1ED0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77410-5F6E-188F-296D-74C991AD7F23}"/>
              </a:ext>
            </a:extLst>
          </p:cNvPr>
          <p:cNvSpPr txBox="1"/>
          <p:nvPr/>
        </p:nvSpPr>
        <p:spPr>
          <a:xfrm>
            <a:off x="5679602" y="3072377"/>
            <a:ext cx="5994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E5CFDB-DE8A-A692-F920-B480A89E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38" y="2584984"/>
            <a:ext cx="3329890" cy="3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D9CF0-35BA-A44C-8B72-AD8333D9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Different Shininess (</a:t>
            </a:r>
            <a:r>
              <a:rPr kumimoji="1" lang="en-US" altLang="ko-KR" dirty="0" err="1"/>
              <a:t>SpecularPower</a:t>
            </a:r>
            <a:r>
              <a:rPr kumimoji="1" lang="en-US" altLang="ko-KR" dirty="0"/>
              <a:t>) Value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89C59-A6C6-1E4A-B1E6-506B1A6B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6FB72-8FF4-2A4C-B842-6796E791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9" y="1193799"/>
            <a:ext cx="8430244" cy="4945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7A06FF-7B98-1D45-A918-0A10070E02F1}"/>
              </a:ext>
            </a:extLst>
          </p:cNvPr>
          <p:cNvSpPr/>
          <p:nvPr/>
        </p:nvSpPr>
        <p:spPr>
          <a:xfrm>
            <a:off x="2679522" y="6260961"/>
            <a:ext cx="4402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/>
              <a:t>Figure from https://learnopengl.com/Lighting/Basic-Lighting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413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88063-0F43-3881-525D-8E814AB4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B5F5406-75C7-199B-130B-9532F7879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17_GouraudShading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924FB-6D03-01AD-04DA-1A66142B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B85CC-1609-682F-ACD1-655649D37C0D}"/>
              </a:ext>
            </a:extLst>
          </p:cNvPr>
          <p:cNvSpPr txBox="1"/>
          <p:nvPr/>
        </p:nvSpPr>
        <p:spPr>
          <a:xfrm>
            <a:off x="5679602" y="2693461"/>
            <a:ext cx="5994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s: smooth shading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f: flat shading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1D8C5-03E7-AAE1-9A2B-67714488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59" y="2422720"/>
            <a:ext cx="34388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38A0-F55F-BCEC-BCD9-F55FEF0DA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483DF53-D706-5486-B2E8-9880C9B9C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18_SmoothShading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1E246-3D20-8220-8743-AA524C22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5F38D-CE56-274D-9CF4-3D930C57ED96}"/>
              </a:ext>
            </a:extLst>
          </p:cNvPr>
          <p:cNvSpPr txBox="1"/>
          <p:nvPr/>
        </p:nvSpPr>
        <p:spPr>
          <a:xfrm>
            <a:off x="5679602" y="2693461"/>
            <a:ext cx="5994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s: smooth shading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f: flat shading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AF5C33-6799-96CA-5ACA-8FD68FD0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88" y="2422720"/>
            <a:ext cx="3750824" cy="37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2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3064D6C-08ED-F04D-8FF2-2CD37473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15_LightDiffuse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0B832-ED36-2240-A6B1-10AF9C61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ED5B8-0D75-7D4D-B662-997D97B6CA19}"/>
              </a:ext>
            </a:extLst>
          </p:cNvPr>
          <p:cNvSpPr txBox="1"/>
          <p:nvPr/>
        </p:nvSpPr>
        <p:spPr>
          <a:xfrm>
            <a:off x="5679602" y="3072377"/>
            <a:ext cx="5994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F0005-2ABA-A67F-6550-5633DE22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83" y="2240138"/>
            <a:ext cx="3863603" cy="38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BB2E0-2D98-DC4E-AA8F-8DEBBA80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 Normal Vectors (util/</a:t>
            </a:r>
            <a:r>
              <a:rPr lang="en-US" altLang="ko-KR" dirty="0" err="1"/>
              <a:t>cube.js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4B797-CD85-D34B-974D-05023D36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EABEB-D2FA-644C-BC96-F6A4402C42FB}"/>
              </a:ext>
            </a:extLst>
          </p:cNvPr>
          <p:cNvSpPr/>
          <p:nvPr/>
        </p:nvSpPr>
        <p:spPr>
          <a:xfrm>
            <a:off x="401688" y="1069489"/>
            <a:ext cx="11480330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this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.normals = </a:t>
            </a:r>
            <a:r>
              <a:rPr lang="en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Float32Array([</a:t>
            </a: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front face (v0,v1,v2,v3)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right face (v0,v3,v4,v5)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top face (v0,v5,v6,v1)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left face (v1,v6,v7,v2)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bottom face (v7,v4,v3,v2)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back face (v4,v7,v6,v5)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3FDDD64-F9C7-7541-92C2-8B757DC018C8}"/>
              </a:ext>
            </a:extLst>
          </p:cNvPr>
          <p:cNvSpPr/>
          <p:nvPr/>
        </p:nvSpPr>
        <p:spPr bwMode="auto">
          <a:xfrm>
            <a:off x="912112" y="1373348"/>
            <a:ext cx="9993086" cy="31999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F560E1-E0E0-B245-A925-64AB5F20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89" y="3620350"/>
            <a:ext cx="3019576" cy="29232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7DAED3-D00E-DB40-9F67-B36B031E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53" y="4900412"/>
            <a:ext cx="504337" cy="52713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803417-F5DC-86F2-48C5-0823D9061460}"/>
              </a:ext>
            </a:extLst>
          </p:cNvPr>
          <p:cNvGrpSpPr/>
          <p:nvPr/>
        </p:nvGrpSpPr>
        <p:grpSpPr>
          <a:xfrm>
            <a:off x="3829242" y="4496708"/>
            <a:ext cx="1998934" cy="2100644"/>
            <a:chOff x="3829242" y="4496708"/>
            <a:chExt cx="1998934" cy="2100644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AE9199D-CD2F-6A4F-8317-7F5A9136B9CB}"/>
                </a:ext>
              </a:extLst>
            </p:cNvPr>
            <p:cNvCxnSpPr/>
            <p:nvPr/>
          </p:nvCxnSpPr>
          <p:spPr bwMode="auto">
            <a:xfrm flipH="1">
              <a:off x="3829242" y="4496708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A0F94D1-12E4-EA4C-A160-4F0B3EEAA2E8}"/>
                </a:ext>
              </a:extLst>
            </p:cNvPr>
            <p:cNvCxnSpPr/>
            <p:nvPr/>
          </p:nvCxnSpPr>
          <p:spPr bwMode="auto">
            <a:xfrm flipH="1">
              <a:off x="5577690" y="4496708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720326E-CA1D-004C-B9B8-37C0C0D11A93}"/>
                </a:ext>
              </a:extLst>
            </p:cNvPr>
            <p:cNvCxnSpPr/>
            <p:nvPr/>
          </p:nvCxnSpPr>
          <p:spPr bwMode="auto">
            <a:xfrm flipH="1">
              <a:off x="3842701" y="6287071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B07D59C-4F33-4642-8467-EC519230770D}"/>
                </a:ext>
              </a:extLst>
            </p:cNvPr>
            <p:cNvCxnSpPr/>
            <p:nvPr/>
          </p:nvCxnSpPr>
          <p:spPr bwMode="auto">
            <a:xfrm flipH="1">
              <a:off x="5598564" y="6291702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336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904E-438F-5EBA-17E5-523561A5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Shader 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FragPos to Fragment Shader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687AB-D6DE-0D52-7089-272ACA4D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048CB-3BCA-D8CC-9F1B-140C41E2A043}"/>
              </a:ext>
            </a:extLst>
          </p:cNvPr>
          <p:cNvSpPr txBox="1"/>
          <p:nvPr/>
        </p:nvSpPr>
        <p:spPr>
          <a:xfrm>
            <a:off x="551384" y="1198297"/>
            <a:ext cx="11043247" cy="49654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#version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a_color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a_texCoord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normal;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fragPos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normal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(inverse(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)))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(fragPos,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437EFB8-9D74-FF84-A833-0E7C397BBA9D}"/>
              </a:ext>
            </a:extLst>
          </p:cNvPr>
          <p:cNvSpPr/>
          <p:nvPr/>
        </p:nvSpPr>
        <p:spPr bwMode="auto">
          <a:xfrm>
            <a:off x="551384" y="4020281"/>
            <a:ext cx="2479683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75A514B-3F49-6E9B-C5CE-139C976A150B}"/>
              </a:ext>
            </a:extLst>
          </p:cNvPr>
          <p:cNvSpPr/>
          <p:nvPr/>
        </p:nvSpPr>
        <p:spPr bwMode="auto">
          <a:xfrm>
            <a:off x="1082747" y="5009915"/>
            <a:ext cx="6699370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3733BDF-0A2B-3509-AA28-D0511E07C77D}"/>
              </a:ext>
            </a:extLst>
          </p:cNvPr>
          <p:cNvSpPr/>
          <p:nvPr/>
        </p:nvSpPr>
        <p:spPr bwMode="auto">
          <a:xfrm>
            <a:off x="1050821" y="5541005"/>
            <a:ext cx="8037106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5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021A-6B8D-8A43-D005-960CBC50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6824A-3938-F837-7919-ADF45AFC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</a:t>
            </a:r>
            <a:r>
              <a:rPr kumimoji="1" lang="en-US" altLang="ko-KR" dirty="0"/>
              <a:t>Normal Vectors (1/2)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66AFA-8E2D-02F1-9158-4D0912E4F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066800"/>
                <a:ext cx="11734436" cy="5590674"/>
              </a:xfrm>
            </p:spPr>
            <p:txBody>
              <a:bodyPr/>
              <a:lstStyle/>
              <a:p>
                <a:r>
                  <a:rPr lang="en" altLang="ko-KR" dirty="0"/>
                  <a:t>A normal vector has no specific position (because it’s a vector).</a:t>
                </a:r>
              </a:p>
              <a:p>
                <a:r>
                  <a:rPr kumimoji="1" lang="en-US" altLang="ko-KR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</m:oMath>
                </a14:m>
                <a:r>
                  <a:rPr kumimoji="1" lang="en-US" altLang="ko-KR" dirty="0"/>
                  <a:t> be a point in a local space, on a plane having a normal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kumimoji="1" lang="en-US" altLang="ko-KR" dirty="0"/>
                  <a:t> (in homogeneous representation).</a:t>
                </a:r>
              </a:p>
              <a:p>
                <a:r>
                  <a:rPr kumimoji="1" lang="en-US" altLang="ko-KR" dirty="0"/>
                  <a:t>That means p is on the plane (in the local space):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ko-KR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kumimoji="1" lang="en-US" altLang="ko-KR" dirty="0"/>
                  <a:t> be the model matrix to transform </a:t>
                </a:r>
                <a14:m>
                  <m:oMath xmlns:m="http://schemas.openxmlformats.org/officeDocument/2006/math">
                    <m:r>
                      <a:rPr kumimoji="1" lang="en-US" altLang="ko-KR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kumimoji="1" lang="en-US" altLang="ko-KR" dirty="0"/>
                  <a:t> from local space to world space.</a:t>
                </a:r>
              </a:p>
              <a:p>
                <a:r>
                  <a:rPr kumimoji="1" lang="en-US" altLang="ko-KR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𝐌𝐩</m:t>
                    </m:r>
                  </m:oMath>
                </a14:m>
                <a:r>
                  <a:rPr kumimoji="1" lang="en-US" altLang="ko-KR" dirty="0"/>
                  <a:t> is the point in the world space.  (2)</a:t>
                </a:r>
              </a:p>
              <a:p>
                <a:r>
                  <a:rPr kumimoji="1" lang="en-US" altLang="ko-KR" dirty="0"/>
                  <a:t>From (1) and (2), the following is satisfied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𝐌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kumimoji="1" lang="en-US" altLang="ko-KR" dirty="0"/>
                  <a:t>).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66AFA-8E2D-02F1-9158-4D0912E4F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066800"/>
                <a:ext cx="11734436" cy="5590674"/>
              </a:xfrm>
              <a:blipFill>
                <a:blip r:embed="rId3"/>
                <a:stretch>
                  <a:fillRect l="-432" t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D50FC-5FD7-0EF9-68E1-C28A68FE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62F440-0776-548E-3C3E-B252010EA3A4}"/>
                  </a:ext>
                </a:extLst>
              </p:cNvPr>
              <p:cNvSpPr txBox="1"/>
              <p:nvPr/>
            </p:nvSpPr>
            <p:spPr>
              <a:xfrm>
                <a:off x="2261640" y="2544111"/>
                <a:ext cx="6849696" cy="1016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ko-KR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𝐵𝑦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𝐶𝑧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     </a:t>
                </a:r>
                <a:r>
                  <a:rPr kumimoji="1"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(1)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62F440-0776-548E-3C3E-B252010EA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40" y="2544111"/>
                <a:ext cx="6849696" cy="1016817"/>
              </a:xfrm>
              <a:prstGeom prst="rect">
                <a:avLst/>
              </a:prstGeom>
              <a:blipFill>
                <a:blip r:embed="rId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5A431-68E9-2EA1-9C0F-9C478459593E}"/>
                  </a:ext>
                </a:extLst>
              </p:cNvPr>
              <p:cNvSpPr txBox="1"/>
              <p:nvPr/>
            </p:nvSpPr>
            <p:spPr>
              <a:xfrm>
                <a:off x="1914992" y="4813387"/>
                <a:ext cx="3241624" cy="1109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5A431-68E9-2EA1-9C0F-9C478459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92" y="4813387"/>
                <a:ext cx="3241624" cy="1109150"/>
              </a:xfrm>
              <a:prstGeom prst="rect">
                <a:avLst/>
              </a:prstGeom>
              <a:blipFill>
                <a:blip r:embed="rId5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0B158C-961A-CB2E-F56C-7C6BCAAF486E}"/>
              </a:ext>
            </a:extLst>
          </p:cNvPr>
          <p:cNvGrpSpPr/>
          <p:nvPr/>
        </p:nvGrpSpPr>
        <p:grpSpPr>
          <a:xfrm>
            <a:off x="8784235" y="3770779"/>
            <a:ext cx="2886729" cy="2325245"/>
            <a:chOff x="8784235" y="3770779"/>
            <a:chExt cx="2886729" cy="2325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58692D-7FF1-4DE3-6E1C-F0AF68117283}"/>
                </a:ext>
              </a:extLst>
            </p:cNvPr>
            <p:cNvSpPr/>
            <p:nvPr/>
          </p:nvSpPr>
          <p:spPr>
            <a:xfrm rot="838938">
              <a:off x="8784235" y="4122378"/>
              <a:ext cx="2368447" cy="19736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1Top"/>
              <a:lightRig rig="threePt" dir="t"/>
            </a:scene3d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87D8FF3-FE6D-6ACC-5C1E-4324AA245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8458" y="4037302"/>
              <a:ext cx="146917" cy="107189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F546FCE-8691-110B-7CEA-BB8FAAEC3E4F}"/>
                </a:ext>
              </a:extLst>
            </p:cNvPr>
            <p:cNvSpPr/>
            <p:nvPr/>
          </p:nvSpPr>
          <p:spPr>
            <a:xfrm>
              <a:off x="9863527" y="4989119"/>
              <a:ext cx="209862" cy="19908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D896F8-6673-A737-4E44-9CF9F38DE248}"/>
                    </a:ext>
                  </a:extLst>
                </p:cNvPr>
                <p:cNvSpPr txBox="1"/>
                <p:nvPr/>
              </p:nvSpPr>
              <p:spPr>
                <a:xfrm>
                  <a:off x="9675663" y="5520655"/>
                  <a:ext cx="199530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𝐵𝑦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𝐶𝑧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D896F8-6673-A737-4E44-9CF9F38DE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663" y="5520655"/>
                  <a:ext cx="199530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BBF532-16C8-20D7-547B-2F358B06162E}"/>
                    </a:ext>
                  </a:extLst>
                </p:cNvPr>
                <p:cNvSpPr txBox="1"/>
                <p:nvPr/>
              </p:nvSpPr>
              <p:spPr>
                <a:xfrm>
                  <a:off x="9863527" y="5072471"/>
                  <a:ext cx="122810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1]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BBF532-16C8-20D7-547B-2F358B061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527" y="5072471"/>
                  <a:ext cx="122810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DA88F0-C4B3-DAD3-3080-021425392901}"/>
                    </a:ext>
                  </a:extLst>
                </p:cNvPr>
                <p:cNvSpPr txBox="1"/>
                <p:nvPr/>
              </p:nvSpPr>
              <p:spPr>
                <a:xfrm>
                  <a:off x="9501323" y="3770779"/>
                  <a:ext cx="122810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DA88F0-C4B3-DAD3-3080-02142539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323" y="3770779"/>
                  <a:ext cx="1228104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20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E768-A71B-9789-394A-F1FB2E66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</a:t>
            </a:r>
            <a:r>
              <a:rPr kumimoji="1" lang="en-US" altLang="ko-KR" dirty="0"/>
              <a:t>Normal Vectors (2/2)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7A12BA-1A48-36C4-B922-7D4983CFB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r>
                  <a:rPr kumimoji="1" lang="en-US" altLang="ko-KR" dirty="0"/>
                  <a:t>Then,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dirty="0"/>
                  <a:t> is the normal of the plane </a:t>
                </a:r>
                <a:r>
                  <a:rPr kumimoji="1" lang="en-US" altLang="ko-KR" u="sng" dirty="0"/>
                  <a:t>in world space</a:t>
                </a:r>
                <a:r>
                  <a:rPr kumimoji="1" lang="en-US" altLang="ko-KR" dirty="0"/>
                  <a:t> including the point </a:t>
                </a:r>
                <a:r>
                  <a:rPr kumimoji="1" lang="en-US" altLang="ko-KR" b="1" dirty="0"/>
                  <a:t>p</a:t>
                </a:r>
                <a:r>
                  <a:rPr kumimoji="1" lang="en-US" altLang="ko-KR" dirty="0"/>
                  <a:t>’</a:t>
                </a:r>
              </a:p>
              <a:p>
                <a:r>
                  <a:rPr kumimoji="1" lang="en-US" altLang="ko-KR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𝐌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Let’s consider the transpose: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That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is the model transformation matrix for a normal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ko-KR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ko-KR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ko-KR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transforming the normal vector from local space to world space.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7A12BA-1A48-36C4-B922-7D4983CFB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2FF78-555C-4494-4533-344FB4BE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CD109-1848-2CAC-AF90-CEE9DBCD7140}"/>
                  </a:ext>
                </a:extLst>
              </p:cNvPr>
              <p:cNvSpPr txBox="1"/>
              <p:nvPr/>
            </p:nvSpPr>
            <p:spPr>
              <a:xfrm>
                <a:off x="732280" y="980728"/>
                <a:ext cx="3241624" cy="1109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CD109-1848-2CAC-AF90-CEE9DBCD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80" y="980728"/>
                <a:ext cx="3241624" cy="1109150"/>
              </a:xfrm>
              <a:prstGeom prst="rect">
                <a:avLst/>
              </a:prstGeom>
              <a:blipFill>
                <a:blip r:embed="rId4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3ED1D9F-8F4B-C166-4505-8DDFB8EDB799}"/>
              </a:ext>
            </a:extLst>
          </p:cNvPr>
          <p:cNvSpPr/>
          <p:nvPr/>
        </p:nvSpPr>
        <p:spPr bwMode="auto">
          <a:xfrm>
            <a:off x="2534195" y="980728"/>
            <a:ext cx="675826" cy="11091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8D4C940-7F14-AA3B-F1CA-18FD22772C77}"/>
              </a:ext>
            </a:extLst>
          </p:cNvPr>
          <p:cNvSpPr/>
          <p:nvPr/>
        </p:nvSpPr>
        <p:spPr bwMode="auto">
          <a:xfrm>
            <a:off x="992777" y="980728"/>
            <a:ext cx="1567543" cy="11091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9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FA363-02D3-D43A-80E1-65774D0A0A77}"/>
              </a:ext>
            </a:extLst>
          </p:cNvPr>
          <p:cNvSpPr txBox="1"/>
          <p:nvPr/>
        </p:nvSpPr>
        <p:spPr>
          <a:xfrm>
            <a:off x="551384" y="1198297"/>
            <a:ext cx="11043247" cy="49654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#version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a_color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a_texCoord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normal;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fragPos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normal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(inverse(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)))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(fragPos,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CA2C8F-D412-0A43-B8DD-1CD7C650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200" dirty="0"/>
              <a:t>Vertex Shader – Passing Normal to Fragment Shader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1085A9-0575-D241-A50D-BBCFFD00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F9FC28B-AE35-B74A-A8CD-537F74503661}"/>
              </a:ext>
            </a:extLst>
          </p:cNvPr>
          <p:cNvSpPr/>
          <p:nvPr/>
        </p:nvSpPr>
        <p:spPr bwMode="auto">
          <a:xfrm>
            <a:off x="494273" y="1975759"/>
            <a:ext cx="5400341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E1D9E9-322C-754C-B57E-CEA0B01190FB}"/>
              </a:ext>
            </a:extLst>
          </p:cNvPr>
          <p:cNvSpPr/>
          <p:nvPr/>
        </p:nvSpPr>
        <p:spPr bwMode="auto">
          <a:xfrm>
            <a:off x="494273" y="4297680"/>
            <a:ext cx="5400341" cy="255271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4F26A92-4870-4A40-8325-7AB4AF4C5E0A}"/>
              </a:ext>
            </a:extLst>
          </p:cNvPr>
          <p:cNvSpPr/>
          <p:nvPr/>
        </p:nvSpPr>
        <p:spPr bwMode="auto">
          <a:xfrm>
            <a:off x="1022230" y="5303520"/>
            <a:ext cx="7664570" cy="27105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6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77B-02F8-154A-AD45-F2FF9A8A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272AF-5614-1542-B66B-44A384C2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29987-5632-4843-7424-0AD7473E4F3E}"/>
              </a:ext>
            </a:extLst>
          </p:cNvPr>
          <p:cNvSpPr txBox="1"/>
          <p:nvPr/>
        </p:nvSpPr>
        <p:spPr>
          <a:xfrm>
            <a:off x="597369" y="980728"/>
            <a:ext cx="10997262" cy="5221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#version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highp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fragPos; </a:t>
            </a:r>
            <a:r>
              <a:rPr lang="en-US" altLang="ko-KR" i="1" dirty="0">
                <a:solidFill>
                  <a:srgbClr val="93A1A1"/>
                </a:solidFill>
                <a:latin typeface="Menlo" panose="020B0609030804020204" pitchFamily="49" charset="0"/>
              </a:rPr>
              <a:t>// modelMatrix(M) * localCoords from vertex shader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normal;  </a:t>
            </a:r>
            <a:r>
              <a:rPr lang="en-US" altLang="ko-KR" i="1" dirty="0">
                <a:solidFill>
                  <a:srgbClr val="93A1A1"/>
                </a:solidFill>
                <a:latin typeface="Menlo" panose="020B0609030804020204" pitchFamily="49" charset="0"/>
              </a:rPr>
              <a:t>// (M^(-1))^T * localNormal from vertex shader 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FragColor;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{</a:t>
            </a:r>
          </a:p>
          <a:p>
            <a:pPr>
              <a:lnSpc>
                <a:spcPts val="2025"/>
              </a:lnSpc>
              <a:buNone/>
            </a:pPr>
            <a:r>
              <a:rPr lang="ko-KR" altLang="en-US" dirty="0">
                <a:solidFill>
                  <a:srgbClr val="6C71C4"/>
                </a:solidFill>
                <a:latin typeface="Menlo" panose="020B0609030804020204" pitchFamily="49" charset="0"/>
              </a:rPr>
              <a:t>   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surface's diffuse color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{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position;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light position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ambient;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ambient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diffuse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material;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light;</a:t>
            </a:r>
          </a:p>
        </p:txBody>
      </p:sp>
    </p:spTree>
    <p:extLst>
      <p:ext uri="{BB962C8B-B14F-4D97-AF65-F5344CB8AC3E}">
        <p14:creationId xmlns:p14="http://schemas.microsoft.com/office/powerpoint/2010/main" val="34174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6F1BC8-C9FB-87CF-3C67-927035E2A681}"/>
              </a:ext>
            </a:extLst>
          </p:cNvPr>
          <p:cNvSpPr txBox="1"/>
          <p:nvPr/>
        </p:nvSpPr>
        <p:spPr>
          <a:xfrm>
            <a:off x="701635" y="1233413"/>
            <a:ext cx="11043246" cy="4196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pPr>
              <a:lnSpc>
                <a:spcPts val="2025"/>
              </a:lnSpc>
              <a:buNone/>
            </a:pP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ambient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rgb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material.diffuse;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light.ambient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rgb;</a:t>
            </a:r>
          </a:p>
          <a:p>
            <a:pPr lvl="1">
              <a:lnSpc>
                <a:spcPts val="2025"/>
              </a:lnSpc>
            </a:pP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diffuse 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(normal);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light.position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dotNormLight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(norm,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dotNormLight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light.diffuse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rgb;</a:t>
            </a:r>
          </a:p>
          <a:p>
            <a:pPr lvl="1">
              <a:lnSpc>
                <a:spcPts val="2025"/>
              </a:lnSpc>
            </a:pP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result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FragColor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(result,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72A77B-02F8-154A-AD45-F2FF9A8A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272AF-5614-1542-B66B-44A384C2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0ADC611-CC71-1044-B5ED-906D1A65FF58}"/>
              </a:ext>
            </a:extLst>
          </p:cNvPr>
          <p:cNvCxnSpPr/>
          <p:nvPr/>
        </p:nvCxnSpPr>
        <p:spPr bwMode="auto">
          <a:xfrm>
            <a:off x="8620998" y="2845082"/>
            <a:ext cx="20518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3AFFA2-842F-F94C-B471-DD0C38E3A18E}"/>
              </a:ext>
            </a:extLst>
          </p:cNvPr>
          <p:cNvCxnSpPr/>
          <p:nvPr/>
        </p:nvCxnSpPr>
        <p:spPr bwMode="auto">
          <a:xfrm flipV="1">
            <a:off x="9543774" y="1595829"/>
            <a:ext cx="0" cy="12492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B58070-5048-DB45-BDAB-CB1DA68D1A45}"/>
              </a:ext>
            </a:extLst>
          </p:cNvPr>
          <p:cNvCxnSpPr>
            <a:cxnSpLocks/>
          </p:cNvCxnSpPr>
          <p:nvPr/>
        </p:nvCxnSpPr>
        <p:spPr bwMode="auto">
          <a:xfrm flipV="1">
            <a:off x="9543774" y="2008529"/>
            <a:ext cx="1129043" cy="8365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3E55F5F-6953-DC4D-BBAA-C04052CF46CC}"/>
                  </a:ext>
                </a:extLst>
              </p:cNvPr>
              <p:cNvSpPr/>
              <p:nvPr/>
            </p:nvSpPr>
            <p:spPr>
              <a:xfrm>
                <a:off x="8924279" y="1233413"/>
                <a:ext cx="103355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3E55F5F-6953-DC4D-BBAA-C04052CF4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279" y="1233413"/>
                <a:ext cx="10335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53A7399-F643-D14D-B00F-E117CE0C2E38}"/>
                  </a:ext>
                </a:extLst>
              </p:cNvPr>
              <p:cNvSpPr/>
              <p:nvPr/>
            </p:nvSpPr>
            <p:spPr>
              <a:xfrm>
                <a:off x="9954405" y="2362349"/>
                <a:ext cx="112107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𝑙𝑖𝑔h𝑡𝐷𝑖𝑟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53A7399-F643-D14D-B00F-E117CE0C2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405" y="2362349"/>
                <a:ext cx="112107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AB78E280-629E-7844-86FE-6D3396025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654" y="1532199"/>
            <a:ext cx="581712" cy="597673"/>
          </a:xfrm>
          <a:prstGeom prst="rect">
            <a:avLst/>
          </a:prstGeom>
          <a:noFill/>
        </p:spPr>
      </p:pic>
      <p:sp>
        <p:nvSpPr>
          <p:cNvPr id="14" name="호 13">
            <a:extLst>
              <a:ext uri="{FF2B5EF4-FFF2-40B4-BE49-F238E27FC236}">
                <a16:creationId xmlns:a16="http://schemas.microsoft.com/office/drawing/2014/main" id="{8A70E855-5F8D-3B43-A8D0-076B4C48ABCB}"/>
              </a:ext>
            </a:extLst>
          </p:cNvPr>
          <p:cNvSpPr/>
          <p:nvPr/>
        </p:nvSpPr>
        <p:spPr bwMode="auto">
          <a:xfrm>
            <a:off x="9462263" y="2514431"/>
            <a:ext cx="331203" cy="323467"/>
          </a:xfrm>
          <a:prstGeom prst="arc">
            <a:avLst>
              <a:gd name="adj1" fmla="val 14672211"/>
              <a:gd name="adj2" fmla="val 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EC2007-43C2-D644-82CD-80800720F98C}"/>
                  </a:ext>
                </a:extLst>
              </p:cNvPr>
              <p:cNvSpPr/>
              <p:nvPr/>
            </p:nvSpPr>
            <p:spPr>
              <a:xfrm>
                <a:off x="8962556" y="2837898"/>
                <a:ext cx="116243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𝑟𝑎𝑔𝑃𝑜𝑠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EC2007-43C2-D644-82CD-80800720F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556" y="2837898"/>
                <a:ext cx="116243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3FC35D-0812-9840-9406-8C81C2F878CC}"/>
                  </a:ext>
                </a:extLst>
              </p:cNvPr>
              <p:cNvSpPr/>
              <p:nvPr/>
            </p:nvSpPr>
            <p:spPr>
              <a:xfrm>
                <a:off x="10445021" y="1317780"/>
                <a:ext cx="172354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𝑙𝑖𝑔h𝑡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3FC35D-0812-9840-9406-8C81C2F87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021" y="1317780"/>
                <a:ext cx="1723549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  <p:bldP spid="11" grpId="0"/>
      <p:bldP spid="12" grpId="0"/>
      <p:bldP spid="14" grpId="0" animBg="1"/>
      <p:bldP spid="16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J2ZZJRYtHT4YRfL83qtV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  <a:txDef>
      <a:spPr>
        <a:noFill/>
      </a:spPr>
      <a:bodyPr wrap="square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dirty="0" smtClean="0">
            <a:solidFill>
              <a:schemeClr val="tx1">
                <a:lumMod val="65000"/>
                <a:lumOff val="3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10015</TotalTime>
  <Words>2614</Words>
  <Application>Microsoft Macintosh PowerPoint</Application>
  <PresentationFormat>와이드스크린</PresentationFormat>
  <Paragraphs>238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맑은 고딕</vt:lpstr>
      <vt:lpstr>시스템 서체 일반체</vt:lpstr>
      <vt:lpstr>NanumSquare Neo OTF Regular</vt:lpstr>
      <vt:lpstr>Arial</vt:lpstr>
      <vt:lpstr>Cambria Math</vt:lpstr>
      <vt:lpstr>Menlo</vt:lpstr>
      <vt:lpstr>Tahoma</vt:lpstr>
      <vt:lpstr>Wingdings</vt:lpstr>
      <vt:lpstr>1_Office 테마</vt:lpstr>
      <vt:lpstr>07 Lighting_2</vt:lpstr>
      <vt:lpstr>Program 15_LightDiffuse</vt:lpstr>
      <vt:lpstr>Face Normal Vectors (util/cube.js)</vt:lpstr>
      <vt:lpstr>Vertex Shader – FragPos to Fragment Shader</vt:lpstr>
      <vt:lpstr>Transformation of Normal Vectors (1/2)</vt:lpstr>
      <vt:lpstr>Transformation of Normal Vectors (2/2)</vt:lpstr>
      <vt:lpstr>Vertex Shader – Passing Normal to Fragment Shader</vt:lpstr>
      <vt:lpstr>Fragment Shader (1/2)</vt:lpstr>
      <vt:lpstr>Fragment Shader (2/2)</vt:lpstr>
      <vt:lpstr>Passing Struct Uniform Variables (1/2)</vt:lpstr>
      <vt:lpstr>Passing Struct Uniform Variables (2/2)</vt:lpstr>
      <vt:lpstr>Program 16_LightSpecular</vt:lpstr>
      <vt:lpstr>Different Shininess (SpecularPower) Value</vt:lpstr>
      <vt:lpstr>Program 17_GouraudShading</vt:lpstr>
      <vt:lpstr>Program 18_SmoothShading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Video Temporal Consistency</dc:title>
  <dc:creator>김영석</dc:creator>
  <cp:lastModifiedBy>인권 이</cp:lastModifiedBy>
  <cp:revision>887</cp:revision>
  <dcterms:created xsi:type="dcterms:W3CDTF">2015-11-24T04:45:21Z</dcterms:created>
  <dcterms:modified xsi:type="dcterms:W3CDTF">2025-04-11T03:37:50Z</dcterms:modified>
</cp:coreProperties>
</file>