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60" r:id="rId7"/>
    <p:sldId id="261" r:id="rId8"/>
    <p:sldId id="262" r:id="rId9"/>
    <p:sldId id="263"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C5E7-FCD4-4503-93D6-78813B85C2AF}"/>
              </a:ext>
            </a:extLst>
          </p:cNvPr>
          <p:cNvSpPr>
            <a:spLocks noGrp="1"/>
          </p:cNvSpPr>
          <p:nvPr>
            <p:ph type="ctrTitle"/>
          </p:nvPr>
        </p:nvSpPr>
        <p:spPr>
          <a:xfrm>
            <a:off x="1524000" y="1122363"/>
            <a:ext cx="9144000" cy="1722437"/>
          </a:xfrm>
        </p:spPr>
        <p:txBody>
          <a:bodyPr anchor="ctr">
            <a:normAutofit/>
          </a:bodyPr>
          <a:lstStyle>
            <a:lvl1pPr algn="l">
              <a:defRPr sz="4800">
                <a:latin typeface="Verdana" panose="020B0604030504040204" pitchFamily="34" charset="0"/>
                <a:ea typeface="Verdana" panose="020B0604030504040204" pitchFamily="34" charset="0"/>
              </a:defRPr>
            </a:lvl1pPr>
          </a:lstStyle>
          <a:p>
            <a:r>
              <a:rPr lang="en-US"/>
              <a:t>Click to edit Master title style</a:t>
            </a:r>
            <a:endParaRPr lang="en-IN" dirty="0"/>
          </a:p>
        </p:txBody>
      </p:sp>
      <p:sp>
        <p:nvSpPr>
          <p:cNvPr id="4" name="Date Placeholder 3">
            <a:extLst>
              <a:ext uri="{FF2B5EF4-FFF2-40B4-BE49-F238E27FC236}">
                <a16:creationId xmlns:a16="http://schemas.microsoft.com/office/drawing/2014/main" id="{34513B33-4EA9-40A9-AC67-000B3EF31195}"/>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5" name="Footer Placeholder 4">
            <a:extLst>
              <a:ext uri="{FF2B5EF4-FFF2-40B4-BE49-F238E27FC236}">
                <a16:creationId xmlns:a16="http://schemas.microsoft.com/office/drawing/2014/main" id="{BAAE0FBA-D017-432A-B48D-38807AEE9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60990-3D8F-40D5-A7CA-8B53FBE791A7}"/>
              </a:ext>
            </a:extLst>
          </p:cNvPr>
          <p:cNvSpPr>
            <a:spLocks noGrp="1"/>
          </p:cNvSpPr>
          <p:nvPr>
            <p:ph type="sldNum" sz="quarter" idx="12"/>
          </p:nvPr>
        </p:nvSpPr>
        <p:spPr/>
        <p:txBody>
          <a:bodyPr/>
          <a:lstStyle/>
          <a:p>
            <a:fld id="{C7945000-F7B1-416D-B64E-FDE8C08F9792}" type="slidenum">
              <a:rPr lang="en-IN" smtClean="0"/>
              <a:t>‹#›</a:t>
            </a:fld>
            <a:endParaRPr lang="en-IN"/>
          </a:p>
        </p:txBody>
      </p:sp>
      <p:sp>
        <p:nvSpPr>
          <p:cNvPr id="8" name="Text Placeholder 7"/>
          <p:cNvSpPr>
            <a:spLocks noGrp="1"/>
          </p:cNvSpPr>
          <p:nvPr>
            <p:ph type="body" sz="quarter" idx="13"/>
          </p:nvPr>
        </p:nvSpPr>
        <p:spPr>
          <a:xfrm>
            <a:off x="2070100" y="3035300"/>
            <a:ext cx="8597900" cy="3022600"/>
          </a:xfrm>
        </p:spPr>
        <p:txBody>
          <a:bodyPr/>
          <a:lstStyle>
            <a:lvl1pPr marL="514350" indent="-514350">
              <a:buFont typeface="+mj-lt"/>
              <a:buAutoNum type="arabicPeriod"/>
              <a:defRPr i="1">
                <a:solidFill>
                  <a:srgbClr val="C00000"/>
                </a:solidFill>
                <a:latin typeface="Verdana" panose="020B0604030504040204" pitchFamily="34" charset="0"/>
                <a:ea typeface="Verdana" panose="020B0604030504040204" pitchFamily="34" charset="0"/>
              </a:defRPr>
            </a:lvl1pPr>
            <a:lvl2pPr marL="914400" indent="-457200">
              <a:buFont typeface="+mj-lt"/>
              <a:buAutoNum type="arabicPeriod"/>
              <a:defRPr i="1">
                <a:solidFill>
                  <a:srgbClr val="C00000"/>
                </a:solidFill>
                <a:latin typeface="Verdana" panose="020B0604030504040204" pitchFamily="34" charset="0"/>
                <a:ea typeface="Verdana" panose="020B0604030504040204" pitchFamily="34" charset="0"/>
              </a:defRPr>
            </a:lvl2pPr>
            <a:lvl3pPr marL="1371600" indent="-457200">
              <a:buFont typeface="+mj-lt"/>
              <a:buAutoNum type="arabicPeriod"/>
              <a:defRPr i="1">
                <a:solidFill>
                  <a:srgbClr val="C00000"/>
                </a:solidFill>
                <a:latin typeface="Verdana" panose="020B0604030504040204" pitchFamily="34" charset="0"/>
                <a:ea typeface="Verdana" panose="020B0604030504040204" pitchFamily="34" charset="0"/>
              </a:defRPr>
            </a:lvl3pPr>
            <a:lvl4pPr marL="1714500" indent="-342900">
              <a:buFont typeface="+mj-lt"/>
              <a:buAutoNum type="arabicPeriod"/>
              <a:defRPr i="1">
                <a:solidFill>
                  <a:srgbClr val="C00000"/>
                </a:solidFill>
                <a:latin typeface="Verdana" panose="020B0604030504040204" pitchFamily="34" charset="0"/>
                <a:ea typeface="Verdana" panose="020B0604030504040204" pitchFamily="34" charset="0"/>
              </a:defRPr>
            </a:lvl4pPr>
            <a:lvl5pPr marL="2171700" indent="-342900">
              <a:buFont typeface="+mj-lt"/>
              <a:buAutoNum type="arabicPeriod"/>
              <a:defRPr i="1">
                <a:solidFill>
                  <a:srgbClr val="C00000"/>
                </a:solidFill>
                <a:latin typeface="Verdana" panose="020B060403050404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cxnSp>
        <p:nvCxnSpPr>
          <p:cNvPr id="11" name="Straight Connector 10"/>
          <p:cNvCxnSpPr/>
          <p:nvPr userDrawn="1"/>
        </p:nvCxnSpPr>
        <p:spPr>
          <a:xfrm>
            <a:off x="1524000" y="29337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28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7939-3EEE-4A90-B4E3-F76821BD76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467988-4B77-433F-89B8-5065AF3D56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E5097-BE54-493D-ABDB-A267932811AC}"/>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5" name="Footer Placeholder 4">
            <a:extLst>
              <a:ext uri="{FF2B5EF4-FFF2-40B4-BE49-F238E27FC236}">
                <a16:creationId xmlns:a16="http://schemas.microsoft.com/office/drawing/2014/main" id="{9062A967-A928-499F-8F25-AC8431A38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7AC89-ECA8-4ADF-B01B-EFC4F81A8FB4}"/>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110399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5EFB7-31AC-4563-A23C-7E92D207E2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34E1D-C65D-4A1F-832A-528A9CB657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0B0E4-F452-438F-9591-CB433BCE0D77}"/>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5" name="Footer Placeholder 4">
            <a:extLst>
              <a:ext uri="{FF2B5EF4-FFF2-40B4-BE49-F238E27FC236}">
                <a16:creationId xmlns:a16="http://schemas.microsoft.com/office/drawing/2014/main" id="{7F4FA754-B266-4E4D-8FAC-D985ED97C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FD3F1-01A3-435E-BD70-97DFE4926E2C}"/>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203144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BB0B-8F94-4E43-9B17-5F0F5EA5E687}"/>
              </a:ext>
            </a:extLst>
          </p:cNvPr>
          <p:cNvSpPr>
            <a:spLocks noGrp="1"/>
          </p:cNvSpPr>
          <p:nvPr>
            <p:ph type="title"/>
          </p:nvPr>
        </p:nvSpPr>
        <p:spPr>
          <a:xfrm>
            <a:off x="-1" y="0"/>
            <a:ext cx="10729455" cy="1003300"/>
          </a:xfrm>
        </p:spPr>
        <p:txBody>
          <a:bodyPr>
            <a:normAutofit/>
          </a:bodyPr>
          <a:lstStyle>
            <a:lvl1pPr>
              <a:defRPr sz="4000">
                <a:latin typeface="Verdana" panose="020B0604030504040204" pitchFamily="34" charset="0"/>
                <a:ea typeface="Verdana" panose="020B0604030504040204" pitchFamily="34"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DC0732-FB43-4E32-8EF7-C74E8BF9AE1A}"/>
              </a:ext>
            </a:extLst>
          </p:cNvPr>
          <p:cNvSpPr>
            <a:spLocks noGrp="1"/>
          </p:cNvSpPr>
          <p:nvPr>
            <p:ph idx="1"/>
          </p:nvPr>
        </p:nvSpPr>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4FABCF74-D59B-4A13-B069-726021381C5D}"/>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5" name="Footer Placeholder 4">
            <a:extLst>
              <a:ext uri="{FF2B5EF4-FFF2-40B4-BE49-F238E27FC236}">
                <a16:creationId xmlns:a16="http://schemas.microsoft.com/office/drawing/2014/main" id="{C3ABC268-8E36-493E-A9D4-55CF20658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75B0D-A375-407B-94B5-6C5F8C1D2350}"/>
              </a:ext>
            </a:extLst>
          </p:cNvPr>
          <p:cNvSpPr>
            <a:spLocks noGrp="1"/>
          </p:cNvSpPr>
          <p:nvPr>
            <p:ph type="sldNum" sz="quarter" idx="12"/>
          </p:nvPr>
        </p:nvSpPr>
        <p:spPr/>
        <p:txBody>
          <a:bodyPr/>
          <a:lstStyle/>
          <a:p>
            <a:fld id="{C7945000-F7B1-416D-B64E-FDE8C08F9792}" type="slidenum">
              <a:rPr lang="en-IN" smtClean="0"/>
              <a:t>‹#›</a:t>
            </a:fld>
            <a:endParaRPr lang="en-IN"/>
          </a:p>
        </p:txBody>
      </p:sp>
      <p:sp>
        <p:nvSpPr>
          <p:cNvPr id="10" name="Content Placeholder 9"/>
          <p:cNvSpPr>
            <a:spLocks noGrp="1"/>
          </p:cNvSpPr>
          <p:nvPr>
            <p:ph sz="quarter" idx="13"/>
          </p:nvPr>
        </p:nvSpPr>
        <p:spPr>
          <a:xfrm>
            <a:off x="0" y="1003300"/>
            <a:ext cx="10729914" cy="457200"/>
          </a:xfrm>
        </p:spPr>
        <p:txBody>
          <a:bodyPr/>
          <a:lstStyle>
            <a:lvl1pPr marL="0" indent="0">
              <a:buNone/>
              <a:defRPr i="1">
                <a:solidFill>
                  <a:srgbClr val="C00000"/>
                </a:solidFill>
                <a:latin typeface="Verdana" panose="020B0604030504040204" pitchFamily="34" charset="0"/>
                <a:ea typeface="Verdana" panose="020B0604030504040204" pitchFamily="34" charset="0"/>
              </a:defRPr>
            </a:lvl1pPr>
            <a:lvl2pPr marL="457200" indent="0">
              <a:buNone/>
              <a:defRPr i="1">
                <a:solidFill>
                  <a:srgbClr val="C00000"/>
                </a:solidFill>
              </a:defRPr>
            </a:lvl2pPr>
            <a:lvl3pPr marL="914400" indent="0">
              <a:buNone/>
              <a:defRPr i="1">
                <a:solidFill>
                  <a:srgbClr val="C00000"/>
                </a:solidFill>
              </a:defRPr>
            </a:lvl3pPr>
            <a:lvl4pPr marL="1371600" indent="0">
              <a:buNone/>
              <a:defRPr i="1">
                <a:solidFill>
                  <a:srgbClr val="C00000"/>
                </a:solidFill>
              </a:defRPr>
            </a:lvl4pPr>
            <a:lvl5pPr marL="1828800" indent="0">
              <a:buNone/>
              <a:defRPr i="1">
                <a:solidFill>
                  <a:srgbClr val="C00000"/>
                </a:solidFill>
              </a:defRPr>
            </a:lvl5pPr>
          </a:lstStyle>
          <a:p>
            <a:pPr lvl="0"/>
            <a:r>
              <a:rPr lang="en-US"/>
              <a:t>Click to edit Master text styles</a:t>
            </a:r>
          </a:p>
        </p:txBody>
      </p:sp>
    </p:spTree>
    <p:extLst>
      <p:ext uri="{BB962C8B-B14F-4D97-AF65-F5344CB8AC3E}">
        <p14:creationId xmlns:p14="http://schemas.microsoft.com/office/powerpoint/2010/main" val="23807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45AF-DF25-4DFB-AE75-E2222AF06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26793DC8-12BB-4D13-8BC8-257CF2F627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EF738-4F54-4DE1-B421-C7BBC2801DD9}"/>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5" name="Footer Placeholder 4">
            <a:extLst>
              <a:ext uri="{FF2B5EF4-FFF2-40B4-BE49-F238E27FC236}">
                <a16:creationId xmlns:a16="http://schemas.microsoft.com/office/drawing/2014/main" id="{88A40073-F956-4125-9543-4281B1B88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CF799-1E39-4F28-A543-B800038CD8F0}"/>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348964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7308-515B-4B84-86CF-2102A47D22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3E08AB-75D6-4891-8697-F31273DEF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a16="http://schemas.microsoft.com/office/drawing/2014/main" id="{EDC4BF72-4B46-41FD-B135-38043261A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CCFC8-0BB2-487E-846F-1C1362F9090E}"/>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6" name="Footer Placeholder 5">
            <a:extLst>
              <a:ext uri="{FF2B5EF4-FFF2-40B4-BE49-F238E27FC236}">
                <a16:creationId xmlns:a16="http://schemas.microsoft.com/office/drawing/2014/main" id="{FD4AAAC3-3E8B-487E-9252-5D0A06BC4F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7610D2-CCF5-4258-B17A-2712C61E625F}"/>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2409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ED5C-A58D-47A5-BF9A-8192C6722F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F1926-062C-4431-8092-79D4EE920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C7DFBF-A009-4EDD-8238-8AD675205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010FF7-F906-494A-9772-088CCBCB9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F4C9D-5D26-4FD2-9D2E-41A1D5111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60878C-996E-4782-9EFD-7FE1F3D5B91E}"/>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8" name="Footer Placeholder 7">
            <a:extLst>
              <a:ext uri="{FF2B5EF4-FFF2-40B4-BE49-F238E27FC236}">
                <a16:creationId xmlns:a16="http://schemas.microsoft.com/office/drawing/2014/main" id="{A9A21A07-46CD-48B3-A526-C1EA706AD3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525E7-D0F3-48A7-BE61-FE89C20CD2B6}"/>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164512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C603-960A-4673-8961-23AB36D5555E}"/>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FED3F310-B761-4677-BD5D-FA1203661379}"/>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4" name="Footer Placeholder 3">
            <a:extLst>
              <a:ext uri="{FF2B5EF4-FFF2-40B4-BE49-F238E27FC236}">
                <a16:creationId xmlns:a16="http://schemas.microsoft.com/office/drawing/2014/main" id="{0F546691-DFFD-4735-A4C5-EBB1578BE6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C8D22-17E2-448F-A5AC-DB82CD73694C}"/>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324831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6257F-4B5D-4434-BC23-3C8DBB4377F4}"/>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3" name="Footer Placeholder 2">
            <a:extLst>
              <a:ext uri="{FF2B5EF4-FFF2-40B4-BE49-F238E27FC236}">
                <a16:creationId xmlns:a16="http://schemas.microsoft.com/office/drawing/2014/main" id="{88985608-8973-487F-8224-0B76CA6D90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95D7D2-D135-4AB8-A962-3C72730775A5}"/>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112432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19DC-1520-44A7-A4C1-8D62F5839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E63FC1-B317-4305-B581-6D46388671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A36D8E-3EA8-49E7-ACF8-500E83C49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41560-A834-4A72-852E-A8DE62ABD4E1}"/>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6" name="Footer Placeholder 5">
            <a:extLst>
              <a:ext uri="{FF2B5EF4-FFF2-40B4-BE49-F238E27FC236}">
                <a16:creationId xmlns:a16="http://schemas.microsoft.com/office/drawing/2014/main" id="{AE2B5AE3-14D0-4E7D-A805-F37E57742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CFF23-4DAF-4F0F-9226-52430A0D7175}"/>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28935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4D03-8842-4EA3-876B-EF98ED2AC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3DEB37-AF86-48C2-B0CC-AE758E89A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F850E07-0592-455B-8EFC-32A03B899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C437C-E302-4212-8712-B40127C5FD39}"/>
              </a:ext>
            </a:extLst>
          </p:cNvPr>
          <p:cNvSpPr>
            <a:spLocks noGrp="1"/>
          </p:cNvSpPr>
          <p:nvPr>
            <p:ph type="dt" sz="half" idx="10"/>
          </p:nvPr>
        </p:nvSpPr>
        <p:spPr/>
        <p:txBody>
          <a:bodyPr/>
          <a:lstStyle/>
          <a:p>
            <a:fld id="{17775807-0216-4A6F-B296-4AB00F2B6A1B}" type="datetimeFigureOut">
              <a:rPr lang="en-IN" smtClean="0"/>
              <a:t>31-10-2021</a:t>
            </a:fld>
            <a:endParaRPr lang="en-IN"/>
          </a:p>
        </p:txBody>
      </p:sp>
      <p:sp>
        <p:nvSpPr>
          <p:cNvPr id="6" name="Footer Placeholder 5">
            <a:extLst>
              <a:ext uri="{FF2B5EF4-FFF2-40B4-BE49-F238E27FC236}">
                <a16:creationId xmlns:a16="http://schemas.microsoft.com/office/drawing/2014/main" id="{9A833F55-D397-4C1D-9480-E36FB1D2AB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72597A-CBF0-4D5F-B078-3C005BFB29B2}"/>
              </a:ext>
            </a:extLst>
          </p:cNvPr>
          <p:cNvSpPr>
            <a:spLocks noGrp="1"/>
          </p:cNvSpPr>
          <p:nvPr>
            <p:ph type="sldNum" sz="quarter" idx="12"/>
          </p:nvPr>
        </p:nvSpPr>
        <p:spPr/>
        <p:txBody>
          <a:bodyPr/>
          <a:lstStyle/>
          <a:p>
            <a:fld id="{C7945000-F7B1-416D-B64E-FDE8C08F9792}" type="slidenum">
              <a:rPr lang="en-IN" smtClean="0"/>
              <a:t>‹#›</a:t>
            </a:fld>
            <a:endParaRPr lang="en-IN"/>
          </a:p>
        </p:txBody>
      </p:sp>
    </p:spTree>
    <p:extLst>
      <p:ext uri="{BB962C8B-B14F-4D97-AF65-F5344CB8AC3E}">
        <p14:creationId xmlns:p14="http://schemas.microsoft.com/office/powerpoint/2010/main" val="150643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36803-F322-45F8-91BB-607805F05EC2}"/>
              </a:ext>
            </a:extLst>
          </p:cNvPr>
          <p:cNvSpPr>
            <a:spLocks noGrp="1"/>
          </p:cNvSpPr>
          <p:nvPr>
            <p:ph type="title"/>
          </p:nvPr>
        </p:nvSpPr>
        <p:spPr>
          <a:xfrm>
            <a:off x="-1" y="0"/>
            <a:ext cx="10729455" cy="105410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F4F1872F-FBF7-472E-8E66-669D6EF43043}"/>
              </a:ext>
            </a:extLst>
          </p:cNvPr>
          <p:cNvSpPr>
            <a:spLocks noGrp="1"/>
          </p:cNvSpPr>
          <p:nvPr>
            <p:ph type="body" idx="1"/>
          </p:nvPr>
        </p:nvSpPr>
        <p:spPr>
          <a:xfrm>
            <a:off x="319584" y="1743739"/>
            <a:ext cx="1154031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17ABB-1B8B-4B2C-8007-5F8246556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75807-0216-4A6F-B296-4AB00F2B6A1B}" type="datetimeFigureOut">
              <a:rPr lang="en-IN" smtClean="0"/>
              <a:t>31-10-2021</a:t>
            </a:fld>
            <a:endParaRPr lang="en-IN"/>
          </a:p>
        </p:txBody>
      </p:sp>
      <p:sp>
        <p:nvSpPr>
          <p:cNvPr id="5" name="Footer Placeholder 4">
            <a:extLst>
              <a:ext uri="{FF2B5EF4-FFF2-40B4-BE49-F238E27FC236}">
                <a16:creationId xmlns:a16="http://schemas.microsoft.com/office/drawing/2014/main" id="{1233647F-C101-45E3-BACC-35972A0D1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CC2C17-BCE8-44BA-83A4-DA2F03288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45000-F7B1-416D-B64E-FDE8C08F9792}" type="slidenum">
              <a:rPr lang="en-IN" smtClean="0"/>
              <a:t>‹#›</a:t>
            </a:fld>
            <a:endParaRPr lang="en-IN"/>
          </a:p>
        </p:txBody>
      </p:sp>
      <p:pic>
        <p:nvPicPr>
          <p:cNvPr id="8" name="Picture 7" descr="https://sycurislab.org/wp-content/uploads/2021/07/logo-slf.png"/>
          <p:cNvPicPr/>
          <p:nvPr userDrawn="1"/>
        </p:nvPicPr>
        <p:blipFill rotWithShape="1">
          <a:blip r:embed="rId13">
            <a:extLst>
              <a:ext uri="{28A0092B-C50C-407E-A947-70E740481C1C}">
                <a14:useLocalDpi xmlns:a14="http://schemas.microsoft.com/office/drawing/2010/main" val="0"/>
              </a:ext>
            </a:extLst>
          </a:blip>
          <a:srcRect r="63039"/>
          <a:stretch/>
        </p:blipFill>
        <p:spPr bwMode="auto">
          <a:xfrm>
            <a:off x="10844011" y="24633"/>
            <a:ext cx="1320692" cy="10294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455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195C-353F-4F69-BE4B-D07016E64EED}"/>
              </a:ext>
            </a:extLst>
          </p:cNvPr>
          <p:cNvSpPr>
            <a:spLocks noGrp="1"/>
          </p:cNvSpPr>
          <p:nvPr>
            <p:ph type="ctrTitle"/>
          </p:nvPr>
        </p:nvSpPr>
        <p:spPr/>
        <p:txBody>
          <a:bodyPr/>
          <a:lstStyle/>
          <a:p>
            <a:r>
              <a:rPr lang="en-GB" dirty="0"/>
              <a:t>I</a:t>
            </a:r>
            <a:r>
              <a:rPr lang="en-IN" dirty="0"/>
              <a:t>NSIDER THREAT</a:t>
            </a:r>
          </a:p>
        </p:txBody>
      </p:sp>
      <p:sp>
        <p:nvSpPr>
          <p:cNvPr id="3" name="Subtitle 2">
            <a:extLst>
              <a:ext uri="{FF2B5EF4-FFF2-40B4-BE49-F238E27FC236}">
                <a16:creationId xmlns:a16="http://schemas.microsoft.com/office/drawing/2014/main" id="{0223DD23-4F48-4F8E-9D76-93FDB823DA88}"/>
              </a:ext>
            </a:extLst>
          </p:cNvPr>
          <p:cNvSpPr>
            <a:spLocks noGrp="1"/>
          </p:cNvSpPr>
          <p:nvPr>
            <p:ph type="body" sz="quarter" idx="13"/>
          </p:nvPr>
        </p:nvSpPr>
        <p:spPr>
          <a:xfrm>
            <a:off x="2070100" y="5095702"/>
            <a:ext cx="8597900" cy="962198"/>
          </a:xfrm>
        </p:spPr>
        <p:txBody>
          <a:bodyPr>
            <a:normAutofit/>
          </a:bodyPr>
          <a:lstStyle/>
          <a:p>
            <a:pPr marL="0" indent="0" algn="r">
              <a:buNone/>
            </a:pPr>
            <a:r>
              <a:rPr lang="en-US" dirty="0"/>
              <a:t>GOKULAVASAN</a:t>
            </a:r>
            <a:endParaRPr lang="en-IN" dirty="0"/>
          </a:p>
        </p:txBody>
      </p:sp>
    </p:spTree>
    <p:extLst>
      <p:ext uri="{BB962C8B-B14F-4D97-AF65-F5344CB8AC3E}">
        <p14:creationId xmlns:p14="http://schemas.microsoft.com/office/powerpoint/2010/main" val="3995128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B20E-414B-441E-9C7B-FAE78774B2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647B57-0ED0-41E2-A9D1-DF1401B2C54F}"/>
              </a:ext>
            </a:extLst>
          </p:cNvPr>
          <p:cNvSpPr>
            <a:spLocks noGrp="1"/>
          </p:cNvSpPr>
          <p:nvPr>
            <p:ph idx="1"/>
          </p:nvPr>
        </p:nvSpPr>
        <p:spPr/>
        <p:txBody>
          <a:bodyPr>
            <a:normAutofit fontScale="92500" lnSpcReduction="20000"/>
          </a:bodyPr>
          <a:lstStyle/>
          <a:p>
            <a:pPr marL="0" indent="0">
              <a:buNone/>
            </a:pPr>
            <a:r>
              <a:rPr lang="en-GB" dirty="0">
                <a:solidFill>
                  <a:srgbClr val="C00000"/>
                </a:solidFill>
              </a:rPr>
              <a:t>Protect User Privacy</a:t>
            </a:r>
          </a:p>
          <a:p>
            <a:r>
              <a:rPr lang="en-GB" dirty="0"/>
              <a:t>Anonymize user data to protect employee and contractor privacy and meet regulations.</a:t>
            </a:r>
          </a:p>
          <a:p>
            <a:endParaRPr lang="en-GB" dirty="0"/>
          </a:p>
          <a:p>
            <a:pPr marL="0" indent="0">
              <a:buNone/>
            </a:pPr>
            <a:r>
              <a:rPr lang="en-GB" dirty="0">
                <a:solidFill>
                  <a:srgbClr val="C00000"/>
                </a:solidFill>
              </a:rPr>
              <a:t>Satisfy Compliance</a:t>
            </a:r>
          </a:p>
          <a:p>
            <a:r>
              <a:rPr lang="en-GB" dirty="0"/>
              <a:t>Meet key compliance requirements regarding insider threats in a streamlined manner.</a:t>
            </a:r>
          </a:p>
          <a:p>
            <a:endParaRPr lang="en-GB" dirty="0"/>
          </a:p>
          <a:p>
            <a:pPr marL="0" indent="0">
              <a:buNone/>
            </a:pPr>
            <a:r>
              <a:rPr lang="en-GB" dirty="0">
                <a:solidFill>
                  <a:srgbClr val="C00000"/>
                </a:solidFill>
              </a:rPr>
              <a:t>Integrate Tools</a:t>
            </a:r>
          </a:p>
          <a:p>
            <a:r>
              <a:rPr lang="en-GB" dirty="0"/>
              <a:t>Integrate insider threat management and detection with SIEMs and other security tools for greater insight.</a:t>
            </a:r>
            <a:endParaRPr lang="en-IN" dirty="0"/>
          </a:p>
          <a:p>
            <a:endParaRPr lang="en-IN" dirty="0"/>
          </a:p>
        </p:txBody>
      </p:sp>
      <p:sp>
        <p:nvSpPr>
          <p:cNvPr id="4" name="Content Placeholder 3">
            <a:extLst>
              <a:ext uri="{FF2B5EF4-FFF2-40B4-BE49-F238E27FC236}">
                <a16:creationId xmlns:a16="http://schemas.microsoft.com/office/drawing/2014/main" id="{6BA004FE-98D6-4923-AA3E-50CAEA8582F5}"/>
              </a:ext>
            </a:extLst>
          </p:cNvPr>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129602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CA8C-29AC-4E0F-8C7B-B6D0FC369F11}"/>
              </a:ext>
            </a:extLst>
          </p:cNvPr>
          <p:cNvSpPr>
            <a:spLocks noGrp="1"/>
          </p:cNvSpPr>
          <p:nvPr>
            <p:ph type="title"/>
          </p:nvPr>
        </p:nvSpPr>
        <p:spPr/>
        <p:txBody>
          <a:bodyPr/>
          <a:lstStyle/>
          <a:p>
            <a:r>
              <a:rPr lang="en-GB" dirty="0"/>
              <a:t>CASE 1</a:t>
            </a:r>
            <a:endParaRPr lang="en-IN" dirty="0"/>
          </a:p>
        </p:txBody>
      </p:sp>
      <p:sp>
        <p:nvSpPr>
          <p:cNvPr id="3" name="Content Placeholder 2">
            <a:extLst>
              <a:ext uri="{FF2B5EF4-FFF2-40B4-BE49-F238E27FC236}">
                <a16:creationId xmlns:a16="http://schemas.microsoft.com/office/drawing/2014/main" id="{522E3711-D90D-49FC-BD97-AF249BC6A997}"/>
              </a:ext>
            </a:extLst>
          </p:cNvPr>
          <p:cNvSpPr>
            <a:spLocks noGrp="1"/>
          </p:cNvSpPr>
          <p:nvPr>
            <p:ph idx="1"/>
          </p:nvPr>
        </p:nvSpPr>
        <p:spPr/>
        <p:txBody>
          <a:bodyPr/>
          <a:lstStyle/>
          <a:p>
            <a:r>
              <a:rPr lang="en-GB" dirty="0"/>
              <a:t>Born in the U.S. </a:t>
            </a:r>
          </a:p>
          <a:p>
            <a:r>
              <a:rPr lang="en-GB" dirty="0"/>
              <a:t>Joined the U.S. Navy in 2014 </a:t>
            </a:r>
          </a:p>
          <a:p>
            <a:r>
              <a:rPr lang="en-GB" dirty="0"/>
              <a:t>From Buffalo, NY </a:t>
            </a:r>
          </a:p>
          <a:p>
            <a:r>
              <a:rPr lang="en-GB" dirty="0"/>
              <a:t>Worked as a Nuclear Electrician in the Navy  Served aboard the nuclear powered warship USS Carl Vinson (CVN-70) </a:t>
            </a:r>
            <a:endParaRPr lang="en-IN" dirty="0"/>
          </a:p>
          <a:p>
            <a:endParaRPr lang="en-IN" dirty="0"/>
          </a:p>
        </p:txBody>
      </p:sp>
      <p:sp>
        <p:nvSpPr>
          <p:cNvPr id="4" name="Content Placeholder 3">
            <a:extLst>
              <a:ext uri="{FF2B5EF4-FFF2-40B4-BE49-F238E27FC236}">
                <a16:creationId xmlns:a16="http://schemas.microsoft.com/office/drawing/2014/main" id="{6C4273F0-E868-4BED-A501-9DD1B481CEB6}"/>
              </a:ext>
            </a:extLst>
          </p:cNvPr>
          <p:cNvSpPr>
            <a:spLocks noGrp="1"/>
          </p:cNvSpPr>
          <p:nvPr>
            <p:ph sz="quarter" idx="13"/>
          </p:nvPr>
        </p:nvSpPr>
        <p:spPr/>
        <p:txBody>
          <a:bodyPr>
            <a:normAutofit lnSpcReduction="10000"/>
          </a:bodyPr>
          <a:lstStyle/>
          <a:p>
            <a:r>
              <a:rPr lang="en-IN" dirty="0"/>
              <a:t>Stephen Kellogg III</a:t>
            </a:r>
          </a:p>
          <a:p>
            <a:endParaRPr lang="en-IN" dirty="0"/>
          </a:p>
        </p:txBody>
      </p:sp>
    </p:spTree>
    <p:extLst>
      <p:ext uri="{BB962C8B-B14F-4D97-AF65-F5344CB8AC3E}">
        <p14:creationId xmlns:p14="http://schemas.microsoft.com/office/powerpoint/2010/main" val="341988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5158-427C-4348-9FF6-2FE4DA7A28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C34ABB-E28B-4CB6-ADD3-F2047BB09F64}"/>
              </a:ext>
            </a:extLst>
          </p:cNvPr>
          <p:cNvSpPr>
            <a:spLocks noGrp="1"/>
          </p:cNvSpPr>
          <p:nvPr>
            <p:ph idx="1"/>
          </p:nvPr>
        </p:nvSpPr>
        <p:spPr/>
        <p:txBody>
          <a:bodyPr>
            <a:normAutofit fontScale="77500" lnSpcReduction="20000"/>
          </a:bodyPr>
          <a:lstStyle/>
          <a:p>
            <a:r>
              <a:rPr lang="en-GB" dirty="0"/>
              <a:t>Stephen Kellogg III was a U.S. Navy Petty Officer 2nd Class and worked as a Nuclear Electrician’s mate on the USS Carl Vinson. He had access to classified information relating to operations and capabilities of the Navy’s nuclear propulsion systems. According to news media accounts, Kellogg wanted to publish an exposé on waste in the U.S. military. Kellogg admitted in August 2018 that he tried to take a commercial flight from San Diego, California, to New York City to give confidential information about the U.S. Navy’s nuclear-powered warships to a news reporter who he believed would go public with it. According to court documents, Kellogg was in contact with </a:t>
            </a:r>
            <a:r>
              <a:rPr lang="en-GB" dirty="0" err="1"/>
              <a:t>Sevmash</a:t>
            </a:r>
            <a:r>
              <a:rPr lang="en-GB" dirty="0"/>
              <a:t>, Russia’s only nuclear submarine producer and largest shipbuilder. Authorities stated Kellogg admitted to photographing areas containing sensitive information about the Navy’s nuclear propulsion program on the ship and sent the photos to family and friends. In May 2019, Kellogg pled guilty to two counts of espionage. He was sentenced to three years confinement, reduced in rank from E-5 to E-1, and received a </a:t>
            </a:r>
            <a:r>
              <a:rPr lang="en-GB" dirty="0" err="1"/>
              <a:t>dishonorable</a:t>
            </a:r>
            <a:r>
              <a:rPr lang="en-GB" dirty="0"/>
              <a:t> discharge from the Navy.</a:t>
            </a:r>
            <a:endParaRPr lang="en-IN" dirty="0"/>
          </a:p>
          <a:p>
            <a:endParaRPr lang="en-IN" dirty="0"/>
          </a:p>
        </p:txBody>
      </p:sp>
      <p:sp>
        <p:nvSpPr>
          <p:cNvPr id="4" name="Content Placeholder 3">
            <a:extLst>
              <a:ext uri="{FF2B5EF4-FFF2-40B4-BE49-F238E27FC236}">
                <a16:creationId xmlns:a16="http://schemas.microsoft.com/office/drawing/2014/main" id="{420F927B-D84F-4072-885C-2AF58577985D}"/>
              </a:ext>
            </a:extLst>
          </p:cNvPr>
          <p:cNvSpPr>
            <a:spLocks noGrp="1"/>
          </p:cNvSpPr>
          <p:nvPr>
            <p:ph sz="quarter" idx="13"/>
          </p:nvPr>
        </p:nvSpPr>
        <p:spPr/>
        <p:txBody>
          <a:bodyPr>
            <a:normAutofit lnSpcReduction="10000"/>
          </a:bodyPr>
          <a:lstStyle/>
          <a:p>
            <a:r>
              <a:rPr lang="en-GB" dirty="0"/>
              <a:t>WHAT HAPPENED</a:t>
            </a:r>
            <a:endParaRPr lang="en-IN" dirty="0"/>
          </a:p>
          <a:p>
            <a:endParaRPr lang="en-IN" dirty="0"/>
          </a:p>
        </p:txBody>
      </p:sp>
    </p:spTree>
    <p:extLst>
      <p:ext uri="{BB962C8B-B14F-4D97-AF65-F5344CB8AC3E}">
        <p14:creationId xmlns:p14="http://schemas.microsoft.com/office/powerpoint/2010/main" val="167100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3293-033F-43F8-BB8E-52DCF621DE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B7E782-05B3-4D9C-B211-C9A15D413D6A}"/>
              </a:ext>
            </a:extLst>
          </p:cNvPr>
          <p:cNvSpPr>
            <a:spLocks noGrp="1"/>
          </p:cNvSpPr>
          <p:nvPr>
            <p:ph idx="1"/>
          </p:nvPr>
        </p:nvSpPr>
        <p:spPr/>
        <p:txBody>
          <a:bodyPr>
            <a:normAutofit fontScale="92500" lnSpcReduction="10000"/>
          </a:bodyPr>
          <a:lstStyle/>
          <a:p>
            <a:r>
              <a:rPr lang="en-GB" dirty="0"/>
              <a:t>Although Kellogg’s efforts were thwarted, disclosure of classified Navy nuclear propulsion information would pose a significant threat to national security and endanger the lives of American service members. Had the information became public, U.S. adversaries could potentially have learned the capabilities and limitations of the United States’ nuclear-powered warships. Special Agent in Charge Garrett Waugh of the Southwest Field Office said, “This sailor’s attempts to disclose classified Navy nuclear propulsion information posed a significant threat to national security and endangered the lives of American service members. NCIS will continue to prioritize counterintelligence efforts as well as investigate and disrupt espionage activity directed at the Navy and Marine Corps.” </a:t>
            </a:r>
            <a:endParaRPr lang="en-IN" dirty="0"/>
          </a:p>
          <a:p>
            <a:endParaRPr lang="en-IN" dirty="0"/>
          </a:p>
        </p:txBody>
      </p:sp>
      <p:sp>
        <p:nvSpPr>
          <p:cNvPr id="4" name="Content Placeholder 3">
            <a:extLst>
              <a:ext uri="{FF2B5EF4-FFF2-40B4-BE49-F238E27FC236}">
                <a16:creationId xmlns:a16="http://schemas.microsoft.com/office/drawing/2014/main" id="{EDBA0680-9020-404B-9BD8-BB6C5C8D92D8}"/>
              </a:ext>
            </a:extLst>
          </p:cNvPr>
          <p:cNvSpPr>
            <a:spLocks noGrp="1"/>
          </p:cNvSpPr>
          <p:nvPr>
            <p:ph sz="quarter" idx="13"/>
          </p:nvPr>
        </p:nvSpPr>
        <p:spPr/>
        <p:txBody>
          <a:bodyPr>
            <a:normAutofit lnSpcReduction="10000"/>
          </a:bodyPr>
          <a:lstStyle/>
          <a:p>
            <a:r>
              <a:rPr lang="en-US" dirty="0"/>
              <a:t>IMPACT</a:t>
            </a:r>
            <a:endParaRPr lang="en-IN" dirty="0"/>
          </a:p>
          <a:p>
            <a:endParaRPr lang="en-IN" dirty="0"/>
          </a:p>
        </p:txBody>
      </p:sp>
    </p:spTree>
    <p:extLst>
      <p:ext uri="{BB962C8B-B14F-4D97-AF65-F5344CB8AC3E}">
        <p14:creationId xmlns:p14="http://schemas.microsoft.com/office/powerpoint/2010/main" val="215168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BBD5-4B5E-4592-BD43-A3360DB63E7E}"/>
              </a:ext>
            </a:extLst>
          </p:cNvPr>
          <p:cNvSpPr>
            <a:spLocks noGrp="1"/>
          </p:cNvSpPr>
          <p:nvPr>
            <p:ph type="title"/>
          </p:nvPr>
        </p:nvSpPr>
        <p:spPr/>
        <p:txBody>
          <a:bodyPr/>
          <a:lstStyle/>
          <a:p>
            <a:r>
              <a:rPr lang="en-US" dirty="0"/>
              <a:t>CASE 2 </a:t>
            </a:r>
            <a:endParaRPr lang="en-IN" dirty="0"/>
          </a:p>
        </p:txBody>
      </p:sp>
      <p:sp>
        <p:nvSpPr>
          <p:cNvPr id="3" name="Content Placeholder 2">
            <a:extLst>
              <a:ext uri="{FF2B5EF4-FFF2-40B4-BE49-F238E27FC236}">
                <a16:creationId xmlns:a16="http://schemas.microsoft.com/office/drawing/2014/main" id="{2BCF31CB-8091-4993-A569-181BF24EB39B}"/>
              </a:ext>
            </a:extLst>
          </p:cNvPr>
          <p:cNvSpPr>
            <a:spLocks noGrp="1"/>
          </p:cNvSpPr>
          <p:nvPr>
            <p:ph idx="1"/>
          </p:nvPr>
        </p:nvSpPr>
        <p:spPr/>
        <p:txBody>
          <a:bodyPr/>
          <a:lstStyle/>
          <a:p>
            <a:r>
              <a:rPr lang="en-GB" dirty="0"/>
              <a:t>Former contractor, who had worked for three different cleared companies.</a:t>
            </a:r>
          </a:p>
          <a:p>
            <a:r>
              <a:rPr lang="en-GB" dirty="0"/>
              <a:t>Age at time of incident: 61 </a:t>
            </a:r>
          </a:p>
          <a:p>
            <a:r>
              <a:rPr lang="en-GB" dirty="0"/>
              <a:t>Sentenced to 97 months in prison and ordered to pay a $50,000 fine for violating the Arms Export Control Act.</a:t>
            </a:r>
            <a:endParaRPr lang="en-IN" dirty="0"/>
          </a:p>
          <a:p>
            <a:endParaRPr lang="en-IN" dirty="0"/>
          </a:p>
        </p:txBody>
      </p:sp>
      <p:sp>
        <p:nvSpPr>
          <p:cNvPr id="4" name="Content Placeholder 3">
            <a:extLst>
              <a:ext uri="{FF2B5EF4-FFF2-40B4-BE49-F238E27FC236}">
                <a16:creationId xmlns:a16="http://schemas.microsoft.com/office/drawing/2014/main" id="{625DF535-C38D-4947-8922-BB854F5EA728}"/>
              </a:ext>
            </a:extLst>
          </p:cNvPr>
          <p:cNvSpPr>
            <a:spLocks noGrp="1"/>
          </p:cNvSpPr>
          <p:nvPr>
            <p:ph sz="quarter" idx="13"/>
          </p:nvPr>
        </p:nvSpPr>
        <p:spPr/>
        <p:txBody>
          <a:bodyPr>
            <a:normAutofit lnSpcReduction="10000"/>
          </a:bodyPr>
          <a:lstStyle/>
          <a:p>
            <a:r>
              <a:rPr lang="en-IN" dirty="0" err="1"/>
              <a:t>Mozaffar</a:t>
            </a:r>
            <a:r>
              <a:rPr lang="en-IN" dirty="0"/>
              <a:t> </a:t>
            </a:r>
            <a:r>
              <a:rPr lang="en-IN" dirty="0" err="1"/>
              <a:t>Khazaee</a:t>
            </a:r>
            <a:r>
              <a:rPr lang="en-IN" dirty="0"/>
              <a:t> </a:t>
            </a:r>
          </a:p>
          <a:p>
            <a:endParaRPr lang="en-IN" dirty="0"/>
          </a:p>
        </p:txBody>
      </p:sp>
    </p:spTree>
    <p:extLst>
      <p:ext uri="{BB962C8B-B14F-4D97-AF65-F5344CB8AC3E}">
        <p14:creationId xmlns:p14="http://schemas.microsoft.com/office/powerpoint/2010/main" val="393371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6EE1-E9D1-4849-9902-AD4A4F61E8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3FAF19-03F8-4003-B607-A3B0B08F44B3}"/>
              </a:ext>
            </a:extLst>
          </p:cNvPr>
          <p:cNvSpPr>
            <a:spLocks noGrp="1"/>
          </p:cNvSpPr>
          <p:nvPr>
            <p:ph idx="1"/>
          </p:nvPr>
        </p:nvSpPr>
        <p:spPr/>
        <p:txBody>
          <a:bodyPr/>
          <a:lstStyle/>
          <a:p>
            <a:r>
              <a:rPr lang="en-GB" dirty="0"/>
              <a:t>Around November 2013, Federal authorities intercepted a container packed with thousands of sensitive technical manuals, specification sheets, test results, technical data and other proprietary material relating to U.S. military jet engines, including the F-35 Joint Strike Fighter program and the F-22 Raptor he attempted to ship to Iran.  On Jan. 9, 2014, </a:t>
            </a:r>
            <a:r>
              <a:rPr lang="en-GB" dirty="0" err="1"/>
              <a:t>Khazaee</a:t>
            </a:r>
            <a:r>
              <a:rPr lang="en-GB" dirty="0"/>
              <a:t> was arrested at the Newark Liberty International Airport while carrying hard copy documents and computer media containing sensitive, proprietary, trade secret and export controlled documents relating to U.S. military jet engines and nearly $60,000 cash in his luggage.</a:t>
            </a:r>
            <a:endParaRPr lang="en-IN" dirty="0"/>
          </a:p>
          <a:p>
            <a:endParaRPr lang="en-IN" dirty="0"/>
          </a:p>
        </p:txBody>
      </p:sp>
      <p:sp>
        <p:nvSpPr>
          <p:cNvPr id="4" name="Content Placeholder 3">
            <a:extLst>
              <a:ext uri="{FF2B5EF4-FFF2-40B4-BE49-F238E27FC236}">
                <a16:creationId xmlns:a16="http://schemas.microsoft.com/office/drawing/2014/main" id="{041987C5-4032-47D2-A4FF-31FAB9FCAE87}"/>
              </a:ext>
            </a:extLst>
          </p:cNvPr>
          <p:cNvSpPr>
            <a:spLocks noGrp="1"/>
          </p:cNvSpPr>
          <p:nvPr>
            <p:ph sz="quarter" idx="13"/>
          </p:nvPr>
        </p:nvSpPr>
        <p:spPr/>
        <p:txBody>
          <a:bodyPr>
            <a:normAutofit lnSpcReduction="10000"/>
          </a:bodyPr>
          <a:lstStyle/>
          <a:p>
            <a:r>
              <a:rPr lang="en-GB" dirty="0"/>
              <a:t>WHAT HAPPENED</a:t>
            </a:r>
            <a:endParaRPr lang="en-IN" dirty="0"/>
          </a:p>
          <a:p>
            <a:endParaRPr lang="en-IN" dirty="0"/>
          </a:p>
        </p:txBody>
      </p:sp>
    </p:spTree>
    <p:extLst>
      <p:ext uri="{BB962C8B-B14F-4D97-AF65-F5344CB8AC3E}">
        <p14:creationId xmlns:p14="http://schemas.microsoft.com/office/powerpoint/2010/main" val="416126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1B1-F730-4FBA-8569-88E91B4ECB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971ACB-ACAF-4B45-B461-E5E64B92BC9A}"/>
              </a:ext>
            </a:extLst>
          </p:cNvPr>
          <p:cNvSpPr>
            <a:spLocks noGrp="1"/>
          </p:cNvSpPr>
          <p:nvPr>
            <p:ph idx="1"/>
          </p:nvPr>
        </p:nvSpPr>
        <p:spPr/>
        <p:txBody>
          <a:bodyPr/>
          <a:lstStyle/>
          <a:p>
            <a:r>
              <a:rPr lang="en-GB" dirty="0"/>
              <a:t>Technical data could have helped Iran “leap forward” ten years or more in academic and military turbine engine research and development, reducing their investment in such technology by billions of dollars and potentially enhancing the effectiveness of their weapon systems. </a:t>
            </a:r>
          </a:p>
          <a:p>
            <a:r>
              <a:rPr lang="en-GB" dirty="0"/>
              <a:t>Compromised highly sensitive information on the Joint Strike Fighter</a:t>
            </a:r>
            <a:endParaRPr lang="en-IN" dirty="0"/>
          </a:p>
          <a:p>
            <a:endParaRPr lang="en-IN" dirty="0"/>
          </a:p>
        </p:txBody>
      </p:sp>
      <p:sp>
        <p:nvSpPr>
          <p:cNvPr id="4" name="Content Placeholder 3">
            <a:extLst>
              <a:ext uri="{FF2B5EF4-FFF2-40B4-BE49-F238E27FC236}">
                <a16:creationId xmlns:a16="http://schemas.microsoft.com/office/drawing/2014/main" id="{BD6BE80D-7C35-4A39-817A-C6FD10B8D990}"/>
              </a:ext>
            </a:extLst>
          </p:cNvPr>
          <p:cNvSpPr>
            <a:spLocks noGrp="1"/>
          </p:cNvSpPr>
          <p:nvPr>
            <p:ph sz="quarter" idx="13"/>
          </p:nvPr>
        </p:nvSpPr>
        <p:spPr/>
        <p:txBody>
          <a:bodyPr>
            <a:normAutofit lnSpcReduction="10000"/>
          </a:bodyPr>
          <a:lstStyle/>
          <a:p>
            <a:r>
              <a:rPr lang="en-GB" dirty="0"/>
              <a:t>IMPACT</a:t>
            </a:r>
            <a:endParaRPr lang="en-IN" dirty="0"/>
          </a:p>
          <a:p>
            <a:endParaRPr lang="en-IN" dirty="0"/>
          </a:p>
        </p:txBody>
      </p:sp>
    </p:spTree>
    <p:extLst>
      <p:ext uri="{BB962C8B-B14F-4D97-AF65-F5344CB8AC3E}">
        <p14:creationId xmlns:p14="http://schemas.microsoft.com/office/powerpoint/2010/main" val="348201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3CEF-790E-4311-9B94-A6DF621A58A6}"/>
              </a:ext>
            </a:extLst>
          </p:cNvPr>
          <p:cNvSpPr>
            <a:spLocks noGrp="1"/>
          </p:cNvSpPr>
          <p:nvPr>
            <p:ph type="title"/>
          </p:nvPr>
        </p:nvSpPr>
        <p:spPr/>
        <p:txBody>
          <a:bodyPr/>
          <a:lstStyle/>
          <a:p>
            <a:r>
              <a:rPr lang="en-GB" dirty="0"/>
              <a:t>CASE 3</a:t>
            </a:r>
            <a:endParaRPr lang="en-IN" dirty="0"/>
          </a:p>
        </p:txBody>
      </p:sp>
      <p:sp>
        <p:nvSpPr>
          <p:cNvPr id="3" name="Content Placeholder 2">
            <a:extLst>
              <a:ext uri="{FF2B5EF4-FFF2-40B4-BE49-F238E27FC236}">
                <a16:creationId xmlns:a16="http://schemas.microsoft.com/office/drawing/2014/main" id="{2AC31C14-814A-4A3F-A4EE-0C307886746B}"/>
              </a:ext>
            </a:extLst>
          </p:cNvPr>
          <p:cNvSpPr>
            <a:spLocks noGrp="1"/>
          </p:cNvSpPr>
          <p:nvPr>
            <p:ph idx="1"/>
          </p:nvPr>
        </p:nvSpPr>
        <p:spPr/>
        <p:txBody>
          <a:bodyPr/>
          <a:lstStyle/>
          <a:p>
            <a:r>
              <a:rPr lang="en-GB" dirty="0"/>
              <a:t>Indian National </a:t>
            </a:r>
          </a:p>
          <a:p>
            <a:r>
              <a:rPr lang="en-GB" dirty="0"/>
              <a:t>Age 32 at the time of the attack</a:t>
            </a:r>
          </a:p>
          <a:p>
            <a:r>
              <a:rPr lang="en-GB" dirty="0"/>
              <a:t>Launched Cyber-attack from his home in Delhi, India</a:t>
            </a:r>
            <a:endParaRPr lang="en-IN" dirty="0"/>
          </a:p>
          <a:p>
            <a:endParaRPr lang="en-IN" dirty="0"/>
          </a:p>
        </p:txBody>
      </p:sp>
      <p:sp>
        <p:nvSpPr>
          <p:cNvPr id="4" name="Content Placeholder 3">
            <a:extLst>
              <a:ext uri="{FF2B5EF4-FFF2-40B4-BE49-F238E27FC236}">
                <a16:creationId xmlns:a16="http://schemas.microsoft.com/office/drawing/2014/main" id="{98F716F3-0183-4751-96CB-0483D2E61643}"/>
              </a:ext>
            </a:extLst>
          </p:cNvPr>
          <p:cNvSpPr>
            <a:spLocks noGrp="1"/>
          </p:cNvSpPr>
          <p:nvPr>
            <p:ph sz="quarter" idx="13"/>
          </p:nvPr>
        </p:nvSpPr>
        <p:spPr/>
        <p:txBody>
          <a:bodyPr>
            <a:normAutofit lnSpcReduction="10000"/>
          </a:bodyPr>
          <a:lstStyle/>
          <a:p>
            <a:r>
              <a:rPr lang="en-GB" dirty="0"/>
              <a:t>	</a:t>
            </a:r>
            <a:r>
              <a:rPr lang="en-IN" dirty="0"/>
              <a:t>Deepanshu </a:t>
            </a:r>
            <a:r>
              <a:rPr lang="en-IN" dirty="0" err="1"/>
              <a:t>Kher</a:t>
            </a:r>
            <a:endParaRPr lang="en-IN" dirty="0"/>
          </a:p>
          <a:p>
            <a:endParaRPr lang="en-IN" dirty="0"/>
          </a:p>
        </p:txBody>
      </p:sp>
    </p:spTree>
    <p:extLst>
      <p:ext uri="{BB962C8B-B14F-4D97-AF65-F5344CB8AC3E}">
        <p14:creationId xmlns:p14="http://schemas.microsoft.com/office/powerpoint/2010/main" val="182923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AE70-4089-4989-8895-531F9ED885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8F76A1-113F-4A99-BA95-C6D3361E63F9}"/>
              </a:ext>
            </a:extLst>
          </p:cNvPr>
          <p:cNvSpPr>
            <a:spLocks noGrp="1"/>
          </p:cNvSpPr>
          <p:nvPr>
            <p:ph idx="1"/>
          </p:nvPr>
        </p:nvSpPr>
        <p:spPr/>
        <p:txBody>
          <a:bodyPr>
            <a:normAutofit fontScale="70000" lnSpcReduction="20000"/>
          </a:bodyPr>
          <a:lstStyle/>
          <a:p>
            <a:r>
              <a:rPr lang="en-GB" dirty="0"/>
              <a:t>Deepanshu </a:t>
            </a:r>
            <a:r>
              <a:rPr lang="en-GB" dirty="0" err="1"/>
              <a:t>Kher</a:t>
            </a:r>
            <a:r>
              <a:rPr lang="en-GB" dirty="0"/>
              <a:t> was employed by an information technology consulting firm from 2017 through May 2018. In 2017, the consulting firm was hired by the Carlsbad Company to assist with its migration to a Microsoft Office 365 (MSO365) environment. In response, the consulting firm sent its employee, </a:t>
            </a:r>
            <a:r>
              <a:rPr lang="en-GB" dirty="0" err="1"/>
              <a:t>Kher</a:t>
            </a:r>
            <a:r>
              <a:rPr lang="en-GB" dirty="0"/>
              <a:t>, to the company’s Carlsbad headquarters to assist with the migration. The company was dissatisfied with </a:t>
            </a:r>
            <a:r>
              <a:rPr lang="en-GB" dirty="0" err="1"/>
              <a:t>Kher’s</a:t>
            </a:r>
            <a:r>
              <a:rPr lang="en-GB" dirty="0"/>
              <a:t> work and relayed their dissatisfaction to the consulting firm soon after </a:t>
            </a:r>
            <a:r>
              <a:rPr lang="en-GB" dirty="0" err="1"/>
              <a:t>Kher’s</a:t>
            </a:r>
            <a:r>
              <a:rPr lang="en-GB" dirty="0"/>
              <a:t> arrival. In January 2018, the consulting firm pulled </a:t>
            </a:r>
            <a:r>
              <a:rPr lang="en-GB" dirty="0" err="1"/>
              <a:t>Kher</a:t>
            </a:r>
            <a:r>
              <a:rPr lang="en-GB" dirty="0"/>
              <a:t> from the company’s headquarters. A few months later, on May 4, 2018, the firm fired </a:t>
            </a:r>
            <a:r>
              <a:rPr lang="en-GB" dirty="0" err="1"/>
              <a:t>Kher</a:t>
            </a:r>
            <a:r>
              <a:rPr lang="en-GB" dirty="0"/>
              <a:t>, and a month after that, in June 2018, </a:t>
            </a:r>
            <a:r>
              <a:rPr lang="en-GB" dirty="0" err="1"/>
              <a:t>Kher</a:t>
            </a:r>
            <a:r>
              <a:rPr lang="en-GB" dirty="0"/>
              <a:t> returned to Delhi, India. On August 8, 2018, two months after his return to India, </a:t>
            </a:r>
            <a:r>
              <a:rPr lang="en-GB" dirty="0" err="1"/>
              <a:t>Kher</a:t>
            </a:r>
            <a:r>
              <a:rPr lang="en-GB" dirty="0"/>
              <a:t> hacked into the Carlsbad Company’s server and deleted over 1,200 of its 1,500 MSO365 user accounts. The attack affected the bulk of the company’s employees and completely shut down the company for two days. Unfortunately, even after those two days, the problems remained. Employees were not receiving meeting invites or cancellations, employees’ contacts lists could not be completely rebuilt, and affected employees could no longer access folders to which they previously had access. The Carlsbad Company repeatedly handled multitudes of IT problems for three months. </a:t>
            </a:r>
            <a:endParaRPr lang="en-IN" dirty="0"/>
          </a:p>
          <a:p>
            <a:endParaRPr lang="en-IN" dirty="0"/>
          </a:p>
        </p:txBody>
      </p:sp>
      <p:sp>
        <p:nvSpPr>
          <p:cNvPr id="4" name="Content Placeholder 3">
            <a:extLst>
              <a:ext uri="{FF2B5EF4-FFF2-40B4-BE49-F238E27FC236}">
                <a16:creationId xmlns:a16="http://schemas.microsoft.com/office/drawing/2014/main" id="{3CAAC580-CAB4-41A7-91C4-2F09A0FAD2C1}"/>
              </a:ext>
            </a:extLst>
          </p:cNvPr>
          <p:cNvSpPr>
            <a:spLocks noGrp="1"/>
          </p:cNvSpPr>
          <p:nvPr>
            <p:ph sz="quarter" idx="13"/>
          </p:nvPr>
        </p:nvSpPr>
        <p:spPr/>
        <p:txBody>
          <a:bodyPr>
            <a:normAutofit lnSpcReduction="10000"/>
          </a:bodyPr>
          <a:lstStyle/>
          <a:p>
            <a:r>
              <a:rPr lang="en-GB" dirty="0"/>
              <a:t>WHAT HAPPENED</a:t>
            </a:r>
            <a:endParaRPr lang="en-IN" dirty="0"/>
          </a:p>
          <a:p>
            <a:endParaRPr lang="en-IN" dirty="0"/>
          </a:p>
        </p:txBody>
      </p:sp>
    </p:spTree>
    <p:extLst>
      <p:ext uri="{BB962C8B-B14F-4D97-AF65-F5344CB8AC3E}">
        <p14:creationId xmlns:p14="http://schemas.microsoft.com/office/powerpoint/2010/main" val="267307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CF3D-12B2-4141-A326-EBFEE2C163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540679-1DE6-4E32-A1FD-7300D5E32071}"/>
              </a:ext>
            </a:extLst>
          </p:cNvPr>
          <p:cNvSpPr>
            <a:spLocks noGrp="1"/>
          </p:cNvSpPr>
          <p:nvPr>
            <p:ph idx="1"/>
          </p:nvPr>
        </p:nvSpPr>
        <p:spPr/>
        <p:txBody>
          <a:bodyPr>
            <a:normAutofit fontScale="92500" lnSpcReduction="20000"/>
          </a:bodyPr>
          <a:lstStyle/>
          <a:p>
            <a:r>
              <a:rPr lang="en-GB" dirty="0"/>
              <a:t>As the company’s Vice President of Information Technology (IT) explained, the impact was felt inside and outside the company. Employee accounts were deleted, and employees could not access their email, contacts lists, meeting calendars, documents, corporate directories, video and audio conferences, and the virtual teams environment necessary for them to perform their jobs. Outside the company, customers, vendors and consumers were unable to reach company employees (and the employees were unable to reach them). No one was able to inform these buyers what was going on or when the company would be operational again.</a:t>
            </a:r>
          </a:p>
          <a:p>
            <a:r>
              <a:rPr lang="en-GB" dirty="0"/>
              <a:t>The Vice President of IT for the Carlsbad Company said, “In my 30-plus years as an IT professional, I have never been a part of a more difficult and trying work situation.”</a:t>
            </a:r>
            <a:endParaRPr lang="en-IN" dirty="0"/>
          </a:p>
          <a:p>
            <a:endParaRPr lang="en-IN" dirty="0"/>
          </a:p>
        </p:txBody>
      </p:sp>
      <p:sp>
        <p:nvSpPr>
          <p:cNvPr id="4" name="Content Placeholder 3">
            <a:extLst>
              <a:ext uri="{FF2B5EF4-FFF2-40B4-BE49-F238E27FC236}">
                <a16:creationId xmlns:a16="http://schemas.microsoft.com/office/drawing/2014/main" id="{518E9D61-FFCE-4C81-AFC3-42C77898C8F8}"/>
              </a:ext>
            </a:extLst>
          </p:cNvPr>
          <p:cNvSpPr>
            <a:spLocks noGrp="1"/>
          </p:cNvSpPr>
          <p:nvPr>
            <p:ph sz="quarter" idx="13"/>
          </p:nvPr>
        </p:nvSpPr>
        <p:spPr/>
        <p:txBody>
          <a:bodyPr>
            <a:normAutofit lnSpcReduction="10000"/>
          </a:bodyPr>
          <a:lstStyle/>
          <a:p>
            <a:r>
              <a:rPr lang="en-GB" dirty="0"/>
              <a:t>IMPACT</a:t>
            </a:r>
            <a:endParaRPr lang="en-IN" dirty="0"/>
          </a:p>
          <a:p>
            <a:endParaRPr lang="en-IN" dirty="0"/>
          </a:p>
        </p:txBody>
      </p:sp>
    </p:spTree>
    <p:extLst>
      <p:ext uri="{BB962C8B-B14F-4D97-AF65-F5344CB8AC3E}">
        <p14:creationId xmlns:p14="http://schemas.microsoft.com/office/powerpoint/2010/main" val="98126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5C2C-2EAD-49AB-AF51-903BFFAB8717}"/>
              </a:ext>
            </a:extLst>
          </p:cNvPr>
          <p:cNvSpPr>
            <a:spLocks noGrp="1"/>
          </p:cNvSpPr>
          <p:nvPr>
            <p:ph type="title"/>
          </p:nvPr>
        </p:nvSpPr>
        <p:spPr/>
        <p:txBody>
          <a:bodyPr>
            <a:normAutofit/>
          </a:bodyPr>
          <a:lstStyle/>
          <a:p>
            <a:r>
              <a:rPr lang="en-GB" dirty="0"/>
              <a:t>W</a:t>
            </a:r>
            <a:r>
              <a:rPr lang="en-IN" dirty="0"/>
              <a:t>HAT IS INSIDER THREAT?</a:t>
            </a:r>
          </a:p>
        </p:txBody>
      </p:sp>
      <p:sp>
        <p:nvSpPr>
          <p:cNvPr id="4" name="Content Placeholder 3"/>
          <p:cNvSpPr>
            <a:spLocks noGrp="1"/>
          </p:cNvSpPr>
          <p:nvPr>
            <p:ph idx="1"/>
          </p:nvPr>
        </p:nvSpPr>
        <p:spPr/>
        <p:txBody>
          <a:bodyPr>
            <a:normAutofit lnSpcReduction="10000"/>
          </a:bodyPr>
          <a:lstStyle/>
          <a:p>
            <a:pPr marL="0" indent="0">
              <a:buNone/>
            </a:pPr>
            <a:r>
              <a:rPr lang="en-GB" dirty="0"/>
              <a:t>An insider threat can happen when someone close to an organization with authorized access misuses that access to negatively impact the organization’s critical information or systems. This person does not necessarily need to be an employee – third party vendors, contractors, and partners could pose a threat as well.</a:t>
            </a:r>
          </a:p>
          <a:p>
            <a:pPr marL="0" indent="0">
              <a:buNone/>
            </a:pPr>
            <a:endParaRPr lang="en-GB" dirty="0"/>
          </a:p>
          <a:p>
            <a:pPr marL="0" indent="0">
              <a:buNone/>
            </a:pPr>
            <a:r>
              <a:rPr lang="en-GB" dirty="0"/>
              <a:t>Recent insider threat statistics reveal that 69% say their organizations have experienced an attempted or successful threat or corruption of data in the last 12 months. Discover more Insider Threat Statistics.</a:t>
            </a:r>
            <a:endParaRPr lang="en-IN" dirty="0"/>
          </a:p>
        </p:txBody>
      </p:sp>
      <p:sp>
        <p:nvSpPr>
          <p:cNvPr id="5" name="Content Placeholder 4"/>
          <p:cNvSpPr>
            <a:spLocks noGrp="1"/>
          </p:cNvSpPr>
          <p:nvPr>
            <p:ph sz="quarter" idx="13"/>
          </p:nvPr>
        </p:nvSpPr>
        <p:spPr/>
        <p:txBody>
          <a:bodyPr>
            <a:normAutofit lnSpcReduction="10000"/>
          </a:bodyPr>
          <a:lstStyle/>
          <a:p>
            <a:endParaRPr lang="en-IN" dirty="0"/>
          </a:p>
        </p:txBody>
      </p:sp>
    </p:spTree>
    <p:extLst>
      <p:ext uri="{BB962C8B-B14F-4D97-AF65-F5344CB8AC3E}">
        <p14:creationId xmlns:p14="http://schemas.microsoft.com/office/powerpoint/2010/main" val="3982322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84B0-D224-42E5-AAD1-81B9776CAFD0}"/>
              </a:ext>
            </a:extLst>
          </p:cNvPr>
          <p:cNvSpPr>
            <a:spLocks noGrp="1"/>
          </p:cNvSpPr>
          <p:nvPr>
            <p:ph type="title"/>
          </p:nvPr>
        </p:nvSpPr>
        <p:spPr/>
        <p:txBody>
          <a:bodyPr/>
          <a:lstStyle/>
          <a:p>
            <a:r>
              <a:rPr lang="en-GB" dirty="0"/>
              <a:t>CASE 4</a:t>
            </a:r>
            <a:endParaRPr lang="en-IN" dirty="0"/>
          </a:p>
        </p:txBody>
      </p:sp>
      <p:sp>
        <p:nvSpPr>
          <p:cNvPr id="3" name="Content Placeholder 2">
            <a:extLst>
              <a:ext uri="{FF2B5EF4-FFF2-40B4-BE49-F238E27FC236}">
                <a16:creationId xmlns:a16="http://schemas.microsoft.com/office/drawing/2014/main" id="{6C672DE8-3015-43BC-A7CD-4142A05E4CB3}"/>
              </a:ext>
            </a:extLst>
          </p:cNvPr>
          <p:cNvSpPr>
            <a:spLocks noGrp="1"/>
          </p:cNvSpPr>
          <p:nvPr>
            <p:ph idx="1"/>
          </p:nvPr>
        </p:nvSpPr>
        <p:spPr/>
        <p:txBody>
          <a:bodyPr/>
          <a:lstStyle/>
          <a:p>
            <a:r>
              <a:rPr lang="en-GB" dirty="0"/>
              <a:t>62-year-old owner of Texas company </a:t>
            </a:r>
          </a:p>
          <a:p>
            <a:r>
              <a:rPr lang="en-GB" dirty="0"/>
              <a:t>August 3, 2017: Pled guilty to conspiring to smuggle and illegally export controlled technology </a:t>
            </a:r>
          </a:p>
          <a:p>
            <a:r>
              <a:rPr lang="en-GB" dirty="0"/>
              <a:t>January 24, 2018: Sentenced to 46 months in U.S. prison, three years supervised release, and $50,000 fine for conspiracy to smuggle and illegally export radiation hardened integrated circuits (RHIC) to Russia and China, which is in violation of the International Emergency Economic Powers Act</a:t>
            </a:r>
            <a:endParaRPr lang="en-IN" dirty="0"/>
          </a:p>
          <a:p>
            <a:endParaRPr lang="en-IN" dirty="0"/>
          </a:p>
        </p:txBody>
      </p:sp>
      <p:sp>
        <p:nvSpPr>
          <p:cNvPr id="4" name="Content Placeholder 3">
            <a:extLst>
              <a:ext uri="{FF2B5EF4-FFF2-40B4-BE49-F238E27FC236}">
                <a16:creationId xmlns:a16="http://schemas.microsoft.com/office/drawing/2014/main" id="{A8CAD8BA-EF51-495F-B0D4-CF39D0D262CF}"/>
              </a:ext>
            </a:extLst>
          </p:cNvPr>
          <p:cNvSpPr>
            <a:spLocks noGrp="1"/>
          </p:cNvSpPr>
          <p:nvPr>
            <p:ph sz="quarter" idx="13"/>
          </p:nvPr>
        </p:nvSpPr>
        <p:spPr/>
        <p:txBody>
          <a:bodyPr>
            <a:normAutofit lnSpcReduction="10000"/>
          </a:bodyPr>
          <a:lstStyle/>
          <a:p>
            <a:r>
              <a:rPr lang="en-IN" dirty="0"/>
              <a:t>Peter </a:t>
            </a:r>
            <a:r>
              <a:rPr lang="en-IN" dirty="0" err="1"/>
              <a:t>Zuccarelli</a:t>
            </a:r>
            <a:r>
              <a:rPr lang="en-IN" dirty="0"/>
              <a:t> </a:t>
            </a:r>
          </a:p>
          <a:p>
            <a:endParaRPr lang="en-IN" dirty="0"/>
          </a:p>
        </p:txBody>
      </p:sp>
    </p:spTree>
    <p:extLst>
      <p:ext uri="{BB962C8B-B14F-4D97-AF65-F5344CB8AC3E}">
        <p14:creationId xmlns:p14="http://schemas.microsoft.com/office/powerpoint/2010/main" val="143113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48D4-80A6-40D0-8D11-CE46E90F6F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5F4E39-B274-43A4-8A4C-243F66B99281}"/>
              </a:ext>
            </a:extLst>
          </p:cNvPr>
          <p:cNvSpPr>
            <a:spLocks noGrp="1"/>
          </p:cNvSpPr>
          <p:nvPr>
            <p:ph idx="1"/>
          </p:nvPr>
        </p:nvSpPr>
        <p:spPr/>
        <p:txBody>
          <a:bodyPr>
            <a:normAutofit lnSpcReduction="10000"/>
          </a:bodyPr>
          <a:lstStyle/>
          <a:p>
            <a:r>
              <a:rPr lang="en-GB" dirty="0"/>
              <a:t>Between June 2015 and March 2016, </a:t>
            </a:r>
            <a:r>
              <a:rPr lang="en-GB" dirty="0" err="1"/>
              <a:t>Zuccarelli</a:t>
            </a:r>
            <a:r>
              <a:rPr lang="en-GB" dirty="0"/>
              <a:t> and co-conspirators agreed to illegally export RHICs to China and Russia </a:t>
            </a:r>
          </a:p>
          <a:p>
            <a:r>
              <a:rPr lang="en-GB" dirty="0" err="1"/>
              <a:t>Zuccarelli</a:t>
            </a:r>
            <a:r>
              <a:rPr lang="en-GB" dirty="0"/>
              <a:t> and co-conspirator received purchase orders and payment of approximately $1.5 million to acquire RHICs for Chinese and Russian customers, while claiming his company as the end user </a:t>
            </a:r>
          </a:p>
          <a:p>
            <a:r>
              <a:rPr lang="en-GB" dirty="0" err="1"/>
              <a:t>Zuccarelli</a:t>
            </a:r>
            <a:r>
              <a:rPr lang="en-GB" dirty="0"/>
              <a:t> repackaged RHICs and falsely </a:t>
            </a:r>
            <a:r>
              <a:rPr lang="en-GB" dirty="0" err="1"/>
              <a:t>relabeled</a:t>
            </a:r>
            <a:r>
              <a:rPr lang="en-GB" dirty="0"/>
              <a:t> shipping documents to disguise the true identity of technology in order to illegally ship the export controlled technology without required licenses</a:t>
            </a:r>
            <a:endParaRPr lang="en-IN" dirty="0"/>
          </a:p>
          <a:p>
            <a:endParaRPr lang="en-IN" dirty="0"/>
          </a:p>
        </p:txBody>
      </p:sp>
      <p:sp>
        <p:nvSpPr>
          <p:cNvPr id="4" name="Content Placeholder 3">
            <a:extLst>
              <a:ext uri="{FF2B5EF4-FFF2-40B4-BE49-F238E27FC236}">
                <a16:creationId xmlns:a16="http://schemas.microsoft.com/office/drawing/2014/main" id="{EC96F4C7-1E94-4826-9EDC-B2F70C1A539B}"/>
              </a:ext>
            </a:extLst>
          </p:cNvPr>
          <p:cNvSpPr>
            <a:spLocks noGrp="1"/>
          </p:cNvSpPr>
          <p:nvPr>
            <p:ph sz="quarter" idx="13"/>
          </p:nvPr>
        </p:nvSpPr>
        <p:spPr/>
        <p:txBody>
          <a:bodyPr>
            <a:normAutofit lnSpcReduction="10000"/>
          </a:bodyPr>
          <a:lstStyle/>
          <a:p>
            <a:r>
              <a:rPr lang="en-GB" dirty="0"/>
              <a:t>WHAT HAPPENED</a:t>
            </a:r>
            <a:endParaRPr lang="en-IN" dirty="0"/>
          </a:p>
          <a:p>
            <a:endParaRPr lang="en-IN" dirty="0"/>
          </a:p>
        </p:txBody>
      </p:sp>
    </p:spTree>
    <p:extLst>
      <p:ext uri="{BB962C8B-B14F-4D97-AF65-F5344CB8AC3E}">
        <p14:creationId xmlns:p14="http://schemas.microsoft.com/office/powerpoint/2010/main" val="267279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6785-3315-4C11-92B3-9CD5E91955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5A0B1B-44CE-438B-87C5-CD0792297B70}"/>
              </a:ext>
            </a:extLst>
          </p:cNvPr>
          <p:cNvSpPr>
            <a:spLocks noGrp="1"/>
          </p:cNvSpPr>
          <p:nvPr>
            <p:ph idx="1"/>
          </p:nvPr>
        </p:nvSpPr>
        <p:spPr/>
        <p:txBody>
          <a:bodyPr/>
          <a:lstStyle/>
          <a:p>
            <a:r>
              <a:rPr lang="en-GB" dirty="0"/>
              <a:t>Russia and China have significantly closed the gap in space platform technology with the U.S. through their aggressive and successful attempts in obtaining U.S. technology </a:t>
            </a:r>
          </a:p>
          <a:p>
            <a:r>
              <a:rPr lang="en-GB" dirty="0"/>
              <a:t>Billions of dollars’ worth of U.S. technology are stolen annually through economic espionage </a:t>
            </a:r>
          </a:p>
          <a:p>
            <a:r>
              <a:rPr lang="en-GB" dirty="0"/>
              <a:t>Radiation Hardened Integrated Circuits continue to be one of the most highly targeted U.S. technology</a:t>
            </a:r>
            <a:endParaRPr lang="en-IN" dirty="0"/>
          </a:p>
          <a:p>
            <a:endParaRPr lang="en-IN" dirty="0"/>
          </a:p>
        </p:txBody>
      </p:sp>
      <p:sp>
        <p:nvSpPr>
          <p:cNvPr id="4" name="Content Placeholder 3">
            <a:extLst>
              <a:ext uri="{FF2B5EF4-FFF2-40B4-BE49-F238E27FC236}">
                <a16:creationId xmlns:a16="http://schemas.microsoft.com/office/drawing/2014/main" id="{32AAB675-FF8F-462D-93B9-30C1B2CA6F74}"/>
              </a:ext>
            </a:extLst>
          </p:cNvPr>
          <p:cNvSpPr>
            <a:spLocks noGrp="1"/>
          </p:cNvSpPr>
          <p:nvPr>
            <p:ph sz="quarter" idx="13"/>
          </p:nvPr>
        </p:nvSpPr>
        <p:spPr/>
        <p:txBody>
          <a:bodyPr>
            <a:normAutofit lnSpcReduction="10000"/>
          </a:bodyPr>
          <a:lstStyle/>
          <a:p>
            <a:r>
              <a:rPr lang="en-GB" dirty="0"/>
              <a:t>IMPACT</a:t>
            </a:r>
            <a:endParaRPr lang="en-IN" dirty="0"/>
          </a:p>
          <a:p>
            <a:endParaRPr lang="en-IN" dirty="0"/>
          </a:p>
        </p:txBody>
      </p:sp>
    </p:spTree>
    <p:extLst>
      <p:ext uri="{BB962C8B-B14F-4D97-AF65-F5344CB8AC3E}">
        <p14:creationId xmlns:p14="http://schemas.microsoft.com/office/powerpoint/2010/main" val="174716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BB78-5FE9-49FA-ACD1-C1AE7CBDEEDC}"/>
              </a:ext>
            </a:extLst>
          </p:cNvPr>
          <p:cNvSpPr>
            <a:spLocks noGrp="1"/>
          </p:cNvSpPr>
          <p:nvPr>
            <p:ph type="title"/>
          </p:nvPr>
        </p:nvSpPr>
        <p:spPr/>
        <p:txBody>
          <a:bodyPr/>
          <a:lstStyle/>
          <a:p>
            <a:r>
              <a:rPr lang="en-US" dirty="0"/>
              <a:t>What is a Critical Asset? </a:t>
            </a:r>
            <a:endParaRPr lang="en-IN" dirty="0"/>
          </a:p>
        </p:txBody>
      </p:sp>
      <p:sp>
        <p:nvSpPr>
          <p:cNvPr id="3" name="Content Placeholder 2">
            <a:extLst>
              <a:ext uri="{FF2B5EF4-FFF2-40B4-BE49-F238E27FC236}">
                <a16:creationId xmlns:a16="http://schemas.microsoft.com/office/drawing/2014/main" id="{58D33961-DFE8-4932-8CCB-4E4C50928262}"/>
              </a:ext>
            </a:extLst>
          </p:cNvPr>
          <p:cNvSpPr>
            <a:spLocks noGrp="1"/>
          </p:cNvSpPr>
          <p:nvPr>
            <p:ph idx="1"/>
          </p:nvPr>
        </p:nvSpPr>
        <p:spPr/>
        <p:txBody>
          <a:bodyPr>
            <a:normAutofit lnSpcReduction="10000"/>
          </a:bodyPr>
          <a:lstStyle/>
          <a:p>
            <a:r>
              <a:rPr lang="en-US" dirty="0"/>
              <a:t>According to ISO 55000, An Asset Has a potential value for the organization &amp; the org has a responsibility towards it </a:t>
            </a:r>
          </a:p>
          <a:p>
            <a:r>
              <a:rPr lang="en-US" dirty="0"/>
              <a:t>A Critical Asset - something valuable which if destroyed or altered would cause severe impact on organization’s business</a:t>
            </a:r>
          </a:p>
          <a:p>
            <a:r>
              <a:rPr lang="en-US" dirty="0"/>
              <a:t>Can be Physical as well as Logical</a:t>
            </a:r>
          </a:p>
          <a:p>
            <a:r>
              <a:rPr lang="en-US" dirty="0"/>
              <a:t>Key Steps to Ensure Protection of Critical Assets include </a:t>
            </a:r>
          </a:p>
          <a:p>
            <a:pPr lvl="1"/>
            <a:r>
              <a:rPr lang="en-US" dirty="0"/>
              <a:t>Identify critical assets</a:t>
            </a:r>
          </a:p>
          <a:p>
            <a:pPr lvl="1"/>
            <a:r>
              <a:rPr lang="en-US" dirty="0"/>
              <a:t>Know the current status</a:t>
            </a:r>
          </a:p>
          <a:p>
            <a:pPr lvl="1"/>
            <a:r>
              <a:rPr lang="en-US" dirty="0"/>
              <a:t>Define &amp; Assign Business Importance to Critical Assets</a:t>
            </a:r>
          </a:p>
          <a:p>
            <a:pPr lvl="1"/>
            <a:r>
              <a:rPr lang="en-US" dirty="0"/>
              <a:t>Prioritize Critical Assets </a:t>
            </a:r>
          </a:p>
          <a:p>
            <a:pPr lvl="1"/>
            <a:r>
              <a:rPr lang="en-US" dirty="0"/>
              <a:t>Create a Monitoring Plan  </a:t>
            </a:r>
          </a:p>
          <a:p>
            <a:endParaRPr lang="en-US" dirty="0"/>
          </a:p>
          <a:p>
            <a:endParaRPr lang="en-US" dirty="0"/>
          </a:p>
          <a:p>
            <a:pPr marL="457200" lvl="1" indent="0">
              <a:buNone/>
            </a:pPr>
            <a:endParaRPr lang="en-US" dirty="0"/>
          </a:p>
          <a:p>
            <a:pPr lvl="1"/>
            <a:endParaRPr lang="en-IN" dirty="0"/>
          </a:p>
          <a:p>
            <a:endParaRPr lang="en-IN" dirty="0"/>
          </a:p>
        </p:txBody>
      </p:sp>
      <p:sp>
        <p:nvSpPr>
          <p:cNvPr id="4" name="Content Placeholder 3">
            <a:extLst>
              <a:ext uri="{FF2B5EF4-FFF2-40B4-BE49-F238E27FC236}">
                <a16:creationId xmlns:a16="http://schemas.microsoft.com/office/drawing/2014/main" id="{EB3574A2-B914-41C7-808C-0674D65CE2BE}"/>
              </a:ext>
            </a:extLst>
          </p:cNvPr>
          <p:cNvSpPr>
            <a:spLocks noGrp="1"/>
          </p:cNvSpPr>
          <p:nvPr>
            <p:ph sz="quarter" idx="13"/>
          </p:nvPr>
        </p:nvSpPr>
        <p:spPr/>
        <p:txBody>
          <a:bodyPr>
            <a:normAutofit lnSpcReduction="10000"/>
          </a:bodyPr>
          <a:lstStyle/>
          <a:p>
            <a:endParaRPr lang="en-IN" dirty="0"/>
          </a:p>
        </p:txBody>
      </p:sp>
    </p:spTree>
    <p:extLst>
      <p:ext uri="{BB962C8B-B14F-4D97-AF65-F5344CB8AC3E}">
        <p14:creationId xmlns:p14="http://schemas.microsoft.com/office/powerpoint/2010/main" val="233011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1A33-68A5-4AC1-8A42-269234375C6C}"/>
              </a:ext>
            </a:extLst>
          </p:cNvPr>
          <p:cNvSpPr>
            <a:spLocks noGrp="1"/>
          </p:cNvSpPr>
          <p:nvPr>
            <p:ph type="title"/>
          </p:nvPr>
        </p:nvSpPr>
        <p:spPr/>
        <p:txBody>
          <a:bodyPr/>
          <a:lstStyle/>
          <a:p>
            <a:r>
              <a:rPr lang="en-US" dirty="0"/>
              <a:t>Consider Right Metrics</a:t>
            </a:r>
            <a:endParaRPr lang="en-IN" dirty="0"/>
          </a:p>
        </p:txBody>
      </p:sp>
      <p:sp>
        <p:nvSpPr>
          <p:cNvPr id="4" name="Content Placeholder 3">
            <a:extLst>
              <a:ext uri="{FF2B5EF4-FFF2-40B4-BE49-F238E27FC236}">
                <a16:creationId xmlns:a16="http://schemas.microsoft.com/office/drawing/2014/main" id="{3B9BF69B-1875-46E3-8DBA-35A51FE985B6}"/>
              </a:ext>
            </a:extLst>
          </p:cNvPr>
          <p:cNvSpPr>
            <a:spLocks noGrp="1"/>
          </p:cNvSpPr>
          <p:nvPr>
            <p:ph sz="quarter" idx="13"/>
          </p:nvPr>
        </p:nvSpPr>
        <p:spPr/>
        <p:txBody>
          <a:bodyPr>
            <a:normAutofit lnSpcReduction="10000"/>
          </a:bodyPr>
          <a:lstStyle/>
          <a:p>
            <a:r>
              <a:rPr lang="en-US" dirty="0"/>
              <a:t>For Effective Measurement</a:t>
            </a:r>
            <a:endParaRPr lang="en-IN" dirty="0"/>
          </a:p>
          <a:p>
            <a:endParaRPr lang="en-IN" dirty="0"/>
          </a:p>
        </p:txBody>
      </p:sp>
      <p:pic>
        <p:nvPicPr>
          <p:cNvPr id="8" name="Content Placeholder 7">
            <a:extLst>
              <a:ext uri="{FF2B5EF4-FFF2-40B4-BE49-F238E27FC236}">
                <a16:creationId xmlns:a16="http://schemas.microsoft.com/office/drawing/2014/main" id="{F6191B62-9063-43D6-B15F-83C50E22620B}"/>
              </a:ext>
            </a:extLst>
          </p:cNvPr>
          <p:cNvPicPr>
            <a:picLocks noGrp="1" noChangeAspect="1"/>
          </p:cNvPicPr>
          <p:nvPr>
            <p:ph idx="1"/>
          </p:nvPr>
        </p:nvPicPr>
        <p:blipFill>
          <a:blip r:embed="rId2"/>
          <a:stretch>
            <a:fillRect/>
          </a:stretch>
        </p:blipFill>
        <p:spPr>
          <a:xfrm>
            <a:off x="1065229" y="1460500"/>
            <a:ext cx="9596486" cy="5100555"/>
          </a:xfrm>
          <a:prstGeom prst="rect">
            <a:avLst/>
          </a:prstGeom>
        </p:spPr>
      </p:pic>
    </p:spTree>
    <p:extLst>
      <p:ext uri="{BB962C8B-B14F-4D97-AF65-F5344CB8AC3E}">
        <p14:creationId xmlns:p14="http://schemas.microsoft.com/office/powerpoint/2010/main" val="2425064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9647-F60F-4364-AD49-53B54082B958}"/>
              </a:ext>
            </a:extLst>
          </p:cNvPr>
          <p:cNvSpPr>
            <a:spLocks noGrp="1"/>
          </p:cNvSpPr>
          <p:nvPr>
            <p:ph type="title"/>
          </p:nvPr>
        </p:nvSpPr>
        <p:spPr/>
        <p:txBody>
          <a:bodyPr/>
          <a:lstStyle/>
          <a:p>
            <a:r>
              <a:rPr lang="en-US" dirty="0"/>
              <a:t>Case Study </a:t>
            </a:r>
            <a:endParaRPr lang="en-IN" dirty="0"/>
          </a:p>
        </p:txBody>
      </p:sp>
      <p:sp>
        <p:nvSpPr>
          <p:cNvPr id="3" name="Content Placeholder 2">
            <a:extLst>
              <a:ext uri="{FF2B5EF4-FFF2-40B4-BE49-F238E27FC236}">
                <a16:creationId xmlns:a16="http://schemas.microsoft.com/office/drawing/2014/main" id="{FD341521-0F1F-432A-A058-D7013843A3B3}"/>
              </a:ext>
            </a:extLst>
          </p:cNvPr>
          <p:cNvSpPr>
            <a:spLocks noGrp="1"/>
          </p:cNvSpPr>
          <p:nvPr>
            <p:ph idx="1"/>
          </p:nvPr>
        </p:nvSpPr>
        <p:spPr/>
        <p:txBody>
          <a:bodyPr>
            <a:normAutofit fontScale="92500" lnSpcReduction="20000"/>
          </a:bodyPr>
          <a:lstStyle/>
          <a:p>
            <a:r>
              <a:rPr lang="en-US" dirty="0"/>
              <a:t>A hospital facility employed the insider, a contractor, as a security guard</a:t>
            </a:r>
          </a:p>
          <a:p>
            <a:r>
              <a:rPr lang="en-US" dirty="0"/>
              <a:t>The insider was actually leader of a hacking group</a:t>
            </a:r>
          </a:p>
          <a:p>
            <a:r>
              <a:rPr lang="en-US" dirty="0"/>
              <a:t>Insider worked during night and was mostly unsupervised</a:t>
            </a:r>
          </a:p>
          <a:p>
            <a:r>
              <a:rPr lang="en-US" dirty="0"/>
              <a:t>Insider worked on HVAC computer</a:t>
            </a:r>
          </a:p>
          <a:p>
            <a:r>
              <a:rPr lang="en-US" dirty="0"/>
              <a:t>Through HVAC computer, insider got access to Nurse computer and then many other systems </a:t>
            </a:r>
          </a:p>
          <a:p>
            <a:r>
              <a:rPr lang="en-US" dirty="0"/>
              <a:t>HVAC became unstable with 5 days of insider activities and went down for an hour</a:t>
            </a:r>
          </a:p>
          <a:p>
            <a:r>
              <a:rPr lang="en-US" dirty="0"/>
              <a:t>Later, it was found that insider was trying to use hospital computers to launch DDoS on another unknown target</a:t>
            </a:r>
          </a:p>
          <a:p>
            <a:r>
              <a:rPr lang="en-US" dirty="0"/>
              <a:t>Insider was jailed for 9+ years and fined 32,000 USD   </a:t>
            </a:r>
            <a:endParaRPr lang="en-IN" dirty="0"/>
          </a:p>
          <a:p>
            <a:endParaRPr lang="en-IN" dirty="0"/>
          </a:p>
        </p:txBody>
      </p:sp>
      <p:sp>
        <p:nvSpPr>
          <p:cNvPr id="4" name="Content Placeholder 3">
            <a:extLst>
              <a:ext uri="{FF2B5EF4-FFF2-40B4-BE49-F238E27FC236}">
                <a16:creationId xmlns:a16="http://schemas.microsoft.com/office/drawing/2014/main" id="{6666B5B7-EE10-4869-A66E-C91259D4C6F0}"/>
              </a:ext>
            </a:extLst>
          </p:cNvPr>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1503714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4F93-22AE-4D83-AADA-B426B2023D29}"/>
              </a:ext>
            </a:extLst>
          </p:cNvPr>
          <p:cNvSpPr>
            <a:spLocks noGrp="1"/>
          </p:cNvSpPr>
          <p:nvPr>
            <p:ph type="title"/>
          </p:nvPr>
        </p:nvSpPr>
        <p:spPr/>
        <p:txBody>
          <a:bodyPr/>
          <a:lstStyle/>
          <a:p>
            <a:r>
              <a:rPr lang="en-GB" dirty="0"/>
              <a:t>SOME STATISTICS</a:t>
            </a:r>
            <a:endParaRPr lang="en-IN" dirty="0"/>
          </a:p>
        </p:txBody>
      </p:sp>
      <p:pic>
        <p:nvPicPr>
          <p:cNvPr id="6" name="Content Placeholder 5">
            <a:extLst>
              <a:ext uri="{FF2B5EF4-FFF2-40B4-BE49-F238E27FC236}">
                <a16:creationId xmlns:a16="http://schemas.microsoft.com/office/drawing/2014/main" id="{CD381745-D86C-4284-A0F0-DB879B617A3D}"/>
              </a:ext>
            </a:extLst>
          </p:cNvPr>
          <p:cNvPicPr>
            <a:picLocks noGrp="1" noChangeAspect="1"/>
          </p:cNvPicPr>
          <p:nvPr>
            <p:ph idx="1"/>
          </p:nvPr>
        </p:nvPicPr>
        <p:blipFill>
          <a:blip r:embed="rId2"/>
          <a:stretch>
            <a:fillRect/>
          </a:stretch>
        </p:blipFill>
        <p:spPr>
          <a:xfrm>
            <a:off x="3173993" y="1743075"/>
            <a:ext cx="5831314" cy="4351338"/>
          </a:xfrm>
        </p:spPr>
      </p:pic>
      <p:sp>
        <p:nvSpPr>
          <p:cNvPr id="4" name="Content Placeholder 3">
            <a:extLst>
              <a:ext uri="{FF2B5EF4-FFF2-40B4-BE49-F238E27FC236}">
                <a16:creationId xmlns:a16="http://schemas.microsoft.com/office/drawing/2014/main" id="{B4306C57-5171-4DD4-9876-BD4FEC7BA149}"/>
              </a:ext>
            </a:extLst>
          </p:cNvPr>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2249285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C181-2B70-47CD-99A4-C0FDCC27FE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48F9B3-3FE8-4FC3-89B0-73971C11B876}"/>
              </a:ext>
            </a:extLst>
          </p:cNvPr>
          <p:cNvSpPr>
            <a:spLocks noGrp="1"/>
          </p:cNvSpPr>
          <p:nvPr>
            <p:ph idx="1"/>
          </p:nvPr>
        </p:nvSpPr>
        <p:spPr/>
        <p:txBody>
          <a:bodyPr/>
          <a:lstStyle/>
          <a:p>
            <a:r>
              <a:rPr lang="en-GB" dirty="0"/>
              <a:t>Above Figure provides a graph that shows a histogram of insider incidents for our sample of 204 companies over the past 12 months. As shown, 60 percent of companies experienced an average of more than 20 incidents per year.</a:t>
            </a:r>
            <a:endParaRPr lang="en-IN" dirty="0"/>
          </a:p>
        </p:txBody>
      </p:sp>
      <p:sp>
        <p:nvSpPr>
          <p:cNvPr id="4" name="Content Placeholder 3">
            <a:extLst>
              <a:ext uri="{FF2B5EF4-FFF2-40B4-BE49-F238E27FC236}">
                <a16:creationId xmlns:a16="http://schemas.microsoft.com/office/drawing/2014/main" id="{709D9FF6-FCE4-4DD1-B352-FD5A60DF6759}"/>
              </a:ext>
            </a:extLst>
          </p:cNvPr>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327099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FAB8-AF01-422B-8714-D8301828C77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F4AC0DF-79BC-4FFC-9EA1-79A45EA9A7E7}"/>
              </a:ext>
            </a:extLst>
          </p:cNvPr>
          <p:cNvPicPr>
            <a:picLocks noGrp="1" noChangeAspect="1"/>
          </p:cNvPicPr>
          <p:nvPr>
            <p:ph idx="1"/>
          </p:nvPr>
        </p:nvPicPr>
        <p:blipFill>
          <a:blip r:embed="rId2"/>
          <a:stretch>
            <a:fillRect/>
          </a:stretch>
        </p:blipFill>
        <p:spPr>
          <a:xfrm>
            <a:off x="1970202" y="1761928"/>
            <a:ext cx="7927942" cy="4351338"/>
          </a:xfrm>
        </p:spPr>
      </p:pic>
      <p:sp>
        <p:nvSpPr>
          <p:cNvPr id="4" name="Content Placeholder 3">
            <a:extLst>
              <a:ext uri="{FF2B5EF4-FFF2-40B4-BE49-F238E27FC236}">
                <a16:creationId xmlns:a16="http://schemas.microsoft.com/office/drawing/2014/main" id="{DD443D7D-C459-474A-A855-528867C09C86}"/>
              </a:ext>
            </a:extLst>
          </p:cNvPr>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4065763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BFD3-46ED-4187-BD98-B1653A3D85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A8C55C-DCA1-4C73-9C8E-F3B5A04F95AF}"/>
              </a:ext>
            </a:extLst>
          </p:cNvPr>
          <p:cNvSpPr>
            <a:spLocks noGrp="1"/>
          </p:cNvSpPr>
          <p:nvPr>
            <p:ph idx="1"/>
          </p:nvPr>
        </p:nvSpPr>
        <p:spPr/>
        <p:txBody>
          <a:bodyPr/>
          <a:lstStyle/>
          <a:p>
            <a:r>
              <a:rPr lang="en-GB" dirty="0"/>
              <a:t>This Figure The frequency of insider threats varies across global regions. As shown in Figure, North American and Middle Eastern companies experienced the highest number of insider-related incidents over the past 12 months. In contrast, APAC companies had the lowest</a:t>
            </a:r>
          </a:p>
          <a:p>
            <a:r>
              <a:rPr lang="en-GB" dirty="0"/>
              <a:t>number of insider-related incidents.</a:t>
            </a:r>
            <a:endParaRPr lang="en-IN" dirty="0"/>
          </a:p>
        </p:txBody>
      </p:sp>
      <p:sp>
        <p:nvSpPr>
          <p:cNvPr id="4" name="Content Placeholder 3">
            <a:extLst>
              <a:ext uri="{FF2B5EF4-FFF2-40B4-BE49-F238E27FC236}">
                <a16:creationId xmlns:a16="http://schemas.microsoft.com/office/drawing/2014/main" id="{C026F2A3-D765-4625-AB74-EAF22395B373}"/>
              </a:ext>
            </a:extLst>
          </p:cNvPr>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388895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C048-61A9-4D7D-8EFC-BEF1A01C5523}"/>
              </a:ext>
            </a:extLst>
          </p:cNvPr>
          <p:cNvSpPr>
            <a:spLocks noGrp="1"/>
          </p:cNvSpPr>
          <p:nvPr>
            <p:ph type="title"/>
          </p:nvPr>
        </p:nvSpPr>
        <p:spPr/>
        <p:txBody>
          <a:bodyPr/>
          <a:lstStyle/>
          <a:p>
            <a:r>
              <a:rPr lang="en-GB" dirty="0"/>
              <a:t>WHO ARE INSIDERS?</a:t>
            </a:r>
            <a:endParaRPr lang="en-IN" dirty="0"/>
          </a:p>
        </p:txBody>
      </p:sp>
      <p:sp>
        <p:nvSpPr>
          <p:cNvPr id="3" name="Content Placeholder 2">
            <a:extLst>
              <a:ext uri="{FF2B5EF4-FFF2-40B4-BE49-F238E27FC236}">
                <a16:creationId xmlns:a16="http://schemas.microsoft.com/office/drawing/2014/main" id="{88707439-500C-4F0C-B416-11FA46F4E3DA}"/>
              </a:ext>
            </a:extLst>
          </p:cNvPr>
          <p:cNvSpPr>
            <a:spLocks noGrp="1"/>
          </p:cNvSpPr>
          <p:nvPr>
            <p:ph idx="1"/>
          </p:nvPr>
        </p:nvSpPr>
        <p:spPr>
          <a:xfrm>
            <a:off x="319584" y="1388225"/>
            <a:ext cx="11540319" cy="4706852"/>
          </a:xfrm>
        </p:spPr>
        <p:txBody>
          <a:bodyPr>
            <a:normAutofit/>
          </a:bodyPr>
          <a:lstStyle/>
          <a:p>
            <a:pPr marL="0" indent="0">
              <a:buNone/>
            </a:pPr>
            <a:r>
              <a:rPr lang="en-GB" sz="3200" dirty="0">
                <a:solidFill>
                  <a:srgbClr val="C00000"/>
                </a:solidFill>
              </a:rPr>
              <a:t>Employees</a:t>
            </a:r>
          </a:p>
          <a:p>
            <a:r>
              <a:rPr lang="en-GB" dirty="0"/>
              <a:t>Privileged users, such as IT team members and superusers</a:t>
            </a:r>
          </a:p>
          <a:p>
            <a:r>
              <a:rPr lang="en-GB" dirty="0"/>
              <a:t>Knowledge workers, such as analysts or developers</a:t>
            </a:r>
          </a:p>
          <a:p>
            <a:r>
              <a:rPr lang="en-GB" dirty="0"/>
              <a:t>Resigned or terminated employees</a:t>
            </a:r>
          </a:p>
          <a:p>
            <a:r>
              <a:rPr lang="en-GB" dirty="0"/>
              <a:t>Employees involved in a merger or acquisition</a:t>
            </a:r>
          </a:p>
          <a:p>
            <a:r>
              <a:rPr lang="en-GB" dirty="0"/>
              <a:t>Third Parties</a:t>
            </a:r>
          </a:p>
          <a:p>
            <a:pPr marL="0" indent="0">
              <a:buNone/>
            </a:pPr>
            <a:r>
              <a:rPr lang="en-GB" dirty="0">
                <a:solidFill>
                  <a:srgbClr val="C00000"/>
                </a:solidFill>
              </a:rPr>
              <a:t>Vendors</a:t>
            </a:r>
          </a:p>
          <a:p>
            <a:r>
              <a:rPr lang="en-GB" dirty="0"/>
              <a:t>Contractors</a:t>
            </a:r>
          </a:p>
          <a:p>
            <a:r>
              <a:rPr lang="en-GB" dirty="0"/>
              <a:t>Partners</a:t>
            </a:r>
            <a:endParaRPr lang="en-IN" dirty="0"/>
          </a:p>
        </p:txBody>
      </p:sp>
      <p:sp>
        <p:nvSpPr>
          <p:cNvPr id="4" name="Content Placeholder 3">
            <a:extLst>
              <a:ext uri="{FF2B5EF4-FFF2-40B4-BE49-F238E27FC236}">
                <a16:creationId xmlns:a16="http://schemas.microsoft.com/office/drawing/2014/main" id="{07B41DCF-9C64-4446-AEC4-1709327FBAF8}"/>
              </a:ext>
            </a:extLst>
          </p:cNvPr>
          <p:cNvSpPr>
            <a:spLocks noGrp="1"/>
          </p:cNvSpPr>
          <p:nvPr>
            <p:ph sz="quarter" idx="13"/>
          </p:nvPr>
        </p:nvSpPr>
        <p:spPr/>
        <p:txBody>
          <a:bodyPr>
            <a:normAutofit lnSpcReduction="10000"/>
          </a:bodyPr>
          <a:lstStyle/>
          <a:p>
            <a:endParaRPr lang="en-IN" dirty="0"/>
          </a:p>
        </p:txBody>
      </p:sp>
    </p:spTree>
    <p:extLst>
      <p:ext uri="{BB962C8B-B14F-4D97-AF65-F5344CB8AC3E}">
        <p14:creationId xmlns:p14="http://schemas.microsoft.com/office/powerpoint/2010/main" val="3174612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Thank You!</a:t>
            </a:r>
            <a:endParaRPr lang="en-IN"/>
          </a:p>
        </p:txBody>
      </p:sp>
      <p:sp>
        <p:nvSpPr>
          <p:cNvPr id="6" name="Text Placeholder 5"/>
          <p:cNvSpPr>
            <a:spLocks noGrp="1"/>
          </p:cNvSpPr>
          <p:nvPr>
            <p:ph type="body" idx="1"/>
          </p:nvPr>
        </p:nvSpPr>
        <p:spPr/>
        <p:txBody>
          <a:bodyPr/>
          <a:lstStyle/>
          <a:p>
            <a:endParaRPr lang="en-IN"/>
          </a:p>
        </p:txBody>
      </p:sp>
    </p:spTree>
    <p:extLst>
      <p:ext uri="{BB962C8B-B14F-4D97-AF65-F5344CB8AC3E}">
        <p14:creationId xmlns:p14="http://schemas.microsoft.com/office/powerpoint/2010/main" val="44000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3820-8A8F-4111-BA58-0664E3813A6A}"/>
              </a:ext>
            </a:extLst>
          </p:cNvPr>
          <p:cNvSpPr>
            <a:spLocks noGrp="1"/>
          </p:cNvSpPr>
          <p:nvPr>
            <p:ph type="title"/>
          </p:nvPr>
        </p:nvSpPr>
        <p:spPr/>
        <p:txBody>
          <a:bodyPr/>
          <a:lstStyle/>
          <a:p>
            <a:r>
              <a:rPr lang="en-GB" dirty="0"/>
              <a:t>POSSIBLE CONSEQUENCES</a:t>
            </a:r>
            <a:endParaRPr lang="en-IN" dirty="0"/>
          </a:p>
        </p:txBody>
      </p:sp>
      <p:pic>
        <p:nvPicPr>
          <p:cNvPr id="5" name="Content Placeholder 4">
            <a:extLst>
              <a:ext uri="{FF2B5EF4-FFF2-40B4-BE49-F238E27FC236}">
                <a16:creationId xmlns:a16="http://schemas.microsoft.com/office/drawing/2014/main" id="{8F923595-7838-4EDB-A676-02B8B6891A06}"/>
              </a:ext>
            </a:extLst>
          </p:cNvPr>
          <p:cNvPicPr>
            <a:picLocks noGrp="1" noChangeAspect="1"/>
          </p:cNvPicPr>
          <p:nvPr>
            <p:ph idx="1"/>
          </p:nvPr>
        </p:nvPicPr>
        <p:blipFill>
          <a:blip r:embed="rId2"/>
          <a:stretch>
            <a:fillRect/>
          </a:stretch>
        </p:blipFill>
        <p:spPr>
          <a:xfrm>
            <a:off x="2278601" y="1161185"/>
            <a:ext cx="6957081" cy="4351338"/>
          </a:xfrm>
          <a:prstGeom prst="rect">
            <a:avLst/>
          </a:prstGeom>
        </p:spPr>
      </p:pic>
      <p:sp>
        <p:nvSpPr>
          <p:cNvPr id="4" name="Content Placeholder 3">
            <a:extLst>
              <a:ext uri="{FF2B5EF4-FFF2-40B4-BE49-F238E27FC236}">
                <a16:creationId xmlns:a16="http://schemas.microsoft.com/office/drawing/2014/main" id="{B6DF4A22-F541-4A32-AA0C-EEBDCD6BFFA1}"/>
              </a:ext>
            </a:extLst>
          </p:cNvPr>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426217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TYPES OF IT</a:t>
            </a:r>
            <a:endParaRPr lang="en-IN" dirty="0"/>
          </a:p>
        </p:txBody>
      </p:sp>
      <p:sp>
        <p:nvSpPr>
          <p:cNvPr id="5" name="Content Placeholder 4"/>
          <p:cNvSpPr>
            <a:spLocks noGrp="1"/>
          </p:cNvSpPr>
          <p:nvPr>
            <p:ph idx="1"/>
          </p:nvPr>
        </p:nvSpPr>
        <p:spPr/>
        <p:txBody>
          <a:bodyPr/>
          <a:lstStyle/>
          <a:p>
            <a:r>
              <a:rPr lang="en-GB" dirty="0"/>
              <a:t>Sabotage</a:t>
            </a:r>
          </a:p>
          <a:p>
            <a:r>
              <a:rPr lang="en-GB" dirty="0"/>
              <a:t>Intellectual property (IP) theft</a:t>
            </a:r>
          </a:p>
          <a:p>
            <a:r>
              <a:rPr lang="en-GB" dirty="0"/>
              <a:t>Espionage</a:t>
            </a:r>
          </a:p>
          <a:p>
            <a:r>
              <a:rPr lang="en-GB" dirty="0"/>
              <a:t>Fraud (financial gain)</a:t>
            </a:r>
            <a:endParaRPr lang="en-IN" dirty="0"/>
          </a:p>
        </p:txBody>
      </p:sp>
      <p:sp>
        <p:nvSpPr>
          <p:cNvPr id="6" name="Content Placeholder 5"/>
          <p:cNvSpPr>
            <a:spLocks noGrp="1"/>
          </p:cNvSpPr>
          <p:nvPr>
            <p:ph sz="quarter" idx="13"/>
          </p:nvPr>
        </p:nvSpPr>
        <p:spPr/>
        <p:txBody>
          <a:bodyPr>
            <a:normAutofit lnSpcReduction="10000"/>
          </a:bodyPr>
          <a:lstStyle/>
          <a:p>
            <a:r>
              <a:rPr lang="en-GB" dirty="0"/>
              <a:t>MALICIOUS</a:t>
            </a:r>
            <a:endParaRPr lang="en-IN" dirty="0"/>
          </a:p>
        </p:txBody>
      </p:sp>
    </p:spTree>
    <p:extLst>
      <p:ext uri="{BB962C8B-B14F-4D97-AF65-F5344CB8AC3E}">
        <p14:creationId xmlns:p14="http://schemas.microsoft.com/office/powerpoint/2010/main" val="384667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IT</a:t>
            </a:r>
            <a:endParaRPr lang="en-IN" dirty="0"/>
          </a:p>
        </p:txBody>
      </p:sp>
      <p:sp>
        <p:nvSpPr>
          <p:cNvPr id="3" name="Content Placeholder 2"/>
          <p:cNvSpPr>
            <a:spLocks noGrp="1"/>
          </p:cNvSpPr>
          <p:nvPr>
            <p:ph idx="1"/>
          </p:nvPr>
        </p:nvSpPr>
        <p:spPr/>
        <p:txBody>
          <a:bodyPr/>
          <a:lstStyle/>
          <a:p>
            <a:r>
              <a:rPr lang="en-GB" dirty="0"/>
              <a:t>Human error</a:t>
            </a:r>
          </a:p>
          <a:p>
            <a:r>
              <a:rPr lang="en-GB" dirty="0"/>
              <a:t>Bad judgment</a:t>
            </a:r>
          </a:p>
          <a:p>
            <a:r>
              <a:rPr lang="en-GB" dirty="0"/>
              <a:t>Phishing</a:t>
            </a:r>
          </a:p>
          <a:p>
            <a:r>
              <a:rPr lang="en-GB" dirty="0"/>
              <a:t>Malware</a:t>
            </a:r>
          </a:p>
          <a:p>
            <a:r>
              <a:rPr lang="en-GB" dirty="0"/>
              <a:t>Unintentional aiding and abetting</a:t>
            </a:r>
          </a:p>
          <a:p>
            <a:r>
              <a:rPr lang="en-GB" dirty="0"/>
              <a:t>Stolen credentials</a:t>
            </a:r>
          </a:p>
          <a:p>
            <a:r>
              <a:rPr lang="en-GB" dirty="0"/>
              <a:t>Convenience</a:t>
            </a:r>
            <a:endParaRPr lang="en-IN" dirty="0"/>
          </a:p>
        </p:txBody>
      </p:sp>
      <p:sp>
        <p:nvSpPr>
          <p:cNvPr id="4" name="Content Placeholder 3"/>
          <p:cNvSpPr>
            <a:spLocks noGrp="1"/>
          </p:cNvSpPr>
          <p:nvPr>
            <p:ph sz="quarter" idx="13"/>
          </p:nvPr>
        </p:nvSpPr>
        <p:spPr/>
        <p:txBody>
          <a:bodyPr>
            <a:normAutofit lnSpcReduction="10000"/>
          </a:bodyPr>
          <a:lstStyle/>
          <a:p>
            <a:r>
              <a:rPr lang="en-GB" dirty="0"/>
              <a:t>INADVERTENT</a:t>
            </a:r>
            <a:endParaRPr lang="en-IN" dirty="0"/>
          </a:p>
        </p:txBody>
      </p:sp>
    </p:spTree>
    <p:extLst>
      <p:ext uri="{BB962C8B-B14F-4D97-AF65-F5344CB8AC3E}">
        <p14:creationId xmlns:p14="http://schemas.microsoft.com/office/powerpoint/2010/main" val="225123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INSIDER THREAT STATISTICS</a:t>
            </a:r>
            <a:endParaRPr lang="en-IN" dirty="0"/>
          </a:p>
        </p:txBody>
      </p:sp>
      <p:sp>
        <p:nvSpPr>
          <p:cNvPr id="3" name="Content Placeholder 2"/>
          <p:cNvSpPr>
            <a:spLocks noGrp="1"/>
          </p:cNvSpPr>
          <p:nvPr>
            <p:ph idx="1"/>
          </p:nvPr>
        </p:nvSpPr>
        <p:spPr/>
        <p:txBody>
          <a:bodyPr>
            <a:normAutofit fontScale="92500" lnSpcReduction="10000"/>
          </a:bodyPr>
          <a:lstStyle/>
          <a:p>
            <a:r>
              <a:rPr lang="en-GB" dirty="0">
                <a:solidFill>
                  <a:srgbClr val="C00000"/>
                </a:solidFill>
              </a:rPr>
              <a:t>50% </a:t>
            </a:r>
            <a:r>
              <a:rPr lang="en-GB" dirty="0"/>
              <a:t>of incidents where private or sensitive information was unintentionally exposed</a:t>
            </a:r>
          </a:p>
          <a:p>
            <a:endParaRPr lang="en-GB" dirty="0"/>
          </a:p>
          <a:p>
            <a:r>
              <a:rPr lang="en-GB" dirty="0">
                <a:solidFill>
                  <a:srgbClr val="C00000"/>
                </a:solidFill>
              </a:rPr>
              <a:t>40% </a:t>
            </a:r>
            <a:r>
              <a:rPr lang="en-GB" dirty="0"/>
              <a:t>of incidents where employee records were compromised or stolen</a:t>
            </a:r>
          </a:p>
          <a:p>
            <a:endParaRPr lang="en-GB" dirty="0"/>
          </a:p>
          <a:p>
            <a:r>
              <a:rPr lang="en-GB" dirty="0">
                <a:solidFill>
                  <a:srgbClr val="C00000"/>
                </a:solidFill>
              </a:rPr>
              <a:t>33% </a:t>
            </a:r>
            <a:r>
              <a:rPr lang="en-GB" dirty="0"/>
              <a:t>of incidents where customer records were compromised or stolen</a:t>
            </a:r>
          </a:p>
          <a:p>
            <a:endParaRPr lang="en-GB" dirty="0"/>
          </a:p>
          <a:p>
            <a:r>
              <a:rPr lang="en-GB" dirty="0">
                <a:solidFill>
                  <a:srgbClr val="C00000"/>
                </a:solidFill>
              </a:rPr>
              <a:t>32% </a:t>
            </a:r>
            <a:r>
              <a:rPr lang="en-GB" dirty="0"/>
              <a:t>of incidents where confidential records (trade secrets or intellectual property) were compromised or stolen</a:t>
            </a:r>
            <a:endParaRPr lang="en-IN" dirty="0"/>
          </a:p>
        </p:txBody>
      </p:sp>
      <p:sp>
        <p:nvSpPr>
          <p:cNvPr id="4" name="Content Placeholder 3"/>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103466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is at Risk of Insider Threats?</a:t>
            </a:r>
            <a:endParaRPr lang="en-IN" dirty="0"/>
          </a:p>
        </p:txBody>
      </p:sp>
      <p:sp>
        <p:nvSpPr>
          <p:cNvPr id="3" name="Content Placeholder 2"/>
          <p:cNvSpPr>
            <a:spLocks noGrp="1"/>
          </p:cNvSpPr>
          <p:nvPr>
            <p:ph idx="1"/>
          </p:nvPr>
        </p:nvSpPr>
        <p:spPr/>
        <p:txBody>
          <a:bodyPr/>
          <a:lstStyle/>
          <a:p>
            <a:r>
              <a:rPr lang="en-GB" dirty="0"/>
              <a:t>Financial Services</a:t>
            </a:r>
          </a:p>
          <a:p>
            <a:r>
              <a:rPr lang="en-GB" dirty="0"/>
              <a:t>Telecommunications</a:t>
            </a:r>
          </a:p>
          <a:p>
            <a:r>
              <a:rPr lang="en-GB" dirty="0"/>
              <a:t>Technical Services</a:t>
            </a:r>
          </a:p>
          <a:p>
            <a:r>
              <a:rPr lang="en-GB" dirty="0"/>
              <a:t>Healthcare</a:t>
            </a:r>
          </a:p>
          <a:p>
            <a:r>
              <a:rPr lang="en-GB" dirty="0"/>
              <a:t>Government</a:t>
            </a:r>
            <a:endParaRPr lang="en-IN" dirty="0"/>
          </a:p>
        </p:txBody>
      </p:sp>
      <p:sp>
        <p:nvSpPr>
          <p:cNvPr id="4" name="Content Placeholder 3"/>
          <p:cNvSpPr>
            <a:spLocks noGrp="1"/>
          </p:cNvSpPr>
          <p:nvPr>
            <p:ph sz="quarter" idx="13"/>
          </p:nvPr>
        </p:nvSpPr>
        <p:spPr/>
        <p:txBody>
          <a:bodyPr>
            <a:normAutofit lnSpcReduction="10000"/>
          </a:bodyPr>
          <a:lstStyle/>
          <a:p>
            <a:endParaRPr lang="en-IN" dirty="0"/>
          </a:p>
        </p:txBody>
      </p:sp>
    </p:spTree>
    <p:extLst>
      <p:ext uri="{BB962C8B-B14F-4D97-AF65-F5344CB8AC3E}">
        <p14:creationId xmlns:p14="http://schemas.microsoft.com/office/powerpoint/2010/main" val="390625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Stop Insider Threats?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GB" dirty="0">
                <a:solidFill>
                  <a:srgbClr val="C00000"/>
                </a:solidFill>
              </a:rPr>
              <a:t>Detect Insider Threats</a:t>
            </a:r>
          </a:p>
          <a:p>
            <a:r>
              <a:rPr lang="en-GB" dirty="0"/>
              <a:t>Uncover risky user activity by identifying anomalous </a:t>
            </a:r>
            <a:r>
              <a:rPr lang="en-GB" dirty="0" err="1"/>
              <a:t>behavior</a:t>
            </a:r>
            <a:r>
              <a:rPr lang="en-GB" dirty="0"/>
              <a:t>.</a:t>
            </a:r>
          </a:p>
          <a:p>
            <a:endParaRPr lang="en-GB" dirty="0"/>
          </a:p>
          <a:p>
            <a:pPr marL="0" indent="0">
              <a:buNone/>
            </a:pPr>
            <a:r>
              <a:rPr lang="en-GB" dirty="0">
                <a:solidFill>
                  <a:srgbClr val="C00000"/>
                </a:solidFill>
              </a:rPr>
              <a:t>Investigate Incidents</a:t>
            </a:r>
          </a:p>
          <a:p>
            <a:r>
              <a:rPr lang="en-GB" dirty="0"/>
              <a:t>Investigate suspicious user activity in minutes—not days.</a:t>
            </a:r>
          </a:p>
          <a:p>
            <a:endParaRPr lang="en-GB" dirty="0"/>
          </a:p>
          <a:p>
            <a:pPr marL="0" indent="0">
              <a:buNone/>
            </a:pPr>
            <a:r>
              <a:rPr lang="en-GB" dirty="0">
                <a:solidFill>
                  <a:srgbClr val="C00000"/>
                </a:solidFill>
              </a:rPr>
              <a:t>Prevent Incidents</a:t>
            </a:r>
          </a:p>
          <a:p>
            <a:r>
              <a:rPr lang="en-GB" dirty="0"/>
              <a:t>Reduce risk with real-time user notifications and blocking.</a:t>
            </a:r>
          </a:p>
          <a:p>
            <a:endParaRPr lang="en-GB" dirty="0"/>
          </a:p>
        </p:txBody>
      </p:sp>
      <p:sp>
        <p:nvSpPr>
          <p:cNvPr id="4" name="Content Placeholder 3"/>
          <p:cNvSpPr>
            <a:spLocks noGrp="1"/>
          </p:cNvSpPr>
          <p:nvPr>
            <p:ph sz="quarter" idx="13"/>
          </p:nvPr>
        </p:nvSpPr>
        <p:spPr/>
        <p:txBody>
          <a:bodyPr>
            <a:normAutofit lnSpcReduction="10000"/>
          </a:bodyPr>
          <a:lstStyle/>
          <a:p>
            <a:endParaRPr lang="en-IN"/>
          </a:p>
        </p:txBody>
      </p:sp>
    </p:spTree>
    <p:extLst>
      <p:ext uri="{BB962C8B-B14F-4D97-AF65-F5344CB8AC3E}">
        <p14:creationId xmlns:p14="http://schemas.microsoft.com/office/powerpoint/2010/main" val="2287944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F Content Template - Ver 1.0" id="{54F0AEE0-1437-426D-8718-989E89433857}" vid="{D4F6300F-C905-44C9-BC0B-6D911C0E93E2}"/>
    </a:ext>
  </a:extLst>
</a:theme>
</file>

<file path=docProps/app.xml><?xml version="1.0" encoding="utf-8"?>
<Properties xmlns="http://schemas.openxmlformats.org/officeDocument/2006/extended-properties" xmlns:vt="http://schemas.openxmlformats.org/officeDocument/2006/docPropsVTypes">
  <Template>Task 6</Template>
  <TotalTime>1537</TotalTime>
  <Words>1842</Words>
  <Application>Microsoft Office PowerPoint</Application>
  <PresentationFormat>Widescreen</PresentationFormat>
  <Paragraphs>135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Verdana</vt:lpstr>
      <vt:lpstr>Office Theme</vt:lpstr>
      <vt:lpstr>INSIDER THREAT</vt:lpstr>
      <vt:lpstr>WHAT IS INSIDER THREAT?</vt:lpstr>
      <vt:lpstr>WHO ARE INSIDERS?</vt:lpstr>
      <vt:lpstr>POSSIBLE CONSEQUENCES</vt:lpstr>
      <vt:lpstr>TYPES OF IT</vt:lpstr>
      <vt:lpstr>TYPES OF IT</vt:lpstr>
      <vt:lpstr>INSIDER THREAT STATISTICS</vt:lpstr>
      <vt:lpstr>Who is at Risk of Insider Threats?</vt:lpstr>
      <vt:lpstr>How to Stop Insider Threats?</vt:lpstr>
      <vt:lpstr>PowerPoint Presentation</vt:lpstr>
      <vt:lpstr>CASE 1</vt:lpstr>
      <vt:lpstr>PowerPoint Presentation</vt:lpstr>
      <vt:lpstr>PowerPoint Presentation</vt:lpstr>
      <vt:lpstr>CASE 2 </vt:lpstr>
      <vt:lpstr>PowerPoint Presentation</vt:lpstr>
      <vt:lpstr>PowerPoint Presentation</vt:lpstr>
      <vt:lpstr>CASE 3</vt:lpstr>
      <vt:lpstr>PowerPoint Presentation</vt:lpstr>
      <vt:lpstr>PowerPoint Presentation</vt:lpstr>
      <vt:lpstr>CASE 4</vt:lpstr>
      <vt:lpstr>PowerPoint Presentation</vt:lpstr>
      <vt:lpstr>PowerPoint Presentation</vt:lpstr>
      <vt:lpstr>What is a Critical Asset? </vt:lpstr>
      <vt:lpstr>Consider Right Metrics</vt:lpstr>
      <vt:lpstr>Case Study </vt:lpstr>
      <vt:lpstr>SOME STATISTICS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4: Netcat</dc:title>
  <dc:creator>Gokulavasan R</dc:creator>
  <cp:lastModifiedBy>Gokulavasan R</cp:lastModifiedBy>
  <cp:revision>6</cp:revision>
  <dcterms:created xsi:type="dcterms:W3CDTF">2021-10-30T02:19:52Z</dcterms:created>
  <dcterms:modified xsi:type="dcterms:W3CDTF">2021-10-31T03:58:09Z</dcterms:modified>
</cp:coreProperties>
</file>