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5" r:id="rId3"/>
    <p:sldId id="257" r:id="rId4"/>
    <p:sldId id="258" r:id="rId5"/>
    <p:sldId id="286" r:id="rId6"/>
    <p:sldId id="260" r:id="rId7"/>
    <p:sldId id="261" r:id="rId8"/>
    <p:sldId id="278" r:id="rId9"/>
    <p:sldId id="262" r:id="rId10"/>
    <p:sldId id="287" r:id="rId11"/>
    <p:sldId id="263" r:id="rId12"/>
    <p:sldId id="264" r:id="rId13"/>
    <p:sldId id="265" r:id="rId14"/>
    <p:sldId id="266" r:id="rId15"/>
    <p:sldId id="267" r:id="rId16"/>
    <p:sldId id="268" r:id="rId17"/>
    <p:sldId id="269" r:id="rId18"/>
    <p:sldId id="288" r:id="rId19"/>
    <p:sldId id="289" r:id="rId20"/>
    <p:sldId id="270" r:id="rId21"/>
    <p:sldId id="271" r:id="rId22"/>
    <p:sldId id="272" r:id="rId23"/>
    <p:sldId id="273" r:id="rId24"/>
    <p:sldId id="274" r:id="rId25"/>
    <p:sldId id="275" r:id="rId26"/>
    <p:sldId id="276" r:id="rId27"/>
    <p:sldId id="277" r:id="rId28"/>
    <p:sldId id="279" r:id="rId29"/>
    <p:sldId id="280" r:id="rId30"/>
    <p:sldId id="282" r:id="rId31"/>
    <p:sldId id="281" r:id="rId32"/>
    <p:sldId id="283" r:id="rId33"/>
    <p:sldId id="284" r:id="rId34"/>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C0E53A-991B-4C70-83B9-456755985A72}">
          <p14:sldIdLst>
            <p14:sldId id="256"/>
            <p14:sldId id="285"/>
            <p14:sldId id="257"/>
            <p14:sldId id="258"/>
            <p14:sldId id="286"/>
            <p14:sldId id="260"/>
            <p14:sldId id="261"/>
            <p14:sldId id="278"/>
            <p14:sldId id="262"/>
            <p14:sldId id="287"/>
            <p14:sldId id="263"/>
            <p14:sldId id="264"/>
            <p14:sldId id="265"/>
            <p14:sldId id="266"/>
            <p14:sldId id="267"/>
            <p14:sldId id="268"/>
            <p14:sldId id="269"/>
            <p14:sldId id="288"/>
            <p14:sldId id="289"/>
            <p14:sldId id="270"/>
            <p14:sldId id="271"/>
            <p14:sldId id="272"/>
            <p14:sldId id="273"/>
            <p14:sldId id="274"/>
            <p14:sldId id="275"/>
            <p14:sldId id="276"/>
            <p14:sldId id="277"/>
            <p14:sldId id="279"/>
            <p14:sldId id="280"/>
            <p14:sldId id="282"/>
            <p14:sldId id="281"/>
            <p14:sldId id="283"/>
            <p14:sldId id="284"/>
          </p14:sldIdLst>
        </p14:section>
      </p14:sectionLst>
    </p:ex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32" y="96"/>
      </p:cViewPr>
      <p:guideLst>
        <p:guide orient="horz" pos="2160"/>
        <p:guide pos="3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355807-EBDE-4983-BDA6-D370502224D3}" type="datetimeFigureOut">
              <a:rPr lang="en-US" smtClean="0"/>
              <a:t>8/17/2022</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F9BF67-BCC4-49CD-B8E3-4B60CBEE16C4}" type="slidenum">
              <a:rPr lang="en-US" smtClean="0"/>
              <a:t>‹#›</a:t>
            </a:fld>
            <a:endParaRPr lang="en-US"/>
          </a:p>
        </p:txBody>
      </p:sp>
    </p:spTree>
    <p:extLst>
      <p:ext uri="{BB962C8B-B14F-4D97-AF65-F5344CB8AC3E}">
        <p14:creationId xmlns:p14="http://schemas.microsoft.com/office/powerpoint/2010/main" val="36570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F9BF67-BCC4-49CD-B8E3-4B60CBEE16C4}" type="slidenum">
              <a:rPr lang="en-US" smtClean="0"/>
              <a:t>11</a:t>
            </a:fld>
            <a:endParaRPr lang="en-US"/>
          </a:p>
        </p:txBody>
      </p:sp>
    </p:spTree>
    <p:extLst>
      <p:ext uri="{BB962C8B-B14F-4D97-AF65-F5344CB8AC3E}">
        <p14:creationId xmlns:p14="http://schemas.microsoft.com/office/powerpoint/2010/main" val="416319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26"/>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2BED1F-3B95-401E-91D4-031105373984}"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284545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1D5E7-03D6-4FB1-9DB0-9CCA65C25EA5}"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53856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39"/>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39"/>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FED90C-0A41-4DFF-8D32-DB5A60512F7D}"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216395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6E4307-4036-4069-88C6-55A421327162}"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1592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01"/>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08FB38-ED4E-4A78-BBBD-3A453B0D276D}" type="datetime1">
              <a:rPr lang="en-US" smtClean="0"/>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341060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1"/>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D6A91D-A6B1-4656-928C-5CE256FD0071}"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68580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3"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3"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AD7881-A5D0-4437-B709-8C374B1A8C60}" type="datetime1">
              <a:rPr lang="en-US" smtClean="0"/>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352249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1A41CB-A699-463F-BD5A-E733805B8C67}" type="datetime1">
              <a:rPr lang="en-US" smtClean="0"/>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329300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6D5EE3-63BF-4D28-9D45-A4AB952CF9CD}" type="datetime1">
              <a:rPr lang="en-US" smtClean="0"/>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90538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5" y="273051"/>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1" y="1435101"/>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6A99F-751B-4C76-9BE6-058FC0BAB26E}"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379178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FA4D8E-14ED-4FF8-9D08-EF5CEB96CAB3}" type="datetime1">
              <a:rPr lang="en-US" smtClean="0"/>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9BC87-0517-4B1A-915B-C7EA5C0D641C}" type="slidenum">
              <a:rPr lang="en-US" smtClean="0"/>
              <a:t>‹#›</a:t>
            </a:fld>
            <a:endParaRPr lang="en-US"/>
          </a:p>
        </p:txBody>
      </p:sp>
    </p:spTree>
    <p:extLst>
      <p:ext uri="{BB962C8B-B14F-4D97-AF65-F5344CB8AC3E}">
        <p14:creationId xmlns:p14="http://schemas.microsoft.com/office/powerpoint/2010/main" val="178705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274638"/>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1600201"/>
            <a:ext cx="1069848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356351"/>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5CF41-A645-403A-AF14-FC6785E26E6A}" type="datetime1">
              <a:rPr lang="en-US" smtClean="0"/>
              <a:t>8/17/2022</a:t>
            </a:fld>
            <a:endParaRPr lang="en-US"/>
          </a:p>
        </p:txBody>
      </p:sp>
      <p:sp>
        <p:nvSpPr>
          <p:cNvPr id="5" name="Footer Placeholder 4"/>
          <p:cNvSpPr>
            <a:spLocks noGrp="1"/>
          </p:cNvSpPr>
          <p:nvPr>
            <p:ph type="ftr" sz="quarter" idx="3"/>
          </p:nvPr>
        </p:nvSpPr>
        <p:spPr>
          <a:xfrm>
            <a:off x="4061460" y="6356351"/>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19160" y="6356351"/>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9BC87-0517-4B1A-915B-C7EA5C0D641C}" type="slidenum">
              <a:rPr lang="en-US" smtClean="0"/>
              <a:t>‹#›</a:t>
            </a:fld>
            <a:endParaRPr lang="en-US"/>
          </a:p>
        </p:txBody>
      </p:sp>
    </p:spTree>
    <p:extLst>
      <p:ext uri="{BB962C8B-B14F-4D97-AF65-F5344CB8AC3E}">
        <p14:creationId xmlns:p14="http://schemas.microsoft.com/office/powerpoint/2010/main" val="818750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7200" dirty="0"/>
              <a:t>Data Models</a:t>
            </a:r>
          </a:p>
        </p:txBody>
      </p:sp>
    </p:spTree>
    <p:extLst>
      <p:ext uri="{BB962C8B-B14F-4D97-AF65-F5344CB8AC3E}">
        <p14:creationId xmlns:p14="http://schemas.microsoft.com/office/powerpoint/2010/main" val="387323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D530-C0D1-DB9A-9617-B67C87E16F08}"/>
              </a:ext>
            </a:extLst>
          </p:cNvPr>
          <p:cNvSpPr>
            <a:spLocks noGrp="1"/>
          </p:cNvSpPr>
          <p:nvPr>
            <p:ph type="title"/>
          </p:nvPr>
        </p:nvSpPr>
        <p:spPr/>
        <p:txBody>
          <a:bodyPr/>
          <a:lstStyle/>
          <a:p>
            <a:r>
              <a:rPr lang="en-US" dirty="0"/>
              <a:t>Connectivity of Relationship</a:t>
            </a:r>
            <a:endParaRPr lang="en-IN" dirty="0"/>
          </a:p>
        </p:txBody>
      </p:sp>
      <p:sp>
        <p:nvSpPr>
          <p:cNvPr id="3" name="Content Placeholder 2">
            <a:extLst>
              <a:ext uri="{FF2B5EF4-FFF2-40B4-BE49-F238E27FC236}">
                <a16:creationId xmlns:a16="http://schemas.microsoft.com/office/drawing/2014/main" id="{1A4004CF-F123-FB25-5142-A356A18C4308}"/>
              </a:ext>
            </a:extLst>
          </p:cNvPr>
          <p:cNvSpPr>
            <a:spLocks noGrp="1"/>
          </p:cNvSpPr>
          <p:nvPr>
            <p:ph idx="1"/>
          </p:nvPr>
        </p:nvSpPr>
        <p:spPr/>
        <p:txBody>
          <a:bodyPr/>
          <a:lstStyle/>
          <a:p>
            <a:r>
              <a:rPr lang="en-US" dirty="0"/>
              <a:t>Connectivity of relationship means how many instances of one entity are associated with how many instances of other entity in a relationship. It describes the mapping of associated entity instances in the relationship.</a:t>
            </a:r>
            <a:endParaRPr lang="en-IN" dirty="0"/>
          </a:p>
        </p:txBody>
      </p:sp>
    </p:spTree>
    <p:extLst>
      <p:ext uri="{BB962C8B-B14F-4D97-AF65-F5344CB8AC3E}">
        <p14:creationId xmlns:p14="http://schemas.microsoft.com/office/powerpoint/2010/main" val="344523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Mapping Cardinalities:</a:t>
            </a:r>
            <a:br>
              <a:rPr lang="en-US" b="1" dirty="0"/>
            </a:br>
            <a:endParaRPr lang="en-US" dirty="0"/>
          </a:p>
        </p:txBody>
      </p:sp>
      <p:sp>
        <p:nvSpPr>
          <p:cNvPr id="3" name="Content Placeholder 2"/>
          <p:cNvSpPr>
            <a:spLocks noGrp="1"/>
          </p:cNvSpPr>
          <p:nvPr>
            <p:ph idx="1"/>
          </p:nvPr>
        </p:nvSpPr>
        <p:spPr/>
        <p:txBody>
          <a:bodyPr/>
          <a:lstStyle/>
          <a:p>
            <a:r>
              <a:rPr lang="en-US" b="1" dirty="0"/>
              <a:t>Cardinality</a:t>
            </a:r>
            <a:r>
              <a:rPr lang="en-US" dirty="0"/>
              <a:t> defines the number of entities in one entity set which can be associated to the number of entities of other set via relationship set.</a:t>
            </a:r>
          </a:p>
        </p:txBody>
      </p:sp>
    </p:spTree>
    <p:extLst>
      <p:ext uri="{BB962C8B-B14F-4D97-AF65-F5344CB8AC3E}">
        <p14:creationId xmlns:p14="http://schemas.microsoft.com/office/powerpoint/2010/main" val="2761693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One-to-one(1:1):</a:t>
            </a:r>
            <a:r>
              <a:rPr lang="en-US" sz="2400" dirty="0"/>
              <a:t> one entity from entity set A can be associated with at most one entity of entity set B and vice versa. 1:1 relationship occurs when an instance of entity type A is associated with exactly one instance of entity type B. </a:t>
            </a:r>
          </a:p>
          <a:p>
            <a:pPr marL="0" indent="0">
              <a:buNone/>
            </a:pPr>
            <a:r>
              <a:rPr lang="en-US" sz="2400" dirty="0" err="1"/>
              <a:t>Eg</a:t>
            </a:r>
            <a:r>
              <a:rPr lang="en-US" sz="2400" dirty="0"/>
              <a:t>- No student can do the same project and no student can do more than 1 project.</a:t>
            </a:r>
          </a:p>
        </p:txBody>
      </p:sp>
      <p:pic>
        <p:nvPicPr>
          <p:cNvPr id="1026" name="Picture 2" descr="http://www.tutorialspoint.com/dbms/images/one_to_one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851150"/>
            <a:ext cx="3657600" cy="264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36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One-to-many(1:N):</a:t>
            </a:r>
            <a:r>
              <a:rPr lang="en-US" sz="2400" dirty="0"/>
              <a:t> One entity from entity set A can be associated with more than one entities of entity set B but from entity set B one entity can be associated with at most one entity. 1:N relationship occurs when any one instance of entity type A is associated with N number of instance of another entity type B. </a:t>
            </a:r>
          </a:p>
          <a:p>
            <a:pPr marL="0" indent="0">
              <a:buNone/>
            </a:pPr>
            <a:r>
              <a:rPr lang="en-US" sz="2400" dirty="0" err="1"/>
              <a:t>Eg</a:t>
            </a:r>
            <a:r>
              <a:rPr lang="en-US" sz="2400" dirty="0"/>
              <a:t>- Relationship between Department and Faculty.</a:t>
            </a:r>
          </a:p>
        </p:txBody>
      </p:sp>
      <p:pic>
        <p:nvPicPr>
          <p:cNvPr id="2050" name="Picture 2" descr="http://www.tutorialspoint.com/dbms/images/one_to_many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500058"/>
            <a:ext cx="4343400" cy="3144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6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Many-to-one:</a:t>
            </a:r>
            <a:r>
              <a:rPr lang="en-US" sz="2400" dirty="0"/>
              <a:t> More than one entities from entity set A can be associated with at most one entity of entity set B but one entity from entity set B can be associated with more than one entity from entity set A. N:1 relationship occurs when any N number of instances of entity type A is associated with </a:t>
            </a:r>
            <a:r>
              <a:rPr lang="en-US" sz="2400" dirty="0" err="1"/>
              <a:t>atmost</a:t>
            </a:r>
            <a:r>
              <a:rPr lang="en-US" sz="2400" dirty="0"/>
              <a:t> one instance of entity type B. </a:t>
            </a:r>
          </a:p>
          <a:p>
            <a:pPr marL="0" indent="0">
              <a:buNone/>
            </a:pPr>
            <a:r>
              <a:rPr lang="en-US" sz="2400" dirty="0" err="1"/>
              <a:t>Eg</a:t>
            </a:r>
            <a:r>
              <a:rPr lang="en-US" sz="2400" dirty="0"/>
              <a:t>- faculty are employed by department.</a:t>
            </a:r>
          </a:p>
        </p:txBody>
      </p:sp>
      <p:pic>
        <p:nvPicPr>
          <p:cNvPr id="3074" name="Picture 2" descr="http://www.tutorialspoint.com/dbms/images/many_to_one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899277"/>
            <a:ext cx="4267200" cy="307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82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Many-to-many:</a:t>
            </a:r>
            <a:r>
              <a:rPr lang="en-US" sz="2400" dirty="0"/>
              <a:t> one entity from A can be associated with more than one entity from B and vice versa. M:N relationship occurs when an instance of entity type A is associated with any number of instances of entity type B and instance of entity type B is associated with any number of instances of entity type A.</a:t>
            </a:r>
          </a:p>
          <a:p>
            <a:pPr marL="0" indent="0">
              <a:buNone/>
            </a:pPr>
            <a:r>
              <a:rPr lang="en-US" sz="2400" dirty="0" err="1"/>
              <a:t>Eg</a:t>
            </a:r>
            <a:r>
              <a:rPr lang="en-US" sz="2400" dirty="0"/>
              <a:t>- Author writes books.</a:t>
            </a:r>
          </a:p>
        </p:txBody>
      </p:sp>
      <p:pic>
        <p:nvPicPr>
          <p:cNvPr id="4098" name="Picture 2" descr="http://www.tutorialspoint.com/dbms/images/many_to_many_re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717952"/>
            <a:ext cx="4267200" cy="3079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4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ER Diagram Representation</a:t>
            </a:r>
            <a:br>
              <a:rPr lang="en-US" b="1" dirty="0"/>
            </a:br>
            <a:endParaRPr lang="en-US" dirty="0"/>
          </a:p>
        </p:txBody>
      </p:sp>
      <p:sp>
        <p:nvSpPr>
          <p:cNvPr id="3" name="Content Placeholder 2"/>
          <p:cNvSpPr>
            <a:spLocks noGrp="1"/>
          </p:cNvSpPr>
          <p:nvPr>
            <p:ph idx="1"/>
          </p:nvPr>
        </p:nvSpPr>
        <p:spPr/>
        <p:txBody>
          <a:bodyPr/>
          <a:lstStyle/>
          <a:p>
            <a:r>
              <a:rPr lang="en-US" b="1" dirty="0"/>
              <a:t>Entity</a:t>
            </a:r>
          </a:p>
          <a:p>
            <a:r>
              <a:rPr lang="en-US" dirty="0"/>
              <a:t>Entities are represented by means of rectangles. Rectangles are named with the entity set they represent.</a:t>
            </a:r>
          </a:p>
          <a:p>
            <a:endParaRPr lang="en-US" dirty="0"/>
          </a:p>
        </p:txBody>
      </p:sp>
      <p:pic>
        <p:nvPicPr>
          <p:cNvPr id="5122" name="Picture 2" descr="http://www.tutorialspoint.com/dbms/images/entiti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38600"/>
            <a:ext cx="8869326"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79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228601"/>
            <a:ext cx="10698480" cy="5897564"/>
          </a:xfrm>
        </p:spPr>
        <p:txBody>
          <a:bodyPr/>
          <a:lstStyle/>
          <a:p>
            <a:r>
              <a:rPr lang="en-US" b="1" dirty="0"/>
              <a:t>Attributes</a:t>
            </a:r>
          </a:p>
          <a:p>
            <a:endParaRPr lang="en-US" dirty="0"/>
          </a:p>
        </p:txBody>
      </p:sp>
      <p:pic>
        <p:nvPicPr>
          <p:cNvPr id="6146" name="Picture 2" descr="http://www.tutorialspoint.com/dbms/images/ER_attribu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66" y="966787"/>
            <a:ext cx="3914775" cy="15525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tutorialspoint.com/dbms/images/ER_attributes_composi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514" y="507819"/>
            <a:ext cx="425767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tutorialspoint.com/dbms/images/ER_attributes_multivalu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181079"/>
            <a:ext cx="4257675" cy="30861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www.tutorialspoint.com/dbms/images/ER_attributes_deriv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505200"/>
            <a:ext cx="4714875"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44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CD48-9DD1-D1EC-4829-F0C9DD0FBA36}"/>
              </a:ext>
            </a:extLst>
          </p:cNvPr>
          <p:cNvSpPr>
            <a:spLocks noGrp="1"/>
          </p:cNvSpPr>
          <p:nvPr>
            <p:ph type="title"/>
          </p:nvPr>
        </p:nvSpPr>
        <p:spPr/>
        <p:txBody>
          <a:bodyPr/>
          <a:lstStyle/>
          <a:p>
            <a:r>
              <a:rPr lang="en-US" dirty="0"/>
              <a:t>Cardinality of Relationship</a:t>
            </a:r>
            <a:endParaRPr lang="en-IN" dirty="0"/>
          </a:p>
        </p:txBody>
      </p:sp>
      <p:sp>
        <p:nvSpPr>
          <p:cNvPr id="3" name="Content Placeholder 2">
            <a:extLst>
              <a:ext uri="{FF2B5EF4-FFF2-40B4-BE49-F238E27FC236}">
                <a16:creationId xmlns:a16="http://schemas.microsoft.com/office/drawing/2014/main" id="{FC118855-85DB-D64B-6760-0F6B7074F7E2}"/>
              </a:ext>
            </a:extLst>
          </p:cNvPr>
          <p:cNvSpPr>
            <a:spLocks noGrp="1"/>
          </p:cNvSpPr>
          <p:nvPr>
            <p:ph idx="1"/>
          </p:nvPr>
        </p:nvSpPr>
        <p:spPr/>
        <p:txBody>
          <a:bodyPr/>
          <a:lstStyle/>
          <a:p>
            <a:r>
              <a:rPr lang="en-US" dirty="0"/>
              <a:t>The total number of rows or tuples in a table is referred as Cardinality of a relation.</a:t>
            </a:r>
          </a:p>
          <a:p>
            <a:r>
              <a:rPr lang="en-US" dirty="0"/>
              <a:t>Cardinality of a relationship quantifies the relationship between entities by measuring how many instances of one entity type are related to a single instance of another.</a:t>
            </a:r>
          </a:p>
          <a:p>
            <a:r>
              <a:rPr lang="en-US" dirty="0"/>
              <a:t>The actual count of elements associated with the connectivity is called Cardinality.</a:t>
            </a:r>
            <a:endParaRPr lang="en-IN" dirty="0"/>
          </a:p>
        </p:txBody>
      </p:sp>
    </p:spTree>
    <p:extLst>
      <p:ext uri="{BB962C8B-B14F-4D97-AF65-F5344CB8AC3E}">
        <p14:creationId xmlns:p14="http://schemas.microsoft.com/office/powerpoint/2010/main" val="1949175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426D-31DC-CB9B-A6EA-0A16EFAE3835}"/>
              </a:ext>
            </a:extLst>
          </p:cNvPr>
          <p:cNvSpPr>
            <a:spLocks noGrp="1"/>
          </p:cNvSpPr>
          <p:nvPr>
            <p:ph type="title"/>
          </p:nvPr>
        </p:nvSpPr>
        <p:spPr/>
        <p:txBody>
          <a:bodyPr/>
          <a:lstStyle/>
          <a:p>
            <a:r>
              <a:rPr lang="en-US" dirty="0"/>
              <a:t>Direction of Relationship</a:t>
            </a:r>
            <a:endParaRPr lang="en-IN" dirty="0"/>
          </a:p>
        </p:txBody>
      </p:sp>
      <p:sp>
        <p:nvSpPr>
          <p:cNvPr id="3" name="Content Placeholder 2">
            <a:extLst>
              <a:ext uri="{FF2B5EF4-FFF2-40B4-BE49-F238E27FC236}">
                <a16:creationId xmlns:a16="http://schemas.microsoft.com/office/drawing/2014/main" id="{D0F163F4-A508-F06B-447A-5F69E7969326}"/>
              </a:ext>
            </a:extLst>
          </p:cNvPr>
          <p:cNvSpPr>
            <a:spLocks noGrp="1"/>
          </p:cNvSpPr>
          <p:nvPr>
            <p:ph idx="1"/>
          </p:nvPr>
        </p:nvSpPr>
        <p:spPr/>
        <p:txBody>
          <a:bodyPr/>
          <a:lstStyle/>
          <a:p>
            <a:r>
              <a:rPr lang="en-US" dirty="0"/>
              <a:t>The direction of the relationship is the line connecting the two entities related to each other by a relationship.</a:t>
            </a:r>
          </a:p>
          <a:p>
            <a:r>
              <a:rPr lang="en-IN" dirty="0"/>
              <a:t>The entity from where the relationship starts is the parent entity and the entity where the relationship ends is called the child entity.</a:t>
            </a:r>
          </a:p>
          <a:p>
            <a:r>
              <a:rPr lang="en-IN" dirty="0"/>
              <a:t>The type of relation is determined by the line connecting the entities and the relationship components.</a:t>
            </a:r>
          </a:p>
        </p:txBody>
      </p:sp>
    </p:spTree>
    <p:extLst>
      <p:ext uri="{BB962C8B-B14F-4D97-AF65-F5344CB8AC3E}">
        <p14:creationId xmlns:p14="http://schemas.microsoft.com/office/powerpoint/2010/main" val="239766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9331-24B1-3387-7FAF-694E127A165C}"/>
              </a:ext>
            </a:extLst>
          </p:cNvPr>
          <p:cNvSpPr>
            <a:spLocks noGrp="1"/>
          </p:cNvSpPr>
          <p:nvPr>
            <p:ph type="title"/>
          </p:nvPr>
        </p:nvSpPr>
        <p:spPr/>
        <p:txBody>
          <a:bodyPr/>
          <a:lstStyle/>
          <a:p>
            <a:r>
              <a:rPr lang="en-US" dirty="0"/>
              <a:t>Entity-Relationship Model</a:t>
            </a:r>
            <a:endParaRPr lang="en-IN" dirty="0"/>
          </a:p>
        </p:txBody>
      </p:sp>
      <p:sp>
        <p:nvSpPr>
          <p:cNvPr id="3" name="Content Placeholder 2">
            <a:extLst>
              <a:ext uri="{FF2B5EF4-FFF2-40B4-BE49-F238E27FC236}">
                <a16:creationId xmlns:a16="http://schemas.microsoft.com/office/drawing/2014/main" id="{AF57C397-B758-560C-70D0-9CC54B6EA6CC}"/>
              </a:ext>
            </a:extLst>
          </p:cNvPr>
          <p:cNvSpPr>
            <a:spLocks noGrp="1"/>
          </p:cNvSpPr>
          <p:nvPr>
            <p:ph idx="1"/>
          </p:nvPr>
        </p:nvSpPr>
        <p:spPr/>
        <p:txBody>
          <a:bodyPr>
            <a:normAutofit/>
          </a:bodyPr>
          <a:lstStyle/>
          <a:p>
            <a:pPr marL="0" indent="0">
              <a:buNone/>
            </a:pPr>
            <a:r>
              <a:rPr lang="en-US" sz="2000" dirty="0"/>
              <a:t>An ER Model is a high level description of the data and the relationships among the data, rather how data is stored. Some features of E-R Model are:</a:t>
            </a:r>
          </a:p>
          <a:p>
            <a:pPr marL="457200" indent="-457200">
              <a:buAutoNum type="arabicPeriod"/>
            </a:pPr>
            <a:r>
              <a:rPr lang="en-US" sz="2000" dirty="0"/>
              <a:t>The E-R diagram used for representing E-R Model can be easily converted into relations(tables) in relational model</a:t>
            </a:r>
            <a:r>
              <a:rPr lang="en-IN" sz="2000" dirty="0"/>
              <a:t>.</a:t>
            </a:r>
          </a:p>
          <a:p>
            <a:pPr marL="457200" indent="-457200">
              <a:buAutoNum type="arabicPeriod"/>
            </a:pPr>
            <a:r>
              <a:rPr lang="en-IN" sz="2000" dirty="0"/>
              <a:t>The E-R Model is used for the purpose of good database design by the database developer so as o use that data model in various DBMA.</a:t>
            </a:r>
          </a:p>
          <a:p>
            <a:pPr marL="457200" indent="-457200">
              <a:buAutoNum type="arabicPeriod"/>
            </a:pPr>
            <a:r>
              <a:rPr lang="en-IN" sz="2000" dirty="0"/>
              <a:t>It is a top-down approach to database design.</a:t>
            </a:r>
          </a:p>
          <a:p>
            <a:pPr marL="457200" indent="-457200">
              <a:buAutoNum type="arabicPeriod"/>
            </a:pPr>
            <a:r>
              <a:rPr lang="en-IN" sz="2000" dirty="0"/>
              <a:t>It gives the precise understanding of the nature of data and how it is used by an enterprise.</a:t>
            </a:r>
          </a:p>
          <a:p>
            <a:pPr marL="457200" indent="-457200">
              <a:buAutoNum type="arabicPeriod"/>
            </a:pPr>
            <a:r>
              <a:rPr lang="en-IN" sz="2000" dirty="0"/>
              <a:t>It is very simple, non technical, free of ambiguities and easy to understand by various types of users, programmers and designers because a specific standards are used for their representation.</a:t>
            </a:r>
            <a:endParaRPr lang="en-US" sz="2000" dirty="0"/>
          </a:p>
        </p:txBody>
      </p:sp>
    </p:spTree>
    <p:extLst>
      <p:ext uri="{BB962C8B-B14F-4D97-AF65-F5344CB8AC3E}">
        <p14:creationId xmlns:p14="http://schemas.microsoft.com/office/powerpoint/2010/main" val="2272438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10698480" cy="1143000"/>
          </a:xfrm>
        </p:spPr>
        <p:txBody>
          <a:bodyPr>
            <a:normAutofit fontScale="90000"/>
          </a:bodyPr>
          <a:lstStyle/>
          <a:p>
            <a:r>
              <a:rPr lang="en-US" b="1" dirty="0"/>
              <a:t>relationship and cardinality</a:t>
            </a:r>
            <a:br>
              <a:rPr lang="en-US" b="1" dirty="0"/>
            </a:br>
            <a:br>
              <a:rPr lang="en-US" b="1" dirty="0"/>
            </a:br>
            <a:endParaRPr lang="en-US" dirty="0"/>
          </a:p>
        </p:txBody>
      </p:sp>
      <p:sp>
        <p:nvSpPr>
          <p:cNvPr id="3" name="Content Placeholder 2"/>
          <p:cNvSpPr>
            <a:spLocks noGrp="1"/>
          </p:cNvSpPr>
          <p:nvPr>
            <p:ph idx="1"/>
          </p:nvPr>
        </p:nvSpPr>
        <p:spPr/>
        <p:txBody>
          <a:bodyPr/>
          <a:lstStyle/>
          <a:p>
            <a:r>
              <a:rPr lang="en-US" b="1" dirty="0"/>
              <a:t>One-to-one</a:t>
            </a:r>
            <a:endParaRPr lang="en-US" dirty="0"/>
          </a:p>
          <a:p>
            <a:r>
              <a:rPr lang="en-US" dirty="0"/>
              <a:t>When only one instance of entity is associated with the relationship, it is marked as '1'. This image below reflects that only 1 instance of each entity should be associated with the relationship. It depicts one-to-one relationship.</a:t>
            </a:r>
          </a:p>
          <a:p>
            <a:endParaRPr lang="en-US" dirty="0"/>
          </a:p>
        </p:txBody>
      </p:sp>
      <p:pic>
        <p:nvPicPr>
          <p:cNvPr id="7170" name="Picture 2" descr="http://www.tutorialspoint.com/dbms/images/ER_relation_one_to_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572000"/>
            <a:ext cx="6361833"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366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One-to-many</a:t>
            </a:r>
            <a:endParaRPr lang="en-US" dirty="0"/>
          </a:p>
          <a:p>
            <a:r>
              <a:rPr lang="en-US" sz="2400" dirty="0"/>
              <a:t>When more than one instance of entity is associated with the relationship, it is marked as 'N'. This image below reflects that only 1 instance of entity on the left and more than one instance of entity on the right can be associated with the relationship. It depicts one-to-many relationship.</a:t>
            </a:r>
          </a:p>
          <a:p>
            <a:endParaRPr lang="en-US" dirty="0"/>
          </a:p>
        </p:txBody>
      </p:sp>
      <p:pic>
        <p:nvPicPr>
          <p:cNvPr id="8194" name="Picture 2" descr="http://www.tutorialspoint.com/dbms/images/ER_relation_one_to_ma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270093"/>
            <a:ext cx="7172326" cy="199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775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Many-to-one</a:t>
            </a:r>
            <a:endParaRPr lang="en-US" dirty="0"/>
          </a:p>
          <a:p>
            <a:r>
              <a:rPr lang="en-US" sz="2800" dirty="0"/>
              <a:t>When more than one instance of entity is associated with the relationship, it is marked as 'N'. This image below reflects that more than one instance of entity on the left and only one instance of entity on the right can be associated with the relationship. It depicts many-to-one relationship</a:t>
            </a:r>
          </a:p>
          <a:p>
            <a:endParaRPr lang="en-US" dirty="0"/>
          </a:p>
        </p:txBody>
      </p:sp>
      <p:pic>
        <p:nvPicPr>
          <p:cNvPr id="9218" name="Picture 2" descr="http://www.tutorialspoint.com/dbms/images/ER_relation_many_to_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266" y="4572000"/>
            <a:ext cx="663546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164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Many-to-many</a:t>
            </a:r>
            <a:endParaRPr lang="en-US" dirty="0"/>
          </a:p>
          <a:p>
            <a:r>
              <a:rPr lang="en-US" sz="2800" dirty="0"/>
              <a:t>This image below reflects that more than one instance of entity on the left and more than one instance of entity on the right can be associated with the relationship. It depicts many-to-many relationship.</a:t>
            </a:r>
          </a:p>
          <a:p>
            <a:endParaRPr lang="en-US" dirty="0"/>
          </a:p>
        </p:txBody>
      </p:sp>
      <p:pic>
        <p:nvPicPr>
          <p:cNvPr id="10242" name="Picture 2" descr="http://www.tutorialspoint.com/dbms/images/ER_relation_many_to_man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414778"/>
            <a:ext cx="6105525" cy="170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43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Participation Constraints</a:t>
            </a:r>
            <a:br>
              <a:rPr lang="en-US" b="1" dirty="0"/>
            </a:br>
            <a:endParaRPr lang="en-US" dirty="0"/>
          </a:p>
        </p:txBody>
      </p:sp>
      <p:sp>
        <p:nvSpPr>
          <p:cNvPr id="3" name="Content Placeholder 2"/>
          <p:cNvSpPr>
            <a:spLocks noGrp="1"/>
          </p:cNvSpPr>
          <p:nvPr>
            <p:ph idx="1"/>
          </p:nvPr>
        </p:nvSpPr>
        <p:spPr/>
        <p:txBody>
          <a:bodyPr/>
          <a:lstStyle/>
          <a:p>
            <a:r>
              <a:rPr lang="en-US" b="1" dirty="0"/>
              <a:t>Total Participation:</a:t>
            </a:r>
            <a:r>
              <a:rPr lang="en-US" dirty="0"/>
              <a:t> Each entity in the entity is involved in the relationship. Total participation is represented by double lines.</a:t>
            </a:r>
          </a:p>
          <a:p>
            <a:r>
              <a:rPr lang="en-US" b="1" dirty="0"/>
              <a:t>Partial participation:</a:t>
            </a:r>
            <a:r>
              <a:rPr lang="en-US" dirty="0"/>
              <a:t> Not all entities are involved in the relation ship. Partial participation is represented by single line.</a:t>
            </a:r>
          </a:p>
          <a:p>
            <a:endParaRPr lang="en-US" dirty="0"/>
          </a:p>
        </p:txBody>
      </p:sp>
      <p:pic>
        <p:nvPicPr>
          <p:cNvPr id="11266" name="Picture 2" descr="http://www.tutorialspoint.com/dbms/images/ER_relation_particip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648200"/>
            <a:ext cx="5267325"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904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Generalization Aggregation</a:t>
            </a:r>
            <a:br>
              <a:rPr lang="en-US" b="1" dirty="0"/>
            </a:br>
            <a:endParaRPr lang="en-US" dirty="0"/>
          </a:p>
        </p:txBody>
      </p:sp>
      <p:sp>
        <p:nvSpPr>
          <p:cNvPr id="3" name="Content Placeholder 2"/>
          <p:cNvSpPr>
            <a:spLocks noGrp="1"/>
          </p:cNvSpPr>
          <p:nvPr>
            <p:ph idx="1"/>
          </p:nvPr>
        </p:nvSpPr>
        <p:spPr/>
        <p:txBody>
          <a:bodyPr/>
          <a:lstStyle/>
          <a:p>
            <a:r>
              <a:rPr lang="en-US" dirty="0"/>
              <a:t>In generalization, a number of entities are brought together into one generalized entity based on their similar characteristics. For an example, pigeon, house sparrow, crow and dove all can be generalized as Birds</a:t>
            </a:r>
          </a:p>
        </p:txBody>
      </p:sp>
      <p:pic>
        <p:nvPicPr>
          <p:cNvPr id="12290" name="Picture 2" descr="http://www.tutorialspoint.com/dbms/images/gener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572000"/>
            <a:ext cx="5114925" cy="139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717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Specialization</a:t>
            </a:r>
            <a:br>
              <a:rPr lang="en-US" b="1" dirty="0"/>
            </a:br>
            <a:endParaRPr lang="en-US" dirty="0"/>
          </a:p>
        </p:txBody>
      </p:sp>
      <p:sp>
        <p:nvSpPr>
          <p:cNvPr id="3" name="Content Placeholder 2"/>
          <p:cNvSpPr>
            <a:spLocks noGrp="1"/>
          </p:cNvSpPr>
          <p:nvPr>
            <p:ph idx="1"/>
          </p:nvPr>
        </p:nvSpPr>
        <p:spPr>
          <a:xfrm>
            <a:off x="609600" y="1115966"/>
            <a:ext cx="6705600" cy="5056234"/>
          </a:xfrm>
        </p:spPr>
        <p:txBody>
          <a:bodyPr>
            <a:normAutofit/>
          </a:bodyPr>
          <a:lstStyle/>
          <a:p>
            <a:r>
              <a:rPr lang="en-US" sz="2800" dirty="0"/>
              <a:t>Specialization is a process, which is opposite to generalization, as mentioned above. In specialization, a group of entities is divided into sub-groups based on their characteristics. </a:t>
            </a:r>
          </a:p>
          <a:p>
            <a:r>
              <a:rPr lang="en-US" sz="2800" dirty="0"/>
              <a:t>In a company, a person can be identified as employee, employer, customer or vendor based on what role do they play in company.</a:t>
            </a:r>
          </a:p>
        </p:txBody>
      </p:sp>
      <p:pic>
        <p:nvPicPr>
          <p:cNvPr id="13314" name="Picture 2" descr="http://www.tutorialspoint.com/dbms/images/special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905000"/>
            <a:ext cx="387599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18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Inheritance</a:t>
            </a:r>
            <a:br>
              <a:rPr lang="en-US" b="1" dirty="0"/>
            </a:br>
            <a:endParaRPr lang="en-US" dirty="0"/>
          </a:p>
        </p:txBody>
      </p:sp>
      <p:sp>
        <p:nvSpPr>
          <p:cNvPr id="3" name="Content Placeholder 2"/>
          <p:cNvSpPr>
            <a:spLocks noGrp="1"/>
          </p:cNvSpPr>
          <p:nvPr>
            <p:ph idx="1"/>
          </p:nvPr>
        </p:nvSpPr>
        <p:spPr>
          <a:xfrm>
            <a:off x="381000" y="1600200"/>
            <a:ext cx="6492240" cy="4525963"/>
          </a:xfrm>
        </p:spPr>
        <p:txBody>
          <a:bodyPr/>
          <a:lstStyle/>
          <a:p>
            <a:r>
              <a:rPr lang="en-US" dirty="0"/>
              <a:t>The important features of Generalization and Specialization, is inheritance, that is, the attributes of higher-level entities are inherited by the lower level entities.</a:t>
            </a:r>
          </a:p>
        </p:txBody>
      </p:sp>
      <p:pic>
        <p:nvPicPr>
          <p:cNvPr id="14338" name="Picture 2" descr="http://www.tutorialspoint.com/dbms/images/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676400"/>
            <a:ext cx="4908564"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4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Model</a:t>
            </a:r>
          </a:p>
        </p:txBody>
      </p:sp>
      <p:sp>
        <p:nvSpPr>
          <p:cNvPr id="3" name="Content Placeholder 2"/>
          <p:cNvSpPr>
            <a:spLocks noGrp="1"/>
          </p:cNvSpPr>
          <p:nvPr>
            <p:ph idx="1"/>
          </p:nvPr>
        </p:nvSpPr>
        <p:spPr/>
        <p:txBody>
          <a:bodyPr/>
          <a:lstStyle/>
          <a:p>
            <a:r>
              <a:rPr lang="en-US" dirty="0"/>
              <a:t>First hierarchical data model was designed by IBM and North American Rockwell in 1950.</a:t>
            </a:r>
          </a:p>
          <a:p>
            <a:r>
              <a:rPr lang="en-US" dirty="0"/>
              <a:t>Records are arranged in tree like structure, and are linked with their superior records on which they are dependent and to them which are dependent on them.</a:t>
            </a:r>
          </a:p>
          <a:p>
            <a:r>
              <a:rPr lang="en-US" dirty="0"/>
              <a:t>One to many relationship.</a:t>
            </a:r>
          </a:p>
          <a:p>
            <a:endParaRPr lang="en-US" dirty="0"/>
          </a:p>
        </p:txBody>
      </p:sp>
    </p:spTree>
    <p:extLst>
      <p:ext uri="{BB962C8B-B14F-4D97-AF65-F5344CB8AC3E}">
        <p14:creationId xmlns:p14="http://schemas.microsoft.com/office/powerpoint/2010/main" val="81707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Hierarchical Model</a:t>
            </a:r>
          </a:p>
        </p:txBody>
      </p:sp>
      <p:sp>
        <p:nvSpPr>
          <p:cNvPr id="3" name="Content Placeholder 2"/>
          <p:cNvSpPr>
            <a:spLocks noGrp="1"/>
          </p:cNvSpPr>
          <p:nvPr>
            <p:ph idx="1"/>
          </p:nvPr>
        </p:nvSpPr>
        <p:spPr/>
        <p:txBody>
          <a:bodyPr/>
          <a:lstStyle/>
          <a:p>
            <a:r>
              <a:rPr lang="en-US" dirty="0"/>
              <a:t>Insert</a:t>
            </a:r>
          </a:p>
          <a:p>
            <a:r>
              <a:rPr lang="en-US" dirty="0"/>
              <a:t>Update</a:t>
            </a:r>
          </a:p>
          <a:p>
            <a:r>
              <a:rPr lang="en-US" dirty="0"/>
              <a:t>Delete</a:t>
            </a:r>
          </a:p>
          <a:p>
            <a:r>
              <a:rPr lang="en-US" dirty="0"/>
              <a:t>Retrieval of information</a:t>
            </a:r>
          </a:p>
        </p:txBody>
      </p:sp>
    </p:spTree>
    <p:extLst>
      <p:ext uri="{BB962C8B-B14F-4D97-AF65-F5344CB8AC3E}">
        <p14:creationId xmlns:p14="http://schemas.microsoft.com/office/powerpoint/2010/main" val="313745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sp>
        <p:nvSpPr>
          <p:cNvPr id="3" name="Content Placeholder 2"/>
          <p:cNvSpPr>
            <a:spLocks noGrp="1"/>
          </p:cNvSpPr>
          <p:nvPr>
            <p:ph idx="1"/>
          </p:nvPr>
        </p:nvSpPr>
        <p:spPr/>
        <p:txBody>
          <a:bodyPr/>
          <a:lstStyle/>
          <a:p>
            <a:r>
              <a:rPr lang="en-US" dirty="0"/>
              <a:t>Entity relationship model defines the conceptual view of database. </a:t>
            </a:r>
          </a:p>
          <a:p>
            <a:r>
              <a:rPr lang="en-US" dirty="0"/>
              <a:t>It works around real world entity and association among them.</a:t>
            </a:r>
          </a:p>
        </p:txBody>
      </p:sp>
    </p:spTree>
    <p:extLst>
      <p:ext uri="{BB962C8B-B14F-4D97-AF65-F5344CB8AC3E}">
        <p14:creationId xmlns:p14="http://schemas.microsoft.com/office/powerpoint/2010/main" val="4023661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247" y="1600200"/>
            <a:ext cx="10570705" cy="4525963"/>
          </a:xfrm>
        </p:spPr>
      </p:pic>
    </p:spTree>
    <p:extLst>
      <p:ext uri="{BB962C8B-B14F-4D97-AF65-F5344CB8AC3E}">
        <p14:creationId xmlns:p14="http://schemas.microsoft.com/office/powerpoint/2010/main" val="1771205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Disadvantages</a:t>
            </a:r>
          </a:p>
        </p:txBody>
      </p:sp>
      <p:sp>
        <p:nvSpPr>
          <p:cNvPr id="3" name="Content Placeholder 2"/>
          <p:cNvSpPr>
            <a:spLocks noGrp="1"/>
          </p:cNvSpPr>
          <p:nvPr>
            <p:ph idx="1"/>
          </p:nvPr>
        </p:nvSpPr>
        <p:spPr/>
        <p:txBody>
          <a:bodyPr>
            <a:normAutofit fontScale="92500" lnSpcReduction="20000"/>
          </a:bodyPr>
          <a:lstStyle/>
          <a:p>
            <a:r>
              <a:rPr lang="en-US" dirty="0"/>
              <a:t>Advantages:</a:t>
            </a:r>
          </a:p>
          <a:p>
            <a:r>
              <a:rPr lang="en-US" dirty="0"/>
              <a:t>Simplicity</a:t>
            </a:r>
          </a:p>
          <a:p>
            <a:r>
              <a:rPr lang="en-US" dirty="0"/>
              <a:t>Data security</a:t>
            </a:r>
          </a:p>
          <a:p>
            <a:r>
              <a:rPr lang="en-US" dirty="0"/>
              <a:t>Data integrity</a:t>
            </a:r>
          </a:p>
          <a:p>
            <a:r>
              <a:rPr lang="en-US" dirty="0"/>
              <a:t>Efficiency</a:t>
            </a:r>
          </a:p>
          <a:p>
            <a:r>
              <a:rPr lang="en-US" dirty="0"/>
              <a:t>Disadvantages</a:t>
            </a:r>
          </a:p>
          <a:p>
            <a:r>
              <a:rPr lang="en-US" dirty="0"/>
              <a:t>Implementation complexity </a:t>
            </a:r>
          </a:p>
          <a:p>
            <a:r>
              <a:rPr lang="en-US" dirty="0"/>
              <a:t>Database management problem</a:t>
            </a:r>
          </a:p>
          <a:p>
            <a:r>
              <a:rPr lang="en-US" dirty="0"/>
              <a:t>Lack of structural independence</a:t>
            </a:r>
          </a:p>
          <a:p>
            <a:endParaRPr lang="en-US" dirty="0"/>
          </a:p>
          <a:p>
            <a:endParaRPr lang="en-US" dirty="0"/>
          </a:p>
          <a:p>
            <a:endParaRPr lang="en-US" dirty="0"/>
          </a:p>
        </p:txBody>
      </p:sp>
    </p:spTree>
    <p:extLst>
      <p:ext uri="{BB962C8B-B14F-4D97-AF65-F5344CB8AC3E}">
        <p14:creationId xmlns:p14="http://schemas.microsoft.com/office/powerpoint/2010/main" val="2844875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a:t>
            </a:r>
          </a:p>
        </p:txBody>
      </p:sp>
      <p:sp>
        <p:nvSpPr>
          <p:cNvPr id="3" name="Content Placeholder 2"/>
          <p:cNvSpPr>
            <a:spLocks noGrp="1"/>
          </p:cNvSpPr>
          <p:nvPr>
            <p:ph idx="1"/>
          </p:nvPr>
        </p:nvSpPr>
        <p:spPr/>
        <p:txBody>
          <a:bodyPr>
            <a:normAutofit fontScale="77500" lnSpcReduction="20000"/>
          </a:bodyPr>
          <a:lstStyle/>
          <a:p>
            <a:r>
              <a:rPr lang="en-US" dirty="0"/>
              <a:t>Network model replace the tree structure with graph.</a:t>
            </a:r>
          </a:p>
          <a:p>
            <a:r>
              <a:rPr lang="en-US" dirty="0"/>
              <a:t>Advantages:</a:t>
            </a:r>
          </a:p>
          <a:p>
            <a:pPr lvl="1"/>
            <a:r>
              <a:rPr lang="en-US" dirty="0"/>
              <a:t>Conceptual simplicity</a:t>
            </a:r>
          </a:p>
          <a:p>
            <a:pPr lvl="1"/>
            <a:r>
              <a:rPr lang="en-US" dirty="0"/>
              <a:t>Capable to handle more relationship typed: 1:N,N:N</a:t>
            </a:r>
          </a:p>
          <a:p>
            <a:pPr lvl="1"/>
            <a:r>
              <a:rPr lang="en-US" dirty="0"/>
              <a:t>Data integrity</a:t>
            </a:r>
          </a:p>
          <a:p>
            <a:pPr lvl="1"/>
            <a:r>
              <a:rPr lang="en-US" dirty="0"/>
              <a:t>Data independence</a:t>
            </a:r>
          </a:p>
          <a:p>
            <a:r>
              <a:rPr lang="en-US" dirty="0"/>
              <a:t>Database standards: </a:t>
            </a:r>
          </a:p>
          <a:p>
            <a:pPr lvl="1"/>
            <a:r>
              <a:rPr lang="en-US" dirty="0"/>
              <a:t>ANSI in 1970</a:t>
            </a:r>
          </a:p>
          <a:p>
            <a:r>
              <a:rPr lang="en-US" dirty="0"/>
              <a:t>Disadvantages :</a:t>
            </a:r>
          </a:p>
          <a:p>
            <a:pPr lvl="1"/>
            <a:r>
              <a:rPr lang="en-US" dirty="0"/>
              <a:t>System complexity</a:t>
            </a:r>
          </a:p>
          <a:p>
            <a:pPr lvl="1"/>
            <a:r>
              <a:rPr lang="en-US" dirty="0"/>
              <a:t>Operational anomalies </a:t>
            </a:r>
          </a:p>
          <a:p>
            <a:pPr lvl="1"/>
            <a:r>
              <a:rPr lang="en-US" dirty="0"/>
              <a:t>Absence of structural independence </a:t>
            </a:r>
          </a:p>
        </p:txBody>
      </p:sp>
    </p:spTree>
    <p:extLst>
      <p:ext uri="{BB962C8B-B14F-4D97-AF65-F5344CB8AC3E}">
        <p14:creationId xmlns:p14="http://schemas.microsoft.com/office/powerpoint/2010/main" val="1552575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38235" y="1600200"/>
            <a:ext cx="8810730" cy="4525963"/>
          </a:xfrm>
        </p:spPr>
      </p:pic>
    </p:spTree>
    <p:extLst>
      <p:ext uri="{BB962C8B-B14F-4D97-AF65-F5344CB8AC3E}">
        <p14:creationId xmlns:p14="http://schemas.microsoft.com/office/powerpoint/2010/main" val="90253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E-R Model Terminology</a:t>
            </a:r>
            <a:br>
              <a:rPr lang="en-US" b="1" dirty="0"/>
            </a:br>
            <a:endParaRPr lang="en-US" dirty="0"/>
          </a:p>
        </p:txBody>
      </p:sp>
      <p:sp>
        <p:nvSpPr>
          <p:cNvPr id="3" name="Content Placeholder 2"/>
          <p:cNvSpPr>
            <a:spLocks noGrp="1"/>
          </p:cNvSpPr>
          <p:nvPr>
            <p:ph idx="1"/>
          </p:nvPr>
        </p:nvSpPr>
        <p:spPr>
          <a:xfrm>
            <a:off x="594360" y="1066801"/>
            <a:ext cx="10698480" cy="5334000"/>
          </a:xfrm>
        </p:spPr>
        <p:txBody>
          <a:bodyPr>
            <a:noAutofit/>
          </a:bodyPr>
          <a:lstStyle/>
          <a:p>
            <a:pPr marL="0" indent="0">
              <a:buNone/>
            </a:pPr>
            <a:r>
              <a:rPr lang="en-US" sz="1600" b="1" dirty="0"/>
              <a:t>ENTITY</a:t>
            </a:r>
          </a:p>
          <a:p>
            <a:r>
              <a:rPr lang="en-US" sz="1600" dirty="0"/>
              <a:t>A real-world thing either animate or inanimate that can be easily identifiable and distinguishable. </a:t>
            </a:r>
          </a:p>
          <a:p>
            <a:r>
              <a:rPr lang="en-US" sz="1600" dirty="0"/>
              <a:t>Objects about which information can be stored.</a:t>
            </a:r>
          </a:p>
          <a:p>
            <a:pPr lvl="2"/>
            <a:r>
              <a:rPr lang="en-US" sz="1600" dirty="0"/>
              <a:t>For example, in a school database, student, teachers, class and course offered can be considered as entities.</a:t>
            </a:r>
          </a:p>
          <a:p>
            <a:r>
              <a:rPr lang="en-US" sz="1600" b="1" dirty="0"/>
              <a:t>Properties of Entity :</a:t>
            </a:r>
          </a:p>
          <a:p>
            <a:pPr marL="514350" indent="-514350">
              <a:buAutoNum type="arabicPeriod"/>
            </a:pPr>
            <a:r>
              <a:rPr lang="en-US" sz="1600" dirty="0"/>
              <a:t>Entity is represented by set of properties called attributes.</a:t>
            </a:r>
          </a:p>
          <a:p>
            <a:pPr marL="514350" indent="-514350">
              <a:buAutoNum type="arabicPeriod"/>
            </a:pPr>
            <a:r>
              <a:rPr lang="en-US" sz="1600" dirty="0"/>
              <a:t>Entity is atomic and cannot be broken down into smaller pieces.</a:t>
            </a:r>
          </a:p>
          <a:p>
            <a:pPr marL="514350" indent="-514350">
              <a:buAutoNum type="arabicPeriod"/>
            </a:pPr>
            <a:r>
              <a:rPr lang="en-US" sz="1600" dirty="0"/>
              <a:t>Entity is an instance of entity type so it is represented in E-R diagrams a rectangular box enclosing its name.</a:t>
            </a:r>
          </a:p>
          <a:p>
            <a:pPr marL="514350" indent="-514350">
              <a:buAutoNum type="arabicPeriod"/>
            </a:pPr>
            <a:endParaRPr lang="en-US" sz="1600" dirty="0"/>
          </a:p>
          <a:p>
            <a:pPr marL="514350" indent="-514350">
              <a:buAutoNum type="arabicPeriod"/>
            </a:pPr>
            <a:endParaRPr lang="en-US" sz="1600" dirty="0"/>
          </a:p>
          <a:p>
            <a:pPr marL="0" indent="0">
              <a:buNone/>
            </a:pPr>
            <a:r>
              <a:rPr lang="en-US" sz="1600" b="1" dirty="0"/>
              <a:t>ENTITY TYPE</a:t>
            </a:r>
            <a:endParaRPr lang="en-US" sz="1600" dirty="0"/>
          </a:p>
          <a:p>
            <a:r>
              <a:rPr lang="en-US" sz="1600" dirty="0"/>
              <a:t>An entity type is a collection of entities that have the same attributes but different values.</a:t>
            </a:r>
          </a:p>
          <a:p>
            <a:r>
              <a:rPr lang="en-US" sz="1600" b="1" dirty="0"/>
              <a:t>Properties of Entity Type:</a:t>
            </a:r>
          </a:p>
          <a:p>
            <a:pPr marL="514350" indent="-514350">
              <a:buAutoNum type="arabicPeriod"/>
            </a:pPr>
            <a:r>
              <a:rPr lang="en-US" sz="1600" dirty="0"/>
              <a:t>An entity is an instance of entity type.</a:t>
            </a:r>
          </a:p>
          <a:p>
            <a:pPr marL="514350" indent="-514350">
              <a:buAutoNum type="arabicPeriod"/>
            </a:pPr>
            <a:r>
              <a:rPr lang="en-US" sz="1600" dirty="0"/>
              <a:t>An entity type is identified by its name and properties.</a:t>
            </a:r>
          </a:p>
          <a:p>
            <a:pPr marL="514350" indent="-514350">
              <a:buAutoNum type="arabicPeriod"/>
            </a:pPr>
            <a:r>
              <a:rPr lang="en-US" sz="1600" dirty="0"/>
              <a:t>An entity type is represented by ER diagram as a rectangular box enclosing the entity type.</a:t>
            </a:r>
          </a:p>
          <a:p>
            <a:pPr marL="0" indent="0">
              <a:buNone/>
            </a:pPr>
            <a:endParaRPr lang="en-US" sz="1600" dirty="0"/>
          </a:p>
        </p:txBody>
      </p:sp>
    </p:spTree>
    <p:extLst>
      <p:ext uri="{BB962C8B-B14F-4D97-AF65-F5344CB8AC3E}">
        <p14:creationId xmlns:p14="http://schemas.microsoft.com/office/powerpoint/2010/main" val="229228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DE169-EFC3-F8ED-15E0-1B7278531C8D}"/>
              </a:ext>
            </a:extLst>
          </p:cNvPr>
          <p:cNvSpPr>
            <a:spLocks noGrp="1"/>
          </p:cNvSpPr>
          <p:nvPr>
            <p:ph idx="1"/>
          </p:nvPr>
        </p:nvSpPr>
        <p:spPr>
          <a:xfrm>
            <a:off x="594360" y="304801"/>
            <a:ext cx="10698480" cy="5821364"/>
          </a:xfrm>
        </p:spPr>
        <p:txBody>
          <a:bodyPr>
            <a:normAutofit/>
          </a:bodyPr>
          <a:lstStyle/>
          <a:p>
            <a:pPr marL="0" indent="0">
              <a:buNone/>
            </a:pPr>
            <a:r>
              <a:rPr lang="en-US" sz="2000" b="1" dirty="0"/>
              <a:t>ENTITY SET</a:t>
            </a:r>
          </a:p>
          <a:p>
            <a:pPr marL="0" indent="0">
              <a:buNone/>
            </a:pPr>
            <a:r>
              <a:rPr lang="en-IN" sz="2000" dirty="0"/>
              <a:t>An entity set is a collection of all instances of a particular entity type at any point of time in the database. Each entity set is referred by its name and attribute </a:t>
            </a:r>
            <a:r>
              <a:rPr lang="en-IN" sz="2000" dirty="0" err="1"/>
              <a:t>values.Its</a:t>
            </a:r>
            <a:r>
              <a:rPr lang="en-IN" sz="2000" dirty="0"/>
              <a:t> name is same as that of entity type.</a:t>
            </a:r>
          </a:p>
          <a:p>
            <a:pPr marL="0" indent="0">
              <a:buNone/>
            </a:pPr>
            <a:endParaRPr lang="en-IN" sz="2000" dirty="0"/>
          </a:p>
          <a:p>
            <a:pPr marL="0" indent="0">
              <a:buNone/>
            </a:pPr>
            <a:r>
              <a:rPr lang="en-IN" sz="2000" b="1" dirty="0"/>
              <a:t>ATTRIBUTES</a:t>
            </a:r>
          </a:p>
          <a:p>
            <a:pPr marL="0" indent="0">
              <a:buNone/>
            </a:pPr>
            <a:r>
              <a:rPr lang="en-US" sz="2000" dirty="0"/>
              <a:t>Entities are represented by means of their properties, called attributes.</a:t>
            </a:r>
          </a:p>
          <a:p>
            <a:pPr lvl="1"/>
            <a:r>
              <a:rPr lang="en-US" sz="2000" dirty="0"/>
              <a:t>For example, a student entity may have name, class, age as attributes.</a:t>
            </a:r>
          </a:p>
          <a:p>
            <a:pPr marL="0" indent="0">
              <a:buNone/>
            </a:pPr>
            <a:r>
              <a:rPr lang="en-IN" sz="2000" b="1" dirty="0"/>
              <a:t>Properties of Attributes</a:t>
            </a:r>
          </a:p>
          <a:p>
            <a:pPr marL="457200" indent="-457200">
              <a:buAutoNum type="arabicPeriod"/>
            </a:pPr>
            <a:r>
              <a:rPr lang="en-IN" sz="2000" dirty="0"/>
              <a:t>The attributes of an entity should be unique.</a:t>
            </a:r>
          </a:p>
          <a:p>
            <a:pPr marL="457200" indent="-457200">
              <a:buAutoNum type="arabicPeriod"/>
            </a:pPr>
            <a:r>
              <a:rPr lang="en-IN" sz="2000" dirty="0"/>
              <a:t>The attributes should uniquely identify the entity.</a:t>
            </a:r>
          </a:p>
          <a:p>
            <a:pPr marL="457200" indent="-457200">
              <a:buAutoNum type="arabicPeriod"/>
            </a:pPr>
            <a:r>
              <a:rPr lang="en-IN" sz="2000" dirty="0"/>
              <a:t>The set of permitted values for each attribute is known as its domain from where its values are chosen.</a:t>
            </a:r>
          </a:p>
          <a:p>
            <a:pPr marL="457200" indent="-457200">
              <a:buAutoNum type="arabicPeriod"/>
            </a:pPr>
            <a:r>
              <a:rPr lang="en-IN" sz="2000" dirty="0"/>
              <a:t>An attribute of an entity is represented in ER diagram as an ellipse attached to a relevant entity by a line and labelled with entity name. </a:t>
            </a:r>
          </a:p>
        </p:txBody>
      </p:sp>
    </p:spTree>
    <p:extLst>
      <p:ext uri="{BB962C8B-B14F-4D97-AF65-F5344CB8AC3E}">
        <p14:creationId xmlns:p14="http://schemas.microsoft.com/office/powerpoint/2010/main" val="320822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attributes:</a:t>
            </a:r>
          </a:p>
        </p:txBody>
      </p:sp>
      <p:sp>
        <p:nvSpPr>
          <p:cNvPr id="3" name="Content Placeholder 2"/>
          <p:cNvSpPr>
            <a:spLocks noGrp="1"/>
          </p:cNvSpPr>
          <p:nvPr>
            <p:ph idx="1"/>
          </p:nvPr>
        </p:nvSpPr>
        <p:spPr/>
        <p:txBody>
          <a:bodyPr>
            <a:normAutofit fontScale="70000" lnSpcReduction="20000"/>
          </a:bodyPr>
          <a:lstStyle/>
          <a:p>
            <a:r>
              <a:rPr lang="en-US" b="1" dirty="0"/>
              <a:t>Simple attribute:</a:t>
            </a:r>
            <a:endParaRPr lang="en-US" dirty="0"/>
          </a:p>
          <a:p>
            <a:pPr marL="0" indent="0">
              <a:buNone/>
            </a:pPr>
            <a:r>
              <a:rPr lang="en-US" dirty="0"/>
              <a:t>Simple attributes are atomic values, which cannot be divided further. </a:t>
            </a:r>
          </a:p>
          <a:p>
            <a:pPr lvl="1"/>
            <a:r>
              <a:rPr lang="en-US" dirty="0"/>
              <a:t>For example, student's phone-number is an atomic value of 10 digits.</a:t>
            </a:r>
          </a:p>
          <a:p>
            <a:pPr marL="457200" lvl="1" indent="0">
              <a:buNone/>
            </a:pPr>
            <a:endParaRPr lang="en-US" dirty="0"/>
          </a:p>
          <a:p>
            <a:r>
              <a:rPr lang="en-US" b="1" dirty="0"/>
              <a:t>Composite attribute:</a:t>
            </a:r>
            <a:endParaRPr lang="en-US" dirty="0"/>
          </a:p>
          <a:p>
            <a:pPr marL="0" indent="0">
              <a:buNone/>
            </a:pPr>
            <a:r>
              <a:rPr lang="en-US" dirty="0"/>
              <a:t>Composite attributes are made of more than one simple attribute. </a:t>
            </a:r>
          </a:p>
          <a:p>
            <a:pPr lvl="1"/>
            <a:r>
              <a:rPr lang="en-US" dirty="0"/>
              <a:t>For example, a student's complete name may have </a:t>
            </a:r>
            <a:r>
              <a:rPr lang="en-US" dirty="0" err="1"/>
              <a:t>first_name</a:t>
            </a:r>
            <a:r>
              <a:rPr lang="en-US" dirty="0"/>
              <a:t> and </a:t>
            </a:r>
            <a:r>
              <a:rPr lang="en-US" dirty="0" err="1"/>
              <a:t>last_name</a:t>
            </a:r>
            <a:r>
              <a:rPr lang="en-US" dirty="0"/>
              <a:t>.</a:t>
            </a:r>
          </a:p>
          <a:p>
            <a:pPr marL="457200" lvl="1" indent="0">
              <a:buNone/>
            </a:pPr>
            <a:endParaRPr lang="en-US" dirty="0"/>
          </a:p>
          <a:p>
            <a:r>
              <a:rPr lang="en-US" b="1" dirty="0"/>
              <a:t>Derived attribute:</a:t>
            </a:r>
            <a:endParaRPr lang="en-US" dirty="0"/>
          </a:p>
          <a:p>
            <a:pPr marL="0" indent="0">
              <a:buNone/>
            </a:pPr>
            <a:r>
              <a:rPr lang="en-US" dirty="0"/>
              <a:t>Derived attributes are attributes, which do not exist physical in the database, but there values are derived from other attributes presented in the database. </a:t>
            </a:r>
          </a:p>
          <a:p>
            <a:pPr lvl="1"/>
            <a:r>
              <a:rPr lang="en-US" dirty="0"/>
              <a:t>For example, </a:t>
            </a:r>
            <a:r>
              <a:rPr lang="en-US" dirty="0" err="1"/>
              <a:t>average_salary</a:t>
            </a:r>
            <a:r>
              <a:rPr lang="en-US" dirty="0"/>
              <a:t> in a department should be saved in database instead it can be derived. </a:t>
            </a:r>
          </a:p>
          <a:p>
            <a:pPr lvl="1"/>
            <a:r>
              <a:rPr lang="en-US" dirty="0"/>
              <a:t>For another example, age can be derived from </a:t>
            </a:r>
            <a:r>
              <a:rPr lang="en-US" dirty="0" err="1"/>
              <a:t>data_of_birth</a:t>
            </a:r>
            <a:r>
              <a:rPr lang="en-US" dirty="0"/>
              <a:t>.</a:t>
            </a:r>
          </a:p>
          <a:p>
            <a:endParaRPr lang="en-US" dirty="0"/>
          </a:p>
        </p:txBody>
      </p:sp>
    </p:spTree>
    <p:extLst>
      <p:ext uri="{BB962C8B-B14F-4D97-AF65-F5344CB8AC3E}">
        <p14:creationId xmlns:p14="http://schemas.microsoft.com/office/powerpoint/2010/main" val="183299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914401"/>
            <a:ext cx="10698480" cy="5211764"/>
          </a:xfrm>
        </p:spPr>
        <p:txBody>
          <a:bodyPr>
            <a:normAutofit/>
          </a:bodyPr>
          <a:lstStyle/>
          <a:p>
            <a:r>
              <a:rPr lang="en-US" sz="2400" b="1" dirty="0"/>
              <a:t>Single-valued attribute:</a:t>
            </a:r>
            <a:endParaRPr lang="en-US" sz="2400" dirty="0"/>
          </a:p>
          <a:p>
            <a:pPr marL="0" indent="0">
              <a:buNone/>
            </a:pPr>
            <a:r>
              <a:rPr lang="en-US" sz="2400" dirty="0"/>
              <a:t>Single valued attributes is the one that has only a single value for a particular entity.</a:t>
            </a:r>
          </a:p>
          <a:p>
            <a:pPr lvl="1"/>
            <a:r>
              <a:rPr lang="en-US" sz="2400" dirty="0"/>
              <a:t>For example: </a:t>
            </a:r>
            <a:r>
              <a:rPr lang="en-US" sz="2400" dirty="0" err="1"/>
              <a:t>RollNo</a:t>
            </a:r>
            <a:r>
              <a:rPr lang="en-US" sz="2400" dirty="0"/>
              <a:t>.</a:t>
            </a:r>
          </a:p>
          <a:p>
            <a:pPr marL="457200" lvl="1" indent="0">
              <a:buNone/>
            </a:pPr>
            <a:endParaRPr lang="en-US" sz="2400" dirty="0"/>
          </a:p>
          <a:p>
            <a:r>
              <a:rPr lang="en-US" sz="2400" b="1" dirty="0"/>
              <a:t>Multi-value attribute:</a:t>
            </a:r>
            <a:endParaRPr lang="en-US" sz="2400" dirty="0"/>
          </a:p>
          <a:p>
            <a:pPr marL="0" indent="0">
              <a:buNone/>
            </a:pPr>
            <a:r>
              <a:rPr lang="en-US" sz="2400" dirty="0"/>
              <a:t>Multi-value attribute is an attribute that holds multiple values for a particular single entity.</a:t>
            </a:r>
          </a:p>
          <a:p>
            <a:pPr lvl="1"/>
            <a:r>
              <a:rPr lang="en-US" sz="2400" dirty="0"/>
              <a:t>For example, a person can have more than one phone numbers, </a:t>
            </a:r>
            <a:r>
              <a:rPr lang="en-US" sz="2400" dirty="0" err="1"/>
              <a:t>email_addresses</a:t>
            </a:r>
            <a:r>
              <a:rPr lang="en-US" sz="2400" dirty="0"/>
              <a:t> etc. </a:t>
            </a:r>
          </a:p>
          <a:p>
            <a:endParaRPr lang="en-US" sz="2400" dirty="0"/>
          </a:p>
        </p:txBody>
      </p:sp>
    </p:spTree>
    <p:extLst>
      <p:ext uri="{BB962C8B-B14F-4D97-AF65-F5344CB8AC3E}">
        <p14:creationId xmlns:p14="http://schemas.microsoft.com/office/powerpoint/2010/main" val="183750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expertsmind.com/CMSImages/13_Symbol%20ER%20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479" y="561703"/>
            <a:ext cx="5874241"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jcsites.juniata.edu/faculty/rhodes/dbms/images/Figure2_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393" y="217713"/>
            <a:ext cx="5791200" cy="616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697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Relationship</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The association between two or more entities is called relationship. </a:t>
            </a:r>
          </a:p>
          <a:p>
            <a:pPr lvl="1"/>
            <a:r>
              <a:rPr lang="en-US" dirty="0"/>
              <a:t>For example, employee entity has relation </a:t>
            </a:r>
            <a:r>
              <a:rPr lang="en-US" dirty="0" err="1"/>
              <a:t>works_at</a:t>
            </a:r>
            <a:r>
              <a:rPr lang="en-US" dirty="0"/>
              <a:t> with department</a:t>
            </a:r>
          </a:p>
          <a:p>
            <a:r>
              <a:rPr lang="en-US" b="1" dirty="0"/>
              <a:t>Relationship Set:</a:t>
            </a:r>
          </a:p>
          <a:p>
            <a:r>
              <a:rPr lang="en-US" dirty="0"/>
              <a:t>Relationship of similar type is called relationship set. </a:t>
            </a:r>
          </a:p>
          <a:p>
            <a:endParaRPr lang="en-US" b="1" dirty="0"/>
          </a:p>
          <a:p>
            <a:pPr marL="0" indent="0">
              <a:buNone/>
            </a:pPr>
            <a:endParaRPr lang="en-US" b="1" dirty="0"/>
          </a:p>
          <a:p>
            <a:r>
              <a:rPr lang="en-US" sz="3600" b="1" dirty="0"/>
              <a:t>DEGREE OF RELATIONSHIP</a:t>
            </a:r>
          </a:p>
          <a:p>
            <a:r>
              <a:rPr lang="en-US" dirty="0"/>
              <a:t>The number of participating entities in an relationship defines the degree of the relationship </a:t>
            </a:r>
            <a:r>
              <a:rPr lang="en-US" b="1" dirty="0"/>
              <a:t>or</a:t>
            </a:r>
            <a:r>
              <a:rPr lang="en-US" dirty="0"/>
              <a:t> Total number of attributes or columns of a relation is known as the degree of the relation.</a:t>
            </a:r>
          </a:p>
          <a:p>
            <a:r>
              <a:rPr lang="en-US" b="1" dirty="0"/>
              <a:t>Unary</a:t>
            </a:r>
            <a:r>
              <a:rPr lang="en-US" dirty="0"/>
              <a:t> – When association exists within a single entity type. The degree of unary relationship is 1. It is sometimes called as Recursive Relationship.</a:t>
            </a:r>
          </a:p>
          <a:p>
            <a:r>
              <a:rPr lang="en-US" b="1" dirty="0"/>
              <a:t>Binary</a:t>
            </a:r>
            <a:r>
              <a:rPr lang="en-US" dirty="0"/>
              <a:t> - When association exists between two entity types. The degree of binary relationship is 2.</a:t>
            </a:r>
          </a:p>
          <a:p>
            <a:r>
              <a:rPr lang="en-US" b="1" dirty="0"/>
              <a:t>Ternary</a:t>
            </a:r>
            <a:r>
              <a:rPr lang="en-US" dirty="0"/>
              <a:t> – When association exists among three entity types. The degree of ternary relationship is 3. It is rarely used in real world. If it exists, is should be decomposed into one or more binary relationships.</a:t>
            </a:r>
          </a:p>
          <a:p>
            <a:r>
              <a:rPr lang="en-US" b="1" dirty="0"/>
              <a:t>Quaternary</a:t>
            </a:r>
            <a:r>
              <a:rPr lang="en-US" dirty="0"/>
              <a:t> - When association exists among four entity types. The degree of Quaternary relationship is 4. </a:t>
            </a:r>
          </a:p>
          <a:p>
            <a:pPr lvl="1"/>
            <a:endParaRPr lang="en-US" dirty="0"/>
          </a:p>
        </p:txBody>
      </p:sp>
    </p:spTree>
    <p:extLst>
      <p:ext uri="{BB962C8B-B14F-4D97-AF65-F5344CB8AC3E}">
        <p14:creationId xmlns:p14="http://schemas.microsoft.com/office/powerpoint/2010/main" val="216025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1832</Words>
  <Application>Microsoft Office PowerPoint</Application>
  <PresentationFormat>Custom</PresentationFormat>
  <Paragraphs>149</Paragraphs>
  <Slides>33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Data Models</vt:lpstr>
      <vt:lpstr>Entity-Relationship Model</vt:lpstr>
      <vt:lpstr>E-R Diagram</vt:lpstr>
      <vt:lpstr>E-R Model Terminology </vt:lpstr>
      <vt:lpstr>PowerPoint Presentation</vt:lpstr>
      <vt:lpstr>Types of attributes:</vt:lpstr>
      <vt:lpstr>PowerPoint Presentation</vt:lpstr>
      <vt:lpstr>PowerPoint Presentation</vt:lpstr>
      <vt:lpstr>Relationship </vt:lpstr>
      <vt:lpstr>Connectivity of Relationship</vt:lpstr>
      <vt:lpstr>Mapping Cardinalities: </vt:lpstr>
      <vt:lpstr>PowerPoint Presentation</vt:lpstr>
      <vt:lpstr>PowerPoint Presentation</vt:lpstr>
      <vt:lpstr>PowerPoint Presentation</vt:lpstr>
      <vt:lpstr>PowerPoint Presentation</vt:lpstr>
      <vt:lpstr>ER Diagram Representation </vt:lpstr>
      <vt:lpstr>PowerPoint Presentation</vt:lpstr>
      <vt:lpstr>Cardinality of Relationship</vt:lpstr>
      <vt:lpstr>Direction of Relationship</vt:lpstr>
      <vt:lpstr>relationship and cardinality  </vt:lpstr>
      <vt:lpstr>PowerPoint Presentation</vt:lpstr>
      <vt:lpstr>PowerPoint Presentation</vt:lpstr>
      <vt:lpstr>PowerPoint Presentation</vt:lpstr>
      <vt:lpstr>Participation Constraints </vt:lpstr>
      <vt:lpstr>Generalization Aggregation </vt:lpstr>
      <vt:lpstr>Specialization </vt:lpstr>
      <vt:lpstr>Inheritance </vt:lpstr>
      <vt:lpstr>Hierarchical Model</vt:lpstr>
      <vt:lpstr>Operations on Hierarchical Model</vt:lpstr>
      <vt:lpstr>PowerPoint Presentation</vt:lpstr>
      <vt:lpstr>Advantages/ Disadvantages</vt:lpstr>
      <vt:lpstr>Network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Reet</dc:creator>
  <cp:lastModifiedBy>Admission 120</cp:lastModifiedBy>
  <cp:revision>36</cp:revision>
  <dcterms:created xsi:type="dcterms:W3CDTF">2015-01-15T21:21:54Z</dcterms:created>
  <dcterms:modified xsi:type="dcterms:W3CDTF">2022-08-17T09:24:32Z</dcterms:modified>
</cp:coreProperties>
</file>