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8" r:id="rId2"/>
  </p:sldMasterIdLst>
  <p:notesMasterIdLst>
    <p:notesMasterId r:id="rId48"/>
  </p:notesMasterIdLst>
  <p:handoutMasterIdLst>
    <p:handoutMasterId r:id="rId49"/>
  </p:handoutMasterIdLst>
  <p:sldIdLst>
    <p:sldId id="257" r:id="rId3"/>
    <p:sldId id="311" r:id="rId4"/>
    <p:sldId id="312" r:id="rId5"/>
    <p:sldId id="313" r:id="rId6"/>
    <p:sldId id="314" r:id="rId7"/>
    <p:sldId id="315" r:id="rId8"/>
    <p:sldId id="310" r:id="rId9"/>
    <p:sldId id="273" r:id="rId10"/>
    <p:sldId id="274" r:id="rId11"/>
    <p:sldId id="275" r:id="rId12"/>
    <p:sldId id="276" r:id="rId13"/>
    <p:sldId id="277" r:id="rId14"/>
    <p:sldId id="279" r:id="rId15"/>
    <p:sldId id="278" r:id="rId16"/>
    <p:sldId id="280" r:id="rId17"/>
    <p:sldId id="281" r:id="rId18"/>
    <p:sldId id="282" r:id="rId19"/>
    <p:sldId id="272" r:id="rId20"/>
    <p:sldId id="284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298" r:id="rId43"/>
    <p:sldId id="306" r:id="rId44"/>
    <p:sldId id="307" r:id="rId45"/>
    <p:sldId id="308" r:id="rId46"/>
    <p:sldId id="309" r:id="rId47"/>
  </p:sldIdLst>
  <p:sldSz cx="10440988" cy="6858000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93969" autoAdjust="0"/>
  </p:normalViewPr>
  <p:slideViewPr>
    <p:cSldViewPr>
      <p:cViewPr varScale="1">
        <p:scale>
          <a:sx n="81" d="100"/>
          <a:sy n="81" d="100"/>
        </p:scale>
        <p:origin x="1286" y="62"/>
      </p:cViewPr>
      <p:guideLst>
        <p:guide orient="horz" pos="2160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85800"/>
            <a:ext cx="5219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0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819150" y="685800"/>
            <a:ext cx="52197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8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19150" y="685800"/>
            <a:ext cx="5219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9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19150" y="685800"/>
            <a:ext cx="5219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0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522049" y="5396132"/>
            <a:ext cx="9246968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7116" y="1976657"/>
            <a:ext cx="2332106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9801620" y="1976658"/>
            <a:ext cx="63081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9788426" y="603885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9788426" y="632460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9788426" y="5476875"/>
            <a:ext cx="174016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9788426" y="575310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349223" y="281352"/>
            <a:ext cx="7432512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Show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66" y="4406901"/>
            <a:ext cx="88748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766" y="2906713"/>
            <a:ext cx="88748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050" y="1600201"/>
            <a:ext cx="46114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7502" y="1600201"/>
            <a:ext cx="46114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049" y="1535113"/>
            <a:ext cx="46132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49" y="2174875"/>
            <a:ext cx="46132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877" y="1535113"/>
            <a:ext cx="46150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877" y="2174875"/>
            <a:ext cx="46150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50" y="273050"/>
            <a:ext cx="34350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36" y="273051"/>
            <a:ext cx="583680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50" y="1435101"/>
            <a:ext cx="34350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507" y="4800600"/>
            <a:ext cx="62645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6507" y="612775"/>
            <a:ext cx="62645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507" y="5367338"/>
            <a:ext cx="62645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9716" y="274639"/>
            <a:ext cx="234922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050" y="274639"/>
            <a:ext cx="68736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61025" y="1676400"/>
            <a:ext cx="9396889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Click to add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61025" y="457200"/>
            <a:ext cx="9396889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61025" y="1676400"/>
            <a:ext cx="9396889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add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61025" y="457200"/>
            <a:ext cx="9396889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61025" y="1676400"/>
            <a:ext cx="9396889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/>
              <a:t>Click to add answer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2088197" y="3124200"/>
            <a:ext cx="5829552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/>
              <a:t>Click to add detail to the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61025" y="457200"/>
            <a:ext cx="9396889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208820" y="1676400"/>
            <a:ext cx="9501299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08820" y="1676401"/>
            <a:ext cx="9501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61025" y="457200"/>
            <a:ext cx="9396889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/>
              <a:t>Click to add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61025" y="1600200"/>
            <a:ext cx="9396889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61025" y="1600201"/>
            <a:ext cx="9396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1044099" y="20574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44099" y="29718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4099" y="38862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044099" y="48006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1044099" y="57150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5481519" y="20574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1519" y="29718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5481519" y="38862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5481519" y="48006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5481519" y="5715000"/>
            <a:ext cx="3393321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/>
              <a:t>Click to add match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/>
              <a:t>Click to type your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4437420" y="2286000"/>
            <a:ext cx="1044099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4437420" y="3200400"/>
            <a:ext cx="1044099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4437420" y="3200400"/>
            <a:ext cx="1044099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4437420" y="5029200"/>
            <a:ext cx="1044099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4437420" y="2286000"/>
            <a:ext cx="1044099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074" y="2130426"/>
            <a:ext cx="887484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148" y="3886200"/>
            <a:ext cx="730869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7" name="Oval 28"/>
          <p:cNvSpPr/>
          <p:nvPr userDrawn="1"/>
        </p:nvSpPr>
        <p:spPr>
          <a:xfrm>
            <a:off x="9788426" y="603885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28"/>
          <p:cNvSpPr/>
          <p:nvPr userDrawn="1"/>
        </p:nvSpPr>
        <p:spPr>
          <a:xfrm>
            <a:off x="9788426" y="632460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28"/>
          <p:cNvSpPr/>
          <p:nvPr userDrawn="1"/>
        </p:nvSpPr>
        <p:spPr>
          <a:xfrm>
            <a:off x="9788426" y="5476875"/>
            <a:ext cx="174016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28"/>
          <p:cNvSpPr/>
          <p:nvPr userDrawn="1"/>
        </p:nvSpPr>
        <p:spPr>
          <a:xfrm>
            <a:off x="9788426" y="575310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1044099" y="457200"/>
            <a:ext cx="8787832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1044099" y="1905000"/>
            <a:ext cx="8526807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7656724" y="6248400"/>
            <a:ext cx="2088198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522049" y="6248400"/>
            <a:ext cx="3723411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951065" y="6151098"/>
            <a:ext cx="489923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3194" y="2000250"/>
            <a:ext cx="152264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9801620" y="2000251"/>
            <a:ext cx="63081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9788426" y="6324600"/>
            <a:ext cx="174016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050" y="274638"/>
            <a:ext cx="939688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050" y="1600201"/>
            <a:ext cx="939688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2049" y="6356351"/>
            <a:ext cx="2436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8F67D422-08A8-451B-9A67-21962FC4B660}" type="datetimeFigureOut">
              <a:rPr lang="en-US" sz="1100" smtClean="0"/>
              <a:pPr algn="r"/>
              <a:t>9/14/2022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7338" y="6356351"/>
            <a:ext cx="3306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82708" y="6356351"/>
            <a:ext cx="2436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9788426" y="6038850"/>
            <a:ext cx="174016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9788426" y="6324600"/>
            <a:ext cx="174016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9788426" y="5476875"/>
            <a:ext cx="174016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9788426" y="5753100"/>
            <a:ext cx="174016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Relational Algebra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49" y="3733801"/>
            <a:ext cx="9918939" cy="2392363"/>
          </a:xfrm>
        </p:spPr>
        <p:txBody>
          <a:bodyPr/>
          <a:lstStyle/>
          <a:p>
            <a:pPr lvl="0"/>
            <a:r>
              <a:rPr lang="en-US" dirty="0"/>
              <a:t>Find the students from the student relation who belong to </a:t>
            </a:r>
            <a:r>
              <a:rPr lang="en-US" dirty="0" err="1"/>
              <a:t>qadian</a:t>
            </a:r>
            <a:r>
              <a:rPr lang="en-US" dirty="0"/>
              <a:t> CITY.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025" y="1"/>
            <a:ext cx="9831930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52600"/>
            <a:ext cx="104409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10440988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select attributes from the relation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06" y="2895600"/>
            <a:ext cx="1042678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50" y="762001"/>
            <a:ext cx="9257956" cy="475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43000"/>
            <a:ext cx="1053685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Rename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following </a:t>
            </a:r>
          </a:p>
          <a:p>
            <a:r>
              <a:rPr lang="en-US" dirty="0"/>
              <a:t>1. When we want to change the name of any existing relation</a:t>
            </a:r>
          </a:p>
          <a:p>
            <a:r>
              <a:rPr lang="en-US" dirty="0"/>
              <a:t>2. When we want to give a name to a new relation which is obtained as a result of any relational algebra expression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0083" y="2209800"/>
            <a:ext cx="3863356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2461" y="3315837"/>
            <a:ext cx="4292406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Inspiron\Downloads\IMG-03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4" y="533400"/>
            <a:ext cx="96774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Cartesian Product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Cartesian product is denoted by cross (</a:t>
            </a:r>
            <a:r>
              <a:rPr lang="en-US" i="1" dirty="0"/>
              <a:t>×</a:t>
            </a:r>
            <a:r>
              <a:rPr lang="en-US" dirty="0"/>
              <a:t>) and it combines the information from any two relations. </a:t>
            </a:r>
          </a:p>
          <a:p>
            <a:r>
              <a:rPr lang="en-US" dirty="0"/>
              <a:t>Cartesian product of two relations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is denoted as </a:t>
            </a:r>
            <a:r>
              <a:rPr lang="en-US" i="1" dirty="0"/>
              <a:t>R×S</a:t>
            </a:r>
            <a:r>
              <a:rPr lang="en-US" dirty="0"/>
              <a:t>, which result in a new relation that contains all the possible combinations of </a:t>
            </a:r>
            <a:r>
              <a:rPr lang="en-US" dirty="0" err="1"/>
              <a:t>tuples</a:t>
            </a:r>
            <a:r>
              <a:rPr lang="en-US" dirty="0"/>
              <a:t> in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Domain: There are set of permitted values for every attribute, called its domain.</a:t>
            </a:r>
          </a:p>
          <a:p>
            <a:pPr lvl="1"/>
            <a:r>
              <a:rPr lang="en-IN" dirty="0" err="1"/>
              <a:t>Exp</a:t>
            </a:r>
            <a:r>
              <a:rPr lang="en-IN" dirty="0"/>
              <a:t>- Domain of roll number{10,11,23,56,78}</a:t>
            </a:r>
          </a:p>
          <a:p>
            <a:pPr lvl="1"/>
            <a:r>
              <a:rPr lang="en-IN" dirty="0"/>
              <a:t>Domain of branch{CSE,IT,ME,ECE}</a:t>
            </a:r>
          </a:p>
          <a:p>
            <a:r>
              <a:rPr lang="en-IN" dirty="0"/>
              <a:t>Tuple: Each row in a relation is called tuple.</a:t>
            </a:r>
          </a:p>
          <a:p>
            <a:r>
              <a:rPr lang="en-IN" dirty="0"/>
              <a:t>Relation: Collection of homogeneous tuples.</a:t>
            </a:r>
          </a:p>
          <a:p>
            <a:r>
              <a:rPr lang="en-IN" dirty="0"/>
              <a:t>Degree or </a:t>
            </a:r>
            <a:r>
              <a:rPr lang="en-IN" dirty="0" err="1"/>
              <a:t>Arity</a:t>
            </a:r>
            <a:r>
              <a:rPr lang="en-IN" dirty="0"/>
              <a:t>: Number of attributes in relation R.</a:t>
            </a:r>
          </a:p>
          <a:p>
            <a:r>
              <a:rPr lang="en-IN" dirty="0"/>
              <a:t>Cardinality: Number of tuples in relation R.</a:t>
            </a:r>
          </a:p>
        </p:txBody>
      </p:sp>
    </p:spTree>
    <p:extLst>
      <p:ext uri="{BB962C8B-B14F-4D97-AF65-F5344CB8AC3E}">
        <p14:creationId xmlns:p14="http://schemas.microsoft.com/office/powerpoint/2010/main" val="313920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Degree or </a:t>
            </a:r>
            <a:r>
              <a:rPr lang="en-US" dirty="0" err="1"/>
              <a:t>arity</a:t>
            </a:r>
            <a:r>
              <a:rPr lang="en-US" dirty="0"/>
              <a:t> (</a:t>
            </a:r>
            <a:r>
              <a:rPr lang="en-US" i="1" dirty="0"/>
              <a:t>P</a:t>
            </a:r>
            <a:r>
              <a:rPr lang="en-US" dirty="0"/>
              <a:t>) = </a:t>
            </a:r>
            <a:r>
              <a:rPr lang="en-US" dirty="0" err="1"/>
              <a:t>arity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 + </a:t>
            </a:r>
            <a:r>
              <a:rPr lang="en-US" dirty="0" err="1"/>
              <a:t>arity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Cardinality (</a:t>
            </a:r>
            <a:r>
              <a:rPr lang="en-US" i="1" dirty="0"/>
              <a:t>P</a:t>
            </a:r>
            <a:r>
              <a:rPr lang="en-US" dirty="0"/>
              <a:t>) = cardinality(</a:t>
            </a:r>
            <a:r>
              <a:rPr lang="en-US" i="1" dirty="0"/>
              <a:t>R</a:t>
            </a:r>
            <a:r>
              <a:rPr lang="en-US" dirty="0"/>
              <a:t>) * cardinality(</a:t>
            </a:r>
            <a:r>
              <a:rPr lang="en-US" i="1" dirty="0"/>
              <a:t>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468" y="1066801"/>
            <a:ext cx="9271213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90600"/>
            <a:ext cx="1008363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Union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union of two sets results in a new set that contains all the elements belonging to both the sets but does not include the duplicate elements</a:t>
            </a:r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320" y="3810000"/>
            <a:ext cx="842655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1"/>
            <a:ext cx="622635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317" y="4419600"/>
            <a:ext cx="973767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107" y="1447800"/>
            <a:ext cx="820218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Set Difference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of two sets results in a new set that contains all the elements of first set which are not present in the second set.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5124" y="3810000"/>
            <a:ext cx="799626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19" y="1905000"/>
            <a:ext cx="99834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Intersection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Intersection of two sets results in a new set which contains the common elements from both the sets.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189" y="3733800"/>
            <a:ext cx="7395700" cy="221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81" y="609600"/>
            <a:ext cx="10263807" cy="294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Keys: </a:t>
            </a:r>
          </a:p>
          <a:p>
            <a:r>
              <a:rPr lang="en-IN" dirty="0"/>
              <a:t>Compatibility of Relations: Relations R and S are said to be compatible if </a:t>
            </a:r>
          </a:p>
          <a:p>
            <a:pPr lvl="1"/>
            <a:r>
              <a:rPr lang="en-IN" dirty="0"/>
              <a:t>Both have same number of attributes.(same </a:t>
            </a:r>
            <a:r>
              <a:rPr lang="en-IN" dirty="0" err="1"/>
              <a:t>arity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And domain on </a:t>
            </a:r>
            <a:r>
              <a:rPr lang="en-IN" dirty="0" err="1"/>
              <a:t>ith</a:t>
            </a:r>
            <a:r>
              <a:rPr lang="en-IN" dirty="0"/>
              <a:t> attribute of R must be same as of </a:t>
            </a:r>
            <a:r>
              <a:rPr lang="en-IN" dirty="0" err="1"/>
              <a:t>ith</a:t>
            </a:r>
            <a:r>
              <a:rPr lang="en-IN" dirty="0"/>
              <a:t> attribute of relation 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549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Natural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Join</a:t>
            </a:r>
            <a:r>
              <a:rPr lang="en-US" dirty="0"/>
              <a:t> operation allows us to combine certain selections and </a:t>
            </a:r>
            <a:r>
              <a:rPr lang="en-US" dirty="0" err="1"/>
              <a:t>cartesian</a:t>
            </a:r>
            <a:r>
              <a:rPr lang="en-US" dirty="0"/>
              <a:t> product into one operation.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8593" y="3309938"/>
            <a:ext cx="2012064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04800"/>
            <a:ext cx="6135027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6170" y="381000"/>
            <a:ext cx="525481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8198" y="3124200"/>
            <a:ext cx="644023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50" y="304801"/>
            <a:ext cx="9396889" cy="5821363"/>
          </a:xfrm>
        </p:spPr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Show all the customers who have an account and also have taken a loan.</a:t>
            </a:r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091" y="1752600"/>
            <a:ext cx="8004757" cy="120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066" y="762000"/>
            <a:ext cx="889659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9304" y="3352800"/>
            <a:ext cx="5046478" cy="232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Outer Join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Outer-join</a:t>
            </a:r>
            <a:r>
              <a:rPr lang="en-US" dirty="0"/>
              <a:t> operation is an extension of natural join which deals with missing information.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8115" y="762000"/>
            <a:ext cx="7743733" cy="437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5370" y="5486400"/>
            <a:ext cx="643051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76400"/>
            <a:ext cx="1012970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025" y="2133600"/>
            <a:ext cx="9821054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104409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322" y="2209800"/>
            <a:ext cx="986117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Integrity Rules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 01</a:t>
            </a:r>
          </a:p>
          <a:p>
            <a:r>
              <a:rPr lang="en-IN" dirty="0"/>
              <a:t>Entity integrity</a:t>
            </a:r>
          </a:p>
          <a:p>
            <a:pPr lvl="1"/>
            <a:r>
              <a:rPr lang="en-IN" dirty="0"/>
              <a:t>If an attribute A of relation R is selected as primary key then it cannot accept null values.</a:t>
            </a:r>
          </a:p>
        </p:txBody>
      </p:sp>
      <p:pic>
        <p:nvPicPr>
          <p:cNvPr id="2050" name="Picture 2" descr="C:\Users\login\Desktop\20150128_1141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3" y="3962400"/>
            <a:ext cx="879817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069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042" y="1676400"/>
            <a:ext cx="9645485" cy="282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Division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division</a:t>
            </a:r>
            <a:r>
              <a:rPr lang="en-US" dirty="0"/>
              <a:t> operation is suited to the queries that include the phrase “</a:t>
            </a:r>
            <a:r>
              <a:rPr lang="en-US" i="1" dirty="0"/>
              <a:t>for all</a:t>
            </a:r>
            <a:r>
              <a:rPr lang="en-US" dirty="0"/>
              <a:t>”.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025" y="2971800"/>
            <a:ext cx="980292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108" y="533401"/>
            <a:ext cx="6223917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7503" y="4419600"/>
            <a:ext cx="477026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6331" y="1295400"/>
            <a:ext cx="3877667" cy="342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075" y="1143000"/>
            <a:ext cx="900535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057" y="457200"/>
            <a:ext cx="95804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042" y="3157538"/>
            <a:ext cx="1000594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 02</a:t>
            </a:r>
          </a:p>
          <a:p>
            <a:r>
              <a:rPr lang="en-IN" dirty="0"/>
              <a:t>Referential Integrity</a:t>
            </a:r>
          </a:p>
          <a:p>
            <a:endParaRPr lang="en-IN" dirty="0"/>
          </a:p>
        </p:txBody>
      </p:sp>
      <p:pic>
        <p:nvPicPr>
          <p:cNvPr id="1026" name="Picture 2" descr="C:\Users\login\Desktop\20150128_1141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916" y="2486025"/>
            <a:ext cx="5540173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23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Interface between the user and the data base.</a:t>
            </a:r>
          </a:p>
          <a:p>
            <a:r>
              <a:rPr lang="en-IN" dirty="0"/>
              <a:t>A query Is a statement written in query language for retrieval od data from database.</a:t>
            </a:r>
          </a:p>
        </p:txBody>
      </p:sp>
    </p:spTree>
    <p:extLst>
      <p:ext uri="{BB962C8B-B14F-4D97-AF65-F5344CB8AC3E}">
        <p14:creationId xmlns:p14="http://schemas.microsoft.com/office/powerpoint/2010/main" val="354047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21" y="533400"/>
            <a:ext cx="9599501" cy="54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5" y="1219200"/>
            <a:ext cx="1043709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Select</a:t>
            </a:r>
            <a:endParaRPr lang="en-US" dirty="0"/>
          </a:p>
          <a:p>
            <a:r>
              <a:rPr lang="en-US" dirty="0"/>
              <a:t>Select operation selects the rows that satisfy a given predicate (condition). </a:t>
            </a:r>
          </a:p>
          <a:p>
            <a:r>
              <a:rPr lang="en-US" dirty="0"/>
              <a:t>The Greek letter </a:t>
            </a:r>
            <a:r>
              <a:rPr lang="en-US" i="1" dirty="0"/>
              <a:t>sigma</a:t>
            </a:r>
            <a:r>
              <a:rPr lang="en-US" dirty="0"/>
              <a:t>  is used to denote the select operation.</a:t>
            </a:r>
          </a:p>
          <a:p>
            <a:r>
              <a:rPr lang="en-US" b="1" dirty="0"/>
              <a:t>Syntax:	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6231" y="5181601"/>
            <a:ext cx="6351601" cy="130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515</Words>
  <Application>Microsoft Office PowerPoint</Application>
  <PresentationFormat>Custom</PresentationFormat>
  <Paragraphs>59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Trebuchet MS</vt:lpstr>
      <vt:lpstr>QuizShow</vt:lpstr>
      <vt:lpstr>Office Theme</vt:lpstr>
      <vt:lpstr>Relational Algebra</vt:lpstr>
      <vt:lpstr>Basic concepts</vt:lpstr>
      <vt:lpstr>PowerPoint Presentation</vt:lpstr>
      <vt:lpstr>Integrity Rules </vt:lpstr>
      <vt:lpstr>PowerPoint Presentation</vt:lpstr>
      <vt:lpstr>Query Language </vt:lpstr>
      <vt:lpstr>PowerPoint Presentation</vt:lpstr>
      <vt:lpstr>INTRODUCTION </vt:lpstr>
      <vt:lpstr>Select</vt:lpstr>
      <vt:lpstr>PowerPoint Presentation</vt:lpstr>
      <vt:lpstr>PowerPoint Presentation</vt:lpstr>
      <vt:lpstr>PowerPoint Presentation</vt:lpstr>
      <vt:lpstr>Project </vt:lpstr>
      <vt:lpstr>PowerPoint Presentation</vt:lpstr>
      <vt:lpstr>PowerPoint Presentation</vt:lpstr>
      <vt:lpstr>Rename </vt:lpstr>
      <vt:lpstr>PowerPoint Presentation</vt:lpstr>
      <vt:lpstr>PowerPoint Presentation</vt:lpstr>
      <vt:lpstr>Cartesian Product </vt:lpstr>
      <vt:lpstr>PowerPoint Presentation</vt:lpstr>
      <vt:lpstr>PowerPoint Presentation</vt:lpstr>
      <vt:lpstr>PowerPoint Presentation</vt:lpstr>
      <vt:lpstr>Union </vt:lpstr>
      <vt:lpstr>PowerPoint Presentation</vt:lpstr>
      <vt:lpstr>PowerPoint Presentation</vt:lpstr>
      <vt:lpstr>Set Difference </vt:lpstr>
      <vt:lpstr>PowerPoint Presentation</vt:lpstr>
      <vt:lpstr>Intersection </vt:lpstr>
      <vt:lpstr>PowerPoint Presentation</vt:lpstr>
      <vt:lpstr>Natural Join </vt:lpstr>
      <vt:lpstr>PowerPoint Presentation</vt:lpstr>
      <vt:lpstr>PowerPoint Presentation</vt:lpstr>
      <vt:lpstr>PowerPoint Presentation</vt:lpstr>
      <vt:lpstr>Outer Join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2014-02-05T21:56:10Z</dcterms:created>
  <dcterms:modified xsi:type="dcterms:W3CDTF">2022-09-14T06:17:49Z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