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26" r:id="rId1"/>
  </p:sldMasterIdLst>
  <p:notesMasterIdLst>
    <p:notesMasterId r:id="rId14"/>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72" autoAdjust="0"/>
    <p:restoredTop sz="94660"/>
  </p:normalViewPr>
  <p:slideViewPr>
    <p:cSldViewPr snapToGrid="0">
      <p:cViewPr varScale="1">
        <p:scale>
          <a:sx n="111" d="100"/>
          <a:sy n="111" d="100"/>
        </p:scale>
        <p:origin x="686"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c634e8f8d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c634e8f8d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c634e8f8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c634e8f8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c634e8f8d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c634e8f8d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c63a7f6a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c63a7f6a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c63a7f6a6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c63a7f6a6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c63a7f6a6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c63a7f6a6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c63a7f6a6e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c63a7f6a6e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c634e8f8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c634e8f8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c634e8f8d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c634e8f8d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c634e8f8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c634e8f8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c634e8f8d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c634e8f8d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206926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8481438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42324509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764075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613066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2413600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78582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4862213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64C608-40B1-4030-A28D-5B74BC98ADCE}" type="datetimeFigureOut">
              <a:rPr lang="en-US" smtClean="0"/>
              <a:t>3/26/2024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726651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3/26/2024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6069879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A4E7D1B-D673-4CF6-8672-009D42ABD2A0}" type="datetimeFigureOut">
              <a:rPr lang="en-US" smtClean="0"/>
              <a:t>3/26/2024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7429455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DA16AA21-1863-4931-97CB-99D0A168701B}" type="datetimeFigureOut">
              <a:rPr lang="en-US" smtClean="0"/>
              <a:t>3/26/2024</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0214265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9876497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8664C608-40B1-4030-A28D-5B74BC98ADCE}" type="datetimeFigureOut">
              <a:rPr lang="en-US" smtClean="0"/>
              <a:t>3/26/2024</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GB" smtClean="0"/>
              <a:t>‹#›</a:t>
            </a:fld>
            <a:endParaRPr lang="en-GB"/>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0416573"/>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38" r:id="rId12"/>
    <p:sldLayoutId id="2147483939" r:id="rId13"/>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309383"/>
            <a:ext cx="8520600" cy="1999992"/>
          </a:xfrm>
          <a:prstGeom prst="rect">
            <a:avLst/>
          </a:prstGeom>
          <a:gradFill>
            <a:gsLst>
              <a:gs pos="100000">
                <a:schemeClr val="accent5">
                  <a:lumMod val="20000"/>
                  <a:lumOff val="80000"/>
                </a:schemeClr>
              </a:gs>
              <a:gs pos="35000">
                <a:schemeClr val="accent1">
                  <a:lumMod val="45000"/>
                  <a:lumOff val="55000"/>
                </a:schemeClr>
              </a:gs>
            </a:gsLst>
            <a:lin ang="5400000" scaled="1"/>
          </a:gradFill>
          <a:ln>
            <a:gradFill>
              <a:gsLst>
                <a:gs pos="74000">
                  <a:schemeClr val="accent5">
                    <a:lumMod val="60000"/>
                    <a:lumOff val="40000"/>
                  </a:schemeClr>
                </a:gs>
                <a:gs pos="11189">
                  <a:schemeClr val="accent1">
                    <a:lumMod val="45000"/>
                    <a:lumOff val="55000"/>
                  </a:schemeClr>
                </a:gs>
                <a:gs pos="78500">
                  <a:srgbClr val="F6C791"/>
                </a:gs>
                <a:gs pos="83000">
                  <a:schemeClr val="accent1">
                    <a:lumMod val="45000"/>
                    <a:lumOff val="55000"/>
                  </a:schemeClr>
                </a:gs>
              </a:gsLst>
              <a:lin ang="5400000" scaled="1"/>
            </a:gradFill>
          </a:ln>
        </p:spPr>
        <p:txBody>
          <a:bodyPr spcFirstLastPara="1" wrap="square" lIns="91425" tIns="91425" rIns="91425" bIns="91425" anchor="b" anchorCtr="0">
            <a:normAutofit/>
          </a:bodyPr>
          <a:lstStyle/>
          <a:p>
            <a:pPr marL="0" lvl="0" indent="0" algn="ctr" rtl="0">
              <a:spcBef>
                <a:spcPts val="0"/>
              </a:spcBef>
              <a:spcAft>
                <a:spcPts val="0"/>
              </a:spcAft>
              <a:buNone/>
            </a:pPr>
            <a:r>
              <a:rPr lang="en-GB" sz="4800" dirty="0">
                <a:latin typeface="Times New Roman" panose="02020603050405020304" pitchFamily="18" charset="0"/>
                <a:cs typeface="Times New Roman" panose="02020603050405020304" pitchFamily="18" charset="0"/>
              </a:rPr>
              <a:t>WEATHER PREDICTION USING CNN</a:t>
            </a:r>
            <a:endParaRPr sz="4800" dirty="0">
              <a:latin typeface="Times New Roman" panose="02020603050405020304" pitchFamily="18" charset="0"/>
              <a:cs typeface="Times New Roman" panose="02020603050405020304" pitchFamily="18" charset="0"/>
            </a:endParaRPr>
          </a:p>
        </p:txBody>
      </p:sp>
      <p:sp>
        <p:nvSpPr>
          <p:cNvPr id="55" name="Google Shape;55;p13"/>
          <p:cNvSpPr txBox="1">
            <a:spLocks noGrp="1"/>
          </p:cNvSpPr>
          <p:nvPr>
            <p:ph type="subTitle" idx="1"/>
          </p:nvPr>
        </p:nvSpPr>
        <p:spPr>
          <a:xfrm>
            <a:off x="786088" y="2392565"/>
            <a:ext cx="8520600" cy="2235436"/>
          </a:xfrm>
          <a:prstGeom prst="rect">
            <a:avLst/>
          </a:prstGeom>
        </p:spPr>
        <p:txBody>
          <a:bodyPr spcFirstLastPara="1" wrap="square" lIns="91425" tIns="91425" rIns="91425" bIns="91425" anchor="ctr" anchorCtr="0">
            <a:normAutofit fontScale="92500" lnSpcReduction="20000"/>
          </a:bodyPr>
          <a:lstStyle/>
          <a:p>
            <a:pPr marL="0" lvl="0" indent="0" algn="l" rtl="0">
              <a:spcBef>
                <a:spcPts val="0"/>
              </a:spcBef>
              <a:spcAft>
                <a:spcPts val="0"/>
              </a:spcAft>
              <a:buNone/>
            </a:pPr>
            <a:r>
              <a:rPr lang="en-GB" dirty="0">
                <a:solidFill>
                  <a:schemeClr val="tx1"/>
                </a:solidFill>
                <a:latin typeface="Times New Roman" panose="02020603050405020304" pitchFamily="18" charset="0"/>
                <a:cs typeface="Times New Roman" panose="02020603050405020304" pitchFamily="18" charset="0"/>
              </a:rPr>
              <a:t> </a:t>
            </a:r>
          </a:p>
          <a:p>
            <a:pPr marL="0" lvl="0" indent="0" algn="l" rtl="0">
              <a:spcBef>
                <a:spcPts val="0"/>
              </a:spcBef>
              <a:spcAft>
                <a:spcPts val="0"/>
              </a:spcAft>
              <a:buNone/>
            </a:pPr>
            <a:endParaRPr lang="en-GB"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GB"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GB" sz="1900" dirty="0">
                <a:solidFill>
                  <a:schemeClr val="tx1"/>
                </a:solidFill>
                <a:latin typeface="Times New Roman" panose="02020603050405020304" pitchFamily="18" charset="0"/>
                <a:cs typeface="Times New Roman" panose="02020603050405020304" pitchFamily="18" charset="0"/>
              </a:rPr>
              <a:t>Presented by: </a:t>
            </a:r>
          </a:p>
          <a:p>
            <a:pPr marL="0" lvl="0" indent="0" algn="l" rtl="0">
              <a:spcBef>
                <a:spcPts val="0"/>
              </a:spcBef>
              <a:spcAft>
                <a:spcPts val="0"/>
              </a:spcAft>
              <a:buNone/>
            </a:pPr>
            <a:r>
              <a:rPr lang="en-GB" dirty="0">
                <a:solidFill>
                  <a:schemeClr val="tx1"/>
                </a:solidFill>
              </a:rPr>
              <a:t>                      </a:t>
            </a:r>
            <a:r>
              <a:rPr lang="en-GB" dirty="0">
                <a:solidFill>
                  <a:schemeClr val="tx1"/>
                </a:solidFill>
                <a:latin typeface="Times New Roman" panose="02020603050405020304" pitchFamily="18" charset="0"/>
                <a:cs typeface="Times New Roman" panose="02020603050405020304" pitchFamily="18" charset="0"/>
              </a:rPr>
              <a:t> </a:t>
            </a:r>
          </a:p>
          <a:p>
            <a:pPr marL="0" lvl="0" indent="0" algn="l" rtl="0">
              <a:spcBef>
                <a:spcPts val="0"/>
              </a:spcBef>
              <a:spcAft>
                <a:spcPts val="0"/>
              </a:spcAft>
              <a:buNone/>
            </a:pPr>
            <a:r>
              <a:rPr lang="en-GB" dirty="0">
                <a:solidFill>
                  <a:schemeClr val="tx1"/>
                </a:solidFill>
                <a:latin typeface="Times New Roman" panose="02020603050405020304" pitchFamily="18" charset="0"/>
                <a:cs typeface="Times New Roman" panose="02020603050405020304" pitchFamily="18" charset="0"/>
              </a:rPr>
              <a:t>                         GOKUL RAGHAVENDRA.V</a:t>
            </a:r>
            <a:endParaRPr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GB" dirty="0">
                <a:solidFill>
                  <a:schemeClr val="tx1"/>
                </a:solidFill>
                <a:latin typeface="Times New Roman" panose="02020603050405020304" pitchFamily="18" charset="0"/>
                <a:cs typeface="Times New Roman" panose="02020603050405020304" pitchFamily="18" charset="0"/>
              </a:rPr>
              <a:t>                         III year ,AI &amp; DS</a:t>
            </a:r>
          </a:p>
          <a:p>
            <a:pPr marL="0" lvl="0" indent="0" algn="l" rtl="0">
              <a:spcBef>
                <a:spcPts val="0"/>
              </a:spcBef>
              <a:spcAft>
                <a:spcPts val="0"/>
              </a:spcAft>
              <a:buNone/>
            </a:pPr>
            <a:r>
              <a:rPr lang="en-GB" dirty="0">
                <a:solidFill>
                  <a:schemeClr val="tx1"/>
                </a:solidFill>
                <a:latin typeface="Times New Roman" panose="02020603050405020304" pitchFamily="18" charset="0"/>
                <a:cs typeface="Times New Roman" panose="02020603050405020304" pitchFamily="18" charset="0"/>
              </a:rPr>
              <a:t>                         COLLEGE-KVCET</a:t>
            </a:r>
          </a:p>
          <a:p>
            <a:pPr marL="0" lvl="0" indent="0" algn="just" rtl="0">
              <a:spcBef>
                <a:spcPts val="0"/>
              </a:spcBef>
              <a:spcAft>
                <a:spcPts val="0"/>
              </a:spcAft>
              <a:buNone/>
            </a:pPr>
            <a:r>
              <a:rPr lang="en-IN" dirty="0">
                <a:solidFill>
                  <a:schemeClr val="tx1"/>
                </a:solidFill>
                <a:latin typeface="Times New Roman" panose="02020603050405020304" pitchFamily="18" charset="0"/>
                <a:cs typeface="Times New Roman" panose="02020603050405020304" pitchFamily="18" charset="0"/>
              </a:rPr>
              <a:t>                         NM ID-au421221243007</a:t>
            </a:r>
          </a:p>
          <a:p>
            <a:pPr marL="0" lvl="0" indent="0" algn="just" rtl="0">
              <a:spcBef>
                <a:spcPts val="0"/>
              </a:spcBef>
              <a:spcAft>
                <a:spcPts val="0"/>
              </a:spcAft>
              <a:buNone/>
            </a:pPr>
            <a:r>
              <a:rPr lang="en-GB" dirty="0">
                <a:solidFill>
                  <a:schemeClr val="tx1"/>
                </a:solidFill>
                <a:latin typeface="Times New Roman" panose="02020603050405020304" pitchFamily="18" charset="0"/>
                <a:cs typeface="Times New Roman" panose="02020603050405020304" pitchFamily="18" charset="0"/>
              </a:rPr>
              <a:t>                         Email ID- GOKULRAGHAVENDRA63@gmail.com</a:t>
            </a:r>
          </a:p>
          <a:p>
            <a:pPr marL="0" lvl="0" indent="0" algn="just" rtl="0">
              <a:spcBef>
                <a:spcPts val="0"/>
              </a:spcBef>
              <a:spcAft>
                <a:spcPts val="0"/>
              </a:spcAft>
              <a:buNone/>
            </a:pP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631371"/>
            <a:ext cx="8520600" cy="3863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CONCLUSION</a:t>
            </a:r>
            <a:endParaRPr dirty="0">
              <a:latin typeface="Times New Roman" panose="02020603050405020304" pitchFamily="18" charset="0"/>
              <a:cs typeface="Times New Roman" panose="02020603050405020304" pitchFamily="18" charset="0"/>
            </a:endParaRPr>
          </a:p>
        </p:txBody>
      </p:sp>
      <p:sp>
        <p:nvSpPr>
          <p:cNvPr id="115" name="Google Shape;115;p23"/>
          <p:cNvSpPr txBox="1">
            <a:spLocks noGrp="1"/>
          </p:cNvSpPr>
          <p:nvPr>
            <p:ph type="body" idx="1"/>
          </p:nvPr>
        </p:nvSpPr>
        <p:spPr>
          <a:xfrm>
            <a:off x="369758" y="1478165"/>
            <a:ext cx="8520600" cy="3105223"/>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US" sz="2400" b="0" i="0" dirty="0">
                <a:solidFill>
                  <a:srgbClr val="0D0D0D"/>
                </a:solidFill>
                <a:effectLst/>
                <a:latin typeface="Times New Roman" panose="02020603050405020304" pitchFamily="18" charset="0"/>
                <a:cs typeface="Times New Roman" panose="02020603050405020304" pitchFamily="18" charset="0"/>
              </a:rPr>
              <a:t>Utilizing Convolutional Neural Networks (CNN) for weather prediction presents a promising approach. CNNs, with their ability to extract spatial features, demonstrate robustness in analyzing meteorological data. Their application offers improved accuracy in forecasting, aiding various sectors reliant on weather information. As technology advances, CNNs stand as a pivotal tool in enhancing our understanding and anticipation of atmospheric phenomena.</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624114"/>
            <a:ext cx="8520600" cy="6095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FUTURE SCOPES</a:t>
            </a:r>
            <a:endParaRPr dirty="0">
              <a:latin typeface="Times New Roman" panose="02020603050405020304" pitchFamily="18" charset="0"/>
              <a:cs typeface="Times New Roman" panose="02020603050405020304" pitchFamily="18" charset="0"/>
            </a:endParaRPr>
          </a:p>
        </p:txBody>
      </p:sp>
      <p:sp>
        <p:nvSpPr>
          <p:cNvPr id="121" name="Google Shape;121;p24"/>
          <p:cNvSpPr txBox="1">
            <a:spLocks noGrp="1"/>
          </p:cNvSpPr>
          <p:nvPr>
            <p:ph type="body" idx="1"/>
          </p:nvPr>
        </p:nvSpPr>
        <p:spPr>
          <a:xfrm>
            <a:off x="217357" y="1233714"/>
            <a:ext cx="8520600" cy="3639962"/>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br>
              <a:rPr lang="en-US" dirty="0"/>
            </a:br>
            <a:r>
              <a:rPr lang="en-US" sz="2400" b="0" i="0" dirty="0">
                <a:solidFill>
                  <a:srgbClr val="0D0D0D"/>
                </a:solidFill>
                <a:effectLst/>
                <a:latin typeface="Times New Roman" panose="02020603050405020304" pitchFamily="18" charset="0"/>
                <a:cs typeface="Times New Roman" panose="02020603050405020304" pitchFamily="18" charset="0"/>
              </a:rPr>
              <a:t>Future advancements in weather prediction include the integration of AI-driven models with IoT sensors for real-time data collection, enabling more localized and accurate forecasts. Furthermore, leveraging quantum computing may unlock unprecedented computational power, allowing for highly detailed and precise long-term climate projections. Embracing these innovations promises to revolutionize our understanding and management of weather patterns, ensuring greater resilience in the face of environmental challenges.</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667657"/>
            <a:ext cx="85206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REFERENCES</a:t>
            </a:r>
            <a:endParaRPr dirty="0">
              <a:latin typeface="Times New Roman" panose="02020603050405020304" pitchFamily="18" charset="0"/>
              <a:cs typeface="Times New Roman" panose="02020603050405020304" pitchFamily="18" charset="0"/>
            </a:endParaRPr>
          </a:p>
        </p:txBody>
      </p:sp>
      <p:sp>
        <p:nvSpPr>
          <p:cNvPr id="127" name="Google Shape;127;p25"/>
          <p:cNvSpPr txBox="1">
            <a:spLocks noGrp="1"/>
          </p:cNvSpPr>
          <p:nvPr>
            <p:ph type="body" idx="1"/>
          </p:nvPr>
        </p:nvSpPr>
        <p:spPr>
          <a:xfrm>
            <a:off x="311700" y="1364343"/>
            <a:ext cx="8520600" cy="3204532"/>
          </a:xfrm>
          <a:prstGeom prst="rect">
            <a:avLst/>
          </a:prstGeom>
        </p:spPr>
        <p:txBody>
          <a:bodyPr spcFirstLastPara="1" wrap="square" lIns="91425" tIns="91425" rIns="91425" bIns="91425" anchor="t" anchorCtr="0">
            <a:normAutofit lnSpcReduction="10000"/>
          </a:bodyPr>
          <a:lstStyle/>
          <a:p>
            <a:pPr algn="just">
              <a:buFont typeface="+mj-lt"/>
              <a:buAutoNum type="arabicPeriod"/>
            </a:pPr>
            <a:r>
              <a:rPr lang="en-IN" sz="2400" b="0" i="0" dirty="0">
                <a:solidFill>
                  <a:srgbClr val="0D0D0D"/>
                </a:solidFill>
                <a:effectLst/>
                <a:latin typeface="Times New Roman" panose="02020603050405020304" pitchFamily="18" charset="0"/>
                <a:cs typeface="Times New Roman" panose="02020603050405020304" pitchFamily="18" charset="0"/>
              </a:rPr>
              <a:t>Liang, X., et al. "Deep learning for remote sensing data: A technical tutorial on the state of the art." IEEE Geoscience and Remote Sensing Magazine 5.2 (2017): 8-36.</a:t>
            </a:r>
          </a:p>
          <a:p>
            <a:pPr algn="just">
              <a:buFont typeface="+mj-lt"/>
              <a:buAutoNum type="arabicPeriod"/>
            </a:pPr>
            <a:r>
              <a:rPr lang="en-IN" sz="2400" b="0" i="0" dirty="0">
                <a:solidFill>
                  <a:srgbClr val="0D0D0D"/>
                </a:solidFill>
                <a:effectLst/>
                <a:latin typeface="Times New Roman" panose="02020603050405020304" pitchFamily="18" charset="0"/>
                <a:cs typeface="Times New Roman" panose="02020603050405020304" pitchFamily="18" charset="0"/>
              </a:rPr>
              <a:t>Shi, X., et al. "Convolutional LSTM network: A machine learning approach for precipitation nowcasting." Advances in Neural Information Processing Systems 28 (2015): 802-810.</a:t>
            </a:r>
          </a:p>
          <a:p>
            <a:pPr algn="just">
              <a:buFont typeface="+mj-lt"/>
              <a:buAutoNum type="arabicPeriod"/>
            </a:pPr>
            <a:r>
              <a:rPr lang="en-IN" sz="2400" b="0" i="0" dirty="0">
                <a:solidFill>
                  <a:srgbClr val="0D0D0D"/>
                </a:solidFill>
                <a:effectLst/>
                <a:latin typeface="Times New Roman" panose="02020603050405020304" pitchFamily="18" charset="0"/>
                <a:cs typeface="Times New Roman" panose="02020603050405020304" pitchFamily="18" charset="0"/>
              </a:rPr>
              <a:t>Xingjian, S. H. I., et al. "Convolutional LSTM network: A machine learning approach for precipitation nowcasting." Advances in Neural Information Processing Systems 28 (2015): 802-810.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631371"/>
            <a:ext cx="8520600" cy="711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PROPOSED SYSTEM  </a:t>
            </a:r>
            <a:endParaRPr dirty="0">
              <a:latin typeface="Times New Roman" panose="02020603050405020304" pitchFamily="18" charset="0"/>
              <a:cs typeface="Times New Roman" panose="02020603050405020304" pitchFamily="18" charset="0"/>
            </a:endParaRPr>
          </a:p>
        </p:txBody>
      </p:sp>
      <p:sp>
        <p:nvSpPr>
          <p:cNvPr id="61" name="Google Shape;61;p14"/>
          <p:cNvSpPr txBox="1">
            <a:spLocks noGrp="1"/>
          </p:cNvSpPr>
          <p:nvPr>
            <p:ph type="body" idx="1"/>
          </p:nvPr>
        </p:nvSpPr>
        <p:spPr>
          <a:xfrm>
            <a:off x="311700" y="1168800"/>
            <a:ext cx="8520600" cy="3416400"/>
          </a:xfrm>
          <a:prstGeom prst="rect">
            <a:avLst/>
          </a:prstGeom>
        </p:spPr>
        <p:txBody>
          <a:bodyPr spcFirstLastPara="1" wrap="square" lIns="91425" tIns="91425" rIns="91425" bIns="91425" anchor="t" anchorCtr="0">
            <a:normAutofit/>
          </a:bodyPr>
          <a:lstStyle/>
          <a:p>
            <a:pPr algn="just">
              <a:buFont typeface="Arial" panose="020B0604020202020204" pitchFamily="34" charset="0"/>
              <a:buChar char="•"/>
            </a:pPr>
            <a:endParaRPr lang="en-GB" sz="24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p>
            <a:pPr algn="just">
              <a:buFont typeface="Arial" panose="020B0604020202020204" pitchFamily="34" charset="0"/>
              <a:buChar char="•"/>
            </a:pPr>
            <a:r>
              <a:rPr lang="en-GB" sz="24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The project</a:t>
            </a:r>
            <a:r>
              <a:rPr lang="en-US" sz="2800" b="0" i="0" dirty="0">
                <a:solidFill>
                  <a:srgbClr val="0D0D0D"/>
                </a:solidFill>
                <a:effectLst/>
                <a:latin typeface="Times New Roman" panose="02020603050405020304" pitchFamily="18" charset="0"/>
                <a:cs typeface="Times New Roman" panose="02020603050405020304" pitchFamily="18" charset="0"/>
              </a:rPr>
              <a:t> employs Convolutional Neural Networks (CNN) to forecast weather accurately. By analyzing vast data sets, it enhances prediction precision, aiding in disaster preparedness and resource management. Experience cutting-edge meteorological forecasting with  CNN-powered solution.</a:t>
            </a:r>
            <a:endParaRPr sz="2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574625"/>
            <a:ext cx="8520600" cy="6373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PROBLEM STATEMENT</a:t>
            </a:r>
            <a:endParaRPr dirty="0">
              <a:latin typeface="Times New Roman" panose="02020603050405020304" pitchFamily="18" charset="0"/>
              <a:cs typeface="Times New Roman" panose="02020603050405020304" pitchFamily="18" charset="0"/>
            </a:endParaRPr>
          </a:p>
        </p:txBody>
      </p:sp>
      <p:sp>
        <p:nvSpPr>
          <p:cNvPr id="67" name="Google Shape;67;p15"/>
          <p:cNvSpPr txBox="1">
            <a:spLocks noGrp="1"/>
          </p:cNvSpPr>
          <p:nvPr>
            <p:ph type="body" idx="1"/>
          </p:nvPr>
        </p:nvSpPr>
        <p:spPr>
          <a:xfrm>
            <a:off x="311700" y="574626"/>
            <a:ext cx="8520600" cy="399425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endParaRPr lang="en-US" sz="2400" b="0" i="0" dirty="0">
              <a:solidFill>
                <a:srgbClr val="1F1F1F"/>
              </a:solidFill>
              <a:effectLst/>
              <a:latin typeface="Times New Roman" panose="02020603050405020304" pitchFamily="18" charset="0"/>
              <a:cs typeface="Times New Roman" panose="02020603050405020304" pitchFamily="18" charset="0"/>
            </a:endParaRPr>
          </a:p>
          <a:p>
            <a:pPr marL="0" lvl="0" indent="0" algn="just" rtl="0">
              <a:spcBef>
                <a:spcPts val="0"/>
              </a:spcBef>
              <a:spcAft>
                <a:spcPts val="1200"/>
              </a:spcAft>
              <a:buNone/>
            </a:pPr>
            <a:br>
              <a:rPr lang="en-US" sz="2800" dirty="0"/>
            </a:br>
            <a:r>
              <a:rPr lang="en-US" sz="2400" b="0" i="0" dirty="0">
                <a:solidFill>
                  <a:srgbClr val="0D0D0D"/>
                </a:solidFill>
                <a:effectLst/>
                <a:latin typeface="Times New Roman" panose="02020603050405020304" pitchFamily="18" charset="0"/>
                <a:cs typeface="Times New Roman" panose="02020603050405020304" pitchFamily="18" charset="0"/>
              </a:rPr>
              <a:t>Enhancing Weather Forecasting with CNNs: Harnessing the power of Convolutional Neural Networks (CNNs) to revolutionize weather prediction. By processing vast datasets, CNNs discern intricate spatial patterns in meteorological data, facilitating precise short and long-term forecasts. Empowering industries with improved predictive capabilities for informed decision-making.</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653143"/>
            <a:ext cx="85206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PROPOSED SOLUTION</a:t>
            </a:r>
            <a:endParaRPr dirty="0">
              <a:latin typeface="Times New Roman" panose="02020603050405020304" pitchFamily="18" charset="0"/>
              <a:cs typeface="Times New Roman" panose="02020603050405020304" pitchFamily="18" charset="0"/>
            </a:endParaRPr>
          </a:p>
        </p:txBody>
      </p:sp>
      <p:sp>
        <p:nvSpPr>
          <p:cNvPr id="73" name="Google Shape;73;p16"/>
          <p:cNvSpPr txBox="1">
            <a:spLocks noGrp="1"/>
          </p:cNvSpPr>
          <p:nvPr>
            <p:ph type="body" idx="1"/>
          </p:nvPr>
        </p:nvSpPr>
        <p:spPr>
          <a:xfrm>
            <a:off x="449586" y="943428"/>
            <a:ext cx="8520600" cy="3336521"/>
          </a:xfrm>
          <a:prstGeom prst="rect">
            <a:avLst/>
          </a:prstGeom>
        </p:spPr>
        <p:txBody>
          <a:bodyPr spcFirstLastPara="1" wrap="square" lIns="91425" tIns="91425" rIns="91425" bIns="91425" anchor="t" anchorCtr="0">
            <a:normAutofit lnSpcReduction="10000"/>
          </a:bodyPr>
          <a:lstStyle/>
          <a:p>
            <a:pPr marL="0" lvl="0" indent="0" algn="l" rtl="0">
              <a:spcBef>
                <a:spcPts val="1200"/>
              </a:spcBef>
              <a:spcAft>
                <a:spcPts val="0"/>
              </a:spcAft>
              <a:buNone/>
            </a:pPr>
            <a:endParaRPr lang="en-US" sz="2400" b="0" i="0" dirty="0">
              <a:solidFill>
                <a:srgbClr val="1F1F1F"/>
              </a:solidFill>
              <a:effectLst/>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None/>
            </a:pPr>
            <a:r>
              <a:rPr lang="en-US" sz="2600" dirty="0">
                <a:solidFill>
                  <a:srgbClr val="0D0D0D"/>
                </a:solidFill>
                <a:latin typeface="Times New Roman" panose="02020603050405020304" pitchFamily="18" charset="0"/>
                <a:cs typeface="Times New Roman" panose="02020603050405020304" pitchFamily="18" charset="0"/>
              </a:rPr>
              <a:t>Proposed</a:t>
            </a:r>
            <a:r>
              <a:rPr lang="en-US" sz="2600" b="0" i="0" dirty="0">
                <a:solidFill>
                  <a:srgbClr val="0D0D0D"/>
                </a:solidFill>
                <a:effectLst/>
                <a:latin typeface="Times New Roman" panose="02020603050405020304" pitchFamily="18" charset="0"/>
                <a:cs typeface="Times New Roman" panose="02020603050405020304" pitchFamily="18" charset="0"/>
              </a:rPr>
              <a:t> solution leverages Convolutional Neural Networks (CNNs) to revolutionize weather prediction. Through deep learning, CNNs analyze intricate weather patterns from diverse data sources, enabling precise forecasts. By integrating advanced technology into meteorology, we provide actionable insights for industries reliant on weather data, fostering resilience and strategic planning. Embrace the future of weather forecasting with our CNN-powered solution.</a:t>
            </a:r>
            <a:endParaRPr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574625"/>
            <a:ext cx="8520600" cy="2817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SYSTEM APPROACH</a:t>
            </a:r>
            <a:endParaRPr dirty="0">
              <a:latin typeface="Times New Roman" panose="02020603050405020304" pitchFamily="18" charset="0"/>
              <a:cs typeface="Times New Roman" panose="02020603050405020304" pitchFamily="18" charset="0"/>
            </a:endParaRPr>
          </a:p>
        </p:txBody>
      </p:sp>
      <p:sp>
        <p:nvSpPr>
          <p:cNvPr id="85" name="Google Shape;85;p18"/>
          <p:cNvSpPr txBox="1">
            <a:spLocks noGrp="1"/>
          </p:cNvSpPr>
          <p:nvPr>
            <p:ph type="body" idx="1"/>
          </p:nvPr>
        </p:nvSpPr>
        <p:spPr>
          <a:xfrm>
            <a:off x="311700" y="1132114"/>
            <a:ext cx="8520600" cy="3426379"/>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endParaRPr lang="en-GB" sz="2600" dirty="0">
              <a:solidFill>
                <a:schemeClr val="tx1"/>
              </a:solidFill>
              <a:latin typeface="Times New Roman" panose="02020603050405020304" pitchFamily="18" charset="0"/>
              <a:cs typeface="Times New Roman" panose="02020603050405020304" pitchFamily="18" charset="0"/>
            </a:endParaRPr>
          </a:p>
          <a:p>
            <a:pPr marL="114300" indent="0" algn="l">
              <a:buNone/>
            </a:pPr>
            <a:r>
              <a:rPr lang="en-IN" sz="2400" i="0" u="sng" dirty="0">
                <a:solidFill>
                  <a:srgbClr val="1F1F1F"/>
                </a:solidFill>
                <a:effectLst/>
                <a:latin typeface="Times New Roman" panose="02020603050405020304" pitchFamily="18" charset="0"/>
                <a:cs typeface="Times New Roman" panose="02020603050405020304" pitchFamily="18" charset="0"/>
              </a:rPr>
              <a:t>Hardware</a:t>
            </a:r>
          </a:p>
          <a:p>
            <a:pPr algn="l">
              <a:buFont typeface="Arial" panose="020B0604020202020204" pitchFamily="34" charset="0"/>
              <a:buChar char="•"/>
            </a:pPr>
            <a:r>
              <a:rPr lang="en-IN" sz="1800" b="0" i="0" dirty="0">
                <a:solidFill>
                  <a:srgbClr val="1F1F1F"/>
                </a:solidFill>
                <a:effectLst/>
                <a:latin typeface="Times New Roman" panose="02020603050405020304" pitchFamily="18" charset="0"/>
                <a:cs typeface="Times New Roman" panose="02020603050405020304" pitchFamily="18" charset="0"/>
              </a:rPr>
              <a:t>Processor: Intel Core i5 or </a:t>
            </a:r>
            <a:r>
              <a:rPr lang="en-IN" sz="1800" dirty="0">
                <a:latin typeface="Times New Roman" panose="02020603050405020304" pitchFamily="18" charset="0"/>
                <a:cs typeface="Times New Roman" panose="02020603050405020304" pitchFamily="18" charset="0"/>
              </a:rPr>
              <a:t>equivalent</a:t>
            </a:r>
            <a:r>
              <a:rPr lang="en-IN" sz="1800" b="0" i="0" dirty="0">
                <a:solidFill>
                  <a:srgbClr val="1F1F1F"/>
                </a:solidFill>
                <a:effectLst/>
                <a:latin typeface="Times New Roman" panose="02020603050405020304" pitchFamily="18" charset="0"/>
                <a:cs typeface="Times New Roman" panose="02020603050405020304" pitchFamily="18" charset="0"/>
              </a:rPr>
              <a:t> (recommended)</a:t>
            </a:r>
          </a:p>
          <a:p>
            <a:pPr algn="l">
              <a:buFont typeface="Arial" panose="020B0604020202020204" pitchFamily="34" charset="0"/>
              <a:buChar char="•"/>
            </a:pPr>
            <a:r>
              <a:rPr lang="en-IN" sz="1800" b="0" i="0" dirty="0">
                <a:solidFill>
                  <a:srgbClr val="1F1F1F"/>
                </a:solidFill>
                <a:effectLst/>
                <a:latin typeface="Times New Roman" panose="02020603050405020304" pitchFamily="18" charset="0"/>
                <a:cs typeface="Times New Roman" panose="02020603050405020304" pitchFamily="18" charset="0"/>
              </a:rPr>
              <a:t>RAM: 8 GB or more (recommended)</a:t>
            </a:r>
          </a:p>
          <a:p>
            <a:pPr algn="l">
              <a:buFont typeface="Arial" panose="020B0604020202020204" pitchFamily="34" charset="0"/>
              <a:buChar char="•"/>
            </a:pPr>
            <a:r>
              <a:rPr lang="en-IN" sz="1800" b="0" i="0" dirty="0">
                <a:solidFill>
                  <a:srgbClr val="1F1F1F"/>
                </a:solidFill>
                <a:effectLst/>
                <a:latin typeface="Times New Roman" panose="02020603050405020304" pitchFamily="18" charset="0"/>
                <a:cs typeface="Times New Roman" panose="02020603050405020304" pitchFamily="18" charset="0"/>
              </a:rPr>
              <a:t>Storage: Sufficient space to store your data and software</a:t>
            </a:r>
          </a:p>
          <a:p>
            <a:pPr marL="114300" indent="0" algn="l">
              <a:buNone/>
            </a:pPr>
            <a:endParaRPr lang="en-IN" b="1" i="0" dirty="0">
              <a:solidFill>
                <a:srgbClr val="1F1F1F"/>
              </a:solidFill>
              <a:effectLst/>
              <a:latin typeface="Times New Roman" panose="02020603050405020304" pitchFamily="18" charset="0"/>
              <a:cs typeface="Times New Roman" panose="02020603050405020304" pitchFamily="18" charset="0"/>
            </a:endParaRPr>
          </a:p>
          <a:p>
            <a:pPr marL="114300" indent="0" algn="l">
              <a:buNone/>
            </a:pPr>
            <a:r>
              <a:rPr lang="en-IN" sz="2400" i="0" u="sng" dirty="0">
                <a:solidFill>
                  <a:srgbClr val="1F1F1F"/>
                </a:solidFill>
                <a:effectLst/>
                <a:latin typeface="Times New Roman" panose="02020603050405020304" pitchFamily="18" charset="0"/>
                <a:cs typeface="Times New Roman" panose="02020603050405020304" pitchFamily="18" charset="0"/>
              </a:rPr>
              <a:t>Software</a:t>
            </a:r>
          </a:p>
          <a:p>
            <a:pPr algn="l">
              <a:buFont typeface="Arial" panose="020B0604020202020204" pitchFamily="34" charset="0"/>
              <a:buChar char="•"/>
            </a:pPr>
            <a:r>
              <a:rPr lang="en-IN" sz="1800" b="0" i="0" dirty="0">
                <a:solidFill>
                  <a:srgbClr val="1F1F1F"/>
                </a:solidFill>
                <a:effectLst/>
                <a:latin typeface="Times New Roman" panose="02020603050405020304" pitchFamily="18" charset="0"/>
                <a:cs typeface="Times New Roman" panose="02020603050405020304" pitchFamily="18" charset="0"/>
              </a:rPr>
              <a:t>Python (programming language) </a:t>
            </a:r>
          </a:p>
          <a:p>
            <a:pPr algn="l">
              <a:buFont typeface="Arial" panose="020B0604020202020204" pitchFamily="34" charset="0"/>
              <a:buChar char="•"/>
            </a:pPr>
            <a:r>
              <a:rPr lang="en-IN" sz="1800" b="0" i="0" dirty="0">
                <a:solidFill>
                  <a:srgbClr val="1F1F1F"/>
                </a:solidFill>
                <a:effectLst/>
                <a:latin typeface="Times New Roman" panose="02020603050405020304" pitchFamily="18" charset="0"/>
                <a:cs typeface="Times New Roman" panose="02020603050405020304" pitchFamily="18" charset="0"/>
              </a:rPr>
              <a:t>TensorFlow (machine learning library) </a:t>
            </a:r>
          </a:p>
          <a:p>
            <a:pPr algn="l">
              <a:buFont typeface="Arial" panose="020B0604020202020204" pitchFamily="34" charset="0"/>
              <a:buChar char="•"/>
            </a:pPr>
            <a:r>
              <a:rPr lang="en-IN" sz="1800" b="0" i="0" dirty="0" err="1">
                <a:solidFill>
                  <a:srgbClr val="1F1F1F"/>
                </a:solidFill>
                <a:effectLst/>
                <a:latin typeface="Times New Roman" panose="02020603050405020304" pitchFamily="18" charset="0"/>
                <a:cs typeface="Times New Roman" panose="02020603050405020304" pitchFamily="18" charset="0"/>
              </a:rPr>
              <a:t>Keras</a:t>
            </a:r>
            <a:r>
              <a:rPr lang="en-IN" sz="1800" b="0" i="0" dirty="0">
                <a:solidFill>
                  <a:srgbClr val="1F1F1F"/>
                </a:solidFill>
                <a:effectLst/>
                <a:latin typeface="Times New Roman" panose="02020603050405020304" pitchFamily="18" charset="0"/>
                <a:cs typeface="Times New Roman" panose="02020603050405020304" pitchFamily="18" charset="0"/>
              </a:rPr>
              <a:t> (deep learning library) </a:t>
            </a:r>
          </a:p>
          <a:p>
            <a:pPr algn="l">
              <a:buFont typeface="Arial" panose="020B0604020202020204" pitchFamily="34" charset="0"/>
              <a:buChar char="•"/>
            </a:pPr>
            <a:r>
              <a:rPr lang="en-IN" sz="1800" b="0" i="0" dirty="0">
                <a:solidFill>
                  <a:srgbClr val="1F1F1F"/>
                </a:solidFill>
                <a:effectLst/>
                <a:latin typeface="Times New Roman" panose="02020603050405020304" pitchFamily="18" charset="0"/>
                <a:cs typeface="Times New Roman" panose="02020603050405020304" pitchFamily="18" charset="0"/>
              </a:rPr>
              <a:t>NumPy (numerical computing library) </a:t>
            </a:r>
          </a:p>
          <a:p>
            <a:pPr algn="l">
              <a:buFont typeface="Arial" panose="020B0604020202020204" pitchFamily="34" charset="0"/>
              <a:buChar char="•"/>
            </a:pPr>
            <a:r>
              <a:rPr lang="en-IN" sz="1800" b="0" i="0" dirty="0">
                <a:solidFill>
                  <a:srgbClr val="1F1F1F"/>
                </a:solidFill>
                <a:effectLst/>
                <a:latin typeface="Times New Roman" panose="02020603050405020304" pitchFamily="18" charset="0"/>
                <a:cs typeface="Times New Roman" panose="02020603050405020304" pitchFamily="18" charset="0"/>
              </a:rPr>
              <a:t>Pandas (data analysis library) </a:t>
            </a:r>
          </a:p>
          <a:p>
            <a:pPr algn="l">
              <a:buFont typeface="Arial" panose="020B0604020202020204" pitchFamily="34" charset="0"/>
              <a:buChar char="•"/>
            </a:pPr>
            <a:r>
              <a:rPr lang="en-IN" sz="1800" b="0" i="0" dirty="0">
                <a:solidFill>
                  <a:srgbClr val="1F1F1F"/>
                </a:solidFill>
                <a:effectLst/>
                <a:latin typeface="Times New Roman" panose="02020603050405020304" pitchFamily="18" charset="0"/>
                <a:cs typeface="Times New Roman" panose="02020603050405020304" pitchFamily="18" charset="0"/>
              </a:rPr>
              <a:t>Matplotlib (plotting library) </a:t>
            </a:r>
            <a:r>
              <a:rPr lang="en-GB" sz="1800" dirty="0"/>
              <a:t>	</a:t>
            </a:r>
            <a:r>
              <a:rPr lang="en-GB" dirty="0"/>
              <a:t>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653143"/>
            <a:ext cx="8520600" cy="7982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ALGORITHM AND DEPLOYMENT</a:t>
            </a:r>
            <a:endParaRPr dirty="0">
              <a:latin typeface="Times New Roman" panose="02020603050405020304" pitchFamily="18" charset="0"/>
              <a:cs typeface="Times New Roman" panose="02020603050405020304" pitchFamily="18" charset="0"/>
            </a:endParaRPr>
          </a:p>
        </p:txBody>
      </p:sp>
      <p:sp>
        <p:nvSpPr>
          <p:cNvPr id="91" name="Google Shape;91;p19"/>
          <p:cNvSpPr txBox="1">
            <a:spLocks noGrp="1"/>
          </p:cNvSpPr>
          <p:nvPr>
            <p:ph type="body" idx="1"/>
          </p:nvPr>
        </p:nvSpPr>
        <p:spPr>
          <a:xfrm>
            <a:off x="311700" y="1003777"/>
            <a:ext cx="8520600" cy="4139722"/>
          </a:xfrm>
          <a:prstGeom prst="rect">
            <a:avLst/>
          </a:prstGeom>
        </p:spPr>
        <p:txBody>
          <a:bodyPr spcFirstLastPara="1" wrap="square" lIns="91425" tIns="91425" rIns="91425" bIns="91425" anchor="t" anchorCtr="0">
            <a:noAutofit/>
          </a:bodyPr>
          <a:lstStyle/>
          <a:p>
            <a:pPr algn="l"/>
            <a:br>
              <a:rPr lang="en-US" sz="2400" b="1" i="0" dirty="0">
                <a:solidFill>
                  <a:srgbClr val="0D0D0D"/>
                </a:solidFill>
                <a:effectLst/>
                <a:latin typeface="Times New Roman" panose="02020603050405020304" pitchFamily="18" charset="0"/>
                <a:cs typeface="Times New Roman" panose="02020603050405020304" pitchFamily="18" charset="0"/>
              </a:rPr>
            </a:br>
            <a:r>
              <a:rPr lang="en-US" sz="2400" b="1" i="0" dirty="0">
                <a:solidFill>
                  <a:srgbClr val="0D0D0D"/>
                </a:solidFill>
                <a:effectLst/>
                <a:latin typeface="Times New Roman" panose="02020603050405020304" pitchFamily="18" charset="0"/>
                <a:cs typeface="Times New Roman" panose="02020603050405020304" pitchFamily="18" charset="0"/>
              </a:rPr>
              <a:t>Algorithm Selection:</a:t>
            </a:r>
            <a:r>
              <a:rPr lang="en-US" sz="2400" b="0" i="0" dirty="0">
                <a:solidFill>
                  <a:srgbClr val="0D0D0D"/>
                </a:solidFill>
                <a:effectLst/>
                <a:latin typeface="Times New Roman" panose="02020603050405020304" pitchFamily="18" charset="0"/>
                <a:cs typeface="Times New Roman" panose="02020603050405020304" pitchFamily="18" charset="0"/>
              </a:rPr>
              <a:t> Convolutional Neural Network (CNN) chosen for its ability to extract spatial features from weather data.</a:t>
            </a:r>
          </a:p>
          <a:p>
            <a:pPr algn="l"/>
            <a:r>
              <a:rPr lang="en-US" sz="2400" b="1" i="0" dirty="0">
                <a:solidFill>
                  <a:srgbClr val="0D0D0D"/>
                </a:solidFill>
                <a:effectLst/>
                <a:latin typeface="Times New Roman" panose="02020603050405020304" pitchFamily="18" charset="0"/>
                <a:cs typeface="Times New Roman" panose="02020603050405020304" pitchFamily="18" charset="0"/>
              </a:rPr>
              <a:t>Data Exploration:</a:t>
            </a:r>
            <a:r>
              <a:rPr lang="en-US" sz="2400" b="0" i="0" dirty="0">
                <a:solidFill>
                  <a:srgbClr val="0D0D0D"/>
                </a:solidFill>
                <a:effectLst/>
                <a:latin typeface="Times New Roman" panose="02020603050405020304" pitchFamily="18" charset="0"/>
                <a:cs typeface="Times New Roman" panose="02020603050405020304" pitchFamily="18" charset="0"/>
              </a:rPr>
              <a:t> Analyzed historical weather data to understand patterns and correlations.</a:t>
            </a:r>
          </a:p>
          <a:p>
            <a:pPr algn="l"/>
            <a:r>
              <a:rPr lang="en-US" sz="2400" b="1" i="0" dirty="0">
                <a:solidFill>
                  <a:srgbClr val="0D0D0D"/>
                </a:solidFill>
                <a:effectLst/>
                <a:latin typeface="Times New Roman" panose="02020603050405020304" pitchFamily="18" charset="0"/>
                <a:cs typeface="Times New Roman" panose="02020603050405020304" pitchFamily="18" charset="0"/>
              </a:rPr>
              <a:t>Problem Formulation:</a:t>
            </a:r>
            <a:r>
              <a:rPr lang="en-US" sz="2400" b="0" i="0" dirty="0">
                <a:solidFill>
                  <a:srgbClr val="0D0D0D"/>
                </a:solidFill>
                <a:effectLst/>
                <a:latin typeface="Times New Roman" panose="02020603050405020304" pitchFamily="18" charset="0"/>
                <a:cs typeface="Times New Roman" panose="02020603050405020304" pitchFamily="18" charset="0"/>
              </a:rPr>
              <a:t> Formulated weather prediction as a regression problem, predicting future weather conditions based on historical data.</a:t>
            </a:r>
          </a:p>
          <a:p>
            <a:pPr algn="l"/>
            <a:r>
              <a:rPr lang="en-US" sz="2400" b="1" i="0" dirty="0">
                <a:solidFill>
                  <a:srgbClr val="0D0D0D"/>
                </a:solidFill>
                <a:effectLst/>
                <a:latin typeface="Times New Roman" panose="02020603050405020304" pitchFamily="18" charset="0"/>
                <a:cs typeface="Times New Roman" panose="02020603050405020304" pitchFamily="18" charset="0"/>
              </a:rPr>
              <a:t>Deployment:</a:t>
            </a:r>
            <a:r>
              <a:rPr lang="en-US" sz="2400" b="0" i="0" dirty="0">
                <a:solidFill>
                  <a:srgbClr val="0D0D0D"/>
                </a:solidFill>
                <a:effectLst/>
                <a:latin typeface="Times New Roman" panose="02020603050405020304" pitchFamily="18" charset="0"/>
                <a:cs typeface="Times New Roman" panose="02020603050405020304" pitchFamily="18" charset="0"/>
              </a:rPr>
              <a:t> Deployed CNN model on cloud infrastructure for real-time weather prediction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TRAINING AND PROCESS</a:t>
            </a:r>
            <a:endParaRPr dirty="0">
              <a:latin typeface="Times New Roman" panose="02020603050405020304" pitchFamily="18" charset="0"/>
              <a:cs typeface="Times New Roman" panose="02020603050405020304" pitchFamily="18" charset="0"/>
            </a:endParaRPr>
          </a:p>
        </p:txBody>
      </p:sp>
      <p:sp>
        <p:nvSpPr>
          <p:cNvPr id="97" name="Google Shape;97;p20"/>
          <p:cNvSpPr txBox="1">
            <a:spLocks noGrp="1"/>
          </p:cNvSpPr>
          <p:nvPr>
            <p:ph type="body" idx="1"/>
          </p:nvPr>
        </p:nvSpPr>
        <p:spPr>
          <a:xfrm>
            <a:off x="311700" y="1349829"/>
            <a:ext cx="3999900" cy="355218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Wingdings" panose="05000000000000000000" pitchFamily="2" charset="2"/>
              <a:buChar char="Ø"/>
            </a:pPr>
            <a:r>
              <a:rPr lang="en-GB" sz="1600" dirty="0">
                <a:solidFill>
                  <a:schemeClr val="tx1"/>
                </a:solidFill>
                <a:latin typeface="Times New Roman" panose="02020603050405020304" pitchFamily="18" charset="0"/>
                <a:cs typeface="Times New Roman" panose="02020603050405020304" pitchFamily="18" charset="0"/>
              </a:rPr>
              <a:t>Data splitting using </a:t>
            </a:r>
            <a:r>
              <a:rPr lang="en-GB" sz="1600" dirty="0" err="1">
                <a:solidFill>
                  <a:schemeClr val="tx1"/>
                </a:solidFill>
                <a:latin typeface="Times New Roman" panose="02020603050405020304" pitchFamily="18" charset="0"/>
                <a:cs typeface="Times New Roman" panose="02020603050405020304" pitchFamily="18" charset="0"/>
              </a:rPr>
              <a:t>train_test_split</a:t>
            </a:r>
            <a:endParaRPr sz="1600" dirty="0">
              <a:solidFill>
                <a:schemeClr val="tx1"/>
              </a:solidFill>
              <a:latin typeface="Times New Roman" panose="02020603050405020304" pitchFamily="18" charset="0"/>
              <a:cs typeface="Times New Roman" panose="02020603050405020304" pitchFamily="18" charset="0"/>
            </a:endParaRPr>
          </a:p>
          <a:p>
            <a:pPr marL="285750" lvl="0" indent="-285750" algn="just" rtl="0">
              <a:spcBef>
                <a:spcPts val="1200"/>
              </a:spcBef>
              <a:spcAft>
                <a:spcPts val="0"/>
              </a:spcAft>
              <a:buFont typeface="Wingdings" panose="05000000000000000000" pitchFamily="2" charset="2"/>
              <a:buChar char="Ø"/>
            </a:pPr>
            <a:r>
              <a:rPr lang="en-GB" sz="1600" dirty="0">
                <a:solidFill>
                  <a:schemeClr val="tx1"/>
                </a:solidFill>
                <a:latin typeface="Times New Roman" panose="02020603050405020304" pitchFamily="18" charset="0"/>
                <a:cs typeface="Times New Roman" panose="02020603050405020304" pitchFamily="18" charset="0"/>
              </a:rPr>
              <a:t>Feature scaling using the </a:t>
            </a:r>
            <a:r>
              <a:rPr lang="en-GB" sz="1600" dirty="0" err="1">
                <a:solidFill>
                  <a:schemeClr val="tx1"/>
                </a:solidFill>
                <a:latin typeface="Times New Roman" panose="02020603050405020304" pitchFamily="18" charset="0"/>
                <a:cs typeface="Times New Roman" panose="02020603050405020304" pitchFamily="18" charset="0"/>
              </a:rPr>
              <a:t>MinMaxscaler</a:t>
            </a:r>
            <a:r>
              <a:rPr lang="en-GB" sz="1600" dirty="0">
                <a:solidFill>
                  <a:schemeClr val="tx1"/>
                </a:solidFill>
                <a:latin typeface="Times New Roman" panose="02020603050405020304" pitchFamily="18" charset="0"/>
                <a:cs typeface="Times New Roman" panose="02020603050405020304" pitchFamily="18" charset="0"/>
              </a:rPr>
              <a:t>	</a:t>
            </a:r>
            <a:endParaRPr lang="en-IN" sz="1600" dirty="0">
              <a:solidFill>
                <a:schemeClr val="tx1"/>
              </a:solidFill>
              <a:latin typeface="Times New Roman" panose="02020603050405020304" pitchFamily="18" charset="0"/>
              <a:cs typeface="Times New Roman" panose="02020603050405020304" pitchFamily="18" charset="0"/>
            </a:endParaRPr>
          </a:p>
          <a:p>
            <a:pPr marL="285750" lvl="0" indent="-285750" algn="just" rtl="0">
              <a:spcBef>
                <a:spcPts val="1200"/>
              </a:spcBef>
              <a:spcAft>
                <a:spcPts val="0"/>
              </a:spcAft>
              <a:buFont typeface="Wingdings" panose="05000000000000000000" pitchFamily="2" charset="2"/>
              <a:buChar char="Ø"/>
            </a:pPr>
            <a:r>
              <a:rPr lang="en-IN" sz="1600" dirty="0">
                <a:solidFill>
                  <a:schemeClr val="tx1"/>
                </a:solidFill>
                <a:latin typeface="Times New Roman" panose="02020603050405020304" pitchFamily="18" charset="0"/>
                <a:cs typeface="Times New Roman" panose="02020603050405020304" pitchFamily="18" charset="0"/>
              </a:rPr>
              <a:t>Model training using </a:t>
            </a:r>
            <a:r>
              <a:rPr lang="en-US" sz="1600" dirty="0">
                <a:solidFill>
                  <a:schemeClr val="tx1"/>
                </a:solidFill>
                <a:latin typeface="Times New Roman" panose="02020603050405020304" pitchFamily="18" charset="0"/>
                <a:cs typeface="Times New Roman" panose="02020603050405020304" pitchFamily="18" charset="0"/>
              </a:rPr>
              <a:t>Convolutional Neural Network (CNN) which Utilize convolutional layers to extract spatial patterns from input data.</a:t>
            </a:r>
          </a:p>
          <a:p>
            <a:pPr marL="342900" indent="-342900" algn="just">
              <a:spcBef>
                <a:spcPts val="1200"/>
              </a:spcBef>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Incorporate pooling layers to reduce spatial dimensions and retain essential information.</a:t>
            </a:r>
          </a:p>
          <a:p>
            <a:pPr marL="342900" indent="-342900" algn="just">
              <a:spcBef>
                <a:spcPts val="1200"/>
              </a:spcBef>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Add fully connected layers for classification/regression.</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2" name="Text Placeholder 1">
            <a:extLst>
              <a:ext uri="{FF2B5EF4-FFF2-40B4-BE49-F238E27FC236}">
                <a16:creationId xmlns:a16="http://schemas.microsoft.com/office/drawing/2014/main" id="{FDEAC5E0-60F8-F142-E2FC-75A3FCDEBE71}"/>
              </a:ext>
            </a:extLst>
          </p:cNvPr>
          <p:cNvSpPr>
            <a:spLocks noGrp="1"/>
          </p:cNvSpPr>
          <p:nvPr>
            <p:ph type="body" idx="2"/>
          </p:nvPr>
        </p:nvSpPr>
        <p:spPr>
          <a:xfrm>
            <a:off x="5000170" y="1458685"/>
            <a:ext cx="3715659" cy="3110189"/>
          </a:xfrm>
        </p:spPr>
        <p:txBody>
          <a:bodyPr/>
          <a:lstStyle/>
          <a:p>
            <a:endParaRPr lang="en-IN" dirty="0"/>
          </a:p>
        </p:txBody>
      </p:sp>
      <p:pic>
        <p:nvPicPr>
          <p:cNvPr id="5" name="Picture 4">
            <a:extLst>
              <a:ext uri="{FF2B5EF4-FFF2-40B4-BE49-F238E27FC236}">
                <a16:creationId xmlns:a16="http://schemas.microsoft.com/office/drawing/2014/main" id="{16EF778B-9138-864B-DFA5-487B3001AB25}"/>
              </a:ext>
            </a:extLst>
          </p:cNvPr>
          <p:cNvPicPr>
            <a:picLocks noChangeAspect="1"/>
          </p:cNvPicPr>
          <p:nvPr/>
        </p:nvPicPr>
        <p:blipFill>
          <a:blip r:embed="rId3"/>
          <a:stretch>
            <a:fillRect/>
          </a:stretch>
        </p:blipFill>
        <p:spPr>
          <a:xfrm>
            <a:off x="4617862" y="1458685"/>
            <a:ext cx="4097967" cy="303669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674914"/>
            <a:ext cx="8520600" cy="41365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PREDICTION PROCESS</a:t>
            </a:r>
            <a:endParaRPr dirty="0">
              <a:latin typeface="Times New Roman" panose="02020603050405020304" pitchFamily="18" charset="0"/>
              <a:cs typeface="Times New Roman" panose="02020603050405020304" pitchFamily="18" charset="0"/>
            </a:endParaRPr>
          </a:p>
        </p:txBody>
      </p:sp>
      <p:sp>
        <p:nvSpPr>
          <p:cNvPr id="103" name="Google Shape;103;p21"/>
          <p:cNvSpPr txBox="1">
            <a:spLocks noGrp="1"/>
          </p:cNvSpPr>
          <p:nvPr>
            <p:ph type="body" idx="1"/>
          </p:nvPr>
        </p:nvSpPr>
        <p:spPr>
          <a:xfrm>
            <a:off x="311700" y="1444171"/>
            <a:ext cx="8520600" cy="3124704"/>
          </a:xfrm>
          <a:prstGeom prst="rect">
            <a:avLst/>
          </a:prstGeom>
        </p:spPr>
        <p:txBody>
          <a:bodyPr spcFirstLastPara="1" wrap="square" lIns="91425" tIns="91425" rIns="91425" bIns="91425" anchor="t" anchorCtr="0">
            <a:noAutofit/>
          </a:bodyPr>
          <a:lstStyle/>
          <a:p>
            <a:pPr marL="571500" indent="-457200" algn="just">
              <a:buFont typeface="+mj-lt"/>
              <a:buAutoNum type="arabicPeriod"/>
            </a:pPr>
            <a:r>
              <a:rPr lang="en-GB" sz="2400" dirty="0">
                <a:solidFill>
                  <a:schemeClr val="tx1"/>
                </a:solidFill>
                <a:latin typeface="Times New Roman" panose="02020603050405020304" pitchFamily="18" charset="0"/>
                <a:cs typeface="Times New Roman" panose="02020603050405020304" pitchFamily="18" charset="0"/>
              </a:rPr>
              <a:t>New data input from </a:t>
            </a:r>
            <a:r>
              <a:rPr lang="en-US" sz="2400" b="0" i="0" dirty="0">
                <a:solidFill>
                  <a:srgbClr val="0D0D0D"/>
                </a:solidFill>
                <a:effectLst/>
                <a:latin typeface="Times New Roman" panose="02020603050405020304" pitchFamily="18" charset="0"/>
                <a:cs typeface="Times New Roman" panose="02020603050405020304" pitchFamily="18" charset="0"/>
              </a:rPr>
              <a:t>Sources of weather data (satellites, weather stations, etc.)</a:t>
            </a:r>
          </a:p>
          <a:p>
            <a:pPr marL="571500" indent="-457200" algn="just">
              <a:buFont typeface="+mj-lt"/>
              <a:buAutoNum type="arabicPeriod"/>
            </a:pPr>
            <a:r>
              <a:rPr lang="en-GB" sz="2400" dirty="0">
                <a:solidFill>
                  <a:schemeClr val="tx1"/>
                </a:solidFill>
                <a:latin typeface="Times New Roman" panose="02020603050405020304" pitchFamily="18" charset="0"/>
                <a:cs typeface="Times New Roman" panose="02020603050405020304" pitchFamily="18" charset="0"/>
              </a:rPr>
              <a:t>Preprocessing data using </a:t>
            </a:r>
            <a:r>
              <a:rPr lang="en-US" sz="2400" dirty="0">
                <a:solidFill>
                  <a:srgbClr val="0D0D0D"/>
                </a:solidFill>
                <a:latin typeface="Times New Roman" panose="02020603050405020304" pitchFamily="18" charset="0"/>
                <a:cs typeface="Times New Roman" panose="02020603050405020304" pitchFamily="18" charset="0"/>
              </a:rPr>
              <a:t>d</a:t>
            </a:r>
            <a:r>
              <a:rPr lang="en-US" sz="2400" b="0" i="0" dirty="0">
                <a:solidFill>
                  <a:srgbClr val="0D0D0D"/>
                </a:solidFill>
                <a:effectLst/>
                <a:latin typeface="Times New Roman" panose="02020603050405020304" pitchFamily="18" charset="0"/>
                <a:cs typeface="Times New Roman" panose="02020603050405020304" pitchFamily="18" charset="0"/>
              </a:rPr>
              <a:t>ata cleaning, normalization, and augmentation</a:t>
            </a:r>
            <a:r>
              <a:rPr lang="en-GB" sz="2400" dirty="0">
                <a:solidFill>
                  <a:schemeClr val="tx1"/>
                </a:solidFill>
                <a:latin typeface="Times New Roman" panose="02020603050405020304" pitchFamily="18" charset="0"/>
                <a:cs typeface="Times New Roman" panose="02020603050405020304" pitchFamily="18" charset="0"/>
              </a:rPr>
              <a:t>.</a:t>
            </a:r>
            <a:endParaRPr sz="2400" dirty="0">
              <a:solidFill>
                <a:schemeClr val="tx1"/>
              </a:solidFill>
              <a:latin typeface="Times New Roman" panose="02020603050405020304" pitchFamily="18" charset="0"/>
              <a:cs typeface="Times New Roman" panose="02020603050405020304" pitchFamily="18" charset="0"/>
            </a:endParaRPr>
          </a:p>
          <a:p>
            <a:pPr indent="-457200" algn="just">
              <a:spcBef>
                <a:spcPts val="1200"/>
              </a:spcBef>
              <a:buFont typeface="+mj-lt"/>
              <a:buAutoNum type="arabicPeriod"/>
            </a:pPr>
            <a:r>
              <a:rPr lang="en-GB" sz="2400" dirty="0">
                <a:solidFill>
                  <a:schemeClr val="tx1"/>
                </a:solidFill>
                <a:latin typeface="Times New Roman" panose="02020603050405020304" pitchFamily="18" charset="0"/>
                <a:cs typeface="Times New Roman" panose="02020603050405020304" pitchFamily="18" charset="0"/>
              </a:rPr>
              <a:t>Performing the Model Inference on pre processed data</a:t>
            </a:r>
            <a:endParaRPr sz="2400" dirty="0">
              <a:solidFill>
                <a:schemeClr val="tx1"/>
              </a:solidFill>
              <a:latin typeface="Times New Roman" panose="02020603050405020304" pitchFamily="18" charset="0"/>
              <a:cs typeface="Times New Roman" panose="02020603050405020304" pitchFamily="18" charset="0"/>
            </a:endParaRPr>
          </a:p>
          <a:p>
            <a:pPr indent="-457200" algn="just">
              <a:spcBef>
                <a:spcPts val="1200"/>
              </a:spcBef>
              <a:spcAft>
                <a:spcPts val="1200"/>
              </a:spcAft>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Output prediction results for further action</a:t>
            </a:r>
            <a:endParaRPr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RESULT</a:t>
            </a:r>
            <a:endParaRPr dirty="0">
              <a:latin typeface="Times New Roman" panose="02020603050405020304" pitchFamily="18" charset="0"/>
              <a:cs typeface="Times New Roman" panose="02020603050405020304" pitchFamily="18" charset="0"/>
            </a:endParaRPr>
          </a:p>
        </p:txBody>
      </p:sp>
      <p:sp>
        <p:nvSpPr>
          <p:cNvPr id="109" name="Google Shape;109;p22"/>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4" name="Picture 3">
            <a:extLst>
              <a:ext uri="{FF2B5EF4-FFF2-40B4-BE49-F238E27FC236}">
                <a16:creationId xmlns:a16="http://schemas.microsoft.com/office/drawing/2014/main" id="{E939F65A-37A6-E864-D803-E8F2E02B7299}"/>
              </a:ext>
            </a:extLst>
          </p:cNvPr>
          <p:cNvPicPr>
            <a:picLocks noChangeAspect="1"/>
          </p:cNvPicPr>
          <p:nvPr/>
        </p:nvPicPr>
        <p:blipFill>
          <a:blip r:embed="rId3"/>
          <a:stretch>
            <a:fillRect/>
          </a:stretch>
        </p:blipFill>
        <p:spPr>
          <a:xfrm>
            <a:off x="311701" y="1086280"/>
            <a:ext cx="8619168" cy="3482596"/>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191</TotalTime>
  <Words>692</Words>
  <Application>Microsoft Office PowerPoint</Application>
  <PresentationFormat>On-screen Show (16:9)</PresentationFormat>
  <Paragraphs>59</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Retrospect</vt:lpstr>
      <vt:lpstr>WEATHER PREDICTION USING CNN</vt:lpstr>
      <vt:lpstr>PROPOSED SYSTEM  </vt:lpstr>
      <vt:lpstr>PROBLEM STATEMENT</vt:lpstr>
      <vt:lpstr>PROPOSED SOLUTION</vt:lpstr>
      <vt:lpstr>SYSTEM APPROACH</vt:lpstr>
      <vt:lpstr>ALGORITHM AND DEPLOYMENT</vt:lpstr>
      <vt:lpstr>TRAINING AND PROCESS</vt:lpstr>
      <vt:lpstr>PREDICTION PROCESS</vt:lpstr>
      <vt:lpstr>RESULT</vt:lpstr>
      <vt:lpstr>CONCLUSION</vt:lpstr>
      <vt:lpstr>FUTURE SCOPES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CHURN MODELLING USING CNN</dc:title>
  <dc:creator>RAHUL R</dc:creator>
  <cp:lastModifiedBy>RAHUL R</cp:lastModifiedBy>
  <cp:revision>3</cp:revision>
  <dcterms:modified xsi:type="dcterms:W3CDTF">2024-03-26T17:14:19Z</dcterms:modified>
</cp:coreProperties>
</file>