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  <p:embeddedFontLst>
    <p:embeddedFont>
      <p:font typeface="HVRGIF+ArialMT"/>
      <p:regular r:id="rId23"/>
    </p:embeddedFont>
    <p:embeddedFont>
      <p:font typeface="HQARLR+Calibri-Light,Bold"/>
      <p:regular r:id="rId24"/>
    </p:embeddedFont>
    <p:embeddedFont>
      <p:font typeface="PVEHJL+Arial-BoldMT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font" Target="fonts/font1.fntdata" /><Relationship Id="rId24" Type="http://schemas.openxmlformats.org/officeDocument/2006/relationships/font" Target="fonts/font2.fntdata" /><Relationship Id="rId25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Relationship Id="rId3" Type="http://schemas.openxmlformats.org/officeDocument/2006/relationships/hyperlink" Target="https://www.coursera.org/" TargetMode="External" /><Relationship Id="rId4" Type="http://schemas.openxmlformats.org/officeDocument/2006/relationships/hyperlink" Target="https://www.udacity.com/" TargetMode="External" /><Relationship Id="rId5" Type="http://schemas.openxmlformats.org/officeDocument/2006/relationships/hyperlink" Target="https://www.kaggle.com/learn" TargetMode="Ex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03170" y="3117900"/>
            <a:ext cx="2781027" cy="645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2f2f2"/>
                </a:solidFill>
                <a:latin typeface="Calibri"/>
                <a:cs typeface="Calibri"/>
              </a:rPr>
              <a:t>Detecting</a:t>
            </a:r>
            <a:r>
              <a:rPr dirty="0" sz="2000" b="1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2f2f2"/>
                </a:solidFill>
                <a:latin typeface="Calibri"/>
                <a:cs typeface="Calibri"/>
              </a:rPr>
              <a:t>Spam</a:t>
            </a:r>
            <a:r>
              <a:rPr dirty="0" sz="2000" b="1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2f2f2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1245" y="4023356"/>
            <a:ext cx="1198157" cy="3873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2f2f2"/>
                </a:solidFill>
                <a:latin typeface="Calibri"/>
                <a:cs typeface="Calibri"/>
              </a:rPr>
              <a:t>Student</a:t>
            </a:r>
            <a:r>
              <a:rPr dirty="0" sz="1200" b="1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2f2f2"/>
                </a:solidFill>
                <a:latin typeface="Calibri"/>
                <a:cs typeface="Calibri"/>
              </a:rPr>
              <a:t>Details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2680" y="4290905"/>
            <a:ext cx="585130" cy="355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79358" y="4290905"/>
            <a:ext cx="968658" cy="355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N.GOKUL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RAJ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2680" y="4489027"/>
            <a:ext cx="620663" cy="355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HVRGIF+ArialMT"/>
                <a:cs typeface="HVRGIF+ArialMT"/>
              </a:rPr>
              <a:t>NM</a:t>
            </a:r>
            <a:r>
              <a:rPr dirty="0" sz="1100">
                <a:solidFill>
                  <a:srgbClr val="ffffff"/>
                </a:solidFill>
                <a:latin typeface="HVRGIF+ArialMT"/>
                <a:cs typeface="HVRGIF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HVRGIF+ArialMT"/>
                <a:cs typeface="HVRGIF+ArialMT"/>
              </a:rPr>
              <a:t>Id: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02828" y="4489027"/>
            <a:ext cx="1219578" cy="355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HVRGIF+ArialMT"/>
                <a:cs typeface="HVRGIF+ArialMT"/>
              </a:rPr>
              <a:t>au61772111027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72680" y="4676985"/>
            <a:ext cx="4658005" cy="355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dirty="0" sz="1100" spc="124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GOVERNMENT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ENGINEERING,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SALEM-11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443" y="131343"/>
            <a:ext cx="2224821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633" y="690252"/>
            <a:ext cx="3605954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Model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Development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&amp;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822" y="1176548"/>
            <a:ext cx="1994561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PVEHJL+Arial-BoldMT"/>
                <a:cs typeface="PVEHJL+Arial-BoldMT"/>
              </a:rPr>
              <a:t>Dataset</a:t>
            </a:r>
            <a:r>
              <a:rPr dirty="0" sz="1400" b="1">
                <a:solidFill>
                  <a:srgbClr val="000000"/>
                </a:solidFill>
                <a:latin typeface="PVEHJL+Arial-BoldMT"/>
                <a:cs typeface="PVEHJL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PVEHJL+Arial-BoldMT"/>
                <a:cs typeface="PVEHJL+Arial-BoldMT"/>
              </a:rPr>
              <a:t>Description: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0237" y="1642996"/>
            <a:ext cx="3184644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dataset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contains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set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Emails.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43082" y="2154900"/>
            <a:ext cx="2826593" cy="1555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Size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dataset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is</a:t>
            </a:r>
            <a:r>
              <a:rPr dirty="0" sz="1400" spc="-14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5572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rows</a:t>
            </a:r>
          </a:p>
          <a:p>
            <a:pPr marL="98425" marR="0">
              <a:lnSpc>
                <a:spcPts val="1458"/>
              </a:lnSpc>
              <a:spcBef>
                <a:spcPts val="252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Categorized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into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two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classes</a:t>
            </a:r>
          </a:p>
          <a:p>
            <a:pPr marL="760031" marR="0">
              <a:lnSpc>
                <a:spcPts val="1458"/>
              </a:lnSpc>
              <a:spcBef>
                <a:spcPts val="270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Spam,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Ham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41717" y="3761558"/>
            <a:ext cx="3980139" cy="536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Each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class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has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around</a:t>
            </a:r>
            <a:r>
              <a:rPr dirty="0" sz="1400" spc="-32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2780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sentences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443" y="131343"/>
            <a:ext cx="2224821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633" y="691755"/>
            <a:ext cx="3605953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Model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Development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&amp;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633" y="1593829"/>
            <a:ext cx="2149010" cy="667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Algorithm:</a:t>
            </a:r>
          </a:p>
          <a:p>
            <a:pPr marL="0" marR="0">
              <a:lnSpc>
                <a:spcPts val="151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PVEHJL+Arial-BoldMT"/>
                <a:cs typeface="PVEHJL+Arial-BoldMT"/>
              </a:rPr>
              <a:t>1.</a:t>
            </a:r>
            <a:r>
              <a:rPr dirty="0" sz="1400" b="1">
                <a:solidFill>
                  <a:srgbClr val="000000"/>
                </a:solidFill>
                <a:latin typeface="PVEHJL+Arial-BoldMT"/>
                <a:cs typeface="PVEHJL+Arial-BoldMT"/>
              </a:rPr>
              <a:t>Input:</a:t>
            </a:r>
            <a:r>
              <a:rPr dirty="0" sz="1400" spc="-20" b="1">
                <a:solidFill>
                  <a:srgbClr val="000000"/>
                </a:solidFill>
                <a:latin typeface="PVEHJL+Arial-BoldMT"/>
                <a:cs typeface="PVEHJL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Email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text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4633" y="2015228"/>
            <a:ext cx="8081448" cy="25922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PVEHJL+Arial-BoldMT"/>
                <a:cs typeface="PVEHJL+Arial-BoldMT"/>
              </a:rPr>
              <a:t>2.</a:t>
            </a:r>
            <a:r>
              <a:rPr dirty="0" sz="1400" b="1">
                <a:solidFill>
                  <a:srgbClr val="000000"/>
                </a:solidFill>
                <a:latin typeface="PVEHJL+Arial-BoldMT"/>
                <a:cs typeface="PVEHJL+Arial-BoldMT"/>
              </a:rPr>
              <a:t>Output:</a:t>
            </a:r>
            <a:r>
              <a:rPr dirty="0" sz="1400" spc="-24" b="1">
                <a:solidFill>
                  <a:srgbClr val="000000"/>
                </a:solidFill>
                <a:latin typeface="PVEHJL+Arial-BoldMT"/>
                <a:cs typeface="PVEHJL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Spam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or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non-spam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(ham)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classification</a:t>
            </a:r>
          </a:p>
          <a:p>
            <a:pPr marL="0" marR="0">
              <a:lnSpc>
                <a:spcPts val="1458"/>
              </a:lnSpc>
              <a:spcBef>
                <a:spcPts val="21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Algorithm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Steps:</a:t>
            </a:r>
          </a:p>
          <a:p>
            <a:pPr marL="0" marR="0">
              <a:lnSpc>
                <a:spcPts val="151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HVRGIF+ArialMT"/>
                <a:cs typeface="HVRGIF+ArialMT"/>
              </a:rPr>
              <a:t>•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Preprocess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email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text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(e.g.,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remove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stop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words,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tokenize).</a:t>
            </a:r>
          </a:p>
          <a:p>
            <a:pPr marL="0" marR="0">
              <a:lnSpc>
                <a:spcPts val="1510"/>
              </a:lnSpc>
              <a:spcBef>
                <a:spcPts val="16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HVRGIF+ArialMT"/>
                <a:cs typeface="HVRGIF+ArialMT"/>
              </a:rPr>
              <a:t>•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Extract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features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from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pre-processed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text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(e.g.,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TF-IDF,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N-grams).</a:t>
            </a:r>
          </a:p>
          <a:p>
            <a:pPr marL="0" marR="0">
              <a:lnSpc>
                <a:spcPts val="1510"/>
              </a:lnSpc>
              <a:spcBef>
                <a:spcPts val="11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HVRGIF+ArialMT"/>
                <a:cs typeface="HVRGIF+ArialMT"/>
              </a:rPr>
              <a:t>•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Train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machine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learning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model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on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extracted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features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(e.g.,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logistic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regression,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SVM,</a:t>
            </a:r>
          </a:p>
          <a:p>
            <a:pPr marL="0" marR="0">
              <a:lnSpc>
                <a:spcPts val="1458"/>
              </a:lnSpc>
              <a:spcBef>
                <a:spcPts val="21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naive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Bayes).</a:t>
            </a:r>
          </a:p>
          <a:p>
            <a:pPr marL="0" marR="0">
              <a:lnSpc>
                <a:spcPts val="151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HVRGIF+ArialMT"/>
                <a:cs typeface="HVRGIF+ArialMT"/>
              </a:rPr>
              <a:t>•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Evaluate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trained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model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on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test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dataset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using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metrics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such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as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accuracy,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precision,</a:t>
            </a:r>
          </a:p>
          <a:p>
            <a:pPr marL="0" marR="0">
              <a:lnSpc>
                <a:spcPts val="1458"/>
              </a:lnSpc>
              <a:spcBef>
                <a:spcPts val="21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recall,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F1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score.</a:t>
            </a:r>
          </a:p>
          <a:p>
            <a:pPr marL="0" marR="0">
              <a:lnSpc>
                <a:spcPts val="151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HVRGIF+ArialMT"/>
                <a:cs typeface="HVRGIF+ArialMT"/>
              </a:rPr>
              <a:t>•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Fine-tune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model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experimenting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different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preprocessing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techniques,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feature</a:t>
            </a:r>
          </a:p>
          <a:p>
            <a:pPr marL="0" marR="0">
              <a:lnSpc>
                <a:spcPts val="145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extraction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methods,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model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parameters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improve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performance.</a:t>
            </a:r>
          </a:p>
          <a:p>
            <a:pPr marL="0" marR="0">
              <a:lnSpc>
                <a:spcPts val="151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HVRGIF+ArialMT"/>
                <a:cs typeface="HVRGIF+ArialMT"/>
              </a:rPr>
              <a:t>•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Deploy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trained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model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as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spam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detection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system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real-world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HVRGIF+ArialMT"/>
                <a:cs typeface="HVRGIF+ArialMT"/>
              </a:rPr>
              <a:t>use.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443" y="131343"/>
            <a:ext cx="2224821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633" y="691755"/>
            <a:ext cx="925810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Result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443" y="131343"/>
            <a:ext cx="2224821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609727"/>
            <a:ext cx="4075515" cy="1549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-52">
                <a:solidFill>
                  <a:srgbClr val="404040"/>
                </a:solidFill>
                <a:latin typeface="HQARLR+Calibri-Light,Bold"/>
                <a:cs typeface="HQARLR+Calibri-Light,Bold"/>
              </a:rPr>
              <a:t>Future</a:t>
            </a:r>
            <a:r>
              <a:rPr dirty="0" sz="4800" spc="-162">
                <a:solidFill>
                  <a:srgbClr val="404040"/>
                </a:solidFill>
                <a:latin typeface="HQARLR+Calibri-Light,Bold"/>
                <a:cs typeface="HQARLR+Calibri-Light,Bold"/>
              </a:rPr>
              <a:t> </a:t>
            </a:r>
            <a:r>
              <a:rPr dirty="0" sz="4800" spc="-52">
                <a:solidFill>
                  <a:srgbClr val="404040"/>
                </a:solidFill>
                <a:latin typeface="HQARLR+Calibri-Light,Bold"/>
                <a:cs typeface="HQARLR+Calibri-Light,Bold"/>
              </a:rPr>
              <a:t>Scope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9799" y="1425501"/>
            <a:ext cx="5137432" cy="458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9dbfbe"/>
                </a:solidFill>
                <a:latin typeface="Calibri"/>
                <a:cs typeface="Calibri"/>
              </a:rPr>
              <a:t>1.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Advanced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Techniques:</a:t>
            </a:r>
            <a:r>
              <a:rPr dirty="0" sz="1400" spc="-12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Explore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advanced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79799" y="1622845"/>
            <a:ext cx="5291798" cy="836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techniques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deep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learning,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ensemble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methods,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(NLP)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improve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efficiency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email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detection.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9799" y="2269797"/>
            <a:ext cx="5524841" cy="841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9dbfbe"/>
                </a:solidFill>
                <a:latin typeface="Calibri"/>
                <a:cs typeface="Calibri"/>
              </a:rPr>
              <a:t>2.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Real-Time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Detection:</a:t>
            </a:r>
            <a:r>
              <a:rPr dirty="0" sz="1400" spc="-54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Develop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real-time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detection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systems</a:t>
            </a:r>
          </a:p>
          <a:p>
            <a:pPr marL="0" marR="0">
              <a:lnSpc>
                <a:spcPts val="1458"/>
              </a:lnSpc>
              <a:spcBef>
                <a:spcPts val="4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quickly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filter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emails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are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received,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providing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protection.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9799" y="2922069"/>
            <a:ext cx="5372519" cy="8414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9dbfbe"/>
                </a:solidFill>
                <a:latin typeface="Calibri"/>
                <a:cs typeface="Calibri"/>
              </a:rPr>
              <a:t>3.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Feedback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Integration:</a:t>
            </a:r>
            <a:r>
              <a:rPr dirty="0" sz="1400" spc="-107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Incorporate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feedback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458"/>
              </a:lnSpc>
              <a:spcBef>
                <a:spcPts val="4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detection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continuously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improve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adapt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spamming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techniques.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9799" y="3574341"/>
            <a:ext cx="5480898" cy="8414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9dbfbe"/>
                </a:solidFill>
                <a:latin typeface="Calibri"/>
                <a:cs typeface="Calibri"/>
              </a:rPr>
              <a:t>4.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Multimodal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Detection:</a:t>
            </a:r>
            <a:r>
              <a:rPr dirty="0" sz="1400" spc="-18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Combine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text-based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</a:p>
          <a:p>
            <a:pPr marL="0" marR="0">
              <a:lnSpc>
                <a:spcPts val="1458"/>
              </a:lnSpc>
              <a:spcBef>
                <a:spcPts val="4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modalities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images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metadata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improve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detection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sophisticated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emails.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443" y="131343"/>
            <a:ext cx="2224821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633" y="691755"/>
            <a:ext cx="2210614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Video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of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the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Project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443" y="131343"/>
            <a:ext cx="2224821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609727"/>
            <a:ext cx="3590627" cy="1549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-52">
                <a:solidFill>
                  <a:srgbClr val="404040"/>
                </a:solidFill>
                <a:latin typeface="HQARLR+Calibri-Light,Bold"/>
                <a:cs typeface="HQARLR+Calibri-Light,Bold"/>
              </a:rPr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9799" y="1425501"/>
            <a:ext cx="5435569" cy="1417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  <a:r>
              <a:rPr dirty="0" sz="1450" spc="318">
                <a:solidFill>
                  <a:srgbClr val="9dbfb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conclusion,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email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detection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</a:p>
          <a:p>
            <a:pPr marL="173735" marR="0">
              <a:lnSpc>
                <a:spcPts val="1458"/>
              </a:lnSpc>
              <a:spcBef>
                <a:spcPts val="4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techniques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in</a:t>
            </a:r>
          </a:p>
          <a:p>
            <a:pPr marL="173735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automatically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identifying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filtering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unwanted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emails.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By</a:t>
            </a:r>
          </a:p>
          <a:p>
            <a:pPr marL="173735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leveraging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regression,</a:t>
            </a:r>
          </a:p>
          <a:p>
            <a:pPr marL="173735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support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vector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machines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(SVM),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naive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Bayes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classifiers,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we</a:t>
            </a:r>
          </a:p>
          <a:p>
            <a:pPr marL="173735" marR="0">
              <a:lnSpc>
                <a:spcPts val="1458"/>
              </a:lnSpc>
              <a:spcBef>
                <a:spcPts val="5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could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effectively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classify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emails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non-spam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(ham).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79799" y="2679245"/>
            <a:ext cx="5597730" cy="1417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  <a:r>
              <a:rPr dirty="0" sz="1450" spc="318">
                <a:solidFill>
                  <a:srgbClr val="9dbfb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Moving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forward,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enhance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by</a:t>
            </a:r>
          </a:p>
          <a:p>
            <a:pPr marL="173735" marR="0">
              <a:lnSpc>
                <a:spcPts val="1458"/>
              </a:lnSpc>
              <a:spcBef>
                <a:spcPts val="4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exploring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advanced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techniques,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implementing</a:t>
            </a:r>
          </a:p>
          <a:p>
            <a:pPr marL="173735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real-time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detection,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incorporating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feedback.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</a:p>
          <a:p>
            <a:pPr marL="173735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improvements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could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further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enhance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efficiency</a:t>
            </a:r>
          </a:p>
          <a:p>
            <a:pPr marL="173735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email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detection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systems,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ultimately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improving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</a:p>
          <a:p>
            <a:pPr marL="173735" marR="0">
              <a:lnSpc>
                <a:spcPts val="1458"/>
              </a:lnSpc>
              <a:spcBef>
                <a:spcPts val="5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experience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security.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6360" y="131343"/>
            <a:ext cx="2267904" cy="1070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083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  <a:p>
            <a:pPr marL="0" marR="0">
              <a:lnSpc>
                <a:spcPts val="1667"/>
              </a:lnSpc>
              <a:spcBef>
                <a:spcPts val="2648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Reference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375" y="1115783"/>
            <a:ext cx="3107946" cy="588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213163"/>
                </a:solidFill>
                <a:latin typeface="HVRGIF+ArialMT"/>
                <a:cs typeface="HVRGIF+ArialMT"/>
              </a:rPr>
              <a:t>•</a:t>
            </a:r>
            <a:r>
              <a:rPr dirty="0" sz="1850" spc="206">
                <a:solidFill>
                  <a:srgbClr val="213163"/>
                </a:solidFill>
                <a:latin typeface="HVRGIF+ArialMT"/>
                <a:cs typeface="HVRGIF+ArialMT"/>
              </a:rPr>
              <a:t> </a:t>
            </a:r>
            <a:r>
              <a:rPr dirty="0" sz="1800" u="sng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https://www.coursera.org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6375" y="1491703"/>
            <a:ext cx="3063517" cy="588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213163"/>
                </a:solidFill>
                <a:latin typeface="HVRGIF+ArialMT"/>
                <a:cs typeface="HVRGIF+ArialMT"/>
              </a:rPr>
              <a:t>•</a:t>
            </a:r>
            <a:r>
              <a:rPr dirty="0" sz="1850" spc="206">
                <a:solidFill>
                  <a:srgbClr val="213163"/>
                </a:solidFill>
                <a:latin typeface="HVRGIF+ArialMT"/>
                <a:cs typeface="HVRGIF+ArialMT"/>
              </a:rPr>
              <a:t> </a:t>
            </a:r>
            <a:r>
              <a:rPr dirty="0" sz="1800" u="sng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https://www.udacity.com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375" y="1867623"/>
            <a:ext cx="4626662" cy="963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213163"/>
                </a:solidFill>
                <a:latin typeface="HVRGIF+ArialMT"/>
                <a:cs typeface="HVRGIF+ArialMT"/>
              </a:rPr>
              <a:t>•</a:t>
            </a:r>
            <a:r>
              <a:rPr dirty="0" sz="1850" spc="206">
                <a:solidFill>
                  <a:srgbClr val="213163"/>
                </a:solidFill>
                <a:latin typeface="HVRGIF+ArialMT"/>
                <a:cs typeface="HVRGIF+ArialMT"/>
              </a:rPr>
              <a:t> </a:t>
            </a:r>
            <a:r>
              <a:rPr dirty="0" sz="1800" u="sng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https://www.kaggle.com/lear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</a:p>
          <a:p>
            <a:pPr marL="0" marR="0">
              <a:lnSpc>
                <a:spcPts val="1927"/>
              </a:lnSpc>
              <a:spcBef>
                <a:spcPts val="1082"/>
              </a:spcBef>
              <a:spcAft>
                <a:spcPts val="0"/>
              </a:spcAft>
            </a:pPr>
            <a:r>
              <a:rPr dirty="0" sz="1850">
                <a:solidFill>
                  <a:srgbClr val="213163"/>
                </a:solidFill>
                <a:latin typeface="HVRGIF+ArialMT"/>
                <a:cs typeface="HVRGIF+ArialMT"/>
              </a:rPr>
              <a:t>•</a:t>
            </a:r>
            <a:r>
              <a:rPr dirty="0" sz="1850" spc="206">
                <a:solidFill>
                  <a:srgbClr val="213163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https://codelabs.developers.google.com/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2118826"/>
            <a:ext cx="6000936" cy="2582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33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spc="-54">
                <a:solidFill>
                  <a:srgbClr val="ffffff"/>
                </a:solidFill>
                <a:latin typeface="HQARLR+Calibri-Light,Bold"/>
                <a:cs typeface="HQARLR+Calibri-Light,Bold"/>
              </a:rPr>
              <a:t>Thank</a:t>
            </a:r>
            <a:r>
              <a:rPr dirty="0" sz="8000" spc="-245">
                <a:solidFill>
                  <a:srgbClr val="ffffff"/>
                </a:solidFill>
                <a:latin typeface="HQARLR+Calibri-Light,Bold"/>
                <a:cs typeface="HQARLR+Calibri-Light,Bold"/>
              </a:rPr>
              <a:t> </a:t>
            </a:r>
            <a:r>
              <a:rPr dirty="0" sz="8000" spc="-55">
                <a:solidFill>
                  <a:srgbClr val="ffffff"/>
                </a:solidFill>
                <a:latin typeface="HQARLR+Calibri-Light,Bold"/>
                <a:cs typeface="HQARLR+Calibri-Light,Bold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443" y="131343"/>
            <a:ext cx="2224821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99904" y="2347509"/>
            <a:ext cx="1337444" cy="581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Disclaimer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540" y="2621830"/>
            <a:ext cx="8296941" cy="855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curated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online/offline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resources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educational</a:t>
            </a:r>
          </a:p>
          <a:p>
            <a:pPr marL="2987445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purpose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443" y="131343"/>
            <a:ext cx="2224821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609727"/>
            <a:ext cx="4476734" cy="1549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-52">
                <a:solidFill>
                  <a:srgbClr val="404040"/>
                </a:solidFill>
                <a:latin typeface="HQARLR+Calibri-Light,Bold"/>
                <a:cs typeface="HQARLR+Calibri-Light,Bold"/>
              </a:rPr>
              <a:t>Course</a:t>
            </a:r>
            <a:r>
              <a:rPr dirty="0" sz="4800" spc="-163">
                <a:solidFill>
                  <a:srgbClr val="404040"/>
                </a:solidFill>
                <a:latin typeface="HQARLR+Calibri-Light,Bold"/>
                <a:cs typeface="HQARLR+Calibri-Light,Bold"/>
              </a:rPr>
              <a:t> </a:t>
            </a:r>
            <a:r>
              <a:rPr dirty="0" sz="4800" spc="-52">
                <a:solidFill>
                  <a:srgbClr val="404040"/>
                </a:solidFill>
                <a:latin typeface="HQARLR+Calibri-Light,Bold"/>
                <a:cs typeface="HQARLR+Calibri-Light,Bold"/>
              </a:rPr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59" y="1425100"/>
            <a:ext cx="190313" cy="27374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781"/>
              </a:lnSpc>
              <a:spcBef>
                <a:spcPts val="1624"/>
              </a:spcBef>
              <a:spcAft>
                <a:spcPts val="0"/>
              </a:spcAft>
            </a:pPr>
            <a:r>
              <a:rPr dirty="0" sz="7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781"/>
              </a:lnSpc>
              <a:spcBef>
                <a:spcPts val="1674"/>
              </a:spcBef>
              <a:spcAft>
                <a:spcPts val="0"/>
              </a:spcAft>
            </a:pPr>
            <a:r>
              <a:rPr dirty="0" sz="7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781"/>
              </a:lnSpc>
              <a:spcBef>
                <a:spcPts val="1624"/>
              </a:spcBef>
              <a:spcAft>
                <a:spcPts val="0"/>
              </a:spcAft>
            </a:pPr>
            <a:r>
              <a:rPr dirty="0" sz="7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781"/>
              </a:lnSpc>
              <a:spcBef>
                <a:spcPts val="1674"/>
              </a:spcBef>
              <a:spcAft>
                <a:spcPts val="0"/>
              </a:spcAft>
            </a:pPr>
            <a:r>
              <a:rPr dirty="0" sz="7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781"/>
              </a:lnSpc>
              <a:spcBef>
                <a:spcPts val="1674"/>
              </a:spcBef>
              <a:spcAft>
                <a:spcPts val="0"/>
              </a:spcAft>
            </a:pPr>
            <a:r>
              <a:rPr dirty="0" sz="7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781"/>
              </a:lnSpc>
              <a:spcBef>
                <a:spcPts val="1624"/>
              </a:spcBef>
              <a:spcAft>
                <a:spcPts val="0"/>
              </a:spcAft>
            </a:pPr>
            <a:r>
              <a:rPr dirty="0" sz="7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781"/>
              </a:lnSpc>
              <a:spcBef>
                <a:spcPts val="1674"/>
              </a:spcBef>
              <a:spcAft>
                <a:spcPts val="0"/>
              </a:spcAft>
            </a:pPr>
            <a:r>
              <a:rPr dirty="0" sz="7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781"/>
              </a:lnSpc>
              <a:spcBef>
                <a:spcPts val="1624"/>
              </a:spcBef>
              <a:spcAft>
                <a:spcPts val="0"/>
              </a:spcAft>
            </a:pPr>
            <a:r>
              <a:rPr dirty="0" sz="7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6695" y="1430420"/>
            <a:ext cx="436990" cy="225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Abstract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6695" y="1742332"/>
            <a:ext cx="837790" cy="225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Problem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6695" y="2054245"/>
            <a:ext cx="1862250" cy="1161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Aims,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Objective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Proposed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System/Solution</a:t>
            </a:r>
          </a:p>
          <a:p>
            <a:pPr marL="0" marR="0">
              <a:lnSpc>
                <a:spcPts val="729"/>
              </a:lnSpc>
              <a:spcBef>
                <a:spcPts val="1776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</a:p>
          <a:p>
            <a:pPr marL="0" marR="0">
              <a:lnSpc>
                <a:spcPts val="729"/>
              </a:lnSpc>
              <a:spcBef>
                <a:spcPts val="1726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Development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</a:p>
          <a:p>
            <a:pPr marL="0" marR="0">
              <a:lnSpc>
                <a:spcPts val="729"/>
              </a:lnSpc>
              <a:spcBef>
                <a:spcPts val="1776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Scope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6695" y="3301893"/>
            <a:ext cx="852992" cy="225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Video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6695" y="3613805"/>
            <a:ext cx="527800" cy="225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Conclusion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6695" y="3925717"/>
            <a:ext cx="500974" cy="225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6360" y="131343"/>
            <a:ext cx="2267904" cy="1070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083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  <a:p>
            <a:pPr marL="0" marR="0">
              <a:lnSpc>
                <a:spcPts val="1667"/>
              </a:lnSpc>
              <a:spcBef>
                <a:spcPts val="2648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374" y="1136302"/>
            <a:ext cx="4819677" cy="3598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Email</a:t>
            </a:r>
            <a:r>
              <a:rPr dirty="0" sz="1800" spc="202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spam</a:t>
            </a:r>
            <a:r>
              <a:rPr dirty="0" sz="1800" spc="199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continues</a:t>
            </a:r>
            <a:r>
              <a:rPr dirty="0" sz="1800" spc="19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to</a:t>
            </a:r>
            <a:r>
              <a:rPr dirty="0" sz="1800" spc="201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be</a:t>
            </a:r>
            <a:r>
              <a:rPr dirty="0" sz="1800" spc="19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</a:t>
            </a:r>
            <a:r>
              <a:rPr dirty="0" sz="1800" spc="19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pervasive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issue,</a:t>
            </a:r>
            <a:r>
              <a:rPr dirty="0" sz="1800" spc="2031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causing</a:t>
            </a:r>
            <a:r>
              <a:rPr dirty="0" sz="1800" spc="2029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inconvenience</a:t>
            </a:r>
            <a:r>
              <a:rPr dirty="0" sz="1800" spc="2027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and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potential</a:t>
            </a:r>
            <a:r>
              <a:rPr dirty="0" sz="1800" spc="-43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harm</a:t>
            </a:r>
            <a:r>
              <a:rPr dirty="0" sz="1800" spc="-44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to</a:t>
            </a:r>
            <a:r>
              <a:rPr dirty="0" sz="1800" spc="-41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users.</a:t>
            </a:r>
            <a:r>
              <a:rPr dirty="0" sz="1800" spc="-44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In</a:t>
            </a:r>
            <a:r>
              <a:rPr dirty="0" sz="1800" spc="-41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this</a:t>
            </a:r>
            <a:r>
              <a:rPr dirty="0" sz="1800" spc="-42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project,</a:t>
            </a:r>
            <a:r>
              <a:rPr dirty="0" sz="1800" spc="-43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we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propose</a:t>
            </a:r>
            <a:r>
              <a:rPr dirty="0" sz="1800" spc="156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</a:t>
            </a:r>
            <a:r>
              <a:rPr dirty="0" sz="1800" spc="15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machine</a:t>
            </a:r>
            <a:r>
              <a:rPr dirty="0" sz="1800" spc="157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learning</a:t>
            </a:r>
            <a:r>
              <a:rPr dirty="0" sz="1800" spc="157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approach</a:t>
            </a:r>
            <a:r>
              <a:rPr dirty="0" sz="1800" spc="155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to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automatically</a:t>
            </a:r>
            <a:r>
              <a:rPr dirty="0" sz="1800" spc="6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detect</a:t>
            </a:r>
            <a:r>
              <a:rPr dirty="0" sz="1800" spc="599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spam</a:t>
            </a:r>
            <a:r>
              <a:rPr dirty="0" sz="1800" spc="59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emails.</a:t>
            </a:r>
            <a:r>
              <a:rPr dirty="0" sz="1800" spc="599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project</a:t>
            </a:r>
            <a:r>
              <a:rPr dirty="0" sz="1800" spc="53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involves</a:t>
            </a:r>
            <a:r>
              <a:rPr dirty="0" sz="1800" spc="53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collecting</a:t>
            </a:r>
            <a:r>
              <a:rPr dirty="0" sz="1800" spc="539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</a:t>
            </a:r>
            <a:r>
              <a:rPr dirty="0" sz="1800" spc="53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dataset</a:t>
            </a:r>
            <a:r>
              <a:rPr dirty="0" sz="1800" spc="53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of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labeled</a:t>
            </a:r>
            <a:r>
              <a:rPr dirty="0" sz="1800" spc="916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emails,</a:t>
            </a:r>
            <a:r>
              <a:rPr dirty="0" sz="1800" spc="91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where</a:t>
            </a:r>
            <a:r>
              <a:rPr dirty="0" sz="1800" spc="91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each</a:t>
            </a:r>
            <a:r>
              <a:rPr dirty="0" sz="1800" spc="917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email</a:t>
            </a:r>
            <a:r>
              <a:rPr dirty="0" sz="1800" spc="91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is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classified</a:t>
            </a:r>
            <a:r>
              <a:rPr dirty="0" sz="1800" spc="4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as</a:t>
            </a:r>
            <a:r>
              <a:rPr dirty="0" sz="1800" spc="399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spam</a:t>
            </a:r>
            <a:r>
              <a:rPr dirty="0" sz="1800" spc="399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or</a:t>
            </a:r>
            <a:r>
              <a:rPr dirty="0" sz="1800" spc="399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non-spam</a:t>
            </a:r>
            <a:r>
              <a:rPr dirty="0" sz="1800" spc="397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(ham).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  <a:r>
              <a:rPr dirty="0" sz="1800" spc="5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project</a:t>
            </a:r>
            <a:r>
              <a:rPr dirty="0" sz="1800" spc="55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aims</a:t>
            </a:r>
            <a:r>
              <a:rPr dirty="0" sz="1800" spc="57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to</a:t>
            </a:r>
            <a:r>
              <a:rPr dirty="0" sz="1800" spc="5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develop</a:t>
            </a:r>
            <a:r>
              <a:rPr dirty="0" sz="1800" spc="52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</a:t>
            </a:r>
            <a:r>
              <a:rPr dirty="0" sz="1800" spc="56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robust</a:t>
            </a:r>
            <a:r>
              <a:rPr dirty="0" sz="1800" spc="55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and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efficient</a:t>
            </a:r>
            <a:r>
              <a:rPr dirty="0" sz="1800" spc="175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spam</a:t>
            </a:r>
            <a:r>
              <a:rPr dirty="0" sz="1800" spc="205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detection</a:t>
            </a:r>
            <a:r>
              <a:rPr dirty="0" sz="1800" spc="205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system</a:t>
            </a:r>
            <a:r>
              <a:rPr dirty="0" sz="1800" spc="207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that</a:t>
            </a:r>
            <a:r>
              <a:rPr dirty="0" sz="1800" spc="206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can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be</a:t>
            </a:r>
            <a:r>
              <a:rPr dirty="0" sz="1800" spc="1238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deployed</a:t>
            </a:r>
            <a:r>
              <a:rPr dirty="0" sz="1800" spc="1235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to</a:t>
            </a:r>
            <a:r>
              <a:rPr dirty="0" sz="1800" spc="1241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protect</a:t>
            </a:r>
            <a:r>
              <a:rPr dirty="0" sz="1800" spc="1239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users</a:t>
            </a:r>
            <a:r>
              <a:rPr dirty="0" sz="1800" spc="1239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from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unwanted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and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potentially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harmful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emails.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6360" y="131343"/>
            <a:ext cx="2267904" cy="1070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083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  <a:p>
            <a:pPr marL="0" marR="0">
              <a:lnSpc>
                <a:spcPts val="1667"/>
              </a:lnSpc>
              <a:spcBef>
                <a:spcPts val="2648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Problem</a:t>
            </a: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374" y="1122665"/>
            <a:ext cx="4872774" cy="1958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213163"/>
                </a:solidFill>
                <a:latin typeface="HVRGIF+ArialMT"/>
                <a:cs typeface="HVRGIF+ArialMT"/>
              </a:rPr>
              <a:t>•</a:t>
            </a:r>
            <a:r>
              <a:rPr dirty="0" sz="1850" spc="206">
                <a:solidFill>
                  <a:srgbClr val="213163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Detecting</a:t>
            </a:r>
            <a:r>
              <a:rPr dirty="0" sz="1800" spc="3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Spam</a:t>
            </a:r>
            <a:r>
              <a:rPr dirty="0" sz="1800" spc="39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Emails</a:t>
            </a:r>
            <a:r>
              <a:rPr dirty="0" sz="1800" spc="3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800" spc="3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TensorFlow.</a:t>
            </a:r>
          </a:p>
          <a:p>
            <a:pPr marL="173736" marR="0">
              <a:lnSpc>
                <a:spcPts val="1875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Implement</a:t>
            </a:r>
            <a:r>
              <a:rPr dirty="0" sz="1800" spc="114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 spc="11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dirty="0" sz="1800" spc="11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800" spc="113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deep-learning</a:t>
            </a:r>
          </a:p>
          <a:p>
            <a:pPr marL="173736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800" spc="2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 spc="1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Spam</a:t>
            </a:r>
            <a:r>
              <a:rPr dirty="0" sz="1800" spc="22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Detection.</a:t>
            </a:r>
            <a:r>
              <a:rPr dirty="0" sz="1800" spc="1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 spc="22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800" spc="2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we</a:t>
            </a:r>
          </a:p>
          <a:p>
            <a:pPr marL="173736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800" spc="3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try</a:t>
            </a:r>
            <a:r>
              <a:rPr dirty="0" sz="1800" spc="3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 spc="37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implement</a:t>
            </a:r>
            <a:r>
              <a:rPr dirty="0" sz="1800" spc="39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800" spc="3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 spc="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800" spc="39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Classifier,</a:t>
            </a:r>
          </a:p>
          <a:p>
            <a:pPr marL="173736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800" spc="5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would</a:t>
            </a:r>
            <a:r>
              <a:rPr dirty="0" sz="1800" spc="5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give</a:t>
            </a:r>
            <a:r>
              <a:rPr dirty="0" sz="1800" spc="5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binary</a:t>
            </a:r>
            <a:r>
              <a:rPr dirty="0" sz="1800" spc="5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outputs-</a:t>
            </a:r>
            <a:r>
              <a:rPr dirty="0" sz="1800" spc="5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either</a:t>
            </a:r>
          </a:p>
          <a:p>
            <a:pPr marL="173736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spam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ham.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6360" y="131343"/>
            <a:ext cx="2267904" cy="1070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083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  <a:p>
            <a:pPr marL="0" marR="0">
              <a:lnSpc>
                <a:spcPts val="1667"/>
              </a:lnSpc>
              <a:spcBef>
                <a:spcPts val="2648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Aim</a:t>
            </a: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and</a:t>
            </a: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375" y="1127985"/>
            <a:ext cx="9594211" cy="1412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Aim: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This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project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aims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to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develop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an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effective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spam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email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detection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system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using</a:t>
            </a:r>
          </a:p>
          <a:p>
            <a:pPr marL="0" marR="0">
              <a:lnSpc>
                <a:spcPts val="1875"/>
              </a:lnSpc>
              <a:spcBef>
                <a:spcPts val="34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machine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learning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techniques.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project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will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involve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collecting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dataset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of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labeled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emails,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preprocessing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the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email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text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data,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extracting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relevant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features,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and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training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machine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learning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model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to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classify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emails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as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spam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or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non-spam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HVRGIF+ArialMT"/>
                <a:cs typeface="HVRGIF+ArialMT"/>
              </a:rPr>
              <a:t>(ham).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6360" y="131343"/>
            <a:ext cx="2267904" cy="1070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083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  <a:p>
            <a:pPr marL="0" marR="0">
              <a:lnSpc>
                <a:spcPts val="1667"/>
              </a:lnSpc>
              <a:spcBef>
                <a:spcPts val="2648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Calibri"/>
                <a:cs typeface="Calibri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823" y="2571257"/>
            <a:ext cx="1316642" cy="10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62" marR="0">
              <a:lnSpc>
                <a:spcPts val="1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Collect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127793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labeled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emails,</a:t>
            </a:r>
          </a:p>
          <a:p>
            <a:pPr marL="0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80962" marR="0">
              <a:lnSpc>
                <a:spcPts val="1156"/>
              </a:lnSpc>
              <a:spcBef>
                <a:spcPts val="17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non-spam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(ham)</a:t>
            </a:r>
          </a:p>
          <a:p>
            <a:pPr marL="354012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emails.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5156" y="2571257"/>
            <a:ext cx="1408146" cy="356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Preprocess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7332" y="2571257"/>
            <a:ext cx="1453958" cy="10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1450" marR="0">
              <a:lnSpc>
                <a:spcPts val="1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Extract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</a:p>
          <a:p>
            <a:pPr marL="119062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6987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</a:p>
          <a:p>
            <a:pPr marL="0" marR="0">
              <a:lnSpc>
                <a:spcPts val="1156"/>
              </a:lnSpc>
              <a:spcBef>
                <a:spcPts val="17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techniques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TF</a:t>
            </a:r>
          </a:p>
          <a:p>
            <a:pPr marL="109537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-IDF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N-grams.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27289" y="2571257"/>
            <a:ext cx="1449516" cy="10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4306" marR="0">
              <a:lnSpc>
                <a:spcPts val="1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</a:p>
          <a:p>
            <a:pPr marL="25400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</a:p>
          <a:p>
            <a:pPr marL="150018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Naive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Bayes</a:t>
            </a:r>
          </a:p>
          <a:p>
            <a:pPr marL="0" marR="0">
              <a:lnSpc>
                <a:spcPts val="1156"/>
              </a:lnSpc>
              <a:spcBef>
                <a:spcPts val="17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classifier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Support</a:t>
            </a:r>
          </a:p>
          <a:p>
            <a:pPr marL="165893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68391" y="2571257"/>
            <a:ext cx="923501" cy="356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Evaluate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76886" y="2571257"/>
            <a:ext cx="1459479" cy="13714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8593" marR="0">
              <a:lnSpc>
                <a:spcPts val="1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Develop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user-</a:t>
            </a:r>
          </a:p>
          <a:p>
            <a:pPr marL="34925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friendly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67468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detection</a:t>
            </a:r>
          </a:p>
          <a:p>
            <a:pPr marL="150812" marR="0">
              <a:lnSpc>
                <a:spcPts val="1156"/>
              </a:lnSpc>
              <a:spcBef>
                <a:spcPts val="17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allowing</a:t>
            </a:r>
          </a:p>
          <a:p>
            <a:pPr marL="0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easily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classify</a:t>
            </a:r>
          </a:p>
          <a:p>
            <a:pPr marL="114300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emails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</a:p>
          <a:p>
            <a:pPr marL="319881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non-spam.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17381" y="2740421"/>
            <a:ext cx="1361776" cy="863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prepare</a:t>
            </a:r>
          </a:p>
          <a:p>
            <a:pPr marL="177800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</a:p>
          <a:p>
            <a:pPr marL="147637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</a:p>
          <a:p>
            <a:pPr marL="338931" marR="0">
              <a:lnSpc>
                <a:spcPts val="1156"/>
              </a:lnSpc>
              <a:spcBef>
                <a:spcPts val="17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training.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38997" y="2740421"/>
            <a:ext cx="1384962" cy="10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781" marR="0">
              <a:lnSpc>
                <a:spcPts val="1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14287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trained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</a:p>
          <a:p>
            <a:pPr marL="147637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metrics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  <a:p>
            <a:pPr marL="23018" marR="0">
              <a:lnSpc>
                <a:spcPts val="1156"/>
              </a:lnSpc>
              <a:spcBef>
                <a:spcPts val="17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accuracy,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precision,</a:t>
            </a:r>
          </a:p>
          <a:p>
            <a:pPr marL="0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recall,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F1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score..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03489" y="3417077"/>
            <a:ext cx="1298323" cy="5256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818" marR="0">
              <a:lnSpc>
                <a:spcPts val="1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(SVM),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56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extracted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features.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443" y="131343"/>
            <a:ext cx="2224821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609727"/>
            <a:ext cx="5285759" cy="1549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-52">
                <a:solidFill>
                  <a:srgbClr val="404040"/>
                </a:solidFill>
                <a:latin typeface="HQARLR+Calibri-Light,Bold"/>
                <a:cs typeface="HQARLR+Calibri-Light,Bold"/>
              </a:rPr>
              <a:t>Proposed</a:t>
            </a:r>
            <a:r>
              <a:rPr dirty="0" sz="4800" spc="-164">
                <a:solidFill>
                  <a:srgbClr val="404040"/>
                </a:solidFill>
                <a:latin typeface="HQARLR+Calibri-Light,Bold"/>
                <a:cs typeface="HQARLR+Calibri-Light,Bold"/>
              </a:rPr>
              <a:t> </a:t>
            </a:r>
            <a:r>
              <a:rPr dirty="0" sz="4800" spc="-52">
                <a:solidFill>
                  <a:srgbClr val="404040"/>
                </a:solidFill>
                <a:latin typeface="HQARLR+Calibri-Light,Bold"/>
                <a:cs typeface="HQARLR+Calibri-Light,Bold"/>
              </a:rPr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9799" y="1425501"/>
            <a:ext cx="5590353" cy="4587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dbfbe"/>
                </a:solidFill>
                <a:latin typeface="Calibri"/>
                <a:cs typeface="Calibri"/>
              </a:rPr>
              <a:t>•</a:t>
            </a:r>
            <a:r>
              <a:rPr dirty="0" sz="1450" spc="318">
                <a:solidFill>
                  <a:srgbClr val="9dbfb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Solution: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Gather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dataset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labeled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emails,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email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53535" y="1622845"/>
            <a:ext cx="5408720" cy="1988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labeled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non-spam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(ham).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Preprocess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format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suitable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models.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stop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words,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tokenization,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converting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representations.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Extract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preprocessed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frequency,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TF-IDF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(Term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Frequency-Inverse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Frequency),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N-grams.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Choose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machine-learning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1458"/>
              </a:lnSpc>
              <a:spcBef>
                <a:spcPts val="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detection.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regression,</a:t>
            </a:r>
          </a:p>
          <a:p>
            <a:pPr marL="0" marR="0">
              <a:lnSpc>
                <a:spcPts val="1458"/>
              </a:lnSpc>
              <a:spcBef>
                <a:spcPts val="53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support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vector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machines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(SVM),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naive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Bayes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classifiers.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443" y="131343"/>
            <a:ext cx="2224821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Spam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Emails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633" y="691755"/>
            <a:ext cx="3386686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System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Deployment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PVEHJL+Arial-BoldMT"/>
                <a:cs typeface="PVEHJL+Arial-BoldMT"/>
              </a:rPr>
              <a:t>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pdfcandle</dc:creator>
  <cp:lastModifiedBy>pdfcandle</cp:lastModifiedBy>
  <cp:revision>1</cp:revision>
  <dcterms:modified xsi:type="dcterms:W3CDTF">2024-04-19T01:47:10-07:00</dcterms:modified>
</cp:coreProperties>
</file>