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213E24-141E-4AED-B5E3-93C05837497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80973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213E24-141E-4AED-B5E3-93C05837497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326587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213E24-141E-4AED-B5E3-93C05837497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121075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213E24-141E-4AED-B5E3-93C05837497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315440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13E24-141E-4AED-B5E3-93C05837497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194241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213E24-141E-4AED-B5E3-93C05837497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222758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213E24-141E-4AED-B5E3-93C05837497E}"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368144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213E24-141E-4AED-B5E3-93C05837497E}"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291714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13E24-141E-4AED-B5E3-93C05837497E}"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255031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213E24-141E-4AED-B5E3-93C05837497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205113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213E24-141E-4AED-B5E3-93C05837497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1FF6B-5BFF-451F-B0D0-F3AB64E48763}" type="slidenum">
              <a:rPr lang="en-IN" smtClean="0"/>
              <a:t>‹#›</a:t>
            </a:fld>
            <a:endParaRPr lang="en-IN"/>
          </a:p>
        </p:txBody>
      </p:sp>
    </p:spTree>
    <p:extLst>
      <p:ext uri="{BB962C8B-B14F-4D97-AF65-F5344CB8AC3E}">
        <p14:creationId xmlns:p14="http://schemas.microsoft.com/office/powerpoint/2010/main" val="279722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3E24-141E-4AED-B5E3-93C05837497E}" type="datetimeFigureOut">
              <a:rPr lang="en-IN" smtClean="0"/>
              <a:t>13-02-2023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1FF6B-5BFF-451F-B0D0-F3AB64E48763}" type="slidenum">
              <a:rPr lang="en-IN" smtClean="0"/>
              <a:t>‹#›</a:t>
            </a:fld>
            <a:endParaRPr lang="en-IN"/>
          </a:p>
        </p:txBody>
      </p:sp>
    </p:spTree>
    <p:extLst>
      <p:ext uri="{BB962C8B-B14F-4D97-AF65-F5344CB8AC3E}">
        <p14:creationId xmlns:p14="http://schemas.microsoft.com/office/powerpoint/2010/main" val="328467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8291" y="2302271"/>
            <a:ext cx="8257310" cy="1077218"/>
          </a:xfrm>
          <a:prstGeom prst="rect">
            <a:avLst/>
          </a:prstGeom>
        </p:spPr>
        <p:txBody>
          <a:bodyPr wrap="square">
            <a:spAutoFit/>
          </a:bodyPr>
          <a:lstStyle/>
          <a:p>
            <a:r>
              <a:rPr lang="en-US" sz="3200" b="1" dirty="0">
                <a:solidFill>
                  <a:srgbClr val="252525"/>
                </a:solidFill>
                <a:latin typeface="Verdana" panose="020B0604030504040204" pitchFamily="34" charset="0"/>
                <a:ea typeface="Verdana" panose="020B0604030504040204" pitchFamily="34" charset="0"/>
              </a:rPr>
              <a:t>REST</a:t>
            </a:r>
            <a:r>
              <a:rPr lang="en-US" sz="3200" dirty="0">
                <a:solidFill>
                  <a:srgbClr val="252525"/>
                </a:solidFill>
                <a:latin typeface="Verdana" panose="020B0604030504040204" pitchFamily="34" charset="0"/>
                <a:ea typeface="Verdana" panose="020B0604030504040204" pitchFamily="34" charset="0"/>
              </a:rPr>
              <a:t> stands for </a:t>
            </a:r>
            <a:r>
              <a:rPr lang="en-US" sz="3200" b="1" dirty="0">
                <a:solidFill>
                  <a:srgbClr val="252525"/>
                </a:solidFill>
                <a:latin typeface="Verdana" panose="020B0604030504040204" pitchFamily="34" charset="0"/>
                <a:ea typeface="Verdana" panose="020B0604030504040204" pitchFamily="34" charset="0"/>
              </a:rPr>
              <a:t>Representational State Transfer</a:t>
            </a:r>
            <a:r>
              <a:rPr lang="en-US" sz="3200" dirty="0">
                <a:solidFill>
                  <a:srgbClr val="252525"/>
                </a:solidFill>
                <a:latin typeface="Verdana" panose="020B0604030504040204" pitchFamily="34" charset="0"/>
                <a:ea typeface="Verdana" panose="020B0604030504040204" pitchFamily="34" charset="0"/>
              </a:rPr>
              <a:t>. </a:t>
            </a:r>
            <a:endParaRPr lang="en-IN" sz="3200" dirty="0"/>
          </a:p>
        </p:txBody>
      </p:sp>
    </p:spTree>
    <p:extLst>
      <p:ext uri="{BB962C8B-B14F-4D97-AF65-F5344CB8AC3E}">
        <p14:creationId xmlns:p14="http://schemas.microsoft.com/office/powerpoint/2010/main" val="364976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347" t="15824" r="28024" b="12153"/>
          <a:stretch/>
        </p:blipFill>
        <p:spPr>
          <a:xfrm>
            <a:off x="1291772" y="0"/>
            <a:ext cx="7373257" cy="6403093"/>
          </a:xfrm>
          <a:prstGeom prst="rect">
            <a:avLst/>
          </a:prstGeom>
        </p:spPr>
      </p:pic>
    </p:spTree>
    <p:extLst>
      <p:ext uri="{BB962C8B-B14F-4D97-AF65-F5344CB8AC3E}">
        <p14:creationId xmlns:p14="http://schemas.microsoft.com/office/powerpoint/2010/main" val="65401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454" t="27927" r="25905" b="39137"/>
          <a:stretch/>
        </p:blipFill>
        <p:spPr>
          <a:xfrm>
            <a:off x="116114" y="493486"/>
            <a:ext cx="11439183" cy="4267200"/>
          </a:xfrm>
          <a:prstGeom prst="rect">
            <a:avLst/>
          </a:prstGeom>
        </p:spPr>
      </p:pic>
    </p:spTree>
    <p:extLst>
      <p:ext uri="{BB962C8B-B14F-4D97-AF65-F5344CB8AC3E}">
        <p14:creationId xmlns:p14="http://schemas.microsoft.com/office/powerpoint/2010/main" val="217253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2856" y="305590"/>
            <a:ext cx="10305143" cy="5909310"/>
          </a:xfrm>
          <a:prstGeom prst="rect">
            <a:avLst/>
          </a:prstGeom>
        </p:spPr>
        <p:txBody>
          <a:bodyPr wrap="square">
            <a:spAutoFit/>
          </a:bodyPr>
          <a:lstStyle/>
          <a:p>
            <a:r>
              <a:rPr lang="en-IN" b="1" u="sng" dirty="0"/>
              <a:t>List Users</a:t>
            </a:r>
          </a:p>
          <a:p>
            <a:r>
              <a:rPr lang="en-IN" dirty="0"/>
              <a:t>Let's implement our first RESTful API </a:t>
            </a:r>
            <a:r>
              <a:rPr lang="en-IN" dirty="0" err="1"/>
              <a:t>listUsers</a:t>
            </a:r>
            <a:r>
              <a:rPr lang="en-IN" dirty="0"/>
              <a:t> using the following code in a server.js file −</a:t>
            </a:r>
          </a:p>
          <a:p>
            <a:endParaRPr lang="en-IN" dirty="0"/>
          </a:p>
          <a:p>
            <a:r>
              <a:rPr lang="en-IN" dirty="0"/>
              <a:t>server.js</a:t>
            </a:r>
          </a:p>
          <a:p>
            <a:endParaRPr lang="en-IN" dirty="0"/>
          </a:p>
          <a:p>
            <a:r>
              <a:rPr lang="en-IN" dirty="0" err="1"/>
              <a:t>var</a:t>
            </a:r>
            <a:r>
              <a:rPr lang="en-IN" dirty="0"/>
              <a:t> express = require('express');</a:t>
            </a:r>
          </a:p>
          <a:p>
            <a:r>
              <a:rPr lang="en-IN" dirty="0" err="1"/>
              <a:t>var</a:t>
            </a:r>
            <a:r>
              <a:rPr lang="en-IN" dirty="0"/>
              <a:t> app = express();</a:t>
            </a:r>
          </a:p>
          <a:p>
            <a:r>
              <a:rPr lang="en-IN" dirty="0" err="1"/>
              <a:t>var</a:t>
            </a:r>
            <a:r>
              <a:rPr lang="en-IN" dirty="0"/>
              <a:t> fs = require("fs");</a:t>
            </a:r>
          </a:p>
          <a:p>
            <a:endParaRPr lang="en-IN" dirty="0"/>
          </a:p>
          <a:p>
            <a:r>
              <a:rPr lang="en-IN" dirty="0" err="1"/>
              <a:t>app.get</a:t>
            </a:r>
            <a:r>
              <a:rPr lang="en-IN" dirty="0"/>
              <a:t>('/</a:t>
            </a:r>
            <a:r>
              <a:rPr lang="en-IN" dirty="0" err="1"/>
              <a:t>listUsers</a:t>
            </a:r>
            <a:r>
              <a:rPr lang="en-IN" dirty="0"/>
              <a:t>', function (</a:t>
            </a:r>
            <a:r>
              <a:rPr lang="en-IN" dirty="0" err="1"/>
              <a:t>req</a:t>
            </a:r>
            <a:r>
              <a:rPr lang="en-IN" dirty="0"/>
              <a:t>, res) {</a:t>
            </a:r>
          </a:p>
          <a:p>
            <a:r>
              <a:rPr lang="en-IN" dirty="0"/>
              <a:t>   </a:t>
            </a:r>
            <a:r>
              <a:rPr lang="en-IN" dirty="0" err="1"/>
              <a:t>fs.readFile</a:t>
            </a:r>
            <a:r>
              <a:rPr lang="en-IN" dirty="0"/>
              <a:t>( __</a:t>
            </a:r>
            <a:r>
              <a:rPr lang="en-IN" dirty="0" err="1"/>
              <a:t>dirname</a:t>
            </a:r>
            <a:r>
              <a:rPr lang="en-IN" dirty="0"/>
              <a:t> + "/" + "</a:t>
            </a:r>
            <a:r>
              <a:rPr lang="en-IN" dirty="0" err="1"/>
              <a:t>users.json</a:t>
            </a:r>
            <a:r>
              <a:rPr lang="en-IN" dirty="0"/>
              <a:t>", 'utf8', function (err, data) {</a:t>
            </a:r>
          </a:p>
          <a:p>
            <a:r>
              <a:rPr lang="en-IN" dirty="0"/>
              <a:t>      console.log( data );</a:t>
            </a:r>
          </a:p>
          <a:p>
            <a:r>
              <a:rPr lang="en-IN" dirty="0"/>
              <a:t>      </a:t>
            </a:r>
            <a:r>
              <a:rPr lang="en-IN" dirty="0" err="1"/>
              <a:t>res.end</a:t>
            </a:r>
            <a:r>
              <a:rPr lang="en-IN" dirty="0"/>
              <a:t>( data );</a:t>
            </a:r>
          </a:p>
          <a:p>
            <a:r>
              <a:rPr lang="en-IN" dirty="0"/>
              <a:t>   });</a:t>
            </a:r>
          </a:p>
          <a:p>
            <a:r>
              <a:rPr lang="en-IN" dirty="0"/>
              <a:t>})</a:t>
            </a:r>
          </a:p>
          <a:p>
            <a:endParaRPr lang="en-IN" dirty="0"/>
          </a:p>
          <a:p>
            <a:r>
              <a:rPr lang="en-IN" dirty="0" err="1"/>
              <a:t>var</a:t>
            </a:r>
            <a:r>
              <a:rPr lang="en-IN" dirty="0"/>
              <a:t> server = </a:t>
            </a:r>
            <a:r>
              <a:rPr lang="en-IN" dirty="0" err="1"/>
              <a:t>app.listen</a:t>
            </a:r>
            <a:r>
              <a:rPr lang="en-IN" dirty="0"/>
              <a:t>(8081, function () {</a:t>
            </a:r>
          </a:p>
          <a:p>
            <a:r>
              <a:rPr lang="en-IN" dirty="0"/>
              <a:t>   </a:t>
            </a:r>
            <a:r>
              <a:rPr lang="en-IN" dirty="0" err="1"/>
              <a:t>var</a:t>
            </a:r>
            <a:r>
              <a:rPr lang="en-IN" dirty="0"/>
              <a:t> host = </a:t>
            </a:r>
            <a:r>
              <a:rPr lang="en-IN" dirty="0" err="1"/>
              <a:t>server.address</a:t>
            </a:r>
            <a:r>
              <a:rPr lang="en-IN" dirty="0"/>
              <a:t>().address</a:t>
            </a:r>
          </a:p>
          <a:p>
            <a:r>
              <a:rPr lang="en-IN" dirty="0"/>
              <a:t>   </a:t>
            </a:r>
            <a:r>
              <a:rPr lang="en-IN" dirty="0" err="1"/>
              <a:t>var</a:t>
            </a:r>
            <a:r>
              <a:rPr lang="en-IN" dirty="0"/>
              <a:t> port = </a:t>
            </a:r>
            <a:r>
              <a:rPr lang="en-IN" dirty="0" err="1"/>
              <a:t>server.address</a:t>
            </a:r>
            <a:r>
              <a:rPr lang="en-IN" dirty="0"/>
              <a:t>().port</a:t>
            </a:r>
          </a:p>
          <a:p>
            <a:r>
              <a:rPr lang="en-IN" dirty="0"/>
              <a:t>   console.log("Example app listening at http://%s:%s", host, port)</a:t>
            </a:r>
          </a:p>
          <a:p>
            <a:r>
              <a:rPr lang="en-IN" dirty="0"/>
              <a:t>})</a:t>
            </a:r>
          </a:p>
        </p:txBody>
      </p:sp>
    </p:spTree>
    <p:extLst>
      <p:ext uri="{BB962C8B-B14F-4D97-AF65-F5344CB8AC3E}">
        <p14:creationId xmlns:p14="http://schemas.microsoft.com/office/powerpoint/2010/main" val="95163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827" y="404952"/>
            <a:ext cx="11074401" cy="923330"/>
          </a:xfrm>
          <a:prstGeom prst="rect">
            <a:avLst/>
          </a:prstGeom>
        </p:spPr>
        <p:txBody>
          <a:bodyPr wrap="square">
            <a:spAutoFit/>
          </a:bodyPr>
          <a:lstStyle/>
          <a:p>
            <a:r>
              <a:rPr lang="en-IN" dirty="0"/>
              <a:t>Now try to access defined API using </a:t>
            </a:r>
          </a:p>
          <a:p>
            <a:r>
              <a:rPr lang="en-IN" dirty="0"/>
              <a:t>URL: http://127.0.0.1:8081/listUsers and HTTP Method : GET on local machine </a:t>
            </a:r>
          </a:p>
          <a:p>
            <a:r>
              <a:rPr lang="en-IN" dirty="0"/>
              <a:t>using any REST client. This should produce following result −</a:t>
            </a:r>
          </a:p>
        </p:txBody>
      </p:sp>
      <p:pic>
        <p:nvPicPr>
          <p:cNvPr id="3" name="Picture 2"/>
          <p:cNvPicPr>
            <a:picLocks noChangeAspect="1"/>
          </p:cNvPicPr>
          <p:nvPr/>
        </p:nvPicPr>
        <p:blipFill rotWithShape="1">
          <a:blip r:embed="rId2"/>
          <a:srcRect l="25236" t="19792" r="51673" b="17311"/>
          <a:stretch/>
        </p:blipFill>
        <p:spPr>
          <a:xfrm>
            <a:off x="1872343" y="1451428"/>
            <a:ext cx="4455886" cy="5050972"/>
          </a:xfrm>
          <a:prstGeom prst="rect">
            <a:avLst/>
          </a:prstGeom>
        </p:spPr>
      </p:pic>
    </p:spTree>
    <p:extLst>
      <p:ext uri="{BB962C8B-B14F-4D97-AF65-F5344CB8AC3E}">
        <p14:creationId xmlns:p14="http://schemas.microsoft.com/office/powerpoint/2010/main" val="167442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28" y="383071"/>
            <a:ext cx="10116458" cy="5632311"/>
          </a:xfrm>
          <a:prstGeom prst="rect">
            <a:avLst/>
          </a:prstGeom>
        </p:spPr>
        <p:txBody>
          <a:bodyPr wrap="square">
            <a:spAutoFit/>
          </a:bodyPr>
          <a:lstStyle/>
          <a:p>
            <a:r>
              <a:rPr lang="en-IN" sz="2400" b="1" u="sng" dirty="0"/>
              <a:t>Add User</a:t>
            </a:r>
          </a:p>
          <a:p>
            <a:r>
              <a:rPr lang="en-IN" sz="2400" dirty="0"/>
              <a:t>Following API will show you how to add new user in the list. Following is the detail of the new user −</a:t>
            </a:r>
          </a:p>
          <a:p>
            <a:endParaRPr lang="en-IN" sz="2400" dirty="0"/>
          </a:p>
          <a:p>
            <a:r>
              <a:rPr lang="en-IN" sz="2400" dirty="0"/>
              <a:t>user = {</a:t>
            </a:r>
          </a:p>
          <a:p>
            <a:r>
              <a:rPr lang="en-IN" sz="2400" dirty="0"/>
              <a:t>   "user4" : {</a:t>
            </a:r>
          </a:p>
          <a:p>
            <a:r>
              <a:rPr lang="en-IN" sz="2400" dirty="0"/>
              <a:t>      "name" : "</a:t>
            </a:r>
            <a:r>
              <a:rPr lang="en-IN" sz="2400" dirty="0" err="1"/>
              <a:t>mohit</a:t>
            </a:r>
            <a:r>
              <a:rPr lang="en-IN" sz="2400" dirty="0"/>
              <a:t>",</a:t>
            </a:r>
          </a:p>
          <a:p>
            <a:r>
              <a:rPr lang="en-IN" sz="2400" dirty="0"/>
              <a:t>      "password" : "password4",</a:t>
            </a:r>
          </a:p>
          <a:p>
            <a:r>
              <a:rPr lang="en-IN" sz="2400" dirty="0"/>
              <a:t>      "profession" : "teacher",</a:t>
            </a:r>
          </a:p>
          <a:p>
            <a:r>
              <a:rPr lang="en-IN" sz="2400" dirty="0"/>
              <a:t>      "id": 4</a:t>
            </a:r>
          </a:p>
          <a:p>
            <a:r>
              <a:rPr lang="en-IN" sz="2400" dirty="0"/>
              <a:t>   }</a:t>
            </a:r>
          </a:p>
          <a:p>
            <a:r>
              <a:rPr lang="en-IN" sz="2400" dirty="0"/>
              <a:t>}</a:t>
            </a:r>
          </a:p>
          <a:p>
            <a:r>
              <a:rPr lang="en-IN" sz="2400" dirty="0"/>
              <a:t>You can accept the same input in the form of JSON using Ajax call but for teaching point of view, we are making it hard coded here. Following is the </a:t>
            </a:r>
            <a:r>
              <a:rPr lang="en-IN" sz="2400" dirty="0" err="1"/>
              <a:t>addUser</a:t>
            </a:r>
            <a:r>
              <a:rPr lang="en-IN" sz="2400" dirty="0"/>
              <a:t> API to a new user in the database −</a:t>
            </a:r>
          </a:p>
        </p:txBody>
      </p:sp>
    </p:spTree>
    <p:extLst>
      <p:ext uri="{BB962C8B-B14F-4D97-AF65-F5344CB8AC3E}">
        <p14:creationId xmlns:p14="http://schemas.microsoft.com/office/powerpoint/2010/main" val="86236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55537"/>
            <a:ext cx="6125029" cy="6555641"/>
          </a:xfrm>
          <a:prstGeom prst="rect">
            <a:avLst/>
          </a:prstGeom>
        </p:spPr>
        <p:txBody>
          <a:bodyPr wrap="square">
            <a:spAutoFit/>
          </a:bodyPr>
          <a:lstStyle/>
          <a:p>
            <a:r>
              <a:rPr lang="en-IN" sz="1400" dirty="0"/>
              <a:t>server.js</a:t>
            </a:r>
          </a:p>
          <a:p>
            <a:endParaRPr lang="en-IN" sz="1400" dirty="0"/>
          </a:p>
          <a:p>
            <a:r>
              <a:rPr lang="en-IN" sz="1400" dirty="0" err="1"/>
              <a:t>var</a:t>
            </a:r>
            <a:r>
              <a:rPr lang="en-IN" sz="1400" dirty="0"/>
              <a:t> express = require('express');</a:t>
            </a:r>
          </a:p>
          <a:p>
            <a:r>
              <a:rPr lang="en-IN" sz="1400" dirty="0" err="1"/>
              <a:t>var</a:t>
            </a:r>
            <a:r>
              <a:rPr lang="en-IN" sz="1400" dirty="0"/>
              <a:t> app = express();</a:t>
            </a:r>
          </a:p>
          <a:p>
            <a:r>
              <a:rPr lang="en-IN" sz="1400" dirty="0" err="1"/>
              <a:t>var</a:t>
            </a:r>
            <a:r>
              <a:rPr lang="en-IN" sz="1400" dirty="0"/>
              <a:t> fs = require("fs");</a:t>
            </a:r>
          </a:p>
          <a:p>
            <a:endParaRPr lang="en-IN" sz="1400" dirty="0"/>
          </a:p>
          <a:p>
            <a:r>
              <a:rPr lang="en-IN" sz="1400" dirty="0" err="1"/>
              <a:t>var</a:t>
            </a:r>
            <a:r>
              <a:rPr lang="en-IN" sz="1400" dirty="0"/>
              <a:t> user = {</a:t>
            </a:r>
          </a:p>
          <a:p>
            <a:r>
              <a:rPr lang="en-IN" sz="1400" dirty="0"/>
              <a:t>   "user4" : {</a:t>
            </a:r>
          </a:p>
          <a:p>
            <a:r>
              <a:rPr lang="en-IN" sz="1400" dirty="0"/>
              <a:t>      "name" : "</a:t>
            </a:r>
            <a:r>
              <a:rPr lang="en-IN" sz="1400" dirty="0" err="1"/>
              <a:t>mohit</a:t>
            </a:r>
            <a:r>
              <a:rPr lang="en-IN" sz="1400" dirty="0"/>
              <a:t>",</a:t>
            </a:r>
          </a:p>
          <a:p>
            <a:r>
              <a:rPr lang="en-IN" sz="1400" dirty="0"/>
              <a:t>      "password" : "password4",</a:t>
            </a:r>
          </a:p>
          <a:p>
            <a:r>
              <a:rPr lang="en-IN" sz="1400" dirty="0"/>
              <a:t>      "profession" : "teacher",</a:t>
            </a:r>
          </a:p>
          <a:p>
            <a:r>
              <a:rPr lang="en-IN" sz="1400" dirty="0"/>
              <a:t>      "id": 4</a:t>
            </a:r>
          </a:p>
          <a:p>
            <a:r>
              <a:rPr lang="en-IN" sz="1400" dirty="0"/>
              <a:t>   }</a:t>
            </a:r>
          </a:p>
          <a:p>
            <a:r>
              <a:rPr lang="en-IN" sz="1400" dirty="0"/>
              <a:t>}</a:t>
            </a:r>
          </a:p>
          <a:p>
            <a:endParaRPr lang="en-IN" sz="1400" dirty="0"/>
          </a:p>
          <a:p>
            <a:r>
              <a:rPr lang="en-IN" sz="1400" dirty="0" err="1"/>
              <a:t>app.post</a:t>
            </a:r>
            <a:r>
              <a:rPr lang="en-IN" sz="1400" dirty="0"/>
              <a:t>('/</a:t>
            </a:r>
            <a:r>
              <a:rPr lang="en-IN" sz="1400" dirty="0" err="1"/>
              <a:t>addUser</a:t>
            </a:r>
            <a:r>
              <a:rPr lang="en-IN" sz="1400" dirty="0"/>
              <a:t>', function (</a:t>
            </a:r>
            <a:r>
              <a:rPr lang="en-IN" sz="1400" dirty="0" err="1"/>
              <a:t>req</a:t>
            </a:r>
            <a:r>
              <a:rPr lang="en-IN" sz="1400" dirty="0"/>
              <a:t>, res) {</a:t>
            </a:r>
          </a:p>
          <a:p>
            <a:r>
              <a:rPr lang="en-IN" sz="1400" dirty="0"/>
              <a:t>   // First read existing users.</a:t>
            </a:r>
          </a:p>
          <a:p>
            <a:r>
              <a:rPr lang="en-IN" sz="1400" dirty="0"/>
              <a:t>   </a:t>
            </a:r>
            <a:r>
              <a:rPr lang="en-IN" sz="1400" dirty="0" err="1"/>
              <a:t>fs.readFile</a:t>
            </a:r>
            <a:r>
              <a:rPr lang="en-IN" sz="1400" dirty="0"/>
              <a:t>( __</a:t>
            </a:r>
            <a:r>
              <a:rPr lang="en-IN" sz="1400" dirty="0" err="1"/>
              <a:t>dirname</a:t>
            </a:r>
            <a:r>
              <a:rPr lang="en-IN" sz="1400" dirty="0"/>
              <a:t> + "/" + "</a:t>
            </a:r>
            <a:r>
              <a:rPr lang="en-IN" sz="1400" dirty="0" err="1"/>
              <a:t>users.json</a:t>
            </a:r>
            <a:r>
              <a:rPr lang="en-IN" sz="1400" dirty="0"/>
              <a:t>", 'utf8', function (err, data) {</a:t>
            </a:r>
          </a:p>
          <a:p>
            <a:r>
              <a:rPr lang="en-IN" sz="1400" dirty="0"/>
              <a:t>      data = </a:t>
            </a:r>
            <a:r>
              <a:rPr lang="en-IN" sz="1400" dirty="0" err="1"/>
              <a:t>JSON.parse</a:t>
            </a:r>
            <a:r>
              <a:rPr lang="en-IN" sz="1400" dirty="0"/>
              <a:t>( data );</a:t>
            </a:r>
          </a:p>
          <a:p>
            <a:r>
              <a:rPr lang="en-IN" sz="1400" dirty="0"/>
              <a:t>      data["user4"] = user["user4"];</a:t>
            </a:r>
          </a:p>
          <a:p>
            <a:r>
              <a:rPr lang="en-IN" sz="1400" dirty="0"/>
              <a:t>      console.log( data );</a:t>
            </a:r>
          </a:p>
          <a:p>
            <a:r>
              <a:rPr lang="en-IN" sz="1400" dirty="0"/>
              <a:t>      </a:t>
            </a:r>
            <a:r>
              <a:rPr lang="en-IN" sz="1400" dirty="0" err="1"/>
              <a:t>res.end</a:t>
            </a:r>
            <a:r>
              <a:rPr lang="en-IN" sz="1400" dirty="0"/>
              <a:t>( </a:t>
            </a:r>
            <a:r>
              <a:rPr lang="en-IN" sz="1400" dirty="0" err="1"/>
              <a:t>JSON.stringify</a:t>
            </a:r>
            <a:r>
              <a:rPr lang="en-IN" sz="1400" dirty="0"/>
              <a:t>(data));</a:t>
            </a:r>
          </a:p>
          <a:p>
            <a:r>
              <a:rPr lang="en-IN" sz="1400" dirty="0"/>
              <a:t>   });</a:t>
            </a:r>
          </a:p>
          <a:p>
            <a:r>
              <a:rPr lang="en-IN" sz="1400" dirty="0"/>
              <a:t>})</a:t>
            </a:r>
          </a:p>
          <a:p>
            <a:endParaRPr lang="en-IN" sz="1400" dirty="0"/>
          </a:p>
          <a:p>
            <a:r>
              <a:rPr lang="en-IN" sz="1400" dirty="0" err="1"/>
              <a:t>var</a:t>
            </a:r>
            <a:r>
              <a:rPr lang="en-IN" sz="1400" dirty="0"/>
              <a:t> server = </a:t>
            </a:r>
            <a:r>
              <a:rPr lang="en-IN" sz="1400" dirty="0" err="1"/>
              <a:t>app.listen</a:t>
            </a:r>
            <a:r>
              <a:rPr lang="en-IN" sz="1400" dirty="0"/>
              <a:t>(8081, function () {</a:t>
            </a:r>
          </a:p>
          <a:p>
            <a:r>
              <a:rPr lang="en-IN" sz="1400" dirty="0"/>
              <a:t>   </a:t>
            </a:r>
            <a:r>
              <a:rPr lang="en-IN" sz="1400" dirty="0" err="1"/>
              <a:t>var</a:t>
            </a:r>
            <a:r>
              <a:rPr lang="en-IN" sz="1400" dirty="0"/>
              <a:t> host = </a:t>
            </a:r>
            <a:r>
              <a:rPr lang="en-IN" sz="1400" dirty="0" err="1"/>
              <a:t>server.address</a:t>
            </a:r>
            <a:r>
              <a:rPr lang="en-IN" sz="1400" dirty="0"/>
              <a:t>().address</a:t>
            </a:r>
          </a:p>
          <a:p>
            <a:r>
              <a:rPr lang="en-IN" sz="1400" dirty="0"/>
              <a:t>   </a:t>
            </a:r>
            <a:r>
              <a:rPr lang="en-IN" sz="1400" dirty="0" err="1"/>
              <a:t>var</a:t>
            </a:r>
            <a:r>
              <a:rPr lang="en-IN" sz="1400" dirty="0"/>
              <a:t> port = </a:t>
            </a:r>
            <a:r>
              <a:rPr lang="en-IN" sz="1400" dirty="0" err="1"/>
              <a:t>server.address</a:t>
            </a:r>
            <a:r>
              <a:rPr lang="en-IN" sz="1400" dirty="0"/>
              <a:t>().port</a:t>
            </a:r>
          </a:p>
          <a:p>
            <a:r>
              <a:rPr lang="en-IN" sz="1400" dirty="0"/>
              <a:t>   console.log("Example app listening at http://%s:%s", host, port)</a:t>
            </a:r>
          </a:p>
          <a:p>
            <a:r>
              <a:rPr lang="en-IN" sz="1400" dirty="0"/>
              <a:t>})</a:t>
            </a:r>
          </a:p>
        </p:txBody>
      </p:sp>
    </p:spTree>
    <p:extLst>
      <p:ext uri="{BB962C8B-B14F-4D97-AF65-F5344CB8AC3E}">
        <p14:creationId xmlns:p14="http://schemas.microsoft.com/office/powerpoint/2010/main" val="217514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678772"/>
            <a:ext cx="9347201" cy="3170099"/>
          </a:xfrm>
          <a:prstGeom prst="rect">
            <a:avLst/>
          </a:prstGeom>
        </p:spPr>
        <p:txBody>
          <a:bodyPr wrap="square">
            <a:spAutoFit/>
          </a:bodyPr>
          <a:lstStyle/>
          <a:p>
            <a:r>
              <a:rPr lang="en-IN" sz="2000" dirty="0"/>
              <a:t>Now try to access defined API using URL: http://127.0.0.1:8081/addUser and HTTP Method : POST on local machine using any REST client. This should produce following result −</a:t>
            </a:r>
          </a:p>
          <a:p>
            <a:endParaRPr lang="en-IN" sz="2000" dirty="0"/>
          </a:p>
          <a:p>
            <a:r>
              <a:rPr lang="en-IN" sz="2000" dirty="0"/>
              <a:t>{</a:t>
            </a:r>
          </a:p>
          <a:p>
            <a:r>
              <a:rPr lang="en-IN" sz="2000" dirty="0"/>
              <a:t>   "user1":{"name":"mahesh","password":"password1","profession":"teacher","id":1},</a:t>
            </a:r>
          </a:p>
          <a:p>
            <a:r>
              <a:rPr lang="en-IN" sz="2000" dirty="0"/>
              <a:t>   "user2":{"name":"suresh","password":"password2","profession":"librarian","id":2},</a:t>
            </a:r>
          </a:p>
          <a:p>
            <a:r>
              <a:rPr lang="en-IN" sz="2000" dirty="0"/>
              <a:t>   "user3":{"name":"ramesh","password":"password3","profession":"clerk","id":3},</a:t>
            </a:r>
          </a:p>
          <a:p>
            <a:r>
              <a:rPr lang="en-IN" sz="2000" dirty="0"/>
              <a:t>   "user4":{"name":"mohit","password":"password4","profession":"teacher","id":4}</a:t>
            </a:r>
          </a:p>
          <a:p>
            <a:r>
              <a:rPr lang="en-IN" sz="2000" dirty="0"/>
              <a:t>}</a:t>
            </a:r>
          </a:p>
        </p:txBody>
      </p:sp>
    </p:spTree>
    <p:extLst>
      <p:ext uri="{BB962C8B-B14F-4D97-AF65-F5344CB8AC3E}">
        <p14:creationId xmlns:p14="http://schemas.microsoft.com/office/powerpoint/2010/main" val="172984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71" y="101598"/>
            <a:ext cx="12003316" cy="6740307"/>
          </a:xfrm>
          <a:prstGeom prst="rect">
            <a:avLst/>
          </a:prstGeom>
        </p:spPr>
        <p:txBody>
          <a:bodyPr wrap="square">
            <a:spAutoFit/>
          </a:bodyPr>
          <a:lstStyle/>
          <a:p>
            <a:r>
              <a:rPr lang="en-IN" b="1" u="sng" dirty="0"/>
              <a:t>Show Detail</a:t>
            </a:r>
          </a:p>
          <a:p>
            <a:r>
              <a:rPr lang="en-IN" dirty="0"/>
              <a:t>Now we will implement an API which will be called using user ID and it will display the detail of the corresponding user.</a:t>
            </a:r>
          </a:p>
          <a:p>
            <a:endParaRPr lang="en-IN" dirty="0"/>
          </a:p>
          <a:p>
            <a:r>
              <a:rPr lang="en-IN" dirty="0"/>
              <a:t>server.js</a:t>
            </a:r>
          </a:p>
          <a:p>
            <a:endParaRPr lang="en-IN" dirty="0"/>
          </a:p>
          <a:p>
            <a:r>
              <a:rPr lang="en-IN" dirty="0" err="1"/>
              <a:t>var</a:t>
            </a:r>
            <a:r>
              <a:rPr lang="en-IN" dirty="0"/>
              <a:t> express = require('express');</a:t>
            </a:r>
          </a:p>
          <a:p>
            <a:r>
              <a:rPr lang="en-IN" dirty="0" err="1"/>
              <a:t>var</a:t>
            </a:r>
            <a:r>
              <a:rPr lang="en-IN" dirty="0"/>
              <a:t> app = express();</a:t>
            </a:r>
          </a:p>
          <a:p>
            <a:r>
              <a:rPr lang="en-IN" dirty="0" err="1"/>
              <a:t>var</a:t>
            </a:r>
            <a:r>
              <a:rPr lang="en-IN" dirty="0"/>
              <a:t> fs = require("fs");</a:t>
            </a:r>
          </a:p>
          <a:p>
            <a:endParaRPr lang="en-IN" dirty="0"/>
          </a:p>
          <a:p>
            <a:r>
              <a:rPr lang="en-IN" dirty="0" err="1"/>
              <a:t>app.get</a:t>
            </a:r>
            <a:r>
              <a:rPr lang="en-IN" dirty="0"/>
              <a:t>('/:id', function (</a:t>
            </a:r>
            <a:r>
              <a:rPr lang="en-IN" dirty="0" err="1"/>
              <a:t>req</a:t>
            </a:r>
            <a:r>
              <a:rPr lang="en-IN" dirty="0"/>
              <a:t>, res) {</a:t>
            </a:r>
          </a:p>
          <a:p>
            <a:r>
              <a:rPr lang="en-IN" dirty="0"/>
              <a:t>   // First read existing users.</a:t>
            </a:r>
          </a:p>
          <a:p>
            <a:r>
              <a:rPr lang="en-IN" dirty="0"/>
              <a:t>   </a:t>
            </a:r>
            <a:r>
              <a:rPr lang="en-IN" dirty="0" err="1"/>
              <a:t>fs.readFile</a:t>
            </a:r>
            <a:r>
              <a:rPr lang="en-IN" dirty="0"/>
              <a:t>( __</a:t>
            </a:r>
            <a:r>
              <a:rPr lang="en-IN" dirty="0" err="1"/>
              <a:t>dirname</a:t>
            </a:r>
            <a:r>
              <a:rPr lang="en-IN" dirty="0"/>
              <a:t> + "/" + "</a:t>
            </a:r>
            <a:r>
              <a:rPr lang="en-IN" dirty="0" err="1"/>
              <a:t>users.json</a:t>
            </a:r>
            <a:r>
              <a:rPr lang="en-IN" dirty="0"/>
              <a:t>", 'utf8', function (err, data) {</a:t>
            </a:r>
          </a:p>
          <a:p>
            <a:r>
              <a:rPr lang="en-IN" dirty="0"/>
              <a:t>      </a:t>
            </a:r>
            <a:r>
              <a:rPr lang="en-IN" dirty="0" err="1"/>
              <a:t>var</a:t>
            </a:r>
            <a:r>
              <a:rPr lang="en-IN" dirty="0"/>
              <a:t> users = </a:t>
            </a:r>
            <a:r>
              <a:rPr lang="en-IN" dirty="0" err="1"/>
              <a:t>JSON.parse</a:t>
            </a:r>
            <a:r>
              <a:rPr lang="en-IN" dirty="0"/>
              <a:t>( data );</a:t>
            </a:r>
          </a:p>
          <a:p>
            <a:r>
              <a:rPr lang="en-IN" dirty="0"/>
              <a:t>      </a:t>
            </a:r>
            <a:r>
              <a:rPr lang="en-IN" dirty="0" err="1"/>
              <a:t>var</a:t>
            </a:r>
            <a:r>
              <a:rPr lang="en-IN" dirty="0"/>
              <a:t> user = users["user" + req.params.id] </a:t>
            </a:r>
          </a:p>
          <a:p>
            <a:r>
              <a:rPr lang="en-IN" dirty="0"/>
              <a:t>      console.log( user );</a:t>
            </a:r>
          </a:p>
          <a:p>
            <a:r>
              <a:rPr lang="en-IN" dirty="0"/>
              <a:t>      </a:t>
            </a:r>
            <a:r>
              <a:rPr lang="en-IN" dirty="0" err="1"/>
              <a:t>res.end</a:t>
            </a:r>
            <a:r>
              <a:rPr lang="en-IN" dirty="0"/>
              <a:t>( </a:t>
            </a:r>
            <a:r>
              <a:rPr lang="en-IN" dirty="0" err="1"/>
              <a:t>JSON.stringify</a:t>
            </a:r>
            <a:r>
              <a:rPr lang="en-IN" dirty="0"/>
              <a:t>(user));</a:t>
            </a:r>
          </a:p>
          <a:p>
            <a:r>
              <a:rPr lang="en-IN" dirty="0"/>
              <a:t>   });</a:t>
            </a:r>
          </a:p>
          <a:p>
            <a:r>
              <a:rPr lang="en-IN" dirty="0"/>
              <a:t>})</a:t>
            </a:r>
          </a:p>
          <a:p>
            <a:endParaRPr lang="en-IN" dirty="0"/>
          </a:p>
          <a:p>
            <a:r>
              <a:rPr lang="en-IN" dirty="0" err="1"/>
              <a:t>var</a:t>
            </a:r>
            <a:r>
              <a:rPr lang="en-IN" dirty="0"/>
              <a:t> server = </a:t>
            </a:r>
            <a:r>
              <a:rPr lang="en-IN" dirty="0" err="1"/>
              <a:t>app.listen</a:t>
            </a:r>
            <a:r>
              <a:rPr lang="en-IN" dirty="0"/>
              <a:t>(8081, function () {</a:t>
            </a:r>
          </a:p>
          <a:p>
            <a:r>
              <a:rPr lang="en-IN" dirty="0"/>
              <a:t>   </a:t>
            </a:r>
            <a:r>
              <a:rPr lang="en-IN" dirty="0" err="1"/>
              <a:t>var</a:t>
            </a:r>
            <a:r>
              <a:rPr lang="en-IN" dirty="0"/>
              <a:t> host = </a:t>
            </a:r>
            <a:r>
              <a:rPr lang="en-IN" dirty="0" err="1"/>
              <a:t>server.address</a:t>
            </a:r>
            <a:r>
              <a:rPr lang="en-IN" dirty="0"/>
              <a:t>().address</a:t>
            </a:r>
          </a:p>
          <a:p>
            <a:r>
              <a:rPr lang="en-IN" dirty="0"/>
              <a:t>   </a:t>
            </a:r>
            <a:r>
              <a:rPr lang="en-IN" dirty="0" err="1"/>
              <a:t>var</a:t>
            </a:r>
            <a:r>
              <a:rPr lang="en-IN" dirty="0"/>
              <a:t> port = </a:t>
            </a:r>
            <a:r>
              <a:rPr lang="en-IN" dirty="0" err="1"/>
              <a:t>server.address</a:t>
            </a:r>
            <a:r>
              <a:rPr lang="en-IN" dirty="0"/>
              <a:t>().port</a:t>
            </a:r>
          </a:p>
          <a:p>
            <a:r>
              <a:rPr lang="en-IN" dirty="0"/>
              <a:t>   console.log("Example app listening at http://%s:%s", host, port)</a:t>
            </a:r>
          </a:p>
          <a:p>
            <a:r>
              <a:rPr lang="en-IN" dirty="0"/>
              <a:t>})</a:t>
            </a:r>
          </a:p>
        </p:txBody>
      </p:sp>
    </p:spTree>
    <p:extLst>
      <p:ext uri="{BB962C8B-B14F-4D97-AF65-F5344CB8AC3E}">
        <p14:creationId xmlns:p14="http://schemas.microsoft.com/office/powerpoint/2010/main" val="222551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342" y="381338"/>
            <a:ext cx="10508343" cy="1323439"/>
          </a:xfrm>
          <a:prstGeom prst="rect">
            <a:avLst/>
          </a:prstGeom>
        </p:spPr>
        <p:txBody>
          <a:bodyPr wrap="square">
            <a:spAutoFit/>
          </a:bodyPr>
          <a:lstStyle/>
          <a:p>
            <a:r>
              <a:rPr lang="en-IN" sz="2000" dirty="0"/>
              <a:t>Now try to access defined API using URL: http://127.0.0.1:8081/2 and HTTP Method : GET on local machine using any REST client. This should produce following result −</a:t>
            </a:r>
          </a:p>
          <a:p>
            <a:endParaRPr lang="en-IN" sz="2000" dirty="0"/>
          </a:p>
          <a:p>
            <a:r>
              <a:rPr lang="en-IN" sz="2000" dirty="0"/>
              <a:t>{"name":"suresh","password":"password2","profession":"librarian","id":2}</a:t>
            </a:r>
          </a:p>
        </p:txBody>
      </p:sp>
    </p:spTree>
    <p:extLst>
      <p:ext uri="{BB962C8B-B14F-4D97-AF65-F5344CB8AC3E}">
        <p14:creationId xmlns:p14="http://schemas.microsoft.com/office/powerpoint/2010/main" val="226545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685" y="29028"/>
            <a:ext cx="11553372" cy="6740307"/>
          </a:xfrm>
          <a:prstGeom prst="rect">
            <a:avLst/>
          </a:prstGeom>
        </p:spPr>
        <p:txBody>
          <a:bodyPr wrap="square">
            <a:spAutoFit/>
          </a:bodyPr>
          <a:lstStyle/>
          <a:p>
            <a:r>
              <a:rPr lang="en-IN" b="1" u="sng" dirty="0"/>
              <a:t>Delete User</a:t>
            </a:r>
          </a:p>
          <a:p>
            <a:r>
              <a:rPr lang="en-IN" dirty="0"/>
              <a:t>This API is very similar to </a:t>
            </a:r>
            <a:r>
              <a:rPr lang="en-IN" dirty="0" err="1"/>
              <a:t>addUser</a:t>
            </a:r>
            <a:r>
              <a:rPr lang="en-IN" dirty="0"/>
              <a:t> API where we receive input data through </a:t>
            </a:r>
            <a:r>
              <a:rPr lang="en-IN" dirty="0" err="1"/>
              <a:t>req.body</a:t>
            </a:r>
            <a:r>
              <a:rPr lang="en-IN" dirty="0"/>
              <a:t> and </a:t>
            </a:r>
            <a:endParaRPr lang="en-IN" dirty="0" smtClean="0"/>
          </a:p>
          <a:p>
            <a:r>
              <a:rPr lang="en-IN" dirty="0" smtClean="0"/>
              <a:t>then </a:t>
            </a:r>
            <a:r>
              <a:rPr lang="en-IN" dirty="0"/>
              <a:t>based on user ID we delete that user from the database. </a:t>
            </a:r>
            <a:endParaRPr lang="en-IN" dirty="0" smtClean="0"/>
          </a:p>
          <a:p>
            <a:r>
              <a:rPr lang="en-IN" dirty="0" smtClean="0"/>
              <a:t>To </a:t>
            </a:r>
            <a:r>
              <a:rPr lang="en-IN" dirty="0"/>
              <a:t>keep our program simple we assume we are going to delete user with ID 2.</a:t>
            </a:r>
          </a:p>
          <a:p>
            <a:r>
              <a:rPr lang="en-IN" u="sng" dirty="0" smtClean="0"/>
              <a:t>server.js</a:t>
            </a:r>
            <a:endParaRPr lang="en-IN" u="sng" dirty="0"/>
          </a:p>
          <a:p>
            <a:r>
              <a:rPr lang="en-IN" dirty="0" err="1" smtClean="0"/>
              <a:t>var</a:t>
            </a:r>
            <a:r>
              <a:rPr lang="en-IN" dirty="0" smtClean="0"/>
              <a:t> </a:t>
            </a:r>
            <a:r>
              <a:rPr lang="en-IN" dirty="0"/>
              <a:t>express = require('express');</a:t>
            </a:r>
          </a:p>
          <a:p>
            <a:r>
              <a:rPr lang="en-IN" dirty="0" err="1"/>
              <a:t>var</a:t>
            </a:r>
            <a:r>
              <a:rPr lang="en-IN" dirty="0"/>
              <a:t> app = express();</a:t>
            </a:r>
          </a:p>
          <a:p>
            <a:r>
              <a:rPr lang="en-IN" dirty="0" err="1"/>
              <a:t>var</a:t>
            </a:r>
            <a:r>
              <a:rPr lang="en-IN" dirty="0"/>
              <a:t> fs = require("fs");</a:t>
            </a:r>
          </a:p>
          <a:p>
            <a:endParaRPr lang="en-IN" dirty="0"/>
          </a:p>
          <a:p>
            <a:r>
              <a:rPr lang="en-IN" dirty="0" err="1"/>
              <a:t>var</a:t>
            </a:r>
            <a:r>
              <a:rPr lang="en-IN" dirty="0"/>
              <a:t> id = 2;</a:t>
            </a:r>
          </a:p>
          <a:p>
            <a:endParaRPr lang="en-IN" dirty="0"/>
          </a:p>
          <a:p>
            <a:r>
              <a:rPr lang="en-IN" dirty="0" err="1"/>
              <a:t>app.delete</a:t>
            </a:r>
            <a:r>
              <a:rPr lang="en-IN" dirty="0"/>
              <a:t>('/</a:t>
            </a:r>
            <a:r>
              <a:rPr lang="en-IN" dirty="0" err="1"/>
              <a:t>deleteUser</a:t>
            </a:r>
            <a:r>
              <a:rPr lang="en-IN" dirty="0"/>
              <a:t>', function (</a:t>
            </a:r>
            <a:r>
              <a:rPr lang="en-IN" dirty="0" err="1"/>
              <a:t>req</a:t>
            </a:r>
            <a:r>
              <a:rPr lang="en-IN" dirty="0"/>
              <a:t>, res) {</a:t>
            </a:r>
          </a:p>
          <a:p>
            <a:r>
              <a:rPr lang="en-IN" dirty="0"/>
              <a:t>   // First read existing users.</a:t>
            </a:r>
          </a:p>
          <a:p>
            <a:r>
              <a:rPr lang="en-IN" dirty="0"/>
              <a:t>   </a:t>
            </a:r>
            <a:r>
              <a:rPr lang="en-IN" dirty="0" err="1"/>
              <a:t>fs.readFile</a:t>
            </a:r>
            <a:r>
              <a:rPr lang="en-IN" dirty="0"/>
              <a:t>( __</a:t>
            </a:r>
            <a:r>
              <a:rPr lang="en-IN" dirty="0" err="1"/>
              <a:t>dirname</a:t>
            </a:r>
            <a:r>
              <a:rPr lang="en-IN" dirty="0"/>
              <a:t> + "/" + "</a:t>
            </a:r>
            <a:r>
              <a:rPr lang="en-IN" dirty="0" err="1"/>
              <a:t>users.json</a:t>
            </a:r>
            <a:r>
              <a:rPr lang="en-IN" dirty="0"/>
              <a:t>", 'utf8', function (err, data) {</a:t>
            </a:r>
          </a:p>
          <a:p>
            <a:r>
              <a:rPr lang="en-IN" dirty="0"/>
              <a:t>      data = </a:t>
            </a:r>
            <a:r>
              <a:rPr lang="en-IN" dirty="0" err="1"/>
              <a:t>JSON.parse</a:t>
            </a:r>
            <a:r>
              <a:rPr lang="en-IN" dirty="0"/>
              <a:t>( data );</a:t>
            </a:r>
          </a:p>
          <a:p>
            <a:r>
              <a:rPr lang="en-IN" dirty="0"/>
              <a:t>      delete data["user" + 2];</a:t>
            </a:r>
          </a:p>
          <a:p>
            <a:r>
              <a:rPr lang="en-IN" dirty="0"/>
              <a:t>       </a:t>
            </a:r>
          </a:p>
          <a:p>
            <a:r>
              <a:rPr lang="en-IN" dirty="0"/>
              <a:t>      console.log( data );</a:t>
            </a:r>
          </a:p>
          <a:p>
            <a:r>
              <a:rPr lang="en-IN" dirty="0"/>
              <a:t>      </a:t>
            </a:r>
            <a:r>
              <a:rPr lang="en-IN" dirty="0" err="1"/>
              <a:t>res.end</a:t>
            </a:r>
            <a:r>
              <a:rPr lang="en-IN" dirty="0"/>
              <a:t>( </a:t>
            </a:r>
            <a:r>
              <a:rPr lang="en-IN" dirty="0" err="1"/>
              <a:t>JSON.stringify</a:t>
            </a:r>
            <a:r>
              <a:rPr lang="en-IN" dirty="0"/>
              <a:t>(data</a:t>
            </a:r>
            <a:r>
              <a:rPr lang="en-IN" dirty="0" smtClean="0"/>
              <a:t>));  }); })</a:t>
            </a:r>
            <a:endParaRPr lang="en-IN" dirty="0"/>
          </a:p>
          <a:p>
            <a:endParaRPr lang="en-IN" dirty="0"/>
          </a:p>
          <a:p>
            <a:r>
              <a:rPr lang="en-IN" dirty="0" err="1"/>
              <a:t>var</a:t>
            </a:r>
            <a:r>
              <a:rPr lang="en-IN" dirty="0"/>
              <a:t> server = </a:t>
            </a:r>
            <a:r>
              <a:rPr lang="en-IN" dirty="0" err="1"/>
              <a:t>app.listen</a:t>
            </a:r>
            <a:r>
              <a:rPr lang="en-IN" dirty="0"/>
              <a:t>(8081, function () {</a:t>
            </a:r>
          </a:p>
          <a:p>
            <a:r>
              <a:rPr lang="en-IN" dirty="0"/>
              <a:t>   </a:t>
            </a:r>
            <a:r>
              <a:rPr lang="en-IN" dirty="0" err="1"/>
              <a:t>var</a:t>
            </a:r>
            <a:r>
              <a:rPr lang="en-IN" dirty="0"/>
              <a:t> host = </a:t>
            </a:r>
            <a:r>
              <a:rPr lang="en-IN" dirty="0" err="1"/>
              <a:t>server.address</a:t>
            </a:r>
            <a:r>
              <a:rPr lang="en-IN" dirty="0"/>
              <a:t>().address</a:t>
            </a:r>
          </a:p>
          <a:p>
            <a:r>
              <a:rPr lang="en-IN" dirty="0"/>
              <a:t>   </a:t>
            </a:r>
            <a:r>
              <a:rPr lang="en-IN" dirty="0" err="1"/>
              <a:t>var</a:t>
            </a:r>
            <a:r>
              <a:rPr lang="en-IN" dirty="0"/>
              <a:t> port = </a:t>
            </a:r>
            <a:r>
              <a:rPr lang="en-IN" dirty="0" err="1"/>
              <a:t>server.address</a:t>
            </a:r>
            <a:r>
              <a:rPr lang="en-IN" dirty="0"/>
              <a:t>().port</a:t>
            </a:r>
          </a:p>
          <a:p>
            <a:r>
              <a:rPr lang="en-IN" dirty="0"/>
              <a:t>   console.log("Example app listening at http://%s:%s", host, port</a:t>
            </a:r>
            <a:r>
              <a:rPr lang="en-IN" dirty="0" smtClean="0"/>
              <a:t>) })</a:t>
            </a:r>
            <a:endParaRPr lang="en-IN" dirty="0"/>
          </a:p>
        </p:txBody>
      </p:sp>
    </p:spTree>
    <p:extLst>
      <p:ext uri="{BB962C8B-B14F-4D97-AF65-F5344CB8AC3E}">
        <p14:creationId xmlns:p14="http://schemas.microsoft.com/office/powerpoint/2010/main" val="116020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5" y="390988"/>
            <a:ext cx="11305309" cy="5541645"/>
          </a:xfrm>
          <a:prstGeom prst="rect">
            <a:avLst/>
          </a:prstGeom>
        </p:spPr>
        <p:txBody>
          <a:bodyPr wrap="square">
            <a:spAutoFit/>
          </a:bodyPr>
          <a:lstStyle/>
          <a:p>
            <a:pPr algn="just">
              <a:lnSpc>
                <a:spcPct val="200000"/>
              </a:lnSpc>
            </a:pPr>
            <a:r>
              <a:rPr lang="en-US" b="1" i="0" dirty="0" smtClean="0">
                <a:solidFill>
                  <a:srgbClr val="252525"/>
                </a:solidFill>
                <a:effectLst/>
                <a:latin typeface="Verdana" panose="020B0604030504040204" pitchFamily="34" charset="0"/>
                <a:ea typeface="Verdana" panose="020B0604030504040204" pitchFamily="34" charset="0"/>
              </a:rPr>
              <a:t>REST</a:t>
            </a:r>
            <a:r>
              <a:rPr lang="en-US" b="0" i="0" dirty="0" smtClean="0">
                <a:solidFill>
                  <a:srgbClr val="252525"/>
                </a:solidFill>
                <a:effectLst/>
                <a:latin typeface="Verdana" panose="020B0604030504040204" pitchFamily="34" charset="0"/>
                <a:ea typeface="Verdana" panose="020B0604030504040204" pitchFamily="34" charset="0"/>
              </a:rPr>
              <a:t> stands for </a:t>
            </a:r>
            <a:r>
              <a:rPr lang="en-US" b="1" i="0" dirty="0" smtClean="0">
                <a:solidFill>
                  <a:srgbClr val="252525"/>
                </a:solidFill>
                <a:effectLst/>
                <a:latin typeface="Verdana" panose="020B0604030504040204" pitchFamily="34" charset="0"/>
                <a:ea typeface="Verdana" panose="020B0604030504040204" pitchFamily="34" charset="0"/>
              </a:rPr>
              <a:t>Representational State Transfer</a:t>
            </a:r>
            <a:r>
              <a:rPr lang="en-US" b="0" i="0" dirty="0" smtClean="0">
                <a:solidFill>
                  <a:srgbClr val="252525"/>
                </a:solidFill>
                <a:effectLst/>
                <a:latin typeface="Verdana" panose="020B0604030504040204" pitchFamily="34" charset="0"/>
                <a:ea typeface="Verdana" panose="020B0604030504040204" pitchFamily="34" charset="0"/>
              </a:rPr>
              <a:t>. To follow it in our routes, we use a convention called </a:t>
            </a:r>
            <a:r>
              <a:rPr lang="en-US" b="1" i="0" dirty="0" smtClean="0">
                <a:solidFill>
                  <a:srgbClr val="252525"/>
                </a:solidFill>
                <a:effectLst/>
                <a:latin typeface="Verdana" panose="020B0604030504040204" pitchFamily="34" charset="0"/>
                <a:ea typeface="Verdana" panose="020B0604030504040204" pitchFamily="34" charset="0"/>
              </a:rPr>
              <a:t>RESTful Routing</a:t>
            </a:r>
            <a:r>
              <a:rPr lang="en-US" b="0" i="0" dirty="0" smtClean="0">
                <a:solidFill>
                  <a:srgbClr val="252525"/>
                </a:solidFill>
                <a:effectLst/>
                <a:latin typeface="Verdana" panose="020B0604030504040204" pitchFamily="34" charset="0"/>
                <a:ea typeface="Verdana" panose="020B0604030504040204" pitchFamily="34" charset="0"/>
              </a:rPr>
              <a:t>. RESTful routing is a set of standards used in many different languages to create efficient, reusable routes. It aims to map HTTP methods (GET, POST, PATCH, DELETE) and CRUD actions (Create, Read, Update, Destroy) together in a conventional pattern. This makes it easier for other developers to understand and navigate an application and results in clean, consistent URL paths for users.</a:t>
            </a:r>
          </a:p>
          <a:p>
            <a:pPr algn="just">
              <a:lnSpc>
                <a:spcPct val="200000"/>
              </a:lnSpc>
            </a:pPr>
            <a:endParaRPr lang="en-US" b="0" i="0" dirty="0" smtClean="0">
              <a:solidFill>
                <a:srgbClr val="252525"/>
              </a:solidFill>
              <a:effectLst/>
              <a:latin typeface="Verdana" panose="020B0604030504040204" pitchFamily="34" charset="0"/>
              <a:ea typeface="Verdana" panose="020B0604030504040204" pitchFamily="34" charset="0"/>
            </a:endParaRPr>
          </a:p>
          <a:p>
            <a:pPr algn="just">
              <a:lnSpc>
                <a:spcPct val="200000"/>
              </a:lnSpc>
            </a:pPr>
            <a:r>
              <a:rPr lang="en-US" b="0" i="0" dirty="0" smtClean="0">
                <a:solidFill>
                  <a:srgbClr val="252525"/>
                </a:solidFill>
                <a:effectLst/>
                <a:latin typeface="Verdana" panose="020B0604030504040204" pitchFamily="34" charset="0"/>
                <a:ea typeface="Verdana" panose="020B0604030504040204" pitchFamily="34" charset="0"/>
              </a:rPr>
              <a:t>Essentially, RESTful routing is a naming pattern. It asserts that routes completing certain common actions (like creating, updating, or deleting objects) have names and paths that accurately reflect </a:t>
            </a:r>
            <a:r>
              <a:rPr lang="en-US" b="0" i="1" dirty="0" smtClean="0">
                <a:solidFill>
                  <a:srgbClr val="252525"/>
                </a:solidFill>
                <a:effectLst/>
                <a:latin typeface="Verdana" panose="020B0604030504040204" pitchFamily="34" charset="0"/>
                <a:ea typeface="Verdana" panose="020B0604030504040204" pitchFamily="34" charset="0"/>
              </a:rPr>
              <a:t>what</a:t>
            </a:r>
            <a:r>
              <a:rPr lang="en-US" b="0" i="0" dirty="0" smtClean="0">
                <a:solidFill>
                  <a:srgbClr val="252525"/>
                </a:solidFill>
                <a:effectLst/>
                <a:latin typeface="Verdana" panose="020B0604030504040204" pitchFamily="34" charset="0"/>
                <a:ea typeface="Verdana" panose="020B0604030504040204" pitchFamily="34" charset="0"/>
              </a:rPr>
              <a:t> they're doing, with </a:t>
            </a:r>
            <a:r>
              <a:rPr lang="en-US" b="0" i="1" dirty="0" smtClean="0">
                <a:solidFill>
                  <a:srgbClr val="252525"/>
                </a:solidFill>
                <a:effectLst/>
                <a:latin typeface="Verdana" panose="020B0604030504040204" pitchFamily="34" charset="0"/>
                <a:ea typeface="Verdana" panose="020B0604030504040204" pitchFamily="34" charset="0"/>
              </a:rPr>
              <a:t>which</a:t>
            </a:r>
            <a:r>
              <a:rPr lang="en-US" b="0" i="0" dirty="0" smtClean="0">
                <a:solidFill>
                  <a:srgbClr val="252525"/>
                </a:solidFill>
                <a:effectLst/>
                <a:latin typeface="Verdana" panose="020B0604030504040204" pitchFamily="34" charset="0"/>
                <a:ea typeface="Verdana" panose="020B0604030504040204" pitchFamily="34" charset="0"/>
              </a:rPr>
              <a:t> CRUD and HTTP verbs, on what </a:t>
            </a:r>
            <a:r>
              <a:rPr lang="en-US" b="0" i="1" dirty="0" smtClean="0">
                <a:solidFill>
                  <a:srgbClr val="252525"/>
                </a:solidFill>
                <a:effectLst/>
                <a:latin typeface="Verdana" panose="020B0604030504040204" pitchFamily="34" charset="0"/>
                <a:ea typeface="Verdana" panose="020B0604030504040204" pitchFamily="34" charset="0"/>
              </a:rPr>
              <a:t>type</a:t>
            </a:r>
            <a:r>
              <a:rPr lang="en-US" b="0" i="0" dirty="0" smtClean="0">
                <a:solidFill>
                  <a:srgbClr val="252525"/>
                </a:solidFill>
                <a:effectLst/>
                <a:latin typeface="Verdana" panose="020B0604030504040204" pitchFamily="34" charset="0"/>
                <a:ea typeface="Verdana" panose="020B0604030504040204" pitchFamily="34" charset="0"/>
              </a:rPr>
              <a:t> of object.</a:t>
            </a:r>
            <a:endParaRPr lang="en-US" b="0" i="0" dirty="0">
              <a:solidFill>
                <a:srgbClr val="252525"/>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7323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429" y="496224"/>
            <a:ext cx="10290628" cy="1631216"/>
          </a:xfrm>
          <a:prstGeom prst="rect">
            <a:avLst/>
          </a:prstGeom>
        </p:spPr>
        <p:txBody>
          <a:bodyPr wrap="square">
            <a:spAutoFit/>
          </a:bodyPr>
          <a:lstStyle/>
          <a:p>
            <a:r>
              <a:rPr lang="en-IN" sz="2000" dirty="0"/>
              <a:t>Now try to access defined API using URL: http://127.0.0.1:8081/deleteUser and HTTP Method : DELETE on local machine using any REST client. This should produce following result −</a:t>
            </a:r>
          </a:p>
          <a:p>
            <a:endParaRPr lang="en-IN" sz="2000" dirty="0"/>
          </a:p>
          <a:p>
            <a:r>
              <a:rPr lang="en-IN" sz="2000" dirty="0"/>
              <a:t>{"user1":{"name":"mahesh","password":"password1","profession":"teacher","id":1},</a:t>
            </a:r>
          </a:p>
          <a:p>
            <a:r>
              <a:rPr lang="en-IN" sz="2000" dirty="0"/>
              <a:t>"user3":{"name":"ramesh","password":"password3","profession":"clerk","id":3}}</a:t>
            </a:r>
          </a:p>
        </p:txBody>
      </p:sp>
    </p:spTree>
    <p:extLst>
      <p:ext uri="{BB962C8B-B14F-4D97-AF65-F5344CB8AC3E}">
        <p14:creationId xmlns:p14="http://schemas.microsoft.com/office/powerpoint/2010/main" val="373515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26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293685"/>
            <a:ext cx="10848109" cy="5886996"/>
          </a:xfrm>
          <a:prstGeom prst="rect">
            <a:avLst/>
          </a:prstGeom>
        </p:spPr>
        <p:txBody>
          <a:bodyPr wrap="square">
            <a:spAutoFit/>
          </a:bodyPr>
          <a:lstStyle/>
          <a:p>
            <a:pPr algn="just">
              <a:lnSpc>
                <a:spcPct val="200000"/>
              </a:lnSpc>
            </a:pPr>
            <a:r>
              <a:rPr lang="en-US" sz="2400" b="0" i="0" dirty="0" smtClean="0">
                <a:solidFill>
                  <a:srgbClr val="292929"/>
                </a:solidFill>
                <a:effectLst/>
                <a:latin typeface="Verdana" panose="020B0604030504040204" pitchFamily="34" charset="0"/>
                <a:ea typeface="Verdana" panose="020B0604030504040204" pitchFamily="34" charset="0"/>
              </a:rPr>
              <a:t>Whenever you navigate through a site by clicking links, you’re making a state transition which brings you to the next page (the next state of application) and by following this simple model of clicking from page to page you’re following the REST principles and when something follows the rest principle it is known as RESTFUL.</a:t>
            </a:r>
          </a:p>
          <a:p>
            <a:pPr algn="just">
              <a:lnSpc>
                <a:spcPct val="200000"/>
              </a:lnSpc>
            </a:pPr>
            <a:r>
              <a:rPr lang="en-US" sz="2400" b="0" i="0" dirty="0" smtClean="0">
                <a:solidFill>
                  <a:srgbClr val="292929"/>
                </a:solidFill>
                <a:effectLst/>
                <a:latin typeface="Verdana" panose="020B0604030504040204" pitchFamily="34" charset="0"/>
                <a:ea typeface="Verdana" panose="020B0604030504040204" pitchFamily="34" charset="0"/>
              </a:rPr>
              <a:t>So, Restful routes are just a conventional pattern to follow when structuring different routes for interacting with the server whenever an HTTP request is made by the client.</a:t>
            </a:r>
            <a:endParaRPr lang="en-US" sz="2400" b="0" i="0" dirty="0">
              <a:solidFill>
                <a:srgbClr val="292929"/>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99595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099" y="0"/>
            <a:ext cx="11563351" cy="6001643"/>
          </a:xfrm>
          <a:prstGeom prst="rect">
            <a:avLst/>
          </a:prstGeom>
        </p:spPr>
        <p:txBody>
          <a:bodyPr wrap="square">
            <a:spAutoFit/>
          </a:bodyPr>
          <a:lstStyle/>
          <a:p>
            <a:pPr algn="just">
              <a:lnSpc>
                <a:spcPct val="200000"/>
              </a:lnSpc>
            </a:pPr>
            <a:r>
              <a:rPr lang="en-US" sz="2400" b="1" i="0" dirty="0" smtClean="0">
                <a:solidFill>
                  <a:srgbClr val="292929"/>
                </a:solidFill>
                <a:effectLst/>
                <a:latin typeface="Verdana" panose="020B0604030504040204" pitchFamily="34" charset="0"/>
                <a:ea typeface="Verdana" panose="020B0604030504040204" pitchFamily="34" charset="0"/>
              </a:rPr>
              <a:t>And for a route to be completely restful it must do the following:</a:t>
            </a:r>
          </a:p>
          <a:p>
            <a:pPr marL="457200" indent="-457200" algn="just">
              <a:lnSpc>
                <a:spcPct val="200000"/>
              </a:lnSpc>
              <a:buFont typeface="Wingdings" panose="05000000000000000000" pitchFamily="2" charset="2"/>
              <a:buChar char="q"/>
            </a:pPr>
            <a:r>
              <a:rPr lang="en-US" sz="2400" b="0" i="0" dirty="0" smtClean="0">
                <a:solidFill>
                  <a:srgbClr val="292929"/>
                </a:solidFill>
                <a:effectLst/>
                <a:latin typeface="Verdana" panose="020B0604030504040204" pitchFamily="34" charset="0"/>
                <a:ea typeface="Verdana" panose="020B0604030504040204" pitchFamily="34" charset="0"/>
              </a:rPr>
              <a:t>Separate the client from the server</a:t>
            </a:r>
          </a:p>
          <a:p>
            <a:pPr marL="457200" indent="-457200" algn="just">
              <a:lnSpc>
                <a:spcPct val="200000"/>
              </a:lnSpc>
              <a:buFont typeface="Wingdings" panose="05000000000000000000" pitchFamily="2" charset="2"/>
              <a:buChar char="q"/>
            </a:pPr>
            <a:r>
              <a:rPr lang="en-US" sz="2400" b="0" i="0" dirty="0" smtClean="0">
                <a:solidFill>
                  <a:srgbClr val="292929"/>
                </a:solidFill>
                <a:effectLst/>
                <a:latin typeface="Verdana" panose="020B0604030504040204" pitchFamily="34" charset="0"/>
                <a:ea typeface="Verdana" panose="020B0604030504040204" pitchFamily="34" charset="0"/>
              </a:rPr>
              <a:t>Not hold state between requests (</a:t>
            </a:r>
            <a:r>
              <a:rPr lang="en-US" sz="2400" b="0" i="0" dirty="0" err="1" smtClean="0">
                <a:solidFill>
                  <a:srgbClr val="292929"/>
                </a:solidFill>
                <a:effectLst/>
                <a:latin typeface="Verdana" panose="020B0604030504040204" pitchFamily="34" charset="0"/>
                <a:ea typeface="Verdana" panose="020B0604030504040204" pitchFamily="34" charset="0"/>
              </a:rPr>
              <a:t>i.e</a:t>
            </a:r>
            <a:r>
              <a:rPr lang="en-US" sz="2400" b="0" i="0" dirty="0" smtClean="0">
                <a:solidFill>
                  <a:srgbClr val="292929"/>
                </a:solidFill>
                <a:effectLst/>
                <a:latin typeface="Verdana" panose="020B0604030504040204" pitchFamily="34" charset="0"/>
                <a:ea typeface="Verdana" panose="020B0604030504040204" pitchFamily="34" charset="0"/>
              </a:rPr>
              <a:t> all information necessary to respond to a request is available in each request: no data or state, is held by the server from request to request)</a:t>
            </a:r>
          </a:p>
          <a:p>
            <a:pPr marL="457200" indent="-457200" algn="just">
              <a:lnSpc>
                <a:spcPct val="200000"/>
              </a:lnSpc>
              <a:buFont typeface="Wingdings" panose="05000000000000000000" pitchFamily="2" charset="2"/>
              <a:buChar char="q"/>
            </a:pPr>
            <a:r>
              <a:rPr lang="en-US" sz="2400" b="0" i="0" dirty="0" smtClean="0">
                <a:solidFill>
                  <a:srgbClr val="292929"/>
                </a:solidFill>
                <a:effectLst/>
                <a:latin typeface="Verdana" panose="020B0604030504040204" pitchFamily="34" charset="0"/>
                <a:ea typeface="Verdana" panose="020B0604030504040204" pitchFamily="34" charset="0"/>
              </a:rPr>
              <a:t>Use HTTP and HTTP methods</a:t>
            </a:r>
          </a:p>
          <a:p>
            <a:pPr marL="457200" indent="-457200" algn="just">
              <a:lnSpc>
                <a:spcPct val="200000"/>
              </a:lnSpc>
              <a:buFont typeface="Wingdings" panose="05000000000000000000" pitchFamily="2" charset="2"/>
              <a:buChar char="q"/>
            </a:pPr>
            <a:r>
              <a:rPr lang="en-US" sz="2400" b="0" i="0" dirty="0" smtClean="0">
                <a:solidFill>
                  <a:srgbClr val="292929"/>
                </a:solidFill>
                <a:effectLst/>
                <a:latin typeface="Verdana" panose="020B0604030504040204" pitchFamily="34" charset="0"/>
                <a:ea typeface="Verdana" panose="020B0604030504040204" pitchFamily="34" charset="0"/>
              </a:rPr>
              <a:t>Be reliable (for </a:t>
            </a:r>
            <a:r>
              <a:rPr lang="en-US" sz="2400" b="0" i="0" dirty="0" err="1" smtClean="0">
                <a:solidFill>
                  <a:srgbClr val="292929"/>
                </a:solidFill>
                <a:effectLst/>
                <a:latin typeface="Verdana" panose="020B0604030504040204" pitchFamily="34" charset="0"/>
                <a:ea typeface="Verdana" panose="020B0604030504040204" pitchFamily="34" charset="0"/>
              </a:rPr>
              <a:t>e.g</a:t>
            </a:r>
            <a:r>
              <a:rPr lang="en-US" sz="2400" b="0" i="0" dirty="0" smtClean="0">
                <a:solidFill>
                  <a:srgbClr val="292929"/>
                </a:solidFill>
                <a:effectLst/>
                <a:latin typeface="Verdana" panose="020B0604030504040204" pitchFamily="34" charset="0"/>
                <a:ea typeface="Verdana" panose="020B0604030504040204" pitchFamily="34" charset="0"/>
              </a:rPr>
              <a:t> most APIs follow the restful route pattern when specifying the process for authentication and important URLs)</a:t>
            </a:r>
            <a:endParaRPr lang="en-US" sz="2400" b="0" i="0" dirty="0">
              <a:solidFill>
                <a:srgbClr val="292929"/>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94662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76200"/>
            <a:ext cx="10972800" cy="2926122"/>
          </a:xfrm>
          <a:prstGeom prst="rect">
            <a:avLst/>
          </a:prstGeom>
        </p:spPr>
        <p:txBody>
          <a:bodyPr wrap="square">
            <a:spAutoFit/>
          </a:bodyPr>
          <a:lstStyle/>
          <a:p>
            <a:pPr algn="just">
              <a:lnSpc>
                <a:spcPct val="200000"/>
              </a:lnSpc>
            </a:pPr>
            <a:r>
              <a:rPr lang="en-US" sz="2400" b="0" i="0" dirty="0" smtClean="0">
                <a:solidFill>
                  <a:srgbClr val="292929"/>
                </a:solidFill>
                <a:effectLst/>
                <a:latin typeface="Verdana" panose="020B0604030504040204" pitchFamily="34" charset="0"/>
                <a:ea typeface="Verdana" panose="020B0604030504040204" pitchFamily="34" charset="0"/>
              </a:rPr>
              <a:t>There are like 7 different restful routes pattern to follow when creating an application or web service that will interact with the server, for </a:t>
            </a:r>
            <a:r>
              <a:rPr lang="en-US" sz="2400" b="0" i="0" dirty="0" err="1" smtClean="0">
                <a:solidFill>
                  <a:srgbClr val="292929"/>
                </a:solidFill>
                <a:effectLst/>
                <a:latin typeface="Verdana" panose="020B0604030504040204" pitchFamily="34" charset="0"/>
                <a:ea typeface="Verdana" panose="020B0604030504040204" pitchFamily="34" charset="0"/>
              </a:rPr>
              <a:t>e.g</a:t>
            </a:r>
            <a:r>
              <a:rPr lang="en-US" sz="2400" b="0" i="0" dirty="0" smtClean="0">
                <a:solidFill>
                  <a:srgbClr val="292929"/>
                </a:solidFill>
                <a:effectLst/>
                <a:latin typeface="Verdana" panose="020B0604030504040204" pitchFamily="34" charset="0"/>
                <a:ea typeface="Verdana" panose="020B0604030504040204" pitchFamily="34" charset="0"/>
              </a:rPr>
              <a:t> let’s look at the 7 routes that can exist in a blog website:</a:t>
            </a:r>
            <a:endParaRPr lang="en-IN" sz="2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rotWithShape="1">
          <a:blip r:embed="rId2"/>
          <a:srcRect t="38282" r="42093" b="26823"/>
          <a:stretch/>
        </p:blipFill>
        <p:spPr>
          <a:xfrm>
            <a:off x="223741" y="2375367"/>
            <a:ext cx="11467384" cy="3885259"/>
          </a:xfrm>
          <a:prstGeom prst="rect">
            <a:avLst/>
          </a:prstGeom>
        </p:spPr>
      </p:pic>
    </p:spTree>
    <p:extLst>
      <p:ext uri="{BB962C8B-B14F-4D97-AF65-F5344CB8AC3E}">
        <p14:creationId xmlns:p14="http://schemas.microsoft.com/office/powerpoint/2010/main" val="3630116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50" y="137090"/>
            <a:ext cx="11315700" cy="6625660"/>
          </a:xfrm>
          <a:prstGeom prst="rect">
            <a:avLst/>
          </a:prstGeom>
        </p:spPr>
        <p:txBody>
          <a:bodyPr wrap="square">
            <a:spAutoFit/>
          </a:bodyPr>
          <a:lstStyle/>
          <a:p>
            <a:pPr algn="just">
              <a:lnSpc>
                <a:spcPct val="200000"/>
              </a:lnSpc>
            </a:pPr>
            <a:r>
              <a:rPr lang="en-US" sz="2400" b="0" i="0" dirty="0" smtClean="0">
                <a:solidFill>
                  <a:srgbClr val="292929"/>
                </a:solidFill>
                <a:effectLst/>
                <a:latin typeface="sohne"/>
              </a:rPr>
              <a:t>The above table clearly shows the mapping between the HTTP verb and the CRUD actions which follows the above explained restful route patterns. You’d want to have an action to create a new post (new route), to display one post (show route), to display all posts (index route), to delete a post (delete route), and a page to edit a post (edit route).</a:t>
            </a:r>
          </a:p>
          <a:p>
            <a:pPr algn="just">
              <a:lnSpc>
                <a:spcPct val="200000"/>
              </a:lnSpc>
            </a:pPr>
            <a:r>
              <a:rPr lang="en-US" sz="2400" b="0" i="0" dirty="0" smtClean="0">
                <a:solidFill>
                  <a:srgbClr val="292929"/>
                </a:solidFill>
                <a:effectLst/>
                <a:latin typeface="sohne"/>
              </a:rPr>
              <a:t>These different route patterns just display a blueprint for us to follow when creating any restful web services or applications or even when building our APIs. It is a conventional and widely used pattern that you necessarily do not have to follow if you don’t want to.</a:t>
            </a:r>
            <a:endParaRPr lang="en-US" sz="2400" b="0" i="0" dirty="0">
              <a:solidFill>
                <a:srgbClr val="292929"/>
              </a:solidFill>
              <a:effectLst/>
              <a:latin typeface="sohne"/>
            </a:endParaRPr>
          </a:p>
        </p:txBody>
      </p:sp>
    </p:spTree>
    <p:extLst>
      <p:ext uri="{BB962C8B-B14F-4D97-AF65-F5344CB8AC3E}">
        <p14:creationId xmlns:p14="http://schemas.microsoft.com/office/powerpoint/2010/main" val="314255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773" y="262235"/>
            <a:ext cx="11639550" cy="707886"/>
          </a:xfrm>
          <a:prstGeom prst="rect">
            <a:avLst/>
          </a:prstGeom>
        </p:spPr>
        <p:txBody>
          <a:bodyPr wrap="square">
            <a:spAutoFit/>
          </a:bodyPr>
          <a:lstStyle/>
          <a:p>
            <a:r>
              <a:rPr lang="en-US" sz="2000" b="1" i="0" dirty="0" smtClean="0">
                <a:solidFill>
                  <a:srgbClr val="3A56A2"/>
                </a:solidFill>
                <a:effectLst/>
                <a:latin typeface="Verdana" panose="020B0604030504040204" pitchFamily="34" charset="0"/>
                <a:ea typeface="Verdana" panose="020B0604030504040204" pitchFamily="34" charset="0"/>
              </a:rPr>
              <a:t>REST Conventions</a:t>
            </a:r>
          </a:p>
          <a:p>
            <a:r>
              <a:rPr lang="en-US" sz="2000" b="0" i="0" dirty="0" smtClean="0">
                <a:solidFill>
                  <a:srgbClr val="252525"/>
                </a:solidFill>
                <a:effectLst/>
                <a:latin typeface="Verdana" panose="020B0604030504040204" pitchFamily="34" charset="0"/>
                <a:ea typeface="Verdana" panose="020B0604030504040204" pitchFamily="34" charset="0"/>
              </a:rPr>
              <a:t>What does this look like? Here's a table outlining standard RESTful routing conventions:</a:t>
            </a:r>
            <a:endParaRPr lang="en-US" sz="2000" b="0" i="0" dirty="0">
              <a:solidFill>
                <a:srgbClr val="252525"/>
              </a:solidFill>
              <a:effectLst/>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1175266"/>
            <a:ext cx="11004349" cy="5320784"/>
          </a:xfrm>
          <a:prstGeom prst="rect">
            <a:avLst/>
          </a:prstGeom>
        </p:spPr>
      </p:pic>
    </p:spTree>
    <p:extLst>
      <p:ext uri="{BB962C8B-B14F-4D97-AF65-F5344CB8AC3E}">
        <p14:creationId xmlns:p14="http://schemas.microsoft.com/office/powerpoint/2010/main" val="252461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54496"/>
            <a:ext cx="10991850" cy="5940088"/>
          </a:xfrm>
          <a:prstGeom prst="rect">
            <a:avLst/>
          </a:prstGeom>
        </p:spPr>
        <p:txBody>
          <a:bodyPr wrap="square">
            <a:spAutoFit/>
          </a:bodyPr>
          <a:lstStyle/>
          <a:p>
            <a:pPr algn="just"/>
            <a:r>
              <a:rPr lang="en-IN" sz="2000" dirty="0" smtClean="0">
                <a:latin typeface="Verdana" panose="020B0604030504040204" pitchFamily="34" charset="0"/>
                <a:ea typeface="Verdana" panose="020B0604030504040204" pitchFamily="34" charset="0"/>
              </a:rPr>
              <a:t>Everything that reads object refers to the model used in the application and its routes. For instance, our </a:t>
            </a:r>
            <a:r>
              <a:rPr lang="en-IN" sz="2000" b="1" dirty="0" smtClean="0">
                <a:solidFill>
                  <a:srgbClr val="00B0F0"/>
                </a:solidFill>
                <a:latin typeface="Verdana" panose="020B0604030504040204" pitchFamily="34" charset="0"/>
                <a:ea typeface="Verdana" panose="020B0604030504040204" pitchFamily="34" charset="0"/>
              </a:rPr>
              <a:t>to do list </a:t>
            </a:r>
            <a:r>
              <a:rPr lang="en-IN" sz="2000" dirty="0" smtClean="0">
                <a:latin typeface="Verdana" panose="020B0604030504040204" pitchFamily="34" charset="0"/>
                <a:ea typeface="Verdana" panose="020B0604030504040204" pitchFamily="34" charset="0"/>
              </a:rPr>
              <a:t>works with Item objects. We would use the term items wherever we see object in the table above. </a:t>
            </a:r>
            <a:r>
              <a:rPr lang="en-IN" sz="2000" b="1" dirty="0" smtClean="0">
                <a:solidFill>
                  <a:srgbClr val="00B0F0"/>
                </a:solidFill>
                <a:latin typeface="Verdana" panose="020B0604030504040204" pitchFamily="34" charset="0"/>
                <a:ea typeface="Verdana" panose="020B0604030504040204" pitchFamily="34" charset="0"/>
              </a:rPr>
              <a:t>A blog application </a:t>
            </a:r>
            <a:r>
              <a:rPr lang="en-IN" sz="2000" dirty="0" smtClean="0">
                <a:latin typeface="Verdana" panose="020B0604030504040204" pitchFamily="34" charset="0"/>
                <a:ea typeface="Verdana" panose="020B0604030504040204" pitchFamily="34" charset="0"/>
              </a:rPr>
              <a:t>might work with Post objects. It would use the term posts wherever we see object in the table above.</a:t>
            </a:r>
          </a:p>
          <a:p>
            <a:pPr algn="just"/>
            <a:endParaRPr lang="en-IN" sz="2000" dirty="0" smtClean="0">
              <a:latin typeface="Verdana" panose="020B0604030504040204" pitchFamily="34" charset="0"/>
              <a:ea typeface="Verdana" panose="020B0604030504040204" pitchFamily="34" charset="0"/>
            </a:endParaRPr>
          </a:p>
          <a:p>
            <a:pPr algn="just"/>
            <a:r>
              <a:rPr lang="en-IN" sz="2000" b="1" dirty="0" smtClean="0">
                <a:latin typeface="Verdana" panose="020B0604030504040204" pitchFamily="34" charset="0"/>
                <a:ea typeface="Verdana" panose="020B0604030504040204" pitchFamily="34" charset="0"/>
              </a:rPr>
              <a:t>Route Name </a:t>
            </a:r>
            <a:r>
              <a:rPr lang="en-IN" sz="2000" dirty="0" smtClean="0">
                <a:latin typeface="Verdana" panose="020B0604030504040204" pitchFamily="34" charset="0"/>
                <a:ea typeface="Verdana" panose="020B0604030504040204" pitchFamily="34" charset="0"/>
              </a:rPr>
              <a:t>refers to the name of the route method in the controller.</a:t>
            </a:r>
          </a:p>
          <a:p>
            <a:pPr algn="just"/>
            <a:endParaRPr lang="en-IN" sz="2000" dirty="0" smtClean="0">
              <a:latin typeface="Verdana" panose="020B0604030504040204" pitchFamily="34" charset="0"/>
              <a:ea typeface="Verdana" panose="020B0604030504040204" pitchFamily="34" charset="0"/>
            </a:endParaRPr>
          </a:p>
          <a:p>
            <a:pPr algn="just"/>
            <a:r>
              <a:rPr lang="en-IN" sz="2000" b="1" dirty="0" smtClean="0">
                <a:latin typeface="Verdana" panose="020B0604030504040204" pitchFamily="34" charset="0"/>
                <a:ea typeface="Verdana" panose="020B0604030504040204" pitchFamily="34" charset="0"/>
              </a:rPr>
              <a:t>URL Path </a:t>
            </a:r>
            <a:r>
              <a:rPr lang="en-IN" sz="2000" dirty="0" smtClean="0">
                <a:latin typeface="Verdana" panose="020B0604030504040204" pitchFamily="34" charset="0"/>
                <a:ea typeface="Verdana" panose="020B0604030504040204" pitchFamily="34" charset="0"/>
              </a:rPr>
              <a:t>refers to the path listed above the route in a route decorator. This will also be the URL a user sees when navigating to this area of the site.</a:t>
            </a:r>
          </a:p>
          <a:p>
            <a:pPr algn="just"/>
            <a:endParaRPr lang="en-IN" sz="2000" dirty="0" smtClean="0">
              <a:latin typeface="Verdana" panose="020B0604030504040204" pitchFamily="34" charset="0"/>
              <a:ea typeface="Verdana" panose="020B0604030504040204" pitchFamily="34" charset="0"/>
            </a:endParaRPr>
          </a:p>
          <a:p>
            <a:pPr algn="just"/>
            <a:r>
              <a:rPr lang="en-IN" sz="2000" b="1" dirty="0" smtClean="0">
                <a:latin typeface="Verdana" panose="020B0604030504040204" pitchFamily="34" charset="0"/>
                <a:ea typeface="Verdana" panose="020B0604030504040204" pitchFamily="34" charset="0"/>
              </a:rPr>
              <a:t>HTTP Method </a:t>
            </a:r>
            <a:r>
              <a:rPr lang="en-IN" sz="2000" dirty="0" smtClean="0">
                <a:latin typeface="Verdana" panose="020B0604030504040204" pitchFamily="34" charset="0"/>
                <a:ea typeface="Verdana" panose="020B0604030504040204" pitchFamily="34" charset="0"/>
              </a:rPr>
              <a:t>refers to the HTTP method that route will respond to, or be invoked for.</a:t>
            </a:r>
          </a:p>
          <a:p>
            <a:pPr algn="just"/>
            <a:endParaRPr lang="en-IN" sz="2000" dirty="0" smtClean="0">
              <a:latin typeface="Verdana" panose="020B0604030504040204" pitchFamily="34" charset="0"/>
              <a:ea typeface="Verdana" panose="020B0604030504040204" pitchFamily="34" charset="0"/>
            </a:endParaRPr>
          </a:p>
          <a:p>
            <a:pPr algn="just"/>
            <a:r>
              <a:rPr lang="en-IN" sz="2000" b="1" dirty="0" smtClean="0">
                <a:latin typeface="Verdana" panose="020B0604030504040204" pitchFamily="34" charset="0"/>
                <a:ea typeface="Verdana" panose="020B0604030504040204" pitchFamily="34" charset="0"/>
              </a:rPr>
              <a:t>Purpose </a:t>
            </a:r>
            <a:r>
              <a:rPr lang="en-IN" sz="2000" dirty="0" smtClean="0">
                <a:latin typeface="Verdana" panose="020B0604030504040204" pitchFamily="34" charset="0"/>
                <a:ea typeface="Verdana" panose="020B0604030504040204" pitchFamily="34" charset="0"/>
              </a:rPr>
              <a:t>details what each route is responsible for.</a:t>
            </a:r>
          </a:p>
          <a:p>
            <a:pPr algn="just"/>
            <a:endParaRPr lang="en-IN" sz="2000" dirty="0" smtClean="0">
              <a:latin typeface="Verdana" panose="020B0604030504040204" pitchFamily="34" charset="0"/>
              <a:ea typeface="Verdana" panose="020B0604030504040204" pitchFamily="34" charset="0"/>
            </a:endParaRPr>
          </a:p>
          <a:p>
            <a:pPr algn="just"/>
            <a:r>
              <a:rPr lang="en-IN" sz="2000" b="1" dirty="0" smtClean="0">
                <a:latin typeface="Verdana" panose="020B0604030504040204" pitchFamily="34" charset="0"/>
                <a:ea typeface="Verdana" panose="020B0604030504040204" pitchFamily="34" charset="0"/>
              </a:rPr>
              <a:t>:id </a:t>
            </a:r>
            <a:r>
              <a:rPr lang="en-IN" sz="2000" dirty="0" smtClean="0">
                <a:latin typeface="Verdana" panose="020B0604030504040204" pitchFamily="34" charset="0"/>
                <a:ea typeface="Verdana" panose="020B0604030504040204" pitchFamily="34" charset="0"/>
              </a:rPr>
              <a:t>is a placeholder for where a specific object's unique ID will be placed. An example would be the _ids our Items now include. Don't worry about routes with :id yet. We'll discuss them more soon.</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399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0"/>
            <a:ext cx="11753850" cy="1415067"/>
          </a:xfrm>
          <a:prstGeom prst="rect">
            <a:avLst/>
          </a:prstGeom>
        </p:spPr>
        <p:txBody>
          <a:bodyPr wrap="square">
            <a:spAutoFit/>
          </a:bodyPr>
          <a:lstStyle/>
          <a:p>
            <a:pPr>
              <a:lnSpc>
                <a:spcPct val="150000"/>
              </a:lnSpc>
            </a:pPr>
            <a:r>
              <a:rPr lang="en-US" sz="2000" b="1" i="0" dirty="0" smtClean="0">
                <a:solidFill>
                  <a:srgbClr val="3A56A2"/>
                </a:solidFill>
                <a:effectLst/>
                <a:latin typeface="Verdana" panose="020B0604030504040204" pitchFamily="34" charset="0"/>
                <a:ea typeface="Verdana" panose="020B0604030504040204" pitchFamily="34" charset="0"/>
              </a:rPr>
              <a:t>REST Conventions in To Do List</a:t>
            </a:r>
          </a:p>
          <a:p>
            <a:pPr>
              <a:lnSpc>
                <a:spcPct val="150000"/>
              </a:lnSpc>
            </a:pPr>
            <a:r>
              <a:rPr lang="en-US" sz="2000" b="0" i="0" dirty="0" smtClean="0">
                <a:solidFill>
                  <a:srgbClr val="252525"/>
                </a:solidFill>
                <a:effectLst/>
                <a:latin typeface="Verdana" panose="020B0604030504040204" pitchFamily="34" charset="0"/>
                <a:ea typeface="Verdana" panose="020B0604030504040204" pitchFamily="34" charset="0"/>
              </a:rPr>
              <a:t>Here's how these same standards would look applied to our to do list. </a:t>
            </a:r>
            <a:r>
              <a:rPr lang="en-US" sz="2000" b="0" i="1" dirty="0" smtClean="0">
                <a:solidFill>
                  <a:srgbClr val="252525"/>
                </a:solidFill>
                <a:effectLst/>
                <a:latin typeface="Verdana" panose="020B0604030504040204" pitchFamily="34" charset="0"/>
                <a:ea typeface="Verdana" panose="020B0604030504040204" pitchFamily="34" charset="0"/>
              </a:rPr>
              <a:t>Routes we haven't created yet are in italics</a:t>
            </a:r>
            <a:r>
              <a:rPr lang="en-US" sz="2000" b="0" i="0" dirty="0" smtClean="0">
                <a:solidFill>
                  <a:srgbClr val="252525"/>
                </a:solidFill>
                <a:effectLst/>
                <a:latin typeface="Verdana" panose="020B0604030504040204" pitchFamily="34" charset="0"/>
                <a:ea typeface="Verdana" panose="020B0604030504040204" pitchFamily="34" charset="0"/>
              </a:rPr>
              <a:t>:</a:t>
            </a:r>
            <a:endParaRPr lang="en-US" sz="2000" b="0" i="0" dirty="0">
              <a:solidFill>
                <a:srgbClr val="252525"/>
              </a:solidFill>
              <a:effectLst/>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415067"/>
            <a:ext cx="9667875" cy="5281664"/>
          </a:xfrm>
          <a:prstGeom prst="rect">
            <a:avLst/>
          </a:prstGeom>
        </p:spPr>
      </p:pic>
    </p:spTree>
    <p:extLst>
      <p:ext uri="{BB962C8B-B14F-4D97-AF65-F5344CB8AC3E}">
        <p14:creationId xmlns:p14="http://schemas.microsoft.com/office/powerpoint/2010/main" val="304566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1479</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sohne</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Purusothaman</dc:creator>
  <cp:lastModifiedBy>HP</cp:lastModifiedBy>
  <cp:revision>24</cp:revision>
  <dcterms:created xsi:type="dcterms:W3CDTF">2023-01-23T08:03:10Z</dcterms:created>
  <dcterms:modified xsi:type="dcterms:W3CDTF">2023-02-13T08:38:37Z</dcterms:modified>
</cp:coreProperties>
</file>