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62B8C3-E330-4011-A08F-37CE0548039D}"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62517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62B8C3-E330-4011-A08F-37CE0548039D}"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236249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62B8C3-E330-4011-A08F-37CE0548039D}"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215763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62B8C3-E330-4011-A08F-37CE0548039D}"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79188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62B8C3-E330-4011-A08F-37CE0548039D}"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194441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62B8C3-E330-4011-A08F-37CE0548039D}"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115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62B8C3-E330-4011-A08F-37CE0548039D}"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37728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62B8C3-E330-4011-A08F-37CE0548039D}"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39774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2B8C3-E330-4011-A08F-37CE0548039D}"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57828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62B8C3-E330-4011-A08F-37CE0548039D}"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183950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62B8C3-E330-4011-A08F-37CE0548039D}"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44FA93-CA43-4A3E-8CCF-39642147452C}" type="slidenum">
              <a:rPr lang="en-IN" smtClean="0"/>
              <a:t>‹#›</a:t>
            </a:fld>
            <a:endParaRPr lang="en-IN"/>
          </a:p>
        </p:txBody>
      </p:sp>
    </p:spTree>
    <p:extLst>
      <p:ext uri="{BB962C8B-B14F-4D97-AF65-F5344CB8AC3E}">
        <p14:creationId xmlns:p14="http://schemas.microsoft.com/office/powerpoint/2010/main" val="75962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2B8C3-E330-4011-A08F-37CE0548039D}" type="datetimeFigureOut">
              <a:rPr lang="en-IN" smtClean="0"/>
              <a:t>10-02-2023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4FA93-CA43-4A3E-8CCF-39642147452C}" type="slidenum">
              <a:rPr lang="en-IN" smtClean="0"/>
              <a:t>‹#›</a:t>
            </a:fld>
            <a:endParaRPr lang="en-IN"/>
          </a:p>
        </p:txBody>
      </p:sp>
    </p:spTree>
    <p:extLst>
      <p:ext uri="{BB962C8B-B14F-4D97-AF65-F5344CB8AC3E}">
        <p14:creationId xmlns:p14="http://schemas.microsoft.com/office/powerpoint/2010/main" val="214909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289" y="224827"/>
            <a:ext cx="10238509" cy="6281848"/>
          </a:xfrm>
          <a:prstGeom prst="rect">
            <a:avLst/>
          </a:prstGeom>
        </p:spPr>
        <p:txBody>
          <a:bodyPr wrap="square">
            <a:spAutoFit/>
          </a:bodyPr>
          <a:lstStyle/>
          <a:p>
            <a:pPr>
              <a:lnSpc>
                <a:spcPct val="150000"/>
              </a:lnSpc>
            </a:pPr>
            <a:r>
              <a:rPr lang="en-IN" b="1" u="sng" dirty="0" smtClean="0"/>
              <a:t>POST Method</a:t>
            </a:r>
          </a:p>
          <a:p>
            <a:pPr>
              <a:lnSpc>
                <a:spcPct val="150000"/>
              </a:lnSpc>
            </a:pPr>
            <a:r>
              <a:rPr lang="en-IN" dirty="0" smtClean="0"/>
              <a:t>Here is a simple example which passes two values using HTML FORM POST method. We are going to use </a:t>
            </a:r>
            <a:r>
              <a:rPr lang="en-IN" dirty="0" err="1" smtClean="0"/>
              <a:t>process_get</a:t>
            </a:r>
            <a:r>
              <a:rPr lang="en-IN" dirty="0" smtClean="0"/>
              <a:t> router inside server.js to handle this input.</a:t>
            </a:r>
          </a:p>
          <a:p>
            <a:pPr>
              <a:lnSpc>
                <a:spcPct val="150000"/>
              </a:lnSpc>
            </a:pPr>
            <a:endParaRPr lang="en-IN" dirty="0" smtClean="0"/>
          </a:p>
          <a:p>
            <a:pPr>
              <a:lnSpc>
                <a:spcPct val="150000"/>
              </a:lnSpc>
            </a:pPr>
            <a:r>
              <a:rPr lang="en-IN" dirty="0" smtClean="0"/>
              <a:t>&lt;html&gt;</a:t>
            </a:r>
          </a:p>
          <a:p>
            <a:pPr>
              <a:lnSpc>
                <a:spcPct val="150000"/>
              </a:lnSpc>
            </a:pPr>
            <a:r>
              <a:rPr lang="en-IN" dirty="0" smtClean="0"/>
              <a:t>   &lt;body&gt;</a:t>
            </a:r>
          </a:p>
          <a:p>
            <a:pPr>
              <a:lnSpc>
                <a:spcPct val="150000"/>
              </a:lnSpc>
            </a:pPr>
            <a:r>
              <a:rPr lang="en-IN" dirty="0" smtClean="0"/>
              <a:t>      </a:t>
            </a:r>
          </a:p>
          <a:p>
            <a:pPr>
              <a:lnSpc>
                <a:spcPct val="150000"/>
              </a:lnSpc>
            </a:pPr>
            <a:r>
              <a:rPr lang="en-IN" dirty="0" smtClean="0"/>
              <a:t>      &lt;form action = "http://127.0.0.1:8081/</a:t>
            </a:r>
            <a:r>
              <a:rPr lang="en-IN" dirty="0" err="1" smtClean="0"/>
              <a:t>process_post</a:t>
            </a:r>
            <a:r>
              <a:rPr lang="en-IN" dirty="0" smtClean="0"/>
              <a:t>" method = "POST"&gt;</a:t>
            </a:r>
          </a:p>
          <a:p>
            <a:pPr>
              <a:lnSpc>
                <a:spcPct val="150000"/>
              </a:lnSpc>
            </a:pPr>
            <a:r>
              <a:rPr lang="en-IN" dirty="0" smtClean="0"/>
              <a:t>         First Name: &lt;input type = "text" name = "</a:t>
            </a:r>
            <a:r>
              <a:rPr lang="en-IN" dirty="0" err="1" smtClean="0"/>
              <a:t>first_name</a:t>
            </a:r>
            <a:r>
              <a:rPr lang="en-IN" dirty="0" smtClean="0"/>
              <a:t>"&gt; &lt;</a:t>
            </a:r>
            <a:r>
              <a:rPr lang="en-IN" dirty="0" err="1" smtClean="0"/>
              <a:t>br</a:t>
            </a:r>
            <a:r>
              <a:rPr lang="en-IN" dirty="0" smtClean="0"/>
              <a:t>&gt;</a:t>
            </a:r>
          </a:p>
          <a:p>
            <a:pPr>
              <a:lnSpc>
                <a:spcPct val="150000"/>
              </a:lnSpc>
            </a:pPr>
            <a:r>
              <a:rPr lang="en-IN" dirty="0" smtClean="0"/>
              <a:t>         Last Name: &lt;input type = "text" name = "</a:t>
            </a:r>
            <a:r>
              <a:rPr lang="en-IN" dirty="0" err="1" smtClean="0"/>
              <a:t>last_name</a:t>
            </a:r>
            <a:r>
              <a:rPr lang="en-IN" dirty="0" smtClean="0"/>
              <a:t>"&gt;</a:t>
            </a:r>
          </a:p>
          <a:p>
            <a:pPr>
              <a:lnSpc>
                <a:spcPct val="150000"/>
              </a:lnSpc>
            </a:pPr>
            <a:r>
              <a:rPr lang="en-IN" dirty="0" smtClean="0"/>
              <a:t>         &lt;input type = "submit" value = "Submit"&gt;</a:t>
            </a:r>
          </a:p>
          <a:p>
            <a:pPr>
              <a:lnSpc>
                <a:spcPct val="150000"/>
              </a:lnSpc>
            </a:pPr>
            <a:r>
              <a:rPr lang="en-IN" dirty="0" smtClean="0"/>
              <a:t>      &lt;/form&gt;</a:t>
            </a:r>
          </a:p>
          <a:p>
            <a:pPr>
              <a:lnSpc>
                <a:spcPct val="150000"/>
              </a:lnSpc>
            </a:pPr>
            <a:r>
              <a:rPr lang="en-IN" dirty="0" smtClean="0"/>
              <a:t>      </a:t>
            </a:r>
          </a:p>
          <a:p>
            <a:pPr>
              <a:lnSpc>
                <a:spcPct val="150000"/>
              </a:lnSpc>
            </a:pPr>
            <a:r>
              <a:rPr lang="en-IN" dirty="0" smtClean="0"/>
              <a:t>   &lt;/body&gt;</a:t>
            </a:r>
          </a:p>
          <a:p>
            <a:pPr>
              <a:lnSpc>
                <a:spcPct val="150000"/>
              </a:lnSpc>
            </a:pPr>
            <a:r>
              <a:rPr lang="en-IN" dirty="0" smtClean="0"/>
              <a:t>&lt;/html&gt;</a:t>
            </a:r>
            <a:endParaRPr lang="en-IN" dirty="0"/>
          </a:p>
        </p:txBody>
      </p:sp>
    </p:spTree>
    <p:extLst>
      <p:ext uri="{BB962C8B-B14F-4D97-AF65-F5344CB8AC3E}">
        <p14:creationId xmlns:p14="http://schemas.microsoft.com/office/powerpoint/2010/main" val="3228058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2457" y="554282"/>
            <a:ext cx="10029371" cy="3330399"/>
          </a:xfrm>
          <a:prstGeom prst="rect">
            <a:avLst/>
          </a:prstGeom>
        </p:spPr>
        <p:txBody>
          <a:bodyPr wrap="square">
            <a:spAutoFit/>
          </a:bodyPr>
          <a:lstStyle/>
          <a:p>
            <a:pPr>
              <a:lnSpc>
                <a:spcPct val="200000"/>
              </a:lnSpc>
            </a:pPr>
            <a:r>
              <a:rPr lang="en-GB" b="1" i="0" u="sng"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HTTP methods</a:t>
            </a:r>
          </a:p>
          <a:p>
            <a:pPr algn="just">
              <a:lnSpc>
                <a:spcPct val="200000"/>
              </a:lnSpc>
            </a:pP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Following four HTTP methods are commonly used in REST based architecture.</a:t>
            </a:r>
          </a:p>
          <a:p>
            <a:pPr algn="just">
              <a:lnSpc>
                <a:spcPct val="200000"/>
              </a:lnSpc>
              <a:buFont typeface="Arial" panose="020B0604020202020204" pitchFamily="34" charset="0"/>
              <a:buChar char="•"/>
            </a:pPr>
            <a:r>
              <a:rPr lang="en-GB" b="1"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GET</a:t>
            </a: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 This is used to provide a read only access to a resource.</a:t>
            </a:r>
          </a:p>
          <a:p>
            <a:pPr algn="just">
              <a:lnSpc>
                <a:spcPct val="200000"/>
              </a:lnSpc>
              <a:buFont typeface="Arial" panose="020B0604020202020204" pitchFamily="34" charset="0"/>
              <a:buChar char="•"/>
            </a:pPr>
            <a:r>
              <a:rPr lang="en-GB" b="1"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PUT</a:t>
            </a: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 This is used to create a new resource.</a:t>
            </a:r>
          </a:p>
          <a:p>
            <a:pPr algn="just">
              <a:lnSpc>
                <a:spcPct val="200000"/>
              </a:lnSpc>
              <a:buFont typeface="Arial" panose="020B0604020202020204" pitchFamily="34" charset="0"/>
              <a:buChar char="•"/>
            </a:pPr>
            <a:r>
              <a:rPr lang="en-GB" b="1"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DELETE</a:t>
            </a: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 This is used to remove a resource.</a:t>
            </a:r>
          </a:p>
          <a:p>
            <a:pPr algn="just">
              <a:lnSpc>
                <a:spcPct val="200000"/>
              </a:lnSpc>
              <a:buFont typeface="Arial" panose="020B0604020202020204" pitchFamily="34" charset="0"/>
              <a:buChar char="•"/>
            </a:pPr>
            <a:r>
              <a:rPr lang="en-GB" b="1"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POST</a:t>
            </a: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 This is used to update a existing resource or create a new resource.</a:t>
            </a:r>
            <a:endParaRPr lang="en-GB"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9149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915" y="259086"/>
            <a:ext cx="11103428" cy="6186309"/>
          </a:xfrm>
          <a:prstGeom prst="rect">
            <a:avLst/>
          </a:prstGeom>
        </p:spPr>
        <p:txBody>
          <a:bodyPr wrap="square">
            <a:spAutoFit/>
          </a:bodyPr>
          <a:lstStyle/>
          <a:p>
            <a:pPr>
              <a:lnSpc>
                <a:spcPct val="200000"/>
              </a:lnSpc>
            </a:pPr>
            <a:r>
              <a:rPr lang="en-GB" b="1"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RESTful Web Services</a:t>
            </a:r>
          </a:p>
          <a:p>
            <a:pPr algn="just">
              <a:lnSpc>
                <a:spcPct val="200000"/>
              </a:lnSpc>
            </a:pP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A 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 This interoperability (e.g., communication between Java and Python, or Windows and Linux applications) is due to the use of open standards.</a:t>
            </a:r>
          </a:p>
          <a:p>
            <a:pPr algn="just">
              <a:lnSpc>
                <a:spcPct val="200000"/>
              </a:lnSpc>
            </a:pP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Web services based on REST Architecture are known as RESTful web services. These </a:t>
            </a:r>
            <a:r>
              <a:rPr lang="en-GB" b="0" i="0" dirty="0" err="1"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webservices</a:t>
            </a: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uses HTTP methods to implement the concept of REST architecture. A RESTful web service usually defines a URI, Uniform Resource Identifier a service, which provides resource representation such as JSON and set of HTTP Methods.</a:t>
            </a:r>
            <a:endParaRPr lang="en-GB"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3256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66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326" y="348827"/>
            <a:ext cx="10834255" cy="646331"/>
          </a:xfrm>
          <a:prstGeom prst="rect">
            <a:avLst/>
          </a:prstGeom>
        </p:spPr>
        <p:txBody>
          <a:bodyPr wrap="square">
            <a:spAutoFit/>
          </a:bodyPr>
          <a:lstStyle/>
          <a:p>
            <a:r>
              <a:rPr lang="en-GB" b="0" i="0" dirty="0" smtClean="0">
                <a:solidFill>
                  <a:srgbClr val="000000"/>
                </a:solidFill>
                <a:effectLst/>
                <a:latin typeface="Nunito"/>
              </a:rPr>
              <a:t>Let's save the above code in index.htm and modify server.js to handle home page requests as well as the input sent by the HTML form.</a:t>
            </a:r>
            <a:endParaRPr lang="en-IN" dirty="0"/>
          </a:p>
        </p:txBody>
      </p:sp>
      <p:sp>
        <p:nvSpPr>
          <p:cNvPr id="4" name="Rectangle 3"/>
          <p:cNvSpPr/>
          <p:nvPr/>
        </p:nvSpPr>
        <p:spPr>
          <a:xfrm>
            <a:off x="540326" y="995158"/>
            <a:ext cx="10834255" cy="5909310"/>
          </a:xfrm>
          <a:prstGeom prst="rect">
            <a:avLst/>
          </a:prstGeom>
        </p:spPr>
        <p:txBody>
          <a:bodyPr wrap="square">
            <a:spAutoFit/>
          </a:bodyPr>
          <a:lstStyle/>
          <a:p>
            <a:r>
              <a:rPr lang="en-IN" dirty="0" err="1" smtClean="0"/>
              <a:t>var</a:t>
            </a:r>
            <a:r>
              <a:rPr lang="en-IN" dirty="0" smtClean="0"/>
              <a:t> express = require('express');</a:t>
            </a:r>
          </a:p>
          <a:p>
            <a:r>
              <a:rPr lang="en-IN" dirty="0" err="1" smtClean="0"/>
              <a:t>var</a:t>
            </a:r>
            <a:r>
              <a:rPr lang="en-IN" dirty="0" smtClean="0"/>
              <a:t> app = express();</a:t>
            </a:r>
          </a:p>
          <a:p>
            <a:r>
              <a:rPr lang="en-IN" dirty="0" err="1" smtClean="0"/>
              <a:t>var</a:t>
            </a:r>
            <a:r>
              <a:rPr lang="en-IN" dirty="0" smtClean="0"/>
              <a:t> </a:t>
            </a:r>
            <a:r>
              <a:rPr lang="en-IN" dirty="0" err="1" smtClean="0"/>
              <a:t>bodyParser</a:t>
            </a:r>
            <a:r>
              <a:rPr lang="en-IN" dirty="0" smtClean="0"/>
              <a:t> = require('body-parser');</a:t>
            </a:r>
          </a:p>
          <a:p>
            <a:endParaRPr lang="en-IN" dirty="0" smtClean="0"/>
          </a:p>
          <a:p>
            <a:r>
              <a:rPr lang="en-IN" dirty="0" smtClean="0"/>
              <a:t>// Create application/x-www-form-</a:t>
            </a:r>
            <a:r>
              <a:rPr lang="en-IN" dirty="0" err="1" smtClean="0"/>
              <a:t>urlencoded</a:t>
            </a:r>
            <a:r>
              <a:rPr lang="en-IN" dirty="0" smtClean="0"/>
              <a:t> parser</a:t>
            </a:r>
          </a:p>
          <a:p>
            <a:r>
              <a:rPr lang="en-IN" dirty="0" err="1" smtClean="0"/>
              <a:t>var</a:t>
            </a:r>
            <a:r>
              <a:rPr lang="en-IN" dirty="0" smtClean="0"/>
              <a:t> </a:t>
            </a:r>
            <a:r>
              <a:rPr lang="en-IN" dirty="0" err="1" smtClean="0"/>
              <a:t>urlencodedParser</a:t>
            </a:r>
            <a:r>
              <a:rPr lang="en-IN" dirty="0" smtClean="0"/>
              <a:t> = </a:t>
            </a:r>
            <a:r>
              <a:rPr lang="en-IN" dirty="0" err="1" smtClean="0"/>
              <a:t>bodyParser.urlencoded</a:t>
            </a:r>
            <a:r>
              <a:rPr lang="en-IN" dirty="0" smtClean="0"/>
              <a:t>({ extended: false })</a:t>
            </a:r>
          </a:p>
          <a:p>
            <a:endParaRPr lang="en-IN" dirty="0" smtClean="0"/>
          </a:p>
          <a:p>
            <a:r>
              <a:rPr lang="en-IN" dirty="0" err="1" smtClean="0"/>
              <a:t>app.use</a:t>
            </a:r>
            <a:r>
              <a:rPr lang="en-IN" dirty="0" smtClean="0"/>
              <a:t>(</a:t>
            </a:r>
            <a:r>
              <a:rPr lang="en-IN" dirty="0" err="1" smtClean="0"/>
              <a:t>express.static</a:t>
            </a:r>
            <a:r>
              <a:rPr lang="en-IN" dirty="0" smtClean="0"/>
              <a:t>('public'));</a:t>
            </a:r>
          </a:p>
          <a:p>
            <a:r>
              <a:rPr lang="en-IN" dirty="0" err="1" smtClean="0"/>
              <a:t>app.get</a:t>
            </a:r>
            <a:r>
              <a:rPr lang="en-IN" dirty="0" smtClean="0"/>
              <a:t>('/index.htm', function (</a:t>
            </a:r>
            <a:r>
              <a:rPr lang="en-IN" dirty="0" err="1" smtClean="0"/>
              <a:t>req</a:t>
            </a:r>
            <a:r>
              <a:rPr lang="en-IN" dirty="0" smtClean="0"/>
              <a:t>, res) {</a:t>
            </a:r>
          </a:p>
          <a:p>
            <a:r>
              <a:rPr lang="en-IN" dirty="0" smtClean="0"/>
              <a:t>   </a:t>
            </a:r>
            <a:r>
              <a:rPr lang="en-IN" dirty="0" err="1" smtClean="0"/>
              <a:t>res.sendFile</a:t>
            </a:r>
            <a:r>
              <a:rPr lang="en-IN" dirty="0" smtClean="0"/>
              <a:t>( __</a:t>
            </a:r>
            <a:r>
              <a:rPr lang="en-IN" dirty="0" err="1" smtClean="0"/>
              <a:t>dirname</a:t>
            </a:r>
            <a:r>
              <a:rPr lang="en-IN" dirty="0" smtClean="0"/>
              <a:t> + "/" + "index.htm" );</a:t>
            </a:r>
          </a:p>
          <a:p>
            <a:r>
              <a:rPr lang="en-IN" dirty="0" smtClean="0"/>
              <a:t>})</a:t>
            </a:r>
          </a:p>
          <a:p>
            <a:endParaRPr lang="en-IN" dirty="0" smtClean="0"/>
          </a:p>
          <a:p>
            <a:r>
              <a:rPr lang="en-IN" dirty="0" err="1" smtClean="0"/>
              <a:t>app.post</a:t>
            </a:r>
            <a:r>
              <a:rPr lang="en-IN" dirty="0" smtClean="0"/>
              <a:t>('/</a:t>
            </a:r>
            <a:r>
              <a:rPr lang="en-IN" dirty="0" err="1" smtClean="0"/>
              <a:t>process_post</a:t>
            </a:r>
            <a:r>
              <a:rPr lang="en-IN" dirty="0" smtClean="0"/>
              <a:t>', </a:t>
            </a:r>
            <a:r>
              <a:rPr lang="en-IN" dirty="0" err="1" smtClean="0"/>
              <a:t>urlencodedParser</a:t>
            </a:r>
            <a:r>
              <a:rPr lang="en-IN" dirty="0" smtClean="0"/>
              <a:t>, function (</a:t>
            </a:r>
            <a:r>
              <a:rPr lang="en-IN" dirty="0" err="1" smtClean="0"/>
              <a:t>req</a:t>
            </a:r>
            <a:r>
              <a:rPr lang="en-IN" dirty="0" smtClean="0"/>
              <a:t>, res) {</a:t>
            </a:r>
          </a:p>
          <a:p>
            <a:r>
              <a:rPr lang="en-IN" dirty="0" smtClean="0"/>
              <a:t>   // Prepare output in JSON format</a:t>
            </a:r>
          </a:p>
          <a:p>
            <a:r>
              <a:rPr lang="en-IN" dirty="0" smtClean="0"/>
              <a:t>   response = {</a:t>
            </a:r>
          </a:p>
          <a:p>
            <a:r>
              <a:rPr lang="en-IN" dirty="0" smtClean="0"/>
              <a:t>      </a:t>
            </a:r>
            <a:r>
              <a:rPr lang="en-IN" dirty="0" err="1" smtClean="0"/>
              <a:t>first_name:req.body.first_name</a:t>
            </a:r>
            <a:r>
              <a:rPr lang="en-IN" dirty="0" smtClean="0"/>
              <a:t>,</a:t>
            </a:r>
          </a:p>
          <a:p>
            <a:r>
              <a:rPr lang="en-IN" dirty="0" smtClean="0"/>
              <a:t>      </a:t>
            </a:r>
            <a:r>
              <a:rPr lang="en-IN" dirty="0" err="1" smtClean="0"/>
              <a:t>last_name:req.body.last_name</a:t>
            </a:r>
            <a:endParaRPr lang="en-IN" dirty="0" smtClean="0"/>
          </a:p>
          <a:p>
            <a:r>
              <a:rPr lang="en-IN" dirty="0" smtClean="0"/>
              <a:t>   };</a:t>
            </a:r>
          </a:p>
          <a:p>
            <a:r>
              <a:rPr lang="en-IN" dirty="0" smtClean="0"/>
              <a:t>   console.log(response);</a:t>
            </a:r>
          </a:p>
          <a:p>
            <a:r>
              <a:rPr lang="en-IN" dirty="0" smtClean="0"/>
              <a:t>   </a:t>
            </a:r>
            <a:r>
              <a:rPr lang="en-IN" dirty="0" err="1" smtClean="0"/>
              <a:t>res.end</a:t>
            </a:r>
            <a:r>
              <a:rPr lang="en-IN" dirty="0" smtClean="0"/>
              <a:t>(</a:t>
            </a:r>
            <a:r>
              <a:rPr lang="en-IN" dirty="0" err="1" smtClean="0"/>
              <a:t>JSON.stringify</a:t>
            </a:r>
            <a:r>
              <a:rPr lang="en-IN" dirty="0" smtClean="0"/>
              <a:t>(response));</a:t>
            </a:r>
          </a:p>
          <a:p>
            <a:r>
              <a:rPr lang="en-IN" dirty="0" smtClean="0"/>
              <a:t>})</a:t>
            </a:r>
            <a:endParaRPr lang="en-IN" dirty="0"/>
          </a:p>
        </p:txBody>
      </p:sp>
    </p:spTree>
    <p:extLst>
      <p:ext uri="{BB962C8B-B14F-4D97-AF65-F5344CB8AC3E}">
        <p14:creationId xmlns:p14="http://schemas.microsoft.com/office/powerpoint/2010/main" val="1682617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854" y="404429"/>
            <a:ext cx="10695709" cy="1754326"/>
          </a:xfrm>
          <a:prstGeom prst="rect">
            <a:avLst/>
          </a:prstGeom>
        </p:spPr>
        <p:txBody>
          <a:bodyPr wrap="square">
            <a:spAutoFit/>
          </a:bodyPr>
          <a:lstStyle/>
          <a:p>
            <a:r>
              <a:rPr lang="en-IN" dirty="0" err="1" smtClean="0"/>
              <a:t>var</a:t>
            </a:r>
            <a:r>
              <a:rPr lang="en-IN" dirty="0" smtClean="0"/>
              <a:t> server = </a:t>
            </a:r>
            <a:r>
              <a:rPr lang="en-IN" dirty="0" err="1" smtClean="0"/>
              <a:t>app.listen</a:t>
            </a:r>
            <a:r>
              <a:rPr lang="en-IN" dirty="0" smtClean="0"/>
              <a:t>(8081, function () {</a:t>
            </a:r>
          </a:p>
          <a:p>
            <a:r>
              <a:rPr lang="en-IN" dirty="0" smtClean="0"/>
              <a:t>   </a:t>
            </a:r>
            <a:r>
              <a:rPr lang="en-IN" dirty="0" err="1" smtClean="0"/>
              <a:t>var</a:t>
            </a:r>
            <a:r>
              <a:rPr lang="en-IN" dirty="0" smtClean="0"/>
              <a:t> host = </a:t>
            </a:r>
            <a:r>
              <a:rPr lang="en-IN" dirty="0" err="1" smtClean="0"/>
              <a:t>server.address</a:t>
            </a:r>
            <a:r>
              <a:rPr lang="en-IN" dirty="0" smtClean="0"/>
              <a:t>().address</a:t>
            </a:r>
          </a:p>
          <a:p>
            <a:r>
              <a:rPr lang="en-IN" dirty="0" smtClean="0"/>
              <a:t>   </a:t>
            </a:r>
            <a:r>
              <a:rPr lang="en-IN" dirty="0" err="1" smtClean="0"/>
              <a:t>var</a:t>
            </a:r>
            <a:r>
              <a:rPr lang="en-IN" dirty="0" smtClean="0"/>
              <a:t> port = </a:t>
            </a:r>
            <a:r>
              <a:rPr lang="en-IN" dirty="0" err="1" smtClean="0"/>
              <a:t>server.address</a:t>
            </a:r>
            <a:r>
              <a:rPr lang="en-IN" dirty="0" smtClean="0"/>
              <a:t>().port</a:t>
            </a:r>
          </a:p>
          <a:p>
            <a:r>
              <a:rPr lang="en-IN" dirty="0" smtClean="0"/>
              <a:t>   </a:t>
            </a:r>
          </a:p>
          <a:p>
            <a:r>
              <a:rPr lang="en-IN" dirty="0" smtClean="0"/>
              <a:t>   console.log("Example app listening at http://%s:%s", host, port)</a:t>
            </a:r>
          </a:p>
          <a:p>
            <a:r>
              <a:rPr lang="en-IN" dirty="0" smtClean="0"/>
              <a:t>})</a:t>
            </a:r>
            <a:endParaRPr lang="en-IN" dirty="0"/>
          </a:p>
        </p:txBody>
      </p:sp>
      <p:sp>
        <p:nvSpPr>
          <p:cNvPr id="3" name="Rectangle 2"/>
          <p:cNvSpPr/>
          <p:nvPr/>
        </p:nvSpPr>
        <p:spPr>
          <a:xfrm>
            <a:off x="512619" y="2357735"/>
            <a:ext cx="11291454" cy="369332"/>
          </a:xfrm>
          <a:prstGeom prst="rect">
            <a:avLst/>
          </a:prstGeom>
        </p:spPr>
        <p:txBody>
          <a:bodyPr wrap="square">
            <a:spAutoFit/>
          </a:bodyPr>
          <a:lstStyle/>
          <a:p>
            <a:r>
              <a:rPr lang="en-IN" dirty="0" smtClean="0"/>
              <a:t>Accessing the HTML document using http://127.0.0.1:8081/index.htm will generate the following form −</a:t>
            </a:r>
            <a:endParaRPr lang="en-IN" dirty="0"/>
          </a:p>
        </p:txBody>
      </p:sp>
      <p:pic>
        <p:nvPicPr>
          <p:cNvPr id="4" name="Picture 3"/>
          <p:cNvPicPr>
            <a:picLocks noChangeAspect="1"/>
          </p:cNvPicPr>
          <p:nvPr/>
        </p:nvPicPr>
        <p:blipFill rotWithShape="1">
          <a:blip r:embed="rId2"/>
          <a:srcRect l="25458" t="32292" r="26574" b="24851"/>
          <a:stretch/>
        </p:blipFill>
        <p:spPr>
          <a:xfrm>
            <a:off x="775853" y="2926047"/>
            <a:ext cx="10225975" cy="3540062"/>
          </a:xfrm>
          <a:prstGeom prst="rect">
            <a:avLst/>
          </a:prstGeom>
        </p:spPr>
      </p:pic>
    </p:spTree>
    <p:extLst>
      <p:ext uri="{BB962C8B-B14F-4D97-AF65-F5344CB8AC3E}">
        <p14:creationId xmlns:p14="http://schemas.microsoft.com/office/powerpoint/2010/main" val="307164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4" y="274322"/>
            <a:ext cx="11146972" cy="923330"/>
          </a:xfrm>
          <a:prstGeom prst="rect">
            <a:avLst/>
          </a:prstGeom>
        </p:spPr>
        <p:txBody>
          <a:bodyPr wrap="square">
            <a:spAutoFit/>
          </a:bodyPr>
          <a:lstStyle/>
          <a:p>
            <a:r>
              <a:rPr lang="en-GB" b="1" i="0" u="sng" dirty="0" smtClean="0">
                <a:solidFill>
                  <a:srgbClr val="000000"/>
                </a:solidFill>
                <a:effectLst/>
                <a:latin typeface="Heebo"/>
              </a:rPr>
              <a:t>File Upload</a:t>
            </a:r>
          </a:p>
          <a:p>
            <a:pPr algn="just"/>
            <a:r>
              <a:rPr lang="en-GB" b="0" i="0" dirty="0" smtClean="0">
                <a:solidFill>
                  <a:srgbClr val="000000"/>
                </a:solidFill>
                <a:effectLst/>
                <a:latin typeface="Nunito"/>
              </a:rPr>
              <a:t>The following HTML code creates a file uploader form. This form has method attribute set to </a:t>
            </a:r>
            <a:r>
              <a:rPr lang="en-GB" b="1" i="0" dirty="0" smtClean="0">
                <a:solidFill>
                  <a:srgbClr val="000000"/>
                </a:solidFill>
                <a:effectLst/>
                <a:latin typeface="Nunito"/>
              </a:rPr>
              <a:t>POST</a:t>
            </a:r>
            <a:r>
              <a:rPr lang="en-GB" b="0" i="0" dirty="0" smtClean="0">
                <a:solidFill>
                  <a:srgbClr val="000000"/>
                </a:solidFill>
                <a:effectLst/>
                <a:latin typeface="Nunito"/>
              </a:rPr>
              <a:t> and </a:t>
            </a:r>
            <a:r>
              <a:rPr lang="en-GB" b="0" i="0" dirty="0" err="1" smtClean="0">
                <a:solidFill>
                  <a:srgbClr val="000000"/>
                </a:solidFill>
                <a:effectLst/>
                <a:latin typeface="Nunito"/>
              </a:rPr>
              <a:t>enctype</a:t>
            </a:r>
            <a:r>
              <a:rPr lang="en-GB" b="0" i="0" dirty="0" smtClean="0">
                <a:solidFill>
                  <a:srgbClr val="000000"/>
                </a:solidFill>
                <a:effectLst/>
                <a:latin typeface="Nunito"/>
              </a:rPr>
              <a:t> attribute is set to </a:t>
            </a:r>
            <a:r>
              <a:rPr lang="en-GB" b="1" i="0" dirty="0" smtClean="0">
                <a:solidFill>
                  <a:srgbClr val="000000"/>
                </a:solidFill>
                <a:effectLst/>
                <a:latin typeface="Nunito"/>
              </a:rPr>
              <a:t>multipart/form-data</a:t>
            </a:r>
            <a:endParaRPr lang="en-GB" b="0" i="0" dirty="0">
              <a:solidFill>
                <a:srgbClr val="000000"/>
              </a:solidFill>
              <a:effectLst/>
              <a:latin typeface="Nunito"/>
            </a:endParaRPr>
          </a:p>
        </p:txBody>
      </p:sp>
      <p:sp>
        <p:nvSpPr>
          <p:cNvPr id="4" name="Rectangle 3"/>
          <p:cNvSpPr/>
          <p:nvPr/>
        </p:nvSpPr>
        <p:spPr>
          <a:xfrm>
            <a:off x="740229" y="1375458"/>
            <a:ext cx="11088914" cy="5078313"/>
          </a:xfrm>
          <a:prstGeom prst="rect">
            <a:avLst/>
          </a:prstGeom>
        </p:spPr>
        <p:txBody>
          <a:bodyPr wrap="square">
            <a:spAutoFit/>
          </a:bodyPr>
          <a:lstStyle/>
          <a:p>
            <a:r>
              <a:rPr lang="en-IN" dirty="0" smtClean="0"/>
              <a:t>&lt;html&gt;</a:t>
            </a:r>
          </a:p>
          <a:p>
            <a:r>
              <a:rPr lang="en-IN" dirty="0" smtClean="0"/>
              <a:t>   &lt;head&gt;</a:t>
            </a:r>
          </a:p>
          <a:p>
            <a:r>
              <a:rPr lang="en-IN" dirty="0" smtClean="0"/>
              <a:t>      &lt;title&gt;File Uploading Form&lt;/title&gt;</a:t>
            </a:r>
          </a:p>
          <a:p>
            <a:r>
              <a:rPr lang="en-IN" dirty="0" smtClean="0"/>
              <a:t>   &lt;/head&gt;</a:t>
            </a:r>
          </a:p>
          <a:p>
            <a:endParaRPr lang="en-IN" dirty="0" smtClean="0"/>
          </a:p>
          <a:p>
            <a:r>
              <a:rPr lang="en-IN" dirty="0" smtClean="0"/>
              <a:t>   &lt;body&gt;</a:t>
            </a:r>
          </a:p>
          <a:p>
            <a:r>
              <a:rPr lang="en-IN" dirty="0" smtClean="0"/>
              <a:t>      &lt;h3&gt;File Upload:&lt;/h3&gt;</a:t>
            </a:r>
          </a:p>
          <a:p>
            <a:r>
              <a:rPr lang="en-IN" dirty="0" smtClean="0"/>
              <a:t>      Select a file to upload: &lt;</a:t>
            </a:r>
            <a:r>
              <a:rPr lang="en-IN" dirty="0" err="1" smtClean="0"/>
              <a:t>br</a:t>
            </a:r>
            <a:r>
              <a:rPr lang="en-IN" dirty="0" smtClean="0"/>
              <a:t> /&gt;</a:t>
            </a:r>
          </a:p>
          <a:p>
            <a:r>
              <a:rPr lang="en-IN" dirty="0" smtClean="0"/>
              <a:t>      </a:t>
            </a:r>
          </a:p>
          <a:p>
            <a:r>
              <a:rPr lang="en-IN" dirty="0" smtClean="0"/>
              <a:t>      &lt;form action = "http://127.0.0.1:8081/</a:t>
            </a:r>
            <a:r>
              <a:rPr lang="en-IN" dirty="0" err="1" smtClean="0"/>
              <a:t>file_upload</a:t>
            </a:r>
            <a:r>
              <a:rPr lang="en-IN" dirty="0" smtClean="0"/>
              <a:t>" method = "POST" </a:t>
            </a:r>
          </a:p>
          <a:p>
            <a:r>
              <a:rPr lang="en-IN" dirty="0" smtClean="0"/>
              <a:t>         </a:t>
            </a:r>
            <a:r>
              <a:rPr lang="en-IN" dirty="0" err="1" smtClean="0"/>
              <a:t>enctype</a:t>
            </a:r>
            <a:r>
              <a:rPr lang="en-IN" dirty="0" smtClean="0"/>
              <a:t> = "multipart/form-data"&gt;</a:t>
            </a:r>
          </a:p>
          <a:p>
            <a:r>
              <a:rPr lang="en-IN" dirty="0" smtClean="0"/>
              <a:t>         &lt;input type="file" name="file" size="50" /&gt;</a:t>
            </a:r>
          </a:p>
          <a:p>
            <a:r>
              <a:rPr lang="en-IN" dirty="0" smtClean="0"/>
              <a:t>         &lt;</a:t>
            </a:r>
            <a:r>
              <a:rPr lang="en-IN" dirty="0" err="1" smtClean="0"/>
              <a:t>br</a:t>
            </a:r>
            <a:r>
              <a:rPr lang="en-IN" dirty="0" smtClean="0"/>
              <a:t> /&gt;</a:t>
            </a:r>
          </a:p>
          <a:p>
            <a:r>
              <a:rPr lang="en-IN" dirty="0" smtClean="0"/>
              <a:t>         &lt;input type = "submit" value = "Upload File" /&gt;</a:t>
            </a:r>
          </a:p>
          <a:p>
            <a:r>
              <a:rPr lang="en-IN" dirty="0" smtClean="0"/>
              <a:t>      &lt;/form&gt;</a:t>
            </a:r>
          </a:p>
          <a:p>
            <a:r>
              <a:rPr lang="en-IN" dirty="0" smtClean="0"/>
              <a:t>      </a:t>
            </a:r>
          </a:p>
          <a:p>
            <a:r>
              <a:rPr lang="en-IN" dirty="0" smtClean="0"/>
              <a:t>   &lt;/body&gt;</a:t>
            </a:r>
          </a:p>
          <a:p>
            <a:r>
              <a:rPr lang="en-IN" dirty="0" smtClean="0"/>
              <a:t>&lt;/html&gt;</a:t>
            </a:r>
            <a:endParaRPr lang="en-IN" dirty="0"/>
          </a:p>
        </p:txBody>
      </p:sp>
    </p:spTree>
    <p:extLst>
      <p:ext uri="{BB962C8B-B14F-4D97-AF65-F5344CB8AC3E}">
        <p14:creationId xmlns:p14="http://schemas.microsoft.com/office/powerpoint/2010/main" val="333144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942" y="150844"/>
            <a:ext cx="10740571" cy="6281848"/>
          </a:xfrm>
          <a:prstGeom prst="rect">
            <a:avLst/>
          </a:prstGeom>
        </p:spPr>
        <p:txBody>
          <a:bodyPr wrap="square">
            <a:spAutoFit/>
          </a:bodyPr>
          <a:lstStyle/>
          <a:p>
            <a:pPr>
              <a:lnSpc>
                <a:spcPct val="150000"/>
              </a:lnSpc>
            </a:pPr>
            <a:r>
              <a:rPr lang="en-IN" dirty="0" smtClean="0"/>
              <a:t>Let's save above code in index.htm and modify server.js to handle home page requests as well as file upload.</a:t>
            </a:r>
          </a:p>
          <a:p>
            <a:pPr>
              <a:lnSpc>
                <a:spcPct val="150000"/>
              </a:lnSpc>
            </a:pPr>
            <a:r>
              <a:rPr lang="en-IN" dirty="0" err="1" smtClean="0"/>
              <a:t>var</a:t>
            </a:r>
            <a:r>
              <a:rPr lang="en-IN" dirty="0" smtClean="0"/>
              <a:t> express = require('express');</a:t>
            </a:r>
          </a:p>
          <a:p>
            <a:pPr>
              <a:lnSpc>
                <a:spcPct val="150000"/>
              </a:lnSpc>
            </a:pPr>
            <a:r>
              <a:rPr lang="en-IN" dirty="0" err="1" smtClean="0"/>
              <a:t>var</a:t>
            </a:r>
            <a:r>
              <a:rPr lang="en-IN" dirty="0" smtClean="0"/>
              <a:t> app = express();</a:t>
            </a:r>
          </a:p>
          <a:p>
            <a:pPr>
              <a:lnSpc>
                <a:spcPct val="150000"/>
              </a:lnSpc>
            </a:pPr>
            <a:r>
              <a:rPr lang="en-IN" dirty="0" err="1" smtClean="0"/>
              <a:t>var</a:t>
            </a:r>
            <a:r>
              <a:rPr lang="en-IN" dirty="0" smtClean="0"/>
              <a:t> fs = require("fs");</a:t>
            </a:r>
          </a:p>
          <a:p>
            <a:pPr>
              <a:lnSpc>
                <a:spcPct val="150000"/>
              </a:lnSpc>
            </a:pPr>
            <a:endParaRPr lang="en-IN" dirty="0" smtClean="0"/>
          </a:p>
          <a:p>
            <a:pPr>
              <a:lnSpc>
                <a:spcPct val="150000"/>
              </a:lnSpc>
            </a:pPr>
            <a:r>
              <a:rPr lang="en-IN" dirty="0" err="1" smtClean="0"/>
              <a:t>var</a:t>
            </a:r>
            <a:r>
              <a:rPr lang="en-IN" dirty="0" smtClean="0"/>
              <a:t> </a:t>
            </a:r>
            <a:r>
              <a:rPr lang="en-IN" dirty="0" err="1" smtClean="0"/>
              <a:t>bodyParser</a:t>
            </a:r>
            <a:r>
              <a:rPr lang="en-IN" dirty="0" smtClean="0"/>
              <a:t> = require('body-parser');</a:t>
            </a:r>
          </a:p>
          <a:p>
            <a:pPr>
              <a:lnSpc>
                <a:spcPct val="150000"/>
              </a:lnSpc>
            </a:pPr>
            <a:r>
              <a:rPr lang="en-IN" dirty="0" err="1" smtClean="0"/>
              <a:t>var</a:t>
            </a:r>
            <a:r>
              <a:rPr lang="en-IN" dirty="0" smtClean="0"/>
              <a:t> </a:t>
            </a:r>
            <a:r>
              <a:rPr lang="en-IN" dirty="0" err="1" smtClean="0"/>
              <a:t>multer</a:t>
            </a:r>
            <a:r>
              <a:rPr lang="en-IN" dirty="0" smtClean="0"/>
              <a:t>  = require('</a:t>
            </a:r>
            <a:r>
              <a:rPr lang="en-IN" dirty="0" err="1" smtClean="0"/>
              <a:t>multer</a:t>
            </a:r>
            <a:r>
              <a:rPr lang="en-IN" dirty="0" smtClean="0"/>
              <a:t>');</a:t>
            </a:r>
          </a:p>
          <a:p>
            <a:pPr>
              <a:lnSpc>
                <a:spcPct val="150000"/>
              </a:lnSpc>
            </a:pPr>
            <a:endParaRPr lang="en-IN" dirty="0" smtClean="0"/>
          </a:p>
          <a:p>
            <a:pPr>
              <a:lnSpc>
                <a:spcPct val="150000"/>
              </a:lnSpc>
            </a:pPr>
            <a:r>
              <a:rPr lang="en-IN" dirty="0" err="1" smtClean="0"/>
              <a:t>app.use</a:t>
            </a:r>
            <a:r>
              <a:rPr lang="en-IN" dirty="0" smtClean="0"/>
              <a:t>(</a:t>
            </a:r>
            <a:r>
              <a:rPr lang="en-IN" dirty="0" err="1" smtClean="0"/>
              <a:t>express.static</a:t>
            </a:r>
            <a:r>
              <a:rPr lang="en-IN" dirty="0" smtClean="0"/>
              <a:t>('public'));</a:t>
            </a:r>
          </a:p>
          <a:p>
            <a:pPr>
              <a:lnSpc>
                <a:spcPct val="150000"/>
              </a:lnSpc>
            </a:pPr>
            <a:r>
              <a:rPr lang="en-IN" dirty="0" err="1" smtClean="0"/>
              <a:t>app.use</a:t>
            </a:r>
            <a:r>
              <a:rPr lang="en-IN" dirty="0" smtClean="0"/>
              <a:t>(</a:t>
            </a:r>
            <a:r>
              <a:rPr lang="en-IN" dirty="0" err="1" smtClean="0"/>
              <a:t>bodyParser.urlencoded</a:t>
            </a:r>
            <a:r>
              <a:rPr lang="en-IN" dirty="0" smtClean="0"/>
              <a:t>({ extended: false }));</a:t>
            </a:r>
          </a:p>
          <a:p>
            <a:pPr>
              <a:lnSpc>
                <a:spcPct val="150000"/>
              </a:lnSpc>
            </a:pPr>
            <a:r>
              <a:rPr lang="en-IN" dirty="0" err="1" smtClean="0"/>
              <a:t>app.use</a:t>
            </a:r>
            <a:r>
              <a:rPr lang="en-IN" dirty="0" smtClean="0"/>
              <a:t>(</a:t>
            </a:r>
            <a:r>
              <a:rPr lang="en-IN" dirty="0" err="1" smtClean="0"/>
              <a:t>multer</a:t>
            </a:r>
            <a:r>
              <a:rPr lang="en-IN" dirty="0" smtClean="0"/>
              <a:t>({ </a:t>
            </a:r>
            <a:r>
              <a:rPr lang="en-IN" dirty="0" err="1" smtClean="0"/>
              <a:t>dest</a:t>
            </a:r>
            <a:r>
              <a:rPr lang="en-IN" dirty="0" smtClean="0"/>
              <a:t>: '/</a:t>
            </a:r>
            <a:r>
              <a:rPr lang="en-IN" dirty="0" err="1" smtClean="0"/>
              <a:t>tmp</a:t>
            </a:r>
            <a:r>
              <a:rPr lang="en-IN" dirty="0" smtClean="0"/>
              <a:t>/'}));</a:t>
            </a:r>
          </a:p>
          <a:p>
            <a:pPr>
              <a:lnSpc>
                <a:spcPct val="150000"/>
              </a:lnSpc>
            </a:pPr>
            <a:endParaRPr lang="en-IN" dirty="0" smtClean="0"/>
          </a:p>
          <a:p>
            <a:pPr>
              <a:lnSpc>
                <a:spcPct val="150000"/>
              </a:lnSpc>
            </a:pPr>
            <a:r>
              <a:rPr lang="en-IN" dirty="0" err="1" smtClean="0"/>
              <a:t>app.get</a:t>
            </a:r>
            <a:r>
              <a:rPr lang="en-IN" dirty="0" smtClean="0"/>
              <a:t>('/index.htm', function (</a:t>
            </a:r>
            <a:r>
              <a:rPr lang="en-IN" dirty="0" err="1" smtClean="0"/>
              <a:t>req</a:t>
            </a:r>
            <a:r>
              <a:rPr lang="en-IN" dirty="0" smtClean="0"/>
              <a:t>, res) {</a:t>
            </a:r>
          </a:p>
          <a:p>
            <a:pPr>
              <a:lnSpc>
                <a:spcPct val="150000"/>
              </a:lnSpc>
            </a:pPr>
            <a:r>
              <a:rPr lang="en-IN" dirty="0" smtClean="0"/>
              <a:t>   </a:t>
            </a:r>
            <a:r>
              <a:rPr lang="en-IN" dirty="0" err="1" smtClean="0"/>
              <a:t>res.sendFile</a:t>
            </a:r>
            <a:r>
              <a:rPr lang="en-IN" dirty="0" smtClean="0"/>
              <a:t>( __</a:t>
            </a:r>
            <a:r>
              <a:rPr lang="en-IN" dirty="0" err="1" smtClean="0"/>
              <a:t>dirname</a:t>
            </a:r>
            <a:r>
              <a:rPr lang="en-IN" dirty="0" smtClean="0"/>
              <a:t> + "/" + "index.htm" );</a:t>
            </a:r>
          </a:p>
          <a:p>
            <a:pPr>
              <a:lnSpc>
                <a:spcPct val="150000"/>
              </a:lnSpc>
            </a:pPr>
            <a:r>
              <a:rPr lang="en-IN" dirty="0" smtClean="0"/>
              <a:t>})</a:t>
            </a:r>
            <a:endParaRPr lang="en-IN" dirty="0"/>
          </a:p>
        </p:txBody>
      </p:sp>
    </p:spTree>
    <p:extLst>
      <p:ext uri="{BB962C8B-B14F-4D97-AF65-F5344CB8AC3E}">
        <p14:creationId xmlns:p14="http://schemas.microsoft.com/office/powerpoint/2010/main" val="179761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2056" y="263274"/>
            <a:ext cx="8897257" cy="6186309"/>
          </a:xfrm>
          <a:prstGeom prst="rect">
            <a:avLst/>
          </a:prstGeom>
        </p:spPr>
        <p:txBody>
          <a:bodyPr wrap="square">
            <a:spAutoFit/>
          </a:bodyPr>
          <a:lstStyle/>
          <a:p>
            <a:r>
              <a:rPr lang="en-IN" dirty="0" err="1" smtClean="0"/>
              <a:t>app.post</a:t>
            </a:r>
            <a:r>
              <a:rPr lang="en-IN" dirty="0" smtClean="0"/>
              <a:t>('/</a:t>
            </a:r>
            <a:r>
              <a:rPr lang="en-IN" dirty="0" err="1" smtClean="0"/>
              <a:t>file_upload</a:t>
            </a:r>
            <a:r>
              <a:rPr lang="en-IN" dirty="0" smtClean="0"/>
              <a:t>', function (</a:t>
            </a:r>
            <a:r>
              <a:rPr lang="en-IN" dirty="0" err="1" smtClean="0"/>
              <a:t>req</a:t>
            </a:r>
            <a:r>
              <a:rPr lang="en-IN" dirty="0" smtClean="0"/>
              <a:t>, res) {</a:t>
            </a:r>
          </a:p>
          <a:p>
            <a:r>
              <a:rPr lang="en-IN" dirty="0" smtClean="0"/>
              <a:t>   console.log(req.files.file.name);</a:t>
            </a:r>
          </a:p>
          <a:p>
            <a:r>
              <a:rPr lang="en-IN" dirty="0" smtClean="0"/>
              <a:t>   console.log(</a:t>
            </a:r>
            <a:r>
              <a:rPr lang="en-IN" dirty="0" err="1" smtClean="0"/>
              <a:t>req.files.file.path</a:t>
            </a:r>
            <a:r>
              <a:rPr lang="en-IN" dirty="0" smtClean="0"/>
              <a:t>);</a:t>
            </a:r>
          </a:p>
          <a:p>
            <a:r>
              <a:rPr lang="en-IN" dirty="0" smtClean="0"/>
              <a:t>   console.log(</a:t>
            </a:r>
            <a:r>
              <a:rPr lang="en-IN" dirty="0" err="1" smtClean="0"/>
              <a:t>req.files.file.type</a:t>
            </a:r>
            <a:r>
              <a:rPr lang="en-IN" dirty="0" smtClean="0"/>
              <a:t>);</a:t>
            </a:r>
          </a:p>
          <a:p>
            <a:r>
              <a:rPr lang="en-IN" dirty="0" smtClean="0"/>
              <a:t>   </a:t>
            </a:r>
            <a:r>
              <a:rPr lang="en-IN" dirty="0" err="1" smtClean="0"/>
              <a:t>var</a:t>
            </a:r>
            <a:r>
              <a:rPr lang="en-IN" dirty="0" smtClean="0"/>
              <a:t> file = __</a:t>
            </a:r>
            <a:r>
              <a:rPr lang="en-IN" dirty="0" err="1" smtClean="0"/>
              <a:t>dirname</a:t>
            </a:r>
            <a:r>
              <a:rPr lang="en-IN" dirty="0" smtClean="0"/>
              <a:t> + "/" + req.files.file.name;</a:t>
            </a:r>
          </a:p>
          <a:p>
            <a:r>
              <a:rPr lang="en-IN" dirty="0" smtClean="0"/>
              <a:t>   </a:t>
            </a:r>
          </a:p>
          <a:p>
            <a:r>
              <a:rPr lang="en-IN" dirty="0" smtClean="0"/>
              <a:t>   </a:t>
            </a:r>
            <a:r>
              <a:rPr lang="en-IN" dirty="0" err="1" smtClean="0"/>
              <a:t>fs.readFile</a:t>
            </a:r>
            <a:r>
              <a:rPr lang="en-IN" dirty="0" smtClean="0"/>
              <a:t>( </a:t>
            </a:r>
            <a:r>
              <a:rPr lang="en-IN" dirty="0" err="1" smtClean="0"/>
              <a:t>req.files.file.path</a:t>
            </a:r>
            <a:r>
              <a:rPr lang="en-IN" dirty="0" smtClean="0"/>
              <a:t>, function (err, data) {</a:t>
            </a:r>
          </a:p>
          <a:p>
            <a:r>
              <a:rPr lang="en-IN" dirty="0" smtClean="0"/>
              <a:t>      </a:t>
            </a:r>
            <a:r>
              <a:rPr lang="en-IN" dirty="0" err="1" smtClean="0"/>
              <a:t>fs.writeFile</a:t>
            </a:r>
            <a:r>
              <a:rPr lang="en-IN" dirty="0" smtClean="0"/>
              <a:t>(file, data, function (err) {</a:t>
            </a:r>
          </a:p>
          <a:p>
            <a:r>
              <a:rPr lang="en-IN" dirty="0" smtClean="0"/>
              <a:t>         if( err ) {</a:t>
            </a:r>
          </a:p>
          <a:p>
            <a:r>
              <a:rPr lang="en-IN" dirty="0" smtClean="0"/>
              <a:t>            console.log( err );</a:t>
            </a:r>
          </a:p>
          <a:p>
            <a:r>
              <a:rPr lang="en-IN" dirty="0" smtClean="0"/>
              <a:t>            } else {</a:t>
            </a:r>
          </a:p>
          <a:p>
            <a:r>
              <a:rPr lang="en-IN" dirty="0" smtClean="0"/>
              <a:t>               response = {</a:t>
            </a:r>
          </a:p>
          <a:p>
            <a:r>
              <a:rPr lang="en-IN" dirty="0" smtClean="0"/>
              <a:t>                  </a:t>
            </a:r>
            <a:r>
              <a:rPr lang="en-IN" dirty="0" err="1" smtClean="0"/>
              <a:t>message:'File</a:t>
            </a:r>
            <a:r>
              <a:rPr lang="en-IN" dirty="0" smtClean="0"/>
              <a:t> uploaded successfully',</a:t>
            </a:r>
          </a:p>
          <a:p>
            <a:r>
              <a:rPr lang="en-IN" dirty="0" smtClean="0"/>
              <a:t>                  </a:t>
            </a:r>
            <a:r>
              <a:rPr lang="en-IN" dirty="0" err="1" smtClean="0"/>
              <a:t>filename:req.files.file.name</a:t>
            </a:r>
            <a:endParaRPr lang="en-IN" dirty="0" smtClean="0"/>
          </a:p>
          <a:p>
            <a:r>
              <a:rPr lang="en-IN" dirty="0" smtClean="0"/>
              <a:t>               };</a:t>
            </a:r>
          </a:p>
          <a:p>
            <a:r>
              <a:rPr lang="en-IN" dirty="0" smtClean="0"/>
              <a:t>            }</a:t>
            </a:r>
          </a:p>
          <a:p>
            <a:r>
              <a:rPr lang="en-IN" dirty="0" smtClean="0"/>
              <a:t>         </a:t>
            </a:r>
          </a:p>
          <a:p>
            <a:r>
              <a:rPr lang="en-IN" dirty="0" smtClean="0"/>
              <a:t>         console.log( response );</a:t>
            </a:r>
          </a:p>
          <a:p>
            <a:r>
              <a:rPr lang="en-IN" dirty="0" smtClean="0"/>
              <a:t>         </a:t>
            </a:r>
            <a:r>
              <a:rPr lang="en-IN" dirty="0" err="1" smtClean="0"/>
              <a:t>res.end</a:t>
            </a:r>
            <a:r>
              <a:rPr lang="en-IN" dirty="0" smtClean="0"/>
              <a:t>( </a:t>
            </a:r>
            <a:r>
              <a:rPr lang="en-IN" dirty="0" err="1" smtClean="0"/>
              <a:t>JSON.stringify</a:t>
            </a:r>
            <a:r>
              <a:rPr lang="en-IN" dirty="0" smtClean="0"/>
              <a:t>( response ) );</a:t>
            </a:r>
          </a:p>
          <a:p>
            <a:r>
              <a:rPr lang="en-IN" dirty="0" smtClean="0"/>
              <a:t>      });</a:t>
            </a:r>
          </a:p>
          <a:p>
            <a:r>
              <a:rPr lang="en-IN" dirty="0" smtClean="0"/>
              <a:t>   });</a:t>
            </a:r>
          </a:p>
          <a:p>
            <a:r>
              <a:rPr lang="en-IN" dirty="0" smtClean="0"/>
              <a:t>})</a:t>
            </a:r>
            <a:endParaRPr lang="en-IN" dirty="0"/>
          </a:p>
        </p:txBody>
      </p:sp>
    </p:spTree>
    <p:extLst>
      <p:ext uri="{BB962C8B-B14F-4D97-AF65-F5344CB8AC3E}">
        <p14:creationId xmlns:p14="http://schemas.microsoft.com/office/powerpoint/2010/main" val="362706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799" y="349855"/>
            <a:ext cx="10914743" cy="2308324"/>
          </a:xfrm>
          <a:prstGeom prst="rect">
            <a:avLst/>
          </a:prstGeom>
        </p:spPr>
        <p:txBody>
          <a:bodyPr wrap="square">
            <a:spAutoFit/>
          </a:bodyPr>
          <a:lstStyle/>
          <a:p>
            <a:r>
              <a:rPr lang="en-IN" dirty="0" err="1" smtClean="0"/>
              <a:t>var</a:t>
            </a:r>
            <a:r>
              <a:rPr lang="en-IN" dirty="0" smtClean="0"/>
              <a:t> server = </a:t>
            </a:r>
            <a:r>
              <a:rPr lang="en-IN" dirty="0" err="1" smtClean="0"/>
              <a:t>app.listen</a:t>
            </a:r>
            <a:r>
              <a:rPr lang="en-IN" dirty="0" smtClean="0"/>
              <a:t>(8081, function () {</a:t>
            </a:r>
          </a:p>
          <a:p>
            <a:r>
              <a:rPr lang="en-IN" dirty="0" smtClean="0"/>
              <a:t>   </a:t>
            </a:r>
            <a:r>
              <a:rPr lang="en-IN" dirty="0" err="1" smtClean="0"/>
              <a:t>var</a:t>
            </a:r>
            <a:r>
              <a:rPr lang="en-IN" dirty="0" smtClean="0"/>
              <a:t> host = </a:t>
            </a:r>
            <a:r>
              <a:rPr lang="en-IN" dirty="0" err="1" smtClean="0"/>
              <a:t>server.address</a:t>
            </a:r>
            <a:r>
              <a:rPr lang="en-IN" dirty="0" smtClean="0"/>
              <a:t>().address</a:t>
            </a:r>
          </a:p>
          <a:p>
            <a:r>
              <a:rPr lang="en-IN" dirty="0" smtClean="0"/>
              <a:t>   </a:t>
            </a:r>
            <a:r>
              <a:rPr lang="en-IN" dirty="0" err="1" smtClean="0"/>
              <a:t>var</a:t>
            </a:r>
            <a:r>
              <a:rPr lang="en-IN" dirty="0" smtClean="0"/>
              <a:t> port = </a:t>
            </a:r>
            <a:r>
              <a:rPr lang="en-IN" dirty="0" err="1" smtClean="0"/>
              <a:t>server.address</a:t>
            </a:r>
            <a:r>
              <a:rPr lang="en-IN" dirty="0" smtClean="0"/>
              <a:t>().port</a:t>
            </a:r>
          </a:p>
          <a:p>
            <a:r>
              <a:rPr lang="en-IN" dirty="0" smtClean="0"/>
              <a:t>   </a:t>
            </a:r>
          </a:p>
          <a:p>
            <a:r>
              <a:rPr lang="en-IN" dirty="0" smtClean="0"/>
              <a:t>   console.log("Example app listening at http://%s:%s", host, port)</a:t>
            </a:r>
          </a:p>
          <a:p>
            <a:r>
              <a:rPr lang="en-IN" dirty="0" smtClean="0"/>
              <a:t>})</a:t>
            </a:r>
          </a:p>
          <a:p>
            <a:endParaRPr lang="en-IN" dirty="0" smtClean="0"/>
          </a:p>
          <a:p>
            <a:r>
              <a:rPr lang="en-IN" dirty="0" smtClean="0"/>
              <a:t>Accessing the HTML document using http://127.0.0.1:8081/index.htm will generate the following form −</a:t>
            </a:r>
            <a:endParaRPr lang="en-IN" dirty="0"/>
          </a:p>
        </p:txBody>
      </p:sp>
      <p:pic>
        <p:nvPicPr>
          <p:cNvPr id="3" name="Picture 2"/>
          <p:cNvPicPr>
            <a:picLocks noChangeAspect="1"/>
          </p:cNvPicPr>
          <p:nvPr/>
        </p:nvPicPr>
        <p:blipFill rotWithShape="1">
          <a:blip r:embed="rId2"/>
          <a:srcRect l="26239" t="29712" r="27355" b="42311"/>
          <a:stretch/>
        </p:blipFill>
        <p:spPr>
          <a:xfrm>
            <a:off x="812799" y="2658179"/>
            <a:ext cx="10130972" cy="2815772"/>
          </a:xfrm>
          <a:prstGeom prst="rect">
            <a:avLst/>
          </a:prstGeom>
        </p:spPr>
      </p:pic>
      <p:sp>
        <p:nvSpPr>
          <p:cNvPr id="5" name="Rectangle 4"/>
          <p:cNvSpPr/>
          <p:nvPr/>
        </p:nvSpPr>
        <p:spPr>
          <a:xfrm>
            <a:off x="653142" y="5674863"/>
            <a:ext cx="10726057" cy="369332"/>
          </a:xfrm>
          <a:prstGeom prst="rect">
            <a:avLst/>
          </a:prstGeom>
        </p:spPr>
        <p:txBody>
          <a:bodyPr wrap="square">
            <a:spAutoFit/>
          </a:bodyPr>
          <a:lstStyle/>
          <a:p>
            <a:r>
              <a:rPr lang="en-IN" dirty="0" smtClean="0"/>
              <a:t>NOTE: This is just dummy form and would not work, but it must work at your server.</a:t>
            </a:r>
            <a:endParaRPr lang="en-IN" dirty="0"/>
          </a:p>
        </p:txBody>
      </p:sp>
    </p:spTree>
    <p:extLst>
      <p:ext uri="{BB962C8B-B14F-4D97-AF65-F5344CB8AC3E}">
        <p14:creationId xmlns:p14="http://schemas.microsoft.com/office/powerpoint/2010/main" val="21533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7027" y="375922"/>
            <a:ext cx="10769601" cy="1295868"/>
          </a:xfrm>
          <a:prstGeom prst="rect">
            <a:avLst/>
          </a:prstGeom>
        </p:spPr>
        <p:txBody>
          <a:bodyPr wrap="square">
            <a:spAutoFit/>
          </a:bodyPr>
          <a:lstStyle/>
          <a:p>
            <a:pPr>
              <a:lnSpc>
                <a:spcPct val="150000"/>
              </a:lnSpc>
            </a:pPr>
            <a:r>
              <a:rPr lang="en-IN" b="1" u="sng" dirty="0" smtClean="0">
                <a:latin typeface="Tahoma" panose="020B0604030504040204" pitchFamily="34" charset="0"/>
                <a:ea typeface="Tahoma" panose="020B0604030504040204" pitchFamily="34" charset="0"/>
                <a:cs typeface="Tahoma" panose="020B0604030504040204" pitchFamily="34" charset="0"/>
              </a:rPr>
              <a:t>Cookies Management</a:t>
            </a:r>
          </a:p>
          <a:p>
            <a:pPr>
              <a:lnSpc>
                <a:spcPct val="150000"/>
              </a:lnSpc>
            </a:pPr>
            <a:r>
              <a:rPr lang="en-IN" dirty="0" smtClean="0">
                <a:latin typeface="Tahoma" panose="020B0604030504040204" pitchFamily="34" charset="0"/>
                <a:ea typeface="Tahoma" panose="020B0604030504040204" pitchFamily="34" charset="0"/>
                <a:cs typeface="Tahoma" panose="020B0604030504040204" pitchFamily="34" charset="0"/>
              </a:rPr>
              <a:t>You can send cookies to a Node.js server which can handle the same using the following middleware option. Following is a simple example to print all the cookies sent by the client.</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769257" y="1983325"/>
            <a:ext cx="6096000" cy="4204356"/>
          </a:xfrm>
          <a:prstGeom prst="rect">
            <a:avLst/>
          </a:prstGeom>
        </p:spPr>
        <p:txBody>
          <a:bodyPr>
            <a:spAutoFit/>
          </a:bodyPr>
          <a:lstStyle/>
          <a:p>
            <a:pPr>
              <a:lnSpc>
                <a:spcPct val="150000"/>
              </a:lnSpc>
            </a:pPr>
            <a:r>
              <a:rPr lang="en-IN" dirty="0" err="1" smtClean="0"/>
              <a:t>var</a:t>
            </a:r>
            <a:r>
              <a:rPr lang="en-IN" dirty="0" smtClean="0"/>
              <a:t> express      = require('express')</a:t>
            </a:r>
          </a:p>
          <a:p>
            <a:pPr>
              <a:lnSpc>
                <a:spcPct val="150000"/>
              </a:lnSpc>
            </a:pPr>
            <a:r>
              <a:rPr lang="en-IN" dirty="0" err="1" smtClean="0"/>
              <a:t>var</a:t>
            </a:r>
            <a:r>
              <a:rPr lang="en-IN" dirty="0" smtClean="0"/>
              <a:t> </a:t>
            </a:r>
            <a:r>
              <a:rPr lang="en-IN" dirty="0" err="1" smtClean="0"/>
              <a:t>cookieParser</a:t>
            </a:r>
            <a:r>
              <a:rPr lang="en-IN" dirty="0" smtClean="0"/>
              <a:t> = require('cookie-parser')</a:t>
            </a:r>
          </a:p>
          <a:p>
            <a:pPr>
              <a:lnSpc>
                <a:spcPct val="150000"/>
              </a:lnSpc>
            </a:pPr>
            <a:endParaRPr lang="en-IN" dirty="0" smtClean="0"/>
          </a:p>
          <a:p>
            <a:pPr>
              <a:lnSpc>
                <a:spcPct val="150000"/>
              </a:lnSpc>
            </a:pPr>
            <a:r>
              <a:rPr lang="en-IN" dirty="0" err="1" smtClean="0"/>
              <a:t>var</a:t>
            </a:r>
            <a:r>
              <a:rPr lang="en-IN" dirty="0" smtClean="0"/>
              <a:t> app = express()</a:t>
            </a:r>
          </a:p>
          <a:p>
            <a:pPr>
              <a:lnSpc>
                <a:spcPct val="150000"/>
              </a:lnSpc>
            </a:pPr>
            <a:r>
              <a:rPr lang="en-IN" dirty="0" err="1" smtClean="0"/>
              <a:t>app.use</a:t>
            </a:r>
            <a:r>
              <a:rPr lang="en-IN" dirty="0" smtClean="0"/>
              <a:t>(</a:t>
            </a:r>
            <a:r>
              <a:rPr lang="en-IN" dirty="0" err="1" smtClean="0"/>
              <a:t>cookieParser</a:t>
            </a:r>
            <a:r>
              <a:rPr lang="en-IN" dirty="0" smtClean="0"/>
              <a:t>())</a:t>
            </a:r>
          </a:p>
          <a:p>
            <a:pPr>
              <a:lnSpc>
                <a:spcPct val="150000"/>
              </a:lnSpc>
            </a:pPr>
            <a:endParaRPr lang="en-IN" dirty="0" smtClean="0"/>
          </a:p>
          <a:p>
            <a:pPr>
              <a:lnSpc>
                <a:spcPct val="150000"/>
              </a:lnSpc>
            </a:pPr>
            <a:r>
              <a:rPr lang="en-IN" dirty="0" err="1" smtClean="0"/>
              <a:t>app.get</a:t>
            </a:r>
            <a:r>
              <a:rPr lang="en-IN" dirty="0" smtClean="0"/>
              <a:t>('/', function(</a:t>
            </a:r>
            <a:r>
              <a:rPr lang="en-IN" dirty="0" err="1" smtClean="0"/>
              <a:t>req</a:t>
            </a:r>
            <a:r>
              <a:rPr lang="en-IN" dirty="0" smtClean="0"/>
              <a:t>, res) {</a:t>
            </a:r>
          </a:p>
          <a:p>
            <a:pPr>
              <a:lnSpc>
                <a:spcPct val="150000"/>
              </a:lnSpc>
            </a:pPr>
            <a:r>
              <a:rPr lang="en-IN" dirty="0" smtClean="0"/>
              <a:t>   console.log("Cookies: ", </a:t>
            </a:r>
            <a:r>
              <a:rPr lang="en-IN" dirty="0" err="1" smtClean="0"/>
              <a:t>req.cookies</a:t>
            </a:r>
            <a:r>
              <a:rPr lang="en-IN" dirty="0" smtClean="0"/>
              <a:t>)</a:t>
            </a:r>
          </a:p>
          <a:p>
            <a:pPr>
              <a:lnSpc>
                <a:spcPct val="150000"/>
              </a:lnSpc>
            </a:pPr>
            <a:r>
              <a:rPr lang="en-IN" dirty="0" smtClean="0"/>
              <a:t>})</a:t>
            </a:r>
          </a:p>
          <a:p>
            <a:pPr>
              <a:lnSpc>
                <a:spcPct val="150000"/>
              </a:lnSpc>
            </a:pPr>
            <a:r>
              <a:rPr lang="en-IN" dirty="0" err="1" smtClean="0"/>
              <a:t>app.listen</a:t>
            </a:r>
            <a:r>
              <a:rPr lang="en-IN" dirty="0" smtClean="0"/>
              <a:t>(8081)</a:t>
            </a:r>
            <a:endParaRPr lang="en-IN" dirty="0"/>
          </a:p>
        </p:txBody>
      </p:sp>
    </p:spTree>
    <p:extLst>
      <p:ext uri="{BB962C8B-B14F-4D97-AF65-F5344CB8AC3E}">
        <p14:creationId xmlns:p14="http://schemas.microsoft.com/office/powerpoint/2010/main" val="253506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3" y="595370"/>
            <a:ext cx="11190515" cy="5078313"/>
          </a:xfrm>
          <a:prstGeom prst="rect">
            <a:avLst/>
          </a:prstGeom>
        </p:spPr>
        <p:txBody>
          <a:bodyPr wrap="square">
            <a:spAutoFit/>
          </a:bodyPr>
          <a:lstStyle/>
          <a:p>
            <a:pPr>
              <a:lnSpc>
                <a:spcPct val="200000"/>
              </a:lnSpc>
            </a:pPr>
            <a:r>
              <a:rPr lang="en-GB" b="1"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What is REST architecture?</a:t>
            </a:r>
          </a:p>
          <a:p>
            <a:pPr algn="just">
              <a:lnSpc>
                <a:spcPct val="200000"/>
              </a:lnSpc>
            </a:pP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REST stands for </a:t>
            </a:r>
            <a:r>
              <a:rPr lang="en-GB" b="0" i="0" dirty="0" err="1"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REpresentational</a:t>
            </a: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State Transfer. REST is web standards based architecture and uses HTTP Protocol. </a:t>
            </a:r>
          </a:p>
          <a:p>
            <a:pPr algn="just">
              <a:lnSpc>
                <a:spcPct val="200000"/>
              </a:lnSpc>
            </a:pP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It revolves around resource where every component is a resource and a resource is accessed by a common interface using HTTP standard methods. REST was first introduced by Roy Fielding in 2000.</a:t>
            </a:r>
          </a:p>
          <a:p>
            <a:pPr algn="just">
              <a:lnSpc>
                <a:spcPct val="200000"/>
              </a:lnSpc>
            </a:pP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A REST Server simply provides access to resources and REST client accesses and modifies the resources using HTTP protocol. Here each resource is identified by URIs/ global IDs. </a:t>
            </a:r>
          </a:p>
          <a:p>
            <a:pPr algn="just">
              <a:lnSpc>
                <a:spcPct val="200000"/>
              </a:lnSpc>
            </a:pPr>
            <a:r>
              <a:rPr lang="en-GB" b="0" i="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REST uses various representation to represent a resource like text, JSON, XML but JSON is the most popular one.</a:t>
            </a:r>
            <a:endParaRPr lang="en-GB"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1933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1035</Words>
  <Application>Microsoft Office PowerPoint</Application>
  <PresentationFormat>Widescreen</PresentationFormat>
  <Paragraphs>135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Heebo</vt:lpstr>
      <vt:lpstr>Nunito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my pc</cp:lastModifiedBy>
  <cp:revision>9</cp:revision>
  <dcterms:created xsi:type="dcterms:W3CDTF">2023-02-10T15:56:11Z</dcterms:created>
  <dcterms:modified xsi:type="dcterms:W3CDTF">2023-02-10T16:25:12Z</dcterms:modified>
</cp:coreProperties>
</file>