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[moses NM.xlsx]Sheet2!PivotTable1</c:name>
    <c:fmtId val="16"/>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s>
    <c:plotArea>
      <c:layout/>
      <c:barChart>
        <c:barDir val="col"/>
        <c:grouping val="clustered"/>
        <c:varyColors val="0"/>
        <c:ser>
          <c:idx val="0"/>
          <c:order val="0"/>
          <c:tx>
            <c:strRef>
              <c:f>Sheet2!$B$4:$B$5</c:f>
              <c:strCache>
                <c:ptCount val="1"/>
                <c:pt idx="0">
                  <c:v>Active</c:v>
                </c:pt>
              </c:strCache>
            </c:strRef>
          </c:tx>
          <c:spPr>
            <a:solidFill>
              <a:schemeClr val="accent1"/>
            </a:solidFill>
            <a:ln>
              <a:noFill/>
            </a:ln>
            <a:effectLst/>
          </c:spPr>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Sheet2!$B$6:$B$16</c:f>
              <c:numCache>
                <c:formatCode>General</c:formatCode>
                <c:ptCount val="10"/>
                <c:pt idx="0">
                  <c:v>217742</c:v>
                </c:pt>
                <c:pt idx="1">
                  <c:v>236860</c:v>
                </c:pt>
                <c:pt idx="2">
                  <c:v>236222</c:v>
                </c:pt>
                <c:pt idx="3">
                  <c:v>227858</c:v>
                </c:pt>
                <c:pt idx="4">
                  <c:v>247644</c:v>
                </c:pt>
                <c:pt idx="5">
                  <c:v>220281</c:v>
                </c:pt>
                <c:pt idx="6">
                  <c:v>267405</c:v>
                </c:pt>
                <c:pt idx="7">
                  <c:v>273846</c:v>
                </c:pt>
                <c:pt idx="8">
                  <c:v>237073</c:v>
                </c:pt>
                <c:pt idx="9">
                  <c:v>287045</c:v>
                </c:pt>
              </c:numCache>
            </c:numRef>
          </c:val>
          <c:extLst>
            <c:ext xmlns:c16="http://schemas.microsoft.com/office/drawing/2014/chart" uri="{C3380CC4-5D6E-409C-BE32-E72D297353CC}">
              <c16:uniqueId val="{00000000-5C36-41DB-B2A9-7C8CA48B72DD}"/>
            </c:ext>
          </c:extLst>
        </c:ser>
        <c:ser>
          <c:idx val="1"/>
          <c:order val="1"/>
          <c:tx>
            <c:strRef>
              <c:f>Sheet2!$C$4:$C$5</c:f>
              <c:strCache>
                <c:ptCount val="1"/>
                <c:pt idx="0">
                  <c:v>Future Start</c:v>
                </c:pt>
              </c:strCache>
            </c:strRef>
          </c:tx>
          <c:spPr>
            <a:solidFill>
              <a:schemeClr val="accent2"/>
            </a:solidFill>
            <a:ln>
              <a:noFill/>
            </a:ln>
            <a:effectLst/>
          </c:spPr>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Sheet2!$C$6:$C$16</c:f>
              <c:numCache>
                <c:formatCode>General</c:formatCode>
                <c:ptCount val="10"/>
                <c:pt idx="0">
                  <c:v>18213</c:v>
                </c:pt>
                <c:pt idx="1">
                  <c:v>36607</c:v>
                </c:pt>
                <c:pt idx="2">
                  <c:v>15586</c:v>
                </c:pt>
                <c:pt idx="3">
                  <c:v>12324</c:v>
                </c:pt>
                <c:pt idx="4">
                  <c:v>20569</c:v>
                </c:pt>
                <c:pt idx="5">
                  <c:v>32502</c:v>
                </c:pt>
                <c:pt idx="6">
                  <c:v>23013</c:v>
                </c:pt>
                <c:pt idx="7">
                  <c:v>28747</c:v>
                </c:pt>
                <c:pt idx="8">
                  <c:v>6460</c:v>
                </c:pt>
                <c:pt idx="9">
                  <c:v>17134</c:v>
                </c:pt>
              </c:numCache>
            </c:numRef>
          </c:val>
          <c:extLst>
            <c:ext xmlns:c16="http://schemas.microsoft.com/office/drawing/2014/chart" uri="{C3380CC4-5D6E-409C-BE32-E72D297353CC}">
              <c16:uniqueId val="{00000001-5C36-41DB-B2A9-7C8CA48B72DD}"/>
            </c:ext>
          </c:extLst>
        </c:ser>
        <c:ser>
          <c:idx val="2"/>
          <c:order val="2"/>
          <c:tx>
            <c:strRef>
              <c:f>Sheet2!$D$4:$D$5</c:f>
              <c:strCache>
                <c:ptCount val="1"/>
                <c:pt idx="0">
                  <c:v>Leave of Absence</c:v>
                </c:pt>
              </c:strCache>
            </c:strRef>
          </c:tx>
          <c:spPr>
            <a:solidFill>
              <a:schemeClr val="accent3"/>
            </a:solidFill>
            <a:ln>
              <a:noFill/>
            </a:ln>
            <a:effectLst/>
          </c:spPr>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Sheet2!$D$6:$D$16</c:f>
              <c:numCache>
                <c:formatCode>General</c:formatCode>
                <c:ptCount val="10"/>
                <c:pt idx="0">
                  <c:v>29210</c:v>
                </c:pt>
                <c:pt idx="1">
                  <c:v>13288</c:v>
                </c:pt>
                <c:pt idx="2">
                  <c:v>45922</c:v>
                </c:pt>
                <c:pt idx="3">
                  <c:v>25449</c:v>
                </c:pt>
                <c:pt idx="4">
                  <c:v>22244</c:v>
                </c:pt>
                <c:pt idx="5">
                  <c:v>29665</c:v>
                </c:pt>
                <c:pt idx="6">
                  <c:v>21611</c:v>
                </c:pt>
                <c:pt idx="7">
                  <c:v>37258</c:v>
                </c:pt>
                <c:pt idx="8">
                  <c:v>30335</c:v>
                </c:pt>
                <c:pt idx="9">
                  <c:v>6529</c:v>
                </c:pt>
              </c:numCache>
            </c:numRef>
          </c:val>
          <c:extLst>
            <c:ext xmlns:c16="http://schemas.microsoft.com/office/drawing/2014/chart" uri="{C3380CC4-5D6E-409C-BE32-E72D297353CC}">
              <c16:uniqueId val="{00000002-5C36-41DB-B2A9-7C8CA48B72DD}"/>
            </c:ext>
          </c:extLst>
        </c:ser>
        <c:ser>
          <c:idx val="3"/>
          <c:order val="3"/>
          <c:tx>
            <c:strRef>
              <c:f>Sheet2!$E$4:$E$5</c:f>
              <c:strCache>
                <c:ptCount val="1"/>
                <c:pt idx="0">
                  <c:v>Terminated for Cause</c:v>
                </c:pt>
              </c:strCache>
            </c:strRef>
          </c:tx>
          <c:spPr>
            <a:solidFill>
              <a:schemeClr val="accent4"/>
            </a:solidFill>
            <a:ln>
              <a:noFill/>
            </a:ln>
            <a:effectLst/>
          </c:spPr>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Sheet2!$E$6:$E$16</c:f>
              <c:numCache>
                <c:formatCode>General</c:formatCode>
                <c:ptCount val="10"/>
                <c:pt idx="0">
                  <c:v>34788</c:v>
                </c:pt>
                <c:pt idx="1">
                  <c:v>17774</c:v>
                </c:pt>
                <c:pt idx="2">
                  <c:v>10727</c:v>
                </c:pt>
                <c:pt idx="3">
                  <c:v>33167</c:v>
                </c:pt>
                <c:pt idx="4">
                  <c:v>14483</c:v>
                </c:pt>
                <c:pt idx="5">
                  <c:v>21042</c:v>
                </c:pt>
                <c:pt idx="6">
                  <c:v>19947</c:v>
                </c:pt>
                <c:pt idx="7">
                  <c:v>4941</c:v>
                </c:pt>
                <c:pt idx="8">
                  <c:v>10475</c:v>
                </c:pt>
                <c:pt idx="9">
                  <c:v>9753</c:v>
                </c:pt>
              </c:numCache>
            </c:numRef>
          </c:val>
          <c:extLst>
            <c:ext xmlns:c16="http://schemas.microsoft.com/office/drawing/2014/chart" uri="{C3380CC4-5D6E-409C-BE32-E72D297353CC}">
              <c16:uniqueId val="{00000003-5C36-41DB-B2A9-7C8CA48B72DD}"/>
            </c:ext>
          </c:extLst>
        </c:ser>
        <c:ser>
          <c:idx val="4"/>
          <c:order val="4"/>
          <c:tx>
            <c:strRef>
              <c:f>Sheet2!$F$4:$F$5</c:f>
              <c:strCache>
                <c:ptCount val="1"/>
                <c:pt idx="0">
                  <c:v>Voluntarily Terminated</c:v>
                </c:pt>
              </c:strCache>
            </c:strRef>
          </c:tx>
          <c:spPr>
            <a:solidFill>
              <a:schemeClr val="accent5"/>
            </a:solidFill>
            <a:ln>
              <a:noFill/>
            </a:ln>
            <a:effectLst/>
          </c:spPr>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Sheet2!$F$6:$F$16</c:f>
              <c:numCache>
                <c:formatCode>General</c:formatCode>
                <c:ptCount val="10"/>
                <c:pt idx="0">
                  <c:v>70115</c:v>
                </c:pt>
                <c:pt idx="1">
                  <c:v>67910</c:v>
                </c:pt>
                <c:pt idx="2">
                  <c:v>74148</c:v>
                </c:pt>
                <c:pt idx="3">
                  <c:v>74654</c:v>
                </c:pt>
                <c:pt idx="4">
                  <c:v>91756</c:v>
                </c:pt>
                <c:pt idx="5">
                  <c:v>63313</c:v>
                </c:pt>
                <c:pt idx="6">
                  <c:v>73214</c:v>
                </c:pt>
                <c:pt idx="7">
                  <c:v>71184</c:v>
                </c:pt>
                <c:pt idx="8">
                  <c:v>93425</c:v>
                </c:pt>
                <c:pt idx="9">
                  <c:v>68143</c:v>
                </c:pt>
              </c:numCache>
            </c:numRef>
          </c:val>
          <c:extLst>
            <c:ext xmlns:c16="http://schemas.microsoft.com/office/drawing/2014/chart" uri="{C3380CC4-5D6E-409C-BE32-E72D297353CC}">
              <c16:uniqueId val="{00000004-5C36-41DB-B2A9-7C8CA48B72DD}"/>
            </c:ext>
          </c:extLst>
        </c:ser>
        <c:dLbls>
          <c:showLegendKey val="0"/>
          <c:showVal val="0"/>
          <c:showCatName val="0"/>
          <c:showSerName val="0"/>
          <c:showPercent val="0"/>
          <c:showBubbleSize val="0"/>
        </c:dLbls>
        <c:gapWidth val="219"/>
        <c:overlap val="-27"/>
        <c:axId val="2108639232"/>
        <c:axId val="2108649216"/>
      </c:barChart>
      <c:catAx>
        <c:axId val="2108639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8649216"/>
        <c:crosses val="autoZero"/>
        <c:auto val="1"/>
        <c:lblAlgn val="ctr"/>
        <c:lblOffset val="100"/>
        <c:noMultiLvlLbl val="0"/>
      </c:catAx>
      <c:valAx>
        <c:axId val="21086492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863923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1724125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676400" y="2799044"/>
            <a:ext cx="8610600" cy="1938992"/>
          </a:xfrm>
          <a:prstGeom prst="rect">
            <a:avLst/>
          </a:prstGeom>
          <a:noFill/>
        </p:spPr>
        <p:txBody>
          <a:bodyPr wrap="square" rtlCol="0">
            <a:spAutoFit/>
          </a:bodyPr>
          <a:lstStyle/>
          <a:p>
            <a:r>
              <a:rPr lang="en-US" sz="2400" dirty="0"/>
              <a:t>STUDENT </a:t>
            </a:r>
            <a:r>
              <a:rPr lang="en-US" sz="2400" dirty="0" smtClean="0"/>
              <a:t>NAME: </a:t>
            </a:r>
            <a:r>
              <a:rPr lang="en-US" sz="2400" dirty="0" smtClean="0"/>
              <a:t>GOKUL KRISHNA.S</a:t>
            </a:r>
            <a:endParaRPr lang="en-US" sz="2400" dirty="0"/>
          </a:p>
          <a:p>
            <a:r>
              <a:rPr lang="en-US" sz="2400" dirty="0"/>
              <a:t>REGISTER </a:t>
            </a:r>
            <a:r>
              <a:rPr lang="en-US" sz="2400" dirty="0" smtClean="0"/>
              <a:t>NO: </a:t>
            </a:r>
            <a:r>
              <a:rPr lang="en-US" sz="2400" dirty="0"/>
              <a:t>312214514/A1E5F0D2663F03A86E84D9CB80701FEB</a:t>
            </a:r>
            <a:endParaRPr lang="en-US" sz="2400" dirty="0" smtClean="0"/>
          </a:p>
          <a:p>
            <a:r>
              <a:rPr lang="en-US" sz="2400" dirty="0" smtClean="0"/>
              <a:t>DEPARTMENT</a:t>
            </a:r>
            <a:r>
              <a:rPr lang="en-US" sz="2400" dirty="0" smtClean="0"/>
              <a:t>: B.COM[COMPUTER APPLICATION]</a:t>
            </a:r>
            <a:endParaRPr lang="en-US" sz="2400" dirty="0"/>
          </a:p>
          <a:p>
            <a:r>
              <a:rPr lang="en-US" sz="2400" dirty="0" smtClean="0"/>
              <a:t>COLLEGE: ST.THOMAS COLLEGE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219200" y="1219705"/>
            <a:ext cx="6019800" cy="5570756"/>
          </a:xfrm>
          <a:prstGeom prst="rect">
            <a:avLst/>
          </a:prstGeom>
        </p:spPr>
        <p:txBody>
          <a:bodyPr wrap="square">
            <a:spAutoFit/>
          </a:bodyPr>
          <a:lstStyle/>
          <a:p>
            <a:pPr marL="171450" indent="-171450">
              <a:buFont typeface="Wingdings" panose="05000000000000000000" pitchFamily="2" charset="2"/>
              <a:buChar char="q"/>
            </a:pPr>
            <a:r>
              <a:rPr lang="en-GB" sz="1100" b="1" u="sng" dirty="0"/>
              <a:t>Step 1</a:t>
            </a:r>
            <a:r>
              <a:rPr lang="en-GB" sz="1200" dirty="0"/>
              <a:t>: </a:t>
            </a:r>
            <a:r>
              <a:rPr lang="en-GB" sz="1200" dirty="0" smtClean="0"/>
              <a:t> Employee ID: </a:t>
            </a:r>
            <a:r>
              <a:rPr lang="en-GB" sz="1200" dirty="0"/>
              <a:t>A unique identifier for each </a:t>
            </a:r>
            <a:r>
              <a:rPr lang="en-GB" sz="1200" dirty="0" smtClean="0"/>
              <a:t>employee</a:t>
            </a:r>
            <a:r>
              <a:rPr lang="en-GB" sz="1200" dirty="0"/>
              <a:t>,</a:t>
            </a:r>
            <a:r>
              <a:rPr lang="en-GB" sz="1200" dirty="0" smtClean="0"/>
              <a:t> </a:t>
            </a:r>
            <a:r>
              <a:rPr lang="en-GB" sz="1200" dirty="0"/>
              <a:t>The department the employee belongs </a:t>
            </a:r>
            <a:r>
              <a:rPr lang="en-GB" sz="1200" dirty="0" smtClean="0"/>
              <a:t>Hire </a:t>
            </a:r>
            <a:r>
              <a:rPr lang="en-GB" sz="1200" dirty="0" err="1" smtClean="0"/>
              <a:t>DateThe</a:t>
            </a:r>
            <a:r>
              <a:rPr lang="en-GB" sz="1200" dirty="0" smtClean="0"/>
              <a:t> </a:t>
            </a:r>
            <a:r>
              <a:rPr lang="en-GB" sz="1200" dirty="0"/>
              <a:t>date the employee was </a:t>
            </a:r>
            <a:r>
              <a:rPr lang="en-GB" sz="1200" dirty="0" err="1" smtClean="0"/>
              <a:t>hired.The</a:t>
            </a:r>
            <a:r>
              <a:rPr lang="en-GB" sz="1200" dirty="0" smtClean="0"/>
              <a:t> </a:t>
            </a:r>
            <a:r>
              <a:rPr lang="en-GB" sz="1200" dirty="0"/>
              <a:t>date the employee left the company, </a:t>
            </a:r>
            <a:r>
              <a:rPr lang="en-GB" sz="1200" dirty="0" smtClean="0"/>
              <a:t>The </a:t>
            </a:r>
            <a:r>
              <a:rPr lang="en-GB" sz="1200" dirty="0"/>
              <a:t>length of time the employee worked at the </a:t>
            </a:r>
            <a:r>
              <a:rPr lang="en-GB" sz="1200" dirty="0" err="1" smtClean="0"/>
              <a:t>company.Reason</a:t>
            </a:r>
            <a:r>
              <a:rPr lang="en-GB" sz="1200" dirty="0" smtClean="0"/>
              <a:t> </a:t>
            </a:r>
            <a:r>
              <a:rPr lang="en-GB" sz="1200" dirty="0"/>
              <a:t>for </a:t>
            </a:r>
            <a:r>
              <a:rPr lang="en-GB" sz="1200" dirty="0" smtClean="0"/>
              <a:t>Leaving </a:t>
            </a:r>
            <a:r>
              <a:rPr lang="en-GB" sz="1200" dirty="0"/>
              <a:t>The reason provided for leaving (e.g., resignation, termination, </a:t>
            </a:r>
            <a:r>
              <a:rPr lang="en-GB" sz="1200" dirty="0" smtClean="0"/>
              <a:t>retirement </a:t>
            </a:r>
            <a:r>
              <a:rPr lang="en-GB" sz="1200" dirty="0"/>
              <a:t>Whether the employee is currently employed or has left (e.g., "Active", "Terminated</a:t>
            </a:r>
            <a:r>
              <a:rPr lang="en-GB" sz="1200" dirty="0" smtClean="0"/>
              <a:t>")</a:t>
            </a:r>
          </a:p>
          <a:p>
            <a:pPr marL="171450" indent="-171450">
              <a:buFont typeface="Wingdings" panose="05000000000000000000" pitchFamily="2" charset="2"/>
              <a:buChar char="q"/>
            </a:pPr>
            <a:endParaRPr lang="en-GB" sz="1100" dirty="0" smtClean="0"/>
          </a:p>
          <a:p>
            <a:pPr marL="171450" indent="-171450">
              <a:buFont typeface="Wingdings" panose="05000000000000000000" pitchFamily="2" charset="2"/>
              <a:buChar char="q"/>
            </a:pPr>
            <a:r>
              <a:rPr lang="en-GB" sz="1100" b="1" u="sng" dirty="0" smtClean="0"/>
              <a:t>Step </a:t>
            </a:r>
            <a:r>
              <a:rPr lang="en-GB" sz="1100" b="1" u="sng" dirty="0"/>
              <a:t>2</a:t>
            </a:r>
            <a:r>
              <a:rPr lang="en-GB" sz="1100" dirty="0"/>
              <a:t>: </a:t>
            </a:r>
            <a:r>
              <a:rPr lang="en-GB" sz="1200" dirty="0"/>
              <a:t>Create a Pivot Table1</a:t>
            </a:r>
            <a:r>
              <a:rPr lang="en-GB" sz="1200" dirty="0" smtClean="0"/>
              <a:t>. </a:t>
            </a:r>
            <a:r>
              <a:rPr lang="en-GB" sz="1200" dirty="0"/>
              <a:t>Select your data and insert a pivot table. You can do this by going to the "Insert" tab and selecting "Pivot </a:t>
            </a:r>
            <a:r>
              <a:rPr lang="en-GB" sz="1200" dirty="0" smtClean="0"/>
              <a:t>Table.2.Drag </a:t>
            </a:r>
            <a:r>
              <a:rPr lang="en-GB" sz="1200" dirty="0"/>
              <a:t>and Drop </a:t>
            </a:r>
            <a:r>
              <a:rPr lang="en-GB" sz="1200" dirty="0" smtClean="0"/>
              <a:t>Fields: </a:t>
            </a:r>
            <a:r>
              <a:rPr lang="en-GB" sz="1200" dirty="0"/>
              <a:t>Start by dragging and dropping the fields into the appropriate </a:t>
            </a:r>
            <a:r>
              <a:rPr lang="en-GB" sz="1200" dirty="0" smtClean="0"/>
              <a:t>areas Rows: </a:t>
            </a:r>
            <a:r>
              <a:rPr lang="en-GB" sz="1200" dirty="0"/>
              <a:t>Drag the "Department" and "Status" fields here to </a:t>
            </a:r>
            <a:r>
              <a:rPr lang="en-GB" sz="1200" dirty="0" err="1"/>
              <a:t>analyze</a:t>
            </a:r>
            <a:r>
              <a:rPr lang="en-GB" sz="1200" dirty="0"/>
              <a:t> turnover by department. </a:t>
            </a:r>
            <a:r>
              <a:rPr lang="en-GB" sz="1200" dirty="0" smtClean="0"/>
              <a:t>Value </a:t>
            </a:r>
            <a:r>
              <a:rPr lang="en-GB" sz="1200" dirty="0"/>
              <a:t>Drag the "Employee ID" field here and set it to count the number of employees.  </a:t>
            </a:r>
            <a:r>
              <a:rPr lang="en-GB" sz="1200" dirty="0" smtClean="0"/>
              <a:t>Columns: </a:t>
            </a:r>
            <a:r>
              <a:rPr lang="en-GB" sz="1200" dirty="0"/>
              <a:t>You could drag the "Status" field here to compare active vs. terminated employees side-by-side. </a:t>
            </a:r>
            <a:r>
              <a:rPr lang="en-GB" sz="1200" dirty="0" smtClean="0"/>
              <a:t>Filters </a:t>
            </a:r>
            <a:r>
              <a:rPr lang="en-GB" sz="1200" dirty="0"/>
              <a:t>You could add "Reason for Leaving" or "Hire Date" as filters to </a:t>
            </a:r>
            <a:r>
              <a:rPr lang="en-GB" sz="1200" dirty="0" err="1"/>
              <a:t>analyze</a:t>
            </a:r>
            <a:r>
              <a:rPr lang="en-GB" sz="1200" dirty="0"/>
              <a:t> specific scenarios or time </a:t>
            </a:r>
            <a:r>
              <a:rPr lang="en-GB" sz="1200" dirty="0" smtClean="0"/>
              <a:t>periods</a:t>
            </a:r>
            <a:r>
              <a:rPr lang="en-GB" sz="1100" dirty="0" smtClean="0"/>
              <a:t>.</a:t>
            </a:r>
          </a:p>
          <a:p>
            <a:pPr marL="171450" indent="-171450">
              <a:buFont typeface="Wingdings" panose="05000000000000000000" pitchFamily="2" charset="2"/>
              <a:buChar char="q"/>
            </a:pPr>
            <a:endParaRPr lang="en-GB" sz="1100" dirty="0" smtClean="0"/>
          </a:p>
          <a:p>
            <a:pPr marL="171450" indent="-171450">
              <a:buFont typeface="Wingdings" panose="05000000000000000000" pitchFamily="2" charset="2"/>
              <a:buChar char="q"/>
            </a:pPr>
            <a:r>
              <a:rPr lang="en-GB" sz="1100" u="sng" dirty="0" smtClean="0"/>
              <a:t> </a:t>
            </a:r>
            <a:r>
              <a:rPr lang="en-GB" sz="1100" b="1" u="sng" dirty="0"/>
              <a:t>Step 3</a:t>
            </a:r>
            <a:r>
              <a:rPr lang="en-GB" sz="1100" dirty="0"/>
              <a:t>: </a:t>
            </a:r>
            <a:r>
              <a:rPr lang="en-GB" sz="1200" dirty="0"/>
              <a:t>Calculate Employee Turnover </a:t>
            </a:r>
            <a:r>
              <a:rPr lang="en-GB" sz="1200" dirty="0" err="1"/>
              <a:t>RateTo</a:t>
            </a:r>
            <a:r>
              <a:rPr lang="en-GB" sz="1200" dirty="0"/>
              <a:t> calculate the turnover rate:1. </a:t>
            </a:r>
            <a:r>
              <a:rPr lang="en-GB" sz="1200" dirty="0" smtClean="0"/>
              <a:t>Insert </a:t>
            </a:r>
            <a:r>
              <a:rPr lang="en-GB" sz="1200" dirty="0"/>
              <a:t>a Calculated </a:t>
            </a:r>
            <a:r>
              <a:rPr lang="en-GB" sz="1200" dirty="0" smtClean="0"/>
              <a:t>Field </a:t>
            </a:r>
            <a:r>
              <a:rPr lang="en-GB" sz="1200" dirty="0"/>
              <a:t>Go to the Pivot Table </a:t>
            </a:r>
            <a:r>
              <a:rPr lang="en-GB" sz="1200" dirty="0" err="1"/>
              <a:t>Analyze</a:t>
            </a:r>
            <a:r>
              <a:rPr lang="en-GB" sz="1200" dirty="0"/>
              <a:t> tab, and select "Fields, Items, &amp; Sets" &gt; "Calculated Field."2. </a:t>
            </a:r>
            <a:r>
              <a:rPr lang="en-GB" sz="1200" dirty="0" smtClean="0"/>
              <a:t>Formula </a:t>
            </a:r>
            <a:r>
              <a:rPr lang="en-GB" sz="1200" dirty="0"/>
              <a:t>Use a formula like this to calculate the turnover rate:   \[   \text{Turnover Rate} = \</a:t>
            </a:r>
            <a:r>
              <a:rPr lang="en-GB" sz="1200" dirty="0" err="1"/>
              <a:t>frac</a:t>
            </a:r>
            <a:r>
              <a:rPr lang="en-GB" sz="1200" dirty="0"/>
              <a:t>{\text{Terminated Employees}}{\text{Total Employees}}   \]3. </a:t>
            </a:r>
            <a:r>
              <a:rPr lang="en-GB" sz="1200" dirty="0" smtClean="0"/>
              <a:t>Display </a:t>
            </a:r>
            <a:r>
              <a:rPr lang="en-GB" sz="1200" dirty="0"/>
              <a:t>Turnover </a:t>
            </a:r>
            <a:r>
              <a:rPr lang="en-GB" sz="1200" dirty="0" smtClean="0"/>
              <a:t>Rate: </a:t>
            </a:r>
            <a:r>
              <a:rPr lang="en-GB" sz="1200" dirty="0"/>
              <a:t>You can also display the turnover rate in percentage form</a:t>
            </a:r>
            <a:r>
              <a:rPr lang="en-GB" sz="1200" dirty="0" smtClean="0"/>
              <a:t>.</a:t>
            </a:r>
          </a:p>
          <a:p>
            <a:pPr marL="171450" indent="-171450">
              <a:buFont typeface="Wingdings" panose="05000000000000000000" pitchFamily="2" charset="2"/>
              <a:buChar char="q"/>
            </a:pPr>
            <a:endParaRPr lang="en-GB" sz="1100" dirty="0" smtClean="0"/>
          </a:p>
          <a:p>
            <a:pPr marL="171450" indent="-171450">
              <a:buFont typeface="Wingdings" panose="05000000000000000000" pitchFamily="2" charset="2"/>
              <a:buChar char="q"/>
            </a:pPr>
            <a:r>
              <a:rPr lang="en-GB" sz="1100" dirty="0" smtClean="0"/>
              <a:t> </a:t>
            </a:r>
            <a:r>
              <a:rPr lang="en-GB" sz="1100" b="1" u="sng" dirty="0"/>
              <a:t>Step 4</a:t>
            </a:r>
            <a:r>
              <a:rPr lang="en-GB" sz="1200" dirty="0"/>
              <a:t>: </a:t>
            </a:r>
            <a:r>
              <a:rPr lang="en-GB" sz="1200" dirty="0" err="1"/>
              <a:t>Analyze</a:t>
            </a:r>
            <a:r>
              <a:rPr lang="en-GB" sz="1200" dirty="0"/>
              <a:t> the Results- </a:t>
            </a:r>
            <a:r>
              <a:rPr lang="en-GB" sz="1200" dirty="0" smtClean="0"/>
              <a:t>By Department: </a:t>
            </a:r>
            <a:r>
              <a:rPr lang="en-GB" sz="1200" dirty="0"/>
              <a:t>See which departments have the highest turnover rates.- </a:t>
            </a:r>
            <a:r>
              <a:rPr lang="en-GB" sz="1200" dirty="0" smtClean="0"/>
              <a:t>By Tenure: </a:t>
            </a:r>
            <a:r>
              <a:rPr lang="en-GB" sz="1200" dirty="0" err="1"/>
              <a:t>Analyze</a:t>
            </a:r>
            <a:r>
              <a:rPr lang="en-GB" sz="1200" dirty="0"/>
              <a:t> if employees with certain tenures are more likely to leave.- </a:t>
            </a:r>
            <a:r>
              <a:rPr lang="en-GB" sz="1200" dirty="0" smtClean="0"/>
              <a:t>By Reason: </a:t>
            </a:r>
            <a:r>
              <a:rPr lang="en-GB" sz="1200" dirty="0"/>
              <a:t>Understand the primary reasons for employee </a:t>
            </a:r>
            <a:r>
              <a:rPr lang="en-GB" sz="1200" dirty="0" smtClean="0"/>
              <a:t>turnover</a:t>
            </a:r>
          </a:p>
          <a:p>
            <a:pPr marL="171450" indent="-171450">
              <a:buFont typeface="Wingdings" panose="05000000000000000000" pitchFamily="2" charset="2"/>
              <a:buChar char="q"/>
            </a:pPr>
            <a:endParaRPr lang="en-GB" sz="1100" dirty="0" smtClean="0"/>
          </a:p>
          <a:p>
            <a:pPr marL="171450" indent="-171450">
              <a:buFont typeface="Wingdings" panose="05000000000000000000" pitchFamily="2" charset="2"/>
              <a:buChar char="q"/>
            </a:pPr>
            <a:r>
              <a:rPr lang="en-GB" sz="1100" b="1" u="sng" dirty="0" smtClean="0"/>
              <a:t> </a:t>
            </a:r>
            <a:r>
              <a:rPr lang="en-GB" sz="1100" b="1" u="sng" dirty="0"/>
              <a:t>Step 5</a:t>
            </a:r>
            <a:r>
              <a:rPr lang="en-GB" sz="1200" dirty="0"/>
              <a:t>: Visualize the </a:t>
            </a:r>
            <a:r>
              <a:rPr lang="en-GB" sz="1200" dirty="0" smtClean="0"/>
              <a:t>Data Pivot Charts</a:t>
            </a:r>
            <a:r>
              <a:rPr lang="en-GB" sz="1200" dirty="0"/>
              <a:t> </a:t>
            </a:r>
            <a:r>
              <a:rPr lang="en-GB" sz="1200" dirty="0" smtClean="0"/>
              <a:t> </a:t>
            </a:r>
            <a:r>
              <a:rPr lang="en-GB" sz="1200" dirty="0"/>
              <a:t>Use pivot charts to create visual representations of the data, like bar charts or pie charts, to compare turnover rates across departments or time </a:t>
            </a:r>
            <a:r>
              <a:rPr lang="en-GB" sz="1200" dirty="0" smtClean="0"/>
              <a:t>periods. Trend Analysis</a:t>
            </a:r>
            <a:r>
              <a:rPr lang="en-GB" sz="1200" dirty="0"/>
              <a:t> </a:t>
            </a:r>
            <a:r>
              <a:rPr lang="en-GB" sz="1200" dirty="0" smtClean="0"/>
              <a:t> </a:t>
            </a:r>
            <a:r>
              <a:rPr lang="en-GB" sz="1200" dirty="0"/>
              <a:t>Use line charts to observe how turnover rates have changed over </a:t>
            </a:r>
            <a:r>
              <a:rPr lang="en-GB" sz="1200" dirty="0" smtClean="0"/>
              <a:t>time.</a:t>
            </a:r>
          </a:p>
          <a:p>
            <a:pPr marL="171450" indent="-171450">
              <a:buFont typeface="Wingdings" panose="05000000000000000000" pitchFamily="2" charset="2"/>
              <a:buChar char="q"/>
            </a:pPr>
            <a:endParaRPr lang="en-IN"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349567"/>
            <a:ext cx="2438400" cy="1490793"/>
          </a:xfrm>
          <a:prstGeom prst="rect">
            <a:avLst/>
          </a:prstGeom>
        </p:spPr>
        <p:txBody>
          <a:bodyPr vert="horz" wrap="square" lIns="0" tIns="13335" rIns="0" bIns="0" rtlCol="0">
            <a:spAutoFit/>
          </a:bodyPr>
          <a:lstStyle/>
          <a:p>
            <a:pPr marL="12700">
              <a:lnSpc>
                <a:spcPct val="100000"/>
              </a:lnSpc>
              <a:spcBef>
                <a:spcPts val="105"/>
              </a:spcBef>
            </a:pPr>
            <a:r>
              <a:rPr dirty="0" smtClean="0"/>
              <a:t>R</a:t>
            </a:r>
            <a:r>
              <a:rPr spc="-40" dirty="0" smtClean="0"/>
              <a:t>E</a:t>
            </a:r>
            <a:r>
              <a:rPr spc="15" dirty="0" smtClean="0"/>
              <a:t>S</a:t>
            </a:r>
            <a:r>
              <a:rPr spc="-30" dirty="0" smtClean="0"/>
              <a:t>U</a:t>
            </a:r>
            <a:r>
              <a:rPr spc="-405" dirty="0" smtClean="0"/>
              <a:t>L</a:t>
            </a:r>
            <a:r>
              <a:rPr dirty="0" smtClean="0"/>
              <a:t>TS</a:t>
            </a:r>
            <a:r>
              <a:rPr lang="en-GB" dirty="0" smtClean="0"/>
              <a:t/>
            </a:r>
            <a:br>
              <a:rPr lang="en-GB" dirty="0" smtClean="0"/>
            </a:br>
            <a:r>
              <a:rPr lang="en-GB" sz="2400" b="0" dirty="0" smtClean="0">
                <a:latin typeface="Calibri" panose="020F0502020204030204" pitchFamily="34" charset="0"/>
                <a:ea typeface="Calibri" panose="020F0502020204030204" pitchFamily="34" charset="0"/>
                <a:cs typeface="Calibri" panose="020F0502020204030204" pitchFamily="34" charset="0"/>
              </a:rPr>
              <a:t/>
            </a:r>
            <a:br>
              <a:rPr lang="en-GB" sz="2400" b="0" dirty="0" smtClean="0">
                <a:latin typeface="Calibri" panose="020F0502020204030204" pitchFamily="34" charset="0"/>
                <a:ea typeface="Calibri" panose="020F0502020204030204" pitchFamily="34" charset="0"/>
                <a:cs typeface="Calibri" panose="020F0502020204030204" pitchFamily="34" charset="0"/>
              </a:rPr>
            </a:br>
            <a:endParaRPr sz="2400" b="0" dirty="0">
              <a:latin typeface="Calibri" panose="020F0502020204030204" pitchFamily="34" charset="0"/>
              <a:ea typeface="Calibri" panose="020F0502020204030204" pitchFamily="34" charset="0"/>
              <a:cs typeface="Calibri" panose="020F0502020204030204" pitchFamily="34"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990600" y="1295400"/>
            <a:ext cx="8744521" cy="491879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a:t>
            </a:r>
            <a:endParaRPr lang="en-IN" dirty="0"/>
          </a:p>
        </p:txBody>
      </p:sp>
      <p:graphicFrame>
        <p:nvGraphicFramePr>
          <p:cNvPr id="6" name="Chart 5"/>
          <p:cNvGraphicFramePr>
            <a:graphicFrameLocks/>
          </p:cNvGraphicFramePr>
          <p:nvPr>
            <p:extLst>
              <p:ext uri="{D42A27DB-BD31-4B8C-83A1-F6EECF244321}">
                <p14:modId xmlns:p14="http://schemas.microsoft.com/office/powerpoint/2010/main" val="2073017392"/>
              </p:ext>
            </p:extLst>
          </p:nvPr>
        </p:nvGraphicFramePr>
        <p:xfrm>
          <a:off x="2743200" y="19050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56318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19200" y="1371600"/>
            <a:ext cx="6096000" cy="2862322"/>
          </a:xfrm>
          <a:prstGeom prst="rect">
            <a:avLst/>
          </a:prstGeom>
        </p:spPr>
        <p:txBody>
          <a:bodyPr>
            <a:spAutoFit/>
          </a:bodyPr>
          <a:lstStyle/>
          <a:p>
            <a:pPr marL="285750" indent="-285750">
              <a:buFont typeface="Wingdings" panose="05000000000000000000" pitchFamily="2" charset="2"/>
              <a:buChar char="§"/>
            </a:pPr>
            <a:r>
              <a:rPr lang="en-GB" dirty="0"/>
              <a:t>In conclusion, pivot tables are a powerful tool for </a:t>
            </a:r>
            <a:r>
              <a:rPr lang="en-GB" dirty="0" err="1"/>
              <a:t>analyzing</a:t>
            </a:r>
            <a:r>
              <a:rPr lang="en-GB" dirty="0"/>
              <a:t> employee turnover, providing a clear and concise way to summarize and interpret complex data. They allow for efficient organization and visualization of turnover metrics, such as rates by department, reasons for leaving, and tenure trends. </a:t>
            </a:r>
            <a:endParaRPr lang="en-GB" dirty="0" smtClean="0"/>
          </a:p>
          <a:p>
            <a:pPr marL="285750" indent="-285750">
              <a:buFont typeface="Wingdings" panose="05000000000000000000" pitchFamily="2" charset="2"/>
              <a:buChar char="§"/>
            </a:pPr>
            <a:r>
              <a:rPr lang="en-GB" dirty="0" smtClean="0"/>
              <a:t>By </a:t>
            </a:r>
            <a:r>
              <a:rPr lang="en-GB" dirty="0"/>
              <a:t>leveraging pivot tables, organizations can identify key patterns and insights that inform strategic decisions on improving employee retention, addressing departmental issues, and enhancing overall workforce stability. </a:t>
            </a:r>
            <a:endParaRPr lang="en-GB" dirty="0" smtClean="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66"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8441979" cy="1324722"/>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smtClean="0"/>
              <a:t>TITLE</a:t>
            </a:r>
            <a:r>
              <a:rPr lang="en-GB" sz="4250" spc="25" dirty="0" smtClean="0"/>
              <a:t/>
            </a:r>
            <a:br>
              <a:rPr lang="en-GB" sz="4250" spc="25" dirty="0" smtClean="0"/>
            </a:br>
            <a:r>
              <a:rPr lang="en-GB" sz="4250" spc="25" dirty="0" smtClean="0"/>
              <a:t>    </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6" name="Rectangle 25"/>
          <p:cNvSpPr/>
          <p:nvPr/>
        </p:nvSpPr>
        <p:spPr>
          <a:xfrm>
            <a:off x="1828304" y="2361903"/>
            <a:ext cx="8077696" cy="954107"/>
          </a:xfrm>
          <a:prstGeom prst="rect">
            <a:avLst/>
          </a:prstGeom>
          <a:noFill/>
        </p:spPr>
        <p:txBody>
          <a:bodyPr wrap="square" lIns="91440" tIns="45720" rIns="91440" bIns="45720">
            <a:spAutoFit/>
          </a:bodyPr>
          <a:lstStyle/>
          <a:p>
            <a:pPr algn="ctr"/>
            <a:r>
              <a:rPr lang="en-GB" sz="2800" dirty="0" smtClean="0">
                <a:ln w="0"/>
                <a:effectLst>
                  <a:outerShdw blurRad="38100" dist="19050" dir="2700000" algn="tl" rotWithShape="0">
                    <a:schemeClr val="dk1">
                      <a:alpha val="40000"/>
                    </a:schemeClr>
                  </a:outerShdw>
                </a:effectLst>
                <a:latin typeface="Algerian" panose="04020705040A02060702" pitchFamily="82" charset="0"/>
              </a:rPr>
              <a:t>Using </a:t>
            </a:r>
            <a:r>
              <a:rPr lang="en-GB" sz="2800" dirty="0">
                <a:ln w="0"/>
                <a:effectLst>
                  <a:outerShdw blurRad="38100" dist="19050" dir="2700000" algn="tl" rotWithShape="0">
                    <a:schemeClr val="dk1">
                      <a:alpha val="40000"/>
                    </a:schemeClr>
                  </a:outerShdw>
                </a:effectLst>
                <a:latin typeface="Algerian" panose="04020705040A02060702" pitchFamily="82" charset="0"/>
              </a:rPr>
              <a:t>Pivot Tables for Employee Turnover </a:t>
            </a:r>
            <a:r>
              <a:rPr lang="en-GB" sz="2800" dirty="0" smtClean="0">
                <a:ln w="0"/>
                <a:effectLst>
                  <a:outerShdw blurRad="38100" dist="19050" dir="2700000" algn="tl" rotWithShape="0">
                    <a:schemeClr val="dk1">
                      <a:alpha val="40000"/>
                    </a:schemeClr>
                  </a:outerShdw>
                </a:effectLst>
                <a:latin typeface="Algerian" panose="04020705040A02060702" pitchFamily="82" charset="0"/>
              </a:rPr>
              <a:t>Analysis</a:t>
            </a:r>
            <a:endParaRPr lang="en-GB" sz="2800" dirty="0">
              <a:ln w="0"/>
              <a:effectLst>
                <a:outerShdw blurRad="38100" dist="19050" dir="2700000" algn="tl" rotWithShape="0">
                  <a:schemeClr val="dk1">
                    <a:alpha val="40000"/>
                  </a:schemeClr>
                </a:outerShdw>
              </a:effectLst>
              <a:latin typeface="Algerian" panose="04020705040A02060702"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1219200" y="1728001"/>
            <a:ext cx="6096000" cy="3139321"/>
          </a:xfrm>
          <a:prstGeom prst="rect">
            <a:avLst/>
          </a:prstGeom>
        </p:spPr>
        <p:txBody>
          <a:bodyPr>
            <a:spAutoFit/>
          </a:bodyPr>
          <a:lstStyle/>
          <a:p>
            <a:pPr marL="285750" indent="-285750">
              <a:buFont typeface="Wingdings" panose="05000000000000000000" pitchFamily="2" charset="2"/>
              <a:buChar char="§"/>
            </a:pPr>
            <a:r>
              <a:rPr lang="en-GB" dirty="0"/>
              <a:t>The Human Resources department is experiencing challenges in understanding and managing employee turnover within the organization</a:t>
            </a:r>
            <a:r>
              <a:rPr lang="en-GB" dirty="0" smtClean="0"/>
              <a:t>.</a:t>
            </a:r>
          </a:p>
          <a:p>
            <a:pPr marL="285750" indent="-285750">
              <a:buFont typeface="Wingdings" panose="05000000000000000000" pitchFamily="2" charset="2"/>
              <a:buChar char="§"/>
            </a:pPr>
            <a:endParaRPr lang="en-GB" dirty="0" smtClean="0"/>
          </a:p>
          <a:p>
            <a:pPr marL="285750" indent="-285750">
              <a:buFont typeface="Wingdings" panose="05000000000000000000" pitchFamily="2" charset="2"/>
              <a:buChar char="§"/>
            </a:pPr>
            <a:r>
              <a:rPr lang="en-GB" dirty="0" smtClean="0"/>
              <a:t> </a:t>
            </a:r>
            <a:r>
              <a:rPr lang="en-GB" dirty="0"/>
              <a:t>Current methods of data analysis are insufficient in identifying key trends and patterns related to turnover, such as which departments, job roles, or demographic groups are most affected. </a:t>
            </a:r>
            <a:endParaRPr lang="en-GB" dirty="0" smtClean="0"/>
          </a:p>
          <a:p>
            <a:pPr marL="285750" indent="-285750">
              <a:buFont typeface="Wingdings" panose="05000000000000000000" pitchFamily="2" charset="2"/>
              <a:buChar char="§"/>
            </a:pPr>
            <a:endParaRPr lang="en-GB" dirty="0" smtClean="0"/>
          </a:p>
          <a:p>
            <a:pPr marL="285750" indent="-285750">
              <a:buFont typeface="Wingdings" panose="05000000000000000000" pitchFamily="2" charset="2"/>
              <a:buChar char="§"/>
            </a:pPr>
            <a:r>
              <a:rPr lang="en-GB" dirty="0" smtClean="0"/>
              <a:t>This </a:t>
            </a:r>
            <a:r>
              <a:rPr lang="en-GB" dirty="0"/>
              <a:t>lack of insight hampers the ability to develop targeted retention strategies.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416320"/>
          </a:xfrm>
          <a:prstGeom prst="rect">
            <a:avLst/>
          </a:prstGeom>
          <a:noFill/>
        </p:spPr>
        <p:txBody>
          <a:bodyPr wrap="square" rtlCol="0">
            <a:spAutoFit/>
          </a:bodyPr>
          <a:lstStyle/>
          <a:p>
            <a:pPr marL="342900" indent="-342900">
              <a:buFont typeface="Wingdings" panose="05000000000000000000" pitchFamily="2" charset="2"/>
              <a:buChar char="Ø"/>
            </a:pPr>
            <a:r>
              <a:rPr lang="en-GB" sz="2400" dirty="0">
                <a:solidFill>
                  <a:srgbClr val="0D0D0D"/>
                </a:solidFill>
                <a:latin typeface="Times New Roman" panose="02020603050405020304" pitchFamily="18" charset="0"/>
                <a:cs typeface="Times New Roman" panose="02020603050405020304" pitchFamily="18" charset="0"/>
              </a:rPr>
              <a:t>Employee turnover is a critical issue for organizations, affecting productivity, morale, and financial </a:t>
            </a:r>
            <a:r>
              <a:rPr lang="en-GB" sz="2400" dirty="0" smtClean="0">
                <a:solidFill>
                  <a:srgbClr val="0D0D0D"/>
                </a:solidFill>
                <a:latin typeface="Times New Roman" panose="02020603050405020304" pitchFamily="18" charset="0"/>
                <a:cs typeface="Times New Roman" panose="02020603050405020304" pitchFamily="18" charset="0"/>
              </a:rPr>
              <a:t>performance</a:t>
            </a:r>
          </a:p>
          <a:p>
            <a:pPr marL="342900" indent="-342900">
              <a:buFont typeface="Wingdings" panose="05000000000000000000" pitchFamily="2" charset="2"/>
              <a:buChar char="Ø"/>
            </a:pPr>
            <a:r>
              <a:rPr lang="en-GB" sz="2400" dirty="0" smtClean="0">
                <a:solidFill>
                  <a:srgbClr val="0D0D0D"/>
                </a:solidFill>
                <a:latin typeface="Times New Roman" panose="02020603050405020304" pitchFamily="18" charset="0"/>
                <a:cs typeface="Times New Roman" panose="02020603050405020304" pitchFamily="18" charset="0"/>
              </a:rPr>
              <a:t>   Understanding </a:t>
            </a:r>
            <a:r>
              <a:rPr lang="en-GB" sz="2400" dirty="0">
                <a:solidFill>
                  <a:srgbClr val="0D0D0D"/>
                </a:solidFill>
                <a:latin typeface="Times New Roman" panose="02020603050405020304" pitchFamily="18" charset="0"/>
                <a:cs typeface="Times New Roman" panose="02020603050405020304" pitchFamily="18" charset="0"/>
              </a:rPr>
              <a:t>the factors contributing to turnover is essential for developing effective retention strategies. </a:t>
            </a:r>
            <a:endParaRPr lang="en-GB" sz="2400" dirty="0" smtClean="0">
              <a:solidFill>
                <a:srgbClr val="0D0D0D"/>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400" dirty="0">
                <a:solidFill>
                  <a:srgbClr val="0D0D0D"/>
                </a:solidFill>
                <a:latin typeface="Times New Roman" panose="02020603050405020304" pitchFamily="18" charset="0"/>
                <a:cs typeface="Times New Roman" panose="02020603050405020304" pitchFamily="18" charset="0"/>
              </a:rPr>
              <a:t> </a:t>
            </a:r>
            <a:r>
              <a:rPr lang="en-GB" sz="2400" dirty="0" smtClean="0">
                <a:solidFill>
                  <a:srgbClr val="0D0D0D"/>
                </a:solidFill>
                <a:latin typeface="Times New Roman" panose="02020603050405020304" pitchFamily="18" charset="0"/>
                <a:cs typeface="Times New Roman" panose="02020603050405020304" pitchFamily="18" charset="0"/>
              </a:rPr>
              <a:t>  This </a:t>
            </a:r>
            <a:r>
              <a:rPr lang="en-GB" sz="2400" dirty="0">
                <a:solidFill>
                  <a:srgbClr val="0D0D0D"/>
                </a:solidFill>
                <a:latin typeface="Times New Roman" panose="02020603050405020304" pitchFamily="18" charset="0"/>
                <a:cs typeface="Times New Roman" panose="02020603050405020304" pitchFamily="18" charset="0"/>
              </a:rPr>
              <a:t>project aims to leverage pivot tables to </a:t>
            </a:r>
            <a:r>
              <a:rPr lang="en-GB" sz="2400" dirty="0" err="1">
                <a:solidFill>
                  <a:srgbClr val="0D0D0D"/>
                </a:solidFill>
                <a:latin typeface="Times New Roman" panose="02020603050405020304" pitchFamily="18" charset="0"/>
                <a:cs typeface="Times New Roman" panose="02020603050405020304" pitchFamily="18" charset="0"/>
              </a:rPr>
              <a:t>analyze</a:t>
            </a:r>
            <a:r>
              <a:rPr lang="en-GB" sz="2400" dirty="0">
                <a:solidFill>
                  <a:srgbClr val="0D0D0D"/>
                </a:solidFill>
                <a:latin typeface="Times New Roman" panose="02020603050405020304" pitchFamily="18" charset="0"/>
                <a:cs typeface="Times New Roman" panose="02020603050405020304" pitchFamily="18" charset="0"/>
              </a:rPr>
              <a:t> </a:t>
            </a:r>
            <a:r>
              <a:rPr lang="en-GB" sz="2400" dirty="0" smtClean="0">
                <a:solidFill>
                  <a:srgbClr val="0D0D0D"/>
                </a:solidFill>
                <a:latin typeface="Times New Roman" panose="02020603050405020304" pitchFamily="18" charset="0"/>
                <a:cs typeface="Times New Roman" panose="02020603050405020304" pitchFamily="18" charset="0"/>
              </a:rPr>
              <a:t>into </a:t>
            </a:r>
            <a:r>
              <a:rPr lang="en-GB" sz="2400" dirty="0">
                <a:solidFill>
                  <a:srgbClr val="0D0D0D"/>
                </a:solidFill>
                <a:latin typeface="Times New Roman" panose="02020603050405020304" pitchFamily="18" charset="0"/>
                <a:cs typeface="Times New Roman" panose="02020603050405020304" pitchFamily="18" charset="0"/>
              </a:rPr>
              <a:t>patterns and </a:t>
            </a:r>
            <a:r>
              <a:rPr lang="en-GB" sz="2400" dirty="0" smtClean="0">
                <a:solidFill>
                  <a:srgbClr val="0D0D0D"/>
                </a:solidFill>
                <a:latin typeface="Times New Roman" panose="02020603050405020304" pitchFamily="18" charset="0"/>
                <a:cs typeface="Times New Roman" panose="02020603050405020304" pitchFamily="18" charset="0"/>
              </a:rPr>
              <a:t> </a:t>
            </a:r>
            <a:r>
              <a:rPr lang="en-GB" sz="2400" dirty="0">
                <a:solidFill>
                  <a:srgbClr val="0D0D0D"/>
                </a:solidFill>
                <a:latin typeface="Times New Roman" panose="02020603050405020304" pitchFamily="18" charset="0"/>
                <a:cs typeface="Times New Roman" panose="02020603050405020304" pitchFamily="18" charset="0"/>
              </a:rPr>
              <a:t>decision-making within the Human Resources (HR) department</a:t>
            </a:r>
            <a:r>
              <a:rPr lang="en-GB" sz="2400" dirty="0" smtClean="0">
                <a:solidFill>
                  <a:srgbClr val="0D0D0D"/>
                </a:solidFill>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r>
              <a:rPr lang="en-GB" sz="2400" dirty="0" smtClean="0">
                <a:solidFill>
                  <a:srgbClr val="0D0D0D"/>
                </a:solidFill>
                <a:latin typeface="Times New Roman" panose="02020603050405020304" pitchFamily="18" charset="0"/>
                <a:cs typeface="Times New Roman" panose="02020603050405020304" pitchFamily="18" charset="0"/>
              </a:rPr>
              <a:t>   This is the data using pivot tables for employees turnover analysis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1295400" y="1613773"/>
            <a:ext cx="6096000" cy="5355312"/>
          </a:xfrm>
          <a:prstGeom prst="rect">
            <a:avLst/>
          </a:prstGeom>
        </p:spPr>
        <p:txBody>
          <a:bodyPr>
            <a:spAutoFit/>
          </a:bodyPr>
          <a:lstStyle/>
          <a:p>
            <a:pPr marL="285750" indent="-285750">
              <a:buFont typeface="Wingdings" panose="05000000000000000000" pitchFamily="2" charset="2"/>
              <a:buChar char="v"/>
            </a:pPr>
            <a:r>
              <a:rPr lang="en-GB" u="sng" dirty="0" smtClean="0"/>
              <a:t>Human </a:t>
            </a:r>
            <a:r>
              <a:rPr lang="en-GB" u="sng" dirty="0"/>
              <a:t>Resources (HR) Team</a:t>
            </a:r>
            <a:r>
              <a:rPr lang="en-GB" u="sng" dirty="0" smtClean="0"/>
              <a:t>:</a:t>
            </a:r>
          </a:p>
          <a:p>
            <a:r>
              <a:rPr lang="en-GB" dirty="0" smtClean="0"/>
              <a:t> </a:t>
            </a:r>
            <a:r>
              <a:rPr lang="en-GB" dirty="0"/>
              <a:t>	</a:t>
            </a:r>
            <a:r>
              <a:rPr lang="en-GB" dirty="0" smtClean="0"/>
              <a:t>•  HR </a:t>
            </a:r>
            <a:r>
              <a:rPr lang="en-GB" dirty="0"/>
              <a:t>Analysts: Responsible for conducting the analysis and presenting the findings.	</a:t>
            </a:r>
            <a:endParaRPr lang="en-GB" dirty="0" smtClean="0"/>
          </a:p>
          <a:p>
            <a:r>
              <a:rPr lang="en-GB" dirty="0"/>
              <a:t> </a:t>
            </a:r>
            <a:r>
              <a:rPr lang="en-GB" dirty="0" smtClean="0"/>
              <a:t>                 •  HR </a:t>
            </a:r>
            <a:r>
              <a:rPr lang="en-GB" dirty="0"/>
              <a:t>Managers: Interested in understanding the turnover trends to implement strategic initiatives.	</a:t>
            </a:r>
            <a:endParaRPr lang="en-GB" dirty="0" smtClean="0"/>
          </a:p>
          <a:p>
            <a:pPr marL="285750" indent="-285750">
              <a:buFont typeface="Wingdings" panose="05000000000000000000" pitchFamily="2" charset="2"/>
              <a:buChar char="v"/>
            </a:pPr>
            <a:r>
              <a:rPr lang="en-GB" u="sng" dirty="0" smtClean="0"/>
              <a:t>HR </a:t>
            </a:r>
            <a:r>
              <a:rPr lang="en-GB" u="sng" dirty="0"/>
              <a:t>Directors and Executives:</a:t>
            </a:r>
            <a:r>
              <a:rPr lang="en-GB" dirty="0"/>
              <a:t>	</a:t>
            </a:r>
            <a:endParaRPr lang="en-GB" dirty="0" smtClean="0"/>
          </a:p>
          <a:p>
            <a:r>
              <a:rPr lang="en-GB" dirty="0"/>
              <a:t> </a:t>
            </a:r>
            <a:r>
              <a:rPr lang="en-GB" dirty="0" smtClean="0"/>
              <a:t>                 •  HR </a:t>
            </a:r>
            <a:r>
              <a:rPr lang="en-GB" dirty="0"/>
              <a:t>Directors: Oversee the overall HR strategy and need the insights to align turnover management with organizational goals.	</a:t>
            </a:r>
            <a:endParaRPr lang="en-GB" dirty="0" smtClean="0"/>
          </a:p>
          <a:p>
            <a:r>
              <a:rPr lang="en-GB" dirty="0"/>
              <a:t> </a:t>
            </a:r>
            <a:r>
              <a:rPr lang="en-GB" dirty="0" smtClean="0"/>
              <a:t>                 •  Chief </a:t>
            </a:r>
            <a:r>
              <a:rPr lang="en-GB" dirty="0"/>
              <a:t>HR Officer (CHRO): Utilizes the data to guide company-wide HR policies and strategies.	</a:t>
            </a:r>
          </a:p>
          <a:p>
            <a:pPr marL="285750" indent="-285750">
              <a:buFont typeface="Wingdings" panose="05000000000000000000" pitchFamily="2" charset="2"/>
              <a:buChar char="v"/>
            </a:pPr>
            <a:r>
              <a:rPr lang="en-GB" u="sng" dirty="0" smtClean="0"/>
              <a:t>Department </a:t>
            </a:r>
            <a:r>
              <a:rPr lang="en-GB" u="sng" dirty="0"/>
              <a:t>Heads and Managers</a:t>
            </a:r>
            <a:r>
              <a:rPr lang="en-GB" dirty="0"/>
              <a:t>:	</a:t>
            </a:r>
            <a:endParaRPr lang="en-GB" dirty="0" smtClean="0"/>
          </a:p>
          <a:p>
            <a:r>
              <a:rPr lang="en-GB" dirty="0"/>
              <a:t> </a:t>
            </a:r>
            <a:r>
              <a:rPr lang="en-GB" dirty="0" smtClean="0"/>
              <a:t>                 •  Managers</a:t>
            </a:r>
            <a:r>
              <a:rPr lang="en-GB" dirty="0"/>
              <a:t>: Need to understand turnover trends within their teams to address specific issues and improve retention.	</a:t>
            </a:r>
          </a:p>
          <a:p>
            <a:r>
              <a:rPr lang="en-GB" dirty="0" smtClean="0"/>
              <a:t>                  •   Department </a:t>
            </a:r>
            <a:r>
              <a:rPr lang="en-GB" dirty="0"/>
              <a:t>Heads: Use the analysis to make decisions related to staffing, training, and employee engagement.	</a:t>
            </a:r>
            <a:endParaRPr lang="en-GB" dirty="0" smtClean="0"/>
          </a:p>
          <a:p>
            <a:pPr marL="285750" indent="-285750">
              <a:buFont typeface="Wingdings" panose="05000000000000000000" pitchFamily="2" charset="2"/>
              <a:buChar char="v"/>
            </a:pPr>
            <a:endParaRPr lang="en-GB"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133600" y="1549678"/>
            <a:ext cx="6096000" cy="4770537"/>
          </a:xfrm>
          <a:prstGeom prst="rect">
            <a:avLst/>
          </a:prstGeom>
        </p:spPr>
        <p:txBody>
          <a:bodyPr>
            <a:spAutoFit/>
          </a:bodyPr>
          <a:lstStyle/>
          <a:p>
            <a:r>
              <a:rPr lang="en-GB" sz="1600" dirty="0" smtClean="0"/>
              <a:t>1. </a:t>
            </a:r>
            <a:r>
              <a:rPr lang="en-GB" sz="1600" u="sng" dirty="0" smtClean="0"/>
              <a:t>Streamlined </a:t>
            </a:r>
            <a:r>
              <a:rPr lang="en-GB" sz="1600" u="sng" dirty="0"/>
              <a:t>Data Organization</a:t>
            </a:r>
            <a:r>
              <a:rPr lang="en-GB" sz="1600" u="sng" dirty="0" smtClean="0"/>
              <a:t>:   </a:t>
            </a:r>
          </a:p>
          <a:p>
            <a:r>
              <a:rPr lang="en-GB" sz="1600" dirty="0"/>
              <a:t> </a:t>
            </a:r>
            <a:r>
              <a:rPr lang="en-GB" sz="1600" dirty="0" smtClean="0"/>
              <a:t>                                                        </a:t>
            </a:r>
            <a:r>
              <a:rPr lang="en-GB" sz="1600" dirty="0"/>
              <a:t>Pivot tables allow you to consolidate and organize large volumes of HR data efficiently.   - Simplifies the process of categorizing turnover data by departments, roles, tenure, and other key </a:t>
            </a:r>
            <a:r>
              <a:rPr lang="en-GB" sz="1600" dirty="0" smtClean="0"/>
              <a:t>metrics.</a:t>
            </a:r>
          </a:p>
          <a:p>
            <a:r>
              <a:rPr lang="en-GB" sz="1600" dirty="0" smtClean="0"/>
              <a:t>2. </a:t>
            </a:r>
            <a:r>
              <a:rPr lang="en-GB" sz="1600" u="sng" dirty="0" smtClean="0"/>
              <a:t>Dynamic </a:t>
            </a:r>
            <a:r>
              <a:rPr lang="en-GB" sz="1600" u="sng" dirty="0"/>
              <a:t>Analysis </a:t>
            </a:r>
            <a:r>
              <a:rPr lang="en-GB" sz="1600" u="sng" dirty="0" smtClean="0"/>
              <a:t>Capabilities:</a:t>
            </a:r>
          </a:p>
          <a:p>
            <a:r>
              <a:rPr lang="en-GB" sz="1600" dirty="0" smtClean="0"/>
              <a:t>                                                     Enables </a:t>
            </a:r>
            <a:r>
              <a:rPr lang="en-GB" sz="1600" dirty="0"/>
              <a:t>easy filtering and sorting of data to identify patterns, trends, and anomalies in employee turnover.   - Allows for quick adjustments and comparisons, such as turnover rates by department, time period, or employee </a:t>
            </a:r>
            <a:r>
              <a:rPr lang="en-GB" sz="1600" dirty="0" smtClean="0"/>
              <a:t>demographics.</a:t>
            </a:r>
          </a:p>
          <a:p>
            <a:r>
              <a:rPr lang="en-GB" sz="1600" dirty="0" smtClean="0"/>
              <a:t>3</a:t>
            </a:r>
            <a:r>
              <a:rPr lang="en-GB" sz="1600" dirty="0"/>
              <a:t>. </a:t>
            </a:r>
            <a:r>
              <a:rPr lang="en-GB" sz="1600" u="sng" dirty="0"/>
              <a:t>Real-Time Insights and Reporting</a:t>
            </a:r>
            <a:r>
              <a:rPr lang="en-GB" sz="1600" u="sng" dirty="0" smtClean="0"/>
              <a:t>:</a:t>
            </a:r>
            <a:r>
              <a:rPr lang="en-GB" sz="1600" dirty="0" smtClean="0"/>
              <a:t> </a:t>
            </a:r>
          </a:p>
          <a:p>
            <a:r>
              <a:rPr lang="en-GB" sz="1600" dirty="0"/>
              <a:t> </a:t>
            </a:r>
            <a:r>
              <a:rPr lang="en-GB" sz="1600" dirty="0" smtClean="0"/>
              <a:t>                                                         Facilitates </a:t>
            </a:r>
            <a:r>
              <a:rPr lang="en-GB" sz="1600" dirty="0"/>
              <a:t>the creation of real-time, up-to-date reports that can be easily shared with stakeholders.   - Empowers HR teams to make data-driven decisions quickly by visualizing turnover data in various formats (e.g., charts, graphs</a:t>
            </a:r>
            <a:r>
              <a:rPr lang="en-GB" sz="1600" dirty="0" smtClean="0"/>
              <a:t>).</a:t>
            </a:r>
          </a:p>
          <a:p>
            <a:r>
              <a:rPr lang="en-GB" sz="1600" dirty="0" smtClean="0"/>
              <a:t>4</a:t>
            </a:r>
            <a:r>
              <a:rPr lang="en-GB" sz="1600" dirty="0"/>
              <a:t>. </a:t>
            </a:r>
            <a:r>
              <a:rPr lang="en-GB" sz="1600" u="sng" dirty="0"/>
              <a:t>Cost-Effective Solution</a:t>
            </a:r>
            <a:r>
              <a:rPr lang="en-GB" sz="1600" u="sng" dirty="0" smtClean="0"/>
              <a:t>:</a:t>
            </a:r>
          </a:p>
          <a:p>
            <a:r>
              <a:rPr lang="en-GB" sz="1600" dirty="0"/>
              <a:t> </a:t>
            </a:r>
            <a:r>
              <a:rPr lang="en-GB" sz="1600" dirty="0" smtClean="0"/>
              <a:t>                                             </a:t>
            </a:r>
            <a:r>
              <a:rPr lang="en-GB" sz="1600" dirty="0"/>
              <a:t>Uses widely available tools (Excel, Google Sheets) that require minimal additional investment.   - Reduces the need for expensive third-party analytics software or consultants</a:t>
            </a:r>
            <a:r>
              <a:rPr lang="en-GB" sz="1600" dirty="0" smtClean="0"/>
              <a:t>.</a:t>
            </a:r>
            <a:endParaRPr lang="en-I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Rectangle 3"/>
          <p:cNvSpPr/>
          <p:nvPr/>
        </p:nvSpPr>
        <p:spPr>
          <a:xfrm>
            <a:off x="2362200" y="1905000"/>
            <a:ext cx="6096000" cy="2585323"/>
          </a:xfrm>
          <a:prstGeom prst="rect">
            <a:avLst/>
          </a:prstGeom>
        </p:spPr>
        <p:txBody>
          <a:bodyPr wrap="square">
            <a:spAutoFit/>
          </a:bodyPr>
          <a:lstStyle/>
          <a:p>
            <a:pPr marL="285750" indent="-285750">
              <a:buFont typeface="Wingdings" panose="05000000000000000000" pitchFamily="2" charset="2"/>
              <a:buChar char="Ø"/>
            </a:pPr>
            <a:r>
              <a:rPr lang="en-GB" dirty="0" smtClean="0"/>
              <a:t> </a:t>
            </a:r>
            <a:r>
              <a:rPr lang="en-GB" dirty="0"/>
              <a:t>Employee= </a:t>
            </a:r>
            <a:r>
              <a:rPr lang="en-GB" b="1" u="sng" dirty="0" smtClean="0"/>
              <a:t>KAGGLE</a:t>
            </a:r>
          </a:p>
          <a:p>
            <a:pPr marL="285750" indent="-285750">
              <a:buFont typeface="Wingdings" panose="05000000000000000000" pitchFamily="2" charset="2"/>
              <a:buChar char="Ø"/>
            </a:pPr>
            <a:r>
              <a:rPr lang="en-GB" dirty="0" smtClean="0"/>
              <a:t> </a:t>
            </a:r>
            <a:r>
              <a:rPr lang="en-GB" b="1" dirty="0" smtClean="0"/>
              <a:t>26-Features</a:t>
            </a:r>
          </a:p>
          <a:p>
            <a:pPr marL="285750" indent="-285750">
              <a:buFont typeface="Wingdings" panose="05000000000000000000" pitchFamily="2" charset="2"/>
              <a:buChar char="Ø"/>
            </a:pPr>
            <a:r>
              <a:rPr lang="en-GB" dirty="0" smtClean="0"/>
              <a:t> </a:t>
            </a:r>
            <a:r>
              <a:rPr lang="en-GB" b="1" dirty="0" smtClean="0"/>
              <a:t>9-Features</a:t>
            </a:r>
          </a:p>
          <a:p>
            <a:pPr marL="285750" indent="-285750">
              <a:buFont typeface="Wingdings" panose="05000000000000000000" pitchFamily="2" charset="2"/>
              <a:buChar char="Ø"/>
            </a:pPr>
            <a:r>
              <a:rPr lang="en-GB" dirty="0" smtClean="0"/>
              <a:t> </a:t>
            </a:r>
            <a:r>
              <a:rPr lang="en-GB" dirty="0" err="1" smtClean="0"/>
              <a:t>Emp</a:t>
            </a:r>
            <a:r>
              <a:rPr lang="en-GB" dirty="0" smtClean="0"/>
              <a:t> </a:t>
            </a:r>
            <a:r>
              <a:rPr lang="en-GB" dirty="0"/>
              <a:t>Id- </a:t>
            </a:r>
            <a:r>
              <a:rPr lang="en-GB" dirty="0" smtClean="0"/>
              <a:t>Number</a:t>
            </a:r>
          </a:p>
          <a:p>
            <a:pPr marL="285750" indent="-285750">
              <a:buFont typeface="Wingdings" panose="05000000000000000000" pitchFamily="2" charset="2"/>
              <a:buChar char="Ø"/>
            </a:pPr>
            <a:r>
              <a:rPr lang="en-GB" dirty="0" smtClean="0"/>
              <a:t> Name Text</a:t>
            </a:r>
          </a:p>
          <a:p>
            <a:pPr marL="285750" indent="-285750">
              <a:buFont typeface="Wingdings" panose="05000000000000000000" pitchFamily="2" charset="2"/>
              <a:buChar char="Ø"/>
            </a:pPr>
            <a:r>
              <a:rPr lang="en-GB" dirty="0" smtClean="0"/>
              <a:t> </a:t>
            </a:r>
            <a:r>
              <a:rPr lang="en-GB" dirty="0" err="1" smtClean="0"/>
              <a:t>Emp</a:t>
            </a:r>
            <a:r>
              <a:rPr lang="en-GB" dirty="0" smtClean="0"/>
              <a:t>- Type</a:t>
            </a:r>
          </a:p>
          <a:p>
            <a:pPr marL="285750" indent="-285750">
              <a:buFont typeface="Wingdings" panose="05000000000000000000" pitchFamily="2" charset="2"/>
              <a:buChar char="Ø"/>
            </a:pPr>
            <a:r>
              <a:rPr lang="en-GB" dirty="0" smtClean="0"/>
              <a:t> </a:t>
            </a:r>
            <a:r>
              <a:rPr lang="en-GB" dirty="0"/>
              <a:t>Current Employee Rating- </a:t>
            </a:r>
            <a:r>
              <a:rPr lang="en-GB" dirty="0" smtClean="0"/>
              <a:t>Number</a:t>
            </a:r>
          </a:p>
          <a:p>
            <a:pPr marL="285750" indent="-285750">
              <a:buFont typeface="Wingdings" panose="05000000000000000000" pitchFamily="2" charset="2"/>
              <a:buChar char="Ø"/>
            </a:pPr>
            <a:r>
              <a:rPr lang="en-GB" dirty="0" smtClean="0"/>
              <a:t> </a:t>
            </a:r>
            <a:r>
              <a:rPr lang="en-GB" dirty="0"/>
              <a:t>Gender- Male </a:t>
            </a:r>
            <a:r>
              <a:rPr lang="en-GB" dirty="0" smtClean="0"/>
              <a:t>Female</a:t>
            </a:r>
          </a:p>
          <a:p>
            <a:pPr marL="285750" indent="-285750">
              <a:buFont typeface="Wingdings" panose="05000000000000000000" pitchFamily="2" charset="2"/>
              <a:buChar char="Ø"/>
            </a:pPr>
            <a:r>
              <a:rPr lang="en-GB" dirty="0" smtClean="0"/>
              <a:t> </a:t>
            </a:r>
            <a:r>
              <a:rPr lang="en-GB" dirty="0"/>
              <a:t>Employee Rating -Number</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639252" y="2389116"/>
            <a:ext cx="6553200" cy="369332"/>
          </a:xfrm>
          <a:prstGeom prst="rect">
            <a:avLst/>
          </a:prstGeom>
          <a:noFill/>
        </p:spPr>
        <p:txBody>
          <a:bodyPr wrap="square" rtlCol="0">
            <a:spAutoFit/>
          </a:bodyPr>
          <a:lstStyle/>
          <a:p>
            <a:r>
              <a:rPr lang="en-GB" u="sng" dirty="0" smtClean="0">
                <a:latin typeface="Calibri" panose="020F0502020204030204" pitchFamily="34" charset="0"/>
                <a:ea typeface="Calibri" panose="020F0502020204030204" pitchFamily="34" charset="0"/>
                <a:cs typeface="Calibri" panose="020F0502020204030204" pitchFamily="34" charset="0"/>
              </a:rPr>
              <a:t>=IFS(Z8</a:t>
            </a:r>
            <a:r>
              <a:rPr lang="en-GB" u="sng" dirty="0">
                <a:latin typeface="Calibri" panose="020F0502020204030204" pitchFamily="34" charset="0"/>
                <a:ea typeface="Calibri" panose="020F0502020204030204" pitchFamily="34" charset="0"/>
                <a:cs typeface="Calibri" panose="020F0502020204030204" pitchFamily="34" charset="0"/>
              </a:rPr>
              <a:t>&gt;=5,"VERY HIGH",Z8&gt;=4,"HIGH",Z8&gt;=3, </a:t>
            </a:r>
            <a:r>
              <a:rPr lang="en-GB" u="sng" dirty="0" smtClean="0">
                <a:latin typeface="Calibri" panose="020F0502020204030204" pitchFamily="34" charset="0"/>
                <a:ea typeface="Calibri" panose="020F0502020204030204" pitchFamily="34" charset="0"/>
                <a:cs typeface="Calibri" panose="020F0502020204030204" pitchFamily="34" charset="0"/>
              </a:rPr>
              <a:t>“MED”, </a:t>
            </a:r>
            <a:r>
              <a:rPr lang="en-GB" u="sng" dirty="0">
                <a:latin typeface="Calibri" panose="020F0502020204030204" pitchFamily="34" charset="0"/>
                <a:ea typeface="Calibri" panose="020F0502020204030204" pitchFamily="34" charset="0"/>
                <a:cs typeface="Calibri" panose="020F0502020204030204" pitchFamily="34" charset="0"/>
              </a:rPr>
              <a:t>TRUE,"LOW")</a:t>
            </a:r>
            <a:endParaRPr lang="en-IN" u="sng"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332</TotalTime>
  <Words>939</Words>
  <Application>Microsoft Office PowerPoint</Application>
  <PresentationFormat>Widescreen</PresentationFormat>
  <Paragraphs>89</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Algerian</vt:lpstr>
      <vt:lpstr>Calibri</vt:lpstr>
      <vt:lpstr>Roboto</vt:lpstr>
      <vt:lpstr>Times New Roman</vt:lpstr>
      <vt:lpstr>Trebuchet MS</vt:lpstr>
      <vt:lpstr>Wingdings</vt:lpstr>
      <vt:lpstr>Office Theme</vt:lpstr>
      <vt:lpstr>Employee Data Analysis using Excel  </vt:lpstr>
      <vt:lpstr>PROJECT TITLE     </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36</cp:revision>
  <dcterms:created xsi:type="dcterms:W3CDTF">2024-03-29T15:07:22Z</dcterms:created>
  <dcterms:modified xsi:type="dcterms:W3CDTF">2024-08-30T09:35:50Z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