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316" r:id="rId4"/>
    <p:sldId id="317" r:id="rId5"/>
    <p:sldId id="314" r:id="rId6"/>
    <p:sldId id="315" r:id="rId7"/>
    <p:sldId id="313" r:id="rId8"/>
    <p:sldId id="312" r:id="rId9"/>
    <p:sldId id="310" r:id="rId10"/>
    <p:sldId id="277" r:id="rId11"/>
    <p:sldId id="318" r:id="rId12"/>
    <p:sldId id="320" r:id="rId13"/>
    <p:sldId id="321" r:id="rId14"/>
    <p:sldId id="264" r:id="rId15"/>
    <p:sldId id="265" r:id="rId16"/>
    <p:sldId id="308" r:id="rId17"/>
    <p:sldId id="266" r:id="rId18"/>
    <p:sldId id="322" r:id="rId19"/>
    <p:sldId id="323" r:id="rId20"/>
    <p:sldId id="324" r:id="rId21"/>
    <p:sldId id="325" r:id="rId22"/>
    <p:sldId id="326" r:id="rId23"/>
  </p:sldIdLst>
  <p:sldSz cx="9144000" cy="5143500" type="screen16x9"/>
  <p:notesSz cx="6858000" cy="9144000"/>
  <p:embeddedFontLst>
    <p:embeddedFont>
      <p:font typeface="Roboto" charset="0"/>
      <p:regular r:id="rId25"/>
      <p:bold r:id="rId26"/>
      <p:italic r:id="rId27"/>
      <p:boldItalic r:id="rId28"/>
    </p:embeddedFont>
    <p:embeddedFont>
      <p:font typeface="Roboto Condensed Light" charset="0"/>
      <p:regular r:id="rId29"/>
      <p:italic r:id="rId30"/>
    </p:embeddedFont>
    <p:embeddedFont>
      <p:font typeface="Livvic" charset="0"/>
      <p:regular r:id="rId31"/>
      <p:bold r:id="rId32"/>
      <p:italic r:id="rId33"/>
      <p:boldItalic r:id="rId34"/>
    </p:embeddedFont>
    <p:embeddedFont>
      <p:font typeface="Oswald" charset="0"/>
      <p:regular r:id="rId35"/>
      <p:bold r:id="rId36"/>
    </p:embeddedFont>
    <p:embeddedFont>
      <p:font typeface="Tahoma" pitchFamily="34" charset="0"/>
      <p:regular r:id="rId37"/>
      <p:bold r:id="rId38"/>
    </p:embeddedFont>
    <p:embeddedFont>
      <p:font typeface="Raleway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BDA336-C3A8-471B-A72E-2DD182C849BF}">
  <a:tblStyle styleId="{57BDA336-C3A8-471B-A72E-2DD182C84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4707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8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74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98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19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3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30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2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82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7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39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9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3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61" r:id="rId8"/>
    <p:sldLayoutId id="2147483664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275582" y="1080595"/>
            <a:ext cx="3259069" cy="92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css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509303" y="1937224"/>
            <a:ext cx="2350500" cy="256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Saikrushna Goli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Sailen Choudhary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Sakib Jamadar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Sakshi Bindage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Samson 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Samudralahareesh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Sanchita Mandhare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Sankeerth Agumamidi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Sanket Thorat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45533" y="2537335"/>
            <a:ext cx="2530130" cy="1491981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10954"/>
            <a:ext cx="2157383" cy="875020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801171" y="3891973"/>
            <a:ext cx="649889" cy="244407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88591" y="3012842"/>
            <a:ext cx="1836358" cy="658896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839552-39D3-4234-A192-CE33E803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22" b="34561"/>
          <a:stretch/>
        </p:blipFill>
        <p:spPr>
          <a:xfrm>
            <a:off x="350274" y="251462"/>
            <a:ext cx="1978174" cy="6076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1822602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TYPES OF SELECTORS</a:t>
            </a:r>
            <a:endParaRPr dirty="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243;p49">
            <a:extLst>
              <a:ext uri="{FF2B5EF4-FFF2-40B4-BE49-F238E27FC236}">
                <a16:creationId xmlns="" xmlns:a16="http://schemas.microsoft.com/office/drawing/2014/main" id="{9A57B47E-FFDE-4B10-BB8D-36566AFDE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TYPES OF SELECTORS</a:t>
            </a:r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B443CC-DB63-4C3D-95B1-19B56733EFC1}"/>
              </a:ext>
            </a:extLst>
          </p:cNvPr>
          <p:cNvSpPr txBox="1"/>
          <p:nvPr/>
        </p:nvSpPr>
        <p:spPr>
          <a:xfrm>
            <a:off x="720001" y="1112700"/>
            <a:ext cx="309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lphaLcParenR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lphaLcParenR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lphaLcParenR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lphaLcParenR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lphaLcParenR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lphaLcParenR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1122225"/>
            <a:ext cx="256031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  <a:buAutoNum type="alphaLcParenR" startAt="6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AutoNum type="alphaLcParenR" startAt="6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Adjacentsibling 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AutoNum type="alphaLcParenR" startAt="6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 Selector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AutoNum type="alphaLcParenR" startAt="6"/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Descendent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61279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3831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a)ID Selector:-</a:t>
            </a:r>
            <a:r>
              <a:rPr lang="en-US" sz="1600" dirty="0"/>
              <a:t>The CSS rule below will be applied to the HTML element with id="para1</a:t>
            </a:r>
            <a:r>
              <a:rPr lang="en-US" sz="1600" dirty="0" smtClean="0"/>
              <a:t>":</a:t>
            </a:r>
            <a:br>
              <a:rPr lang="en-US" sz="1600" dirty="0" smtClean="0"/>
            </a:br>
            <a:r>
              <a:rPr lang="en-US" sz="1600" dirty="0" smtClean="0"/>
              <a:t>   Ex: </a:t>
            </a:r>
            <a:r>
              <a:rPr lang="es-ES" sz="1600" dirty="0"/>
              <a:t>#para1 {</a:t>
            </a:r>
            <a:br>
              <a:rPr lang="es-ES" sz="1600" dirty="0"/>
            </a:br>
            <a:r>
              <a:rPr lang="es-ES" sz="1600" dirty="0" smtClean="0"/>
              <a:t>            </a:t>
            </a:r>
            <a:r>
              <a:rPr lang="es-ES" sz="1600" dirty="0"/>
              <a:t>  </a:t>
            </a:r>
            <a:r>
              <a:rPr lang="es-ES" sz="1600" dirty="0" err="1"/>
              <a:t>text-align</a:t>
            </a:r>
            <a:r>
              <a:rPr lang="es-ES" sz="1600" dirty="0"/>
              <a:t>: center;</a:t>
            </a:r>
            <a:br>
              <a:rPr lang="es-ES" sz="1600" dirty="0"/>
            </a:br>
            <a:r>
              <a:rPr lang="es-ES" sz="1600" dirty="0"/>
              <a:t> </a:t>
            </a:r>
            <a:r>
              <a:rPr lang="es-ES" sz="1600" dirty="0" smtClean="0"/>
              <a:t>       </a:t>
            </a:r>
            <a:r>
              <a:rPr lang="es-ES" sz="1600" dirty="0"/>
              <a:t> </a:t>
            </a:r>
            <a:r>
              <a:rPr lang="es-ES" sz="1600" dirty="0" smtClean="0"/>
              <a:t>     color</a:t>
            </a:r>
            <a:r>
              <a:rPr lang="es-ES" sz="1600" dirty="0"/>
              <a:t>: red</a:t>
            </a:r>
            <a:r>
              <a:rPr lang="es-ES" sz="1600" dirty="0" smtClean="0"/>
              <a:t>;</a:t>
            </a:r>
            <a:br>
              <a:rPr lang="es-ES" sz="1600" dirty="0" smtClean="0"/>
            </a:br>
            <a:r>
              <a:rPr lang="es-ES" sz="1600" dirty="0" smtClean="0"/>
              <a:t>           }</a:t>
            </a:r>
            <a:br>
              <a:rPr lang="es-ES" sz="1600" dirty="0" smtClean="0"/>
            </a:b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b)</a:t>
            </a:r>
            <a:r>
              <a:rPr lang="es-ES" sz="1600" dirty="0" err="1" smtClean="0"/>
              <a:t>Class</a:t>
            </a:r>
            <a:r>
              <a:rPr lang="es-ES" sz="1600" dirty="0" smtClean="0"/>
              <a:t> Selector:</a:t>
            </a:r>
            <a:r>
              <a:rPr lang="en-US" sz="1600" dirty="0"/>
              <a:t>The class selector selects HTML elements with a specific class attribute.</a:t>
            </a:r>
            <a:br>
              <a:rPr lang="en-US" sz="1600" dirty="0"/>
            </a:br>
            <a:r>
              <a:rPr lang="en-US" sz="1600" dirty="0"/>
              <a:t>To select elements with a specific class, write a period (.) character, followed by the class name.</a:t>
            </a:r>
            <a:br>
              <a:rPr lang="en-US" sz="1600" dirty="0"/>
            </a:br>
            <a:r>
              <a:rPr lang="en-US" sz="1600" dirty="0" smtClean="0"/>
              <a:t>Ex: </a:t>
            </a:r>
            <a:r>
              <a:rPr lang="en-IN" sz="1600" dirty="0"/>
              <a:t>.</a:t>
            </a:r>
            <a:r>
              <a:rPr lang="en-IN" sz="1600" dirty="0" err="1"/>
              <a:t>center</a:t>
            </a:r>
            <a:r>
              <a:rPr lang="en-IN" sz="1600" dirty="0"/>
              <a:t> {</a:t>
            </a:r>
            <a:br>
              <a:rPr lang="en-IN" sz="1600" dirty="0"/>
            </a:br>
            <a:r>
              <a:rPr lang="en-IN" sz="1600" dirty="0" smtClean="0"/>
              <a:t>       </a:t>
            </a:r>
            <a:r>
              <a:rPr lang="en-IN" sz="1600" dirty="0"/>
              <a:t>  text-align: 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 </a:t>
            </a:r>
            <a:r>
              <a:rPr lang="en-IN" sz="1600" dirty="0" smtClean="0"/>
              <a:t>       </a:t>
            </a:r>
            <a:r>
              <a:rPr lang="en-IN" sz="1600" dirty="0"/>
              <a:t> </a:t>
            </a:r>
            <a:r>
              <a:rPr lang="en-IN" sz="1600" dirty="0" err="1"/>
              <a:t>color</a:t>
            </a:r>
            <a:r>
              <a:rPr lang="en-IN" sz="1600" dirty="0"/>
              <a:t>: red;</a:t>
            </a:r>
            <a:br>
              <a:rPr lang="en-IN" sz="1600" dirty="0"/>
            </a:br>
            <a:r>
              <a:rPr lang="en-IN" sz="1600" dirty="0" smtClean="0"/>
              <a:t>     }</a:t>
            </a:r>
            <a:br>
              <a:rPr lang="en-IN" sz="1600" dirty="0" smtClean="0"/>
            </a:b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6622408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423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dirty="0"/>
              <a:t>c)Universal Selector:</a:t>
            </a:r>
            <a:r>
              <a:rPr lang="en-US" sz="1600" dirty="0"/>
              <a:t>The universal selector (*) selects all HTML elements on the page.</a:t>
            </a:r>
            <a:br>
              <a:rPr lang="en-US" sz="1600" dirty="0"/>
            </a:br>
            <a:r>
              <a:rPr lang="en-US" sz="1600" dirty="0"/>
              <a:t>EX:  </a:t>
            </a:r>
            <a:r>
              <a:rPr lang="en-IN" sz="1600" dirty="0"/>
              <a:t>* {</a:t>
            </a:r>
            <a:br>
              <a:rPr lang="en-IN" sz="1600" dirty="0"/>
            </a:br>
            <a:r>
              <a:rPr lang="en-IN" sz="1600" dirty="0"/>
              <a:t>           text-align: 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           </a:t>
            </a:r>
            <a:r>
              <a:rPr lang="en-IN" sz="1600" dirty="0" err="1"/>
              <a:t>color</a:t>
            </a:r>
            <a:r>
              <a:rPr lang="en-IN" sz="1600" dirty="0"/>
              <a:t>: blue;</a:t>
            </a:r>
            <a:br>
              <a:rPr lang="en-IN" sz="1600" dirty="0"/>
            </a:br>
            <a:r>
              <a:rPr lang="en-IN" sz="1600" dirty="0"/>
              <a:t>        }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d)Group Selector:</a:t>
            </a:r>
            <a:r>
              <a:rPr lang="en-US" sz="1600" dirty="0"/>
              <a:t>The grouping selector selects all the HTML elements with the same style definitions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Ex:</a:t>
            </a:r>
            <a:r>
              <a:rPr lang="en-IN" sz="1600" dirty="0"/>
              <a:t>h1, h2, p {</a:t>
            </a:r>
            <a:br>
              <a:rPr lang="en-IN" sz="1600" dirty="0"/>
            </a:br>
            <a:r>
              <a:rPr lang="en-IN" sz="1600" dirty="0"/>
              <a:t>  text-align: 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  </a:t>
            </a:r>
            <a:r>
              <a:rPr lang="en-IN" sz="1600" dirty="0" err="1"/>
              <a:t>color</a:t>
            </a:r>
            <a:r>
              <a:rPr lang="en-IN" sz="1600" dirty="0"/>
              <a:t>: red;</a:t>
            </a:r>
            <a:br>
              <a:rPr lang="en-IN" sz="1600" dirty="0"/>
            </a:br>
            <a:r>
              <a:rPr lang="en-IN" sz="1600" dirty="0" smtClean="0"/>
              <a:t>}</a:t>
            </a:r>
            <a:br>
              <a:rPr lang="en-IN" sz="1600" dirty="0" smtClean="0"/>
            </a:br>
            <a:endParaRPr sz="16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4F92A99-8181-4891-80E7-FF51B5A36CF9}"/>
              </a:ext>
            </a:extLst>
          </p:cNvPr>
          <p:cNvSpPr txBox="1"/>
          <p:nvPr/>
        </p:nvSpPr>
        <p:spPr>
          <a:xfrm>
            <a:off x="720000" y="1112700"/>
            <a:ext cx="610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0008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52425"/>
            <a:ext cx="1112213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17425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 PROPERTIES</a:t>
            </a:r>
            <a:endParaRPr dirty="0"/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492A5E2-3085-4660-AD6B-B65EE530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68" y="1282650"/>
            <a:ext cx="2533386" cy="2566450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 Background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1DAB2A0-06BC-4F92-AAE7-4332AF350C82}"/>
              </a:ext>
            </a:extLst>
          </p:cNvPr>
          <p:cNvSpPr txBox="1"/>
          <p:nvPr/>
        </p:nvSpPr>
        <p:spPr>
          <a:xfrm>
            <a:off x="720000" y="1112700"/>
            <a:ext cx="4394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Set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 background color and image of the page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CEF3F5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1075" y="1688576"/>
            <a:ext cx="7448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&lt;style&gt;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.body{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background-image:url(</a:t>
            </a:r>
            <a:r>
              <a:rPr lang="en-IN" dirty="0" err="1" smtClean="0">
                <a:solidFill>
                  <a:schemeClr val="bg1"/>
                </a:solidFill>
              </a:rPr>
              <a:t>img</a:t>
            </a:r>
            <a:r>
              <a:rPr lang="en-IN" dirty="0" smtClean="0">
                <a:solidFill>
                  <a:schemeClr val="bg1"/>
                </a:solidFill>
              </a:rPr>
              <a:t>/star.png);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}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     .para{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background-color:white;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}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&lt;/style&gt;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CSS Border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28675" y="1219200"/>
            <a:ext cx="4199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Set </a:t>
            </a:r>
            <a:r>
              <a:rPr lang="en-US" sz="1600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width and color of </a:t>
            </a:r>
            <a:r>
              <a:rPr lang="en-US" sz="1600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the page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8675" y="1773198"/>
            <a:ext cx="601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&lt;style&gt;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smtClean="0">
                <a:solidFill>
                  <a:schemeClr val="bg1"/>
                </a:solidFill>
              </a:rPr>
              <a:t>.div_style{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</a:t>
            </a:r>
            <a:r>
              <a:rPr lang="en-IN" dirty="0" smtClean="0">
                <a:solidFill>
                  <a:schemeClr val="bg1"/>
                </a:solidFill>
              </a:rPr>
              <a:t>border-width : 2px;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border-color:green;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border-style:double;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&lt;/style&gt;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8931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 Margins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19174" y="1266824"/>
            <a:ext cx="34467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Set </a:t>
            </a:r>
            <a:r>
              <a:rPr lang="en-US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different margins of each side </a:t>
            </a:r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of the </a:t>
            </a:r>
            <a:r>
              <a:rPr lang="en-US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page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&lt;</a:t>
            </a:r>
            <a:r>
              <a:rPr lang="en-IN" dirty="0">
                <a:solidFill>
                  <a:schemeClr val="bg1"/>
                </a:solidFill>
              </a:rPr>
              <a:t>style&gt;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smtClean="0">
                <a:solidFill>
                  <a:schemeClr val="bg1"/>
                </a:solidFill>
              </a:rPr>
              <a:t>.img_design {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            </a:t>
            </a:r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 smtClean="0">
                <a:solidFill>
                  <a:schemeClr val="bg1"/>
                </a:solidFill>
              </a:rPr>
              <a:t>loat:left;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margin-left:100px;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margin-top:100px;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&lt;/style&gt;</a:t>
            </a:r>
          </a:p>
          <a:p>
            <a:pPr lvl="0"/>
            <a:endParaRPr lang="en-US" dirty="0">
              <a:solidFill>
                <a:srgbClr val="CEF3F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CSS Padding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52525" y="1238250"/>
            <a:ext cx="40046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Specify different padding for each side of an element</a:t>
            </a:r>
            <a:endParaRPr lang="en-US" dirty="0">
              <a:solidFill>
                <a:srgbClr val="CEF3F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&lt;style&gt;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smtClean="0">
                <a:solidFill>
                  <a:schemeClr val="bg1"/>
                </a:solidFill>
              </a:rPr>
              <a:t>.div_style </a:t>
            </a:r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border:2px  blue  groove;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border-radius:50px;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padding-left:100px;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padding-top:30px;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&lt;/style</a:t>
            </a:r>
            <a:r>
              <a:rPr lang="en-IN" dirty="0" smtClean="0">
                <a:solidFill>
                  <a:schemeClr val="bg1"/>
                </a:solidFill>
              </a:rPr>
              <a:t>&gt;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95153"/>
      </p:ext>
    </p:extLst>
  </p:cSld>
  <p:clrMapOvr>
    <a:masterClrMapping/>
  </p:clrMapOvr>
  <p:transition spd="slow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1075" y="305584"/>
            <a:ext cx="4095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solidFill>
                  <a:srgbClr val="FFFFFF"/>
                </a:solidFill>
              </a:rPr>
              <a:t>CSS Width And Height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514" y="1050776"/>
            <a:ext cx="5565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Set </a:t>
            </a:r>
            <a:r>
              <a:rPr lang="en-US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height and width of an elements</a:t>
            </a:r>
            <a:endParaRPr lang="en-US" dirty="0">
              <a:solidFill>
                <a:srgbClr val="CEF3F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&lt;style&gt;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smtClean="0">
                <a:solidFill>
                  <a:schemeClr val="bg1"/>
                </a:solidFill>
              </a:rPr>
              <a:t>.div_style{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err="1" smtClean="0">
                <a:solidFill>
                  <a:schemeClr val="bg1"/>
                </a:solidFill>
              </a:rPr>
              <a:t>height:auto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err="1" smtClean="0">
                <a:solidFill>
                  <a:schemeClr val="bg1"/>
                </a:solidFill>
              </a:rPr>
              <a:t>width:auto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border:2px blue groove;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&lt;/style&gt;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BB5EDE-C093-4936-B552-F7AE6E9C2C45}"/>
              </a:ext>
            </a:extLst>
          </p:cNvPr>
          <p:cNvSpPr txBox="1"/>
          <p:nvPr/>
        </p:nvSpPr>
        <p:spPr>
          <a:xfrm>
            <a:off x="877152" y="1104850"/>
            <a:ext cx="75468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Oswald" panose="00000500000000000000" pitchFamily="2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Oswald" panose="00000500000000000000" pitchFamily="2" charset="0"/>
              </a:rPr>
              <a:t>TYPES OF </a:t>
            </a:r>
            <a:r>
              <a:rPr lang="en-US" sz="1800" dirty="0" smtClean="0">
                <a:solidFill>
                  <a:schemeClr val="tx1"/>
                </a:solidFill>
                <a:latin typeface="Oswald" panose="00000500000000000000" pitchFamily="2" charset="0"/>
              </a:rPr>
              <a:t>CSS</a:t>
            </a:r>
            <a:endParaRPr lang="en-US" sz="1800" dirty="0">
              <a:solidFill>
                <a:schemeClr val="tx1"/>
              </a:solidFill>
              <a:latin typeface="Oswald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Oswald" panose="00000500000000000000" pitchFamily="2" charset="0"/>
              </a:rPr>
              <a:t>TYPES OF SELECTOR</a:t>
            </a:r>
            <a:endParaRPr lang="en-US" sz="1800" dirty="0">
              <a:solidFill>
                <a:schemeClr val="tx1"/>
              </a:solidFill>
              <a:latin typeface="Oswald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Oswald" panose="00000500000000000000" pitchFamily="2" charset="0"/>
              </a:rPr>
              <a:t>CSS PROPERTIES</a:t>
            </a:r>
            <a:endParaRPr lang="en-US" sz="1800" dirty="0">
              <a:solidFill>
                <a:schemeClr val="tx1"/>
              </a:solidFill>
              <a:latin typeface="Oswald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Oswald" panose="00000500000000000000" pitchFamily="2" charset="0"/>
              </a:rPr>
              <a:t>CONCLUSION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F600F26-9539-4A8D-A950-63A13AEFB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51" y="1037298"/>
            <a:ext cx="3009049" cy="300135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7300" y="23812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800" dirty="0">
                <a:solidFill>
                  <a:srgbClr val="FFFFFF"/>
                </a:solidFill>
              </a:rPr>
              <a:t>CSS </a:t>
            </a:r>
            <a:r>
              <a:rPr lang="en-IN" sz="2800" dirty="0" smtClean="0">
                <a:solidFill>
                  <a:srgbClr val="FFFFFF"/>
                </a:solidFill>
              </a:rPr>
              <a:t>Text</a:t>
            </a:r>
            <a:endParaRPr lang="en-IN" sz="2800" dirty="0">
              <a:solidFill>
                <a:srgbClr val="FFFFFF"/>
              </a:solidFill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33475" y="1095375"/>
            <a:ext cx="44598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Set </a:t>
            </a:r>
            <a:r>
              <a:rPr lang="en-US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different colors and underlines and fonts </a:t>
            </a:r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of an elements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&lt;style&gt;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smtClean="0">
                <a:solidFill>
                  <a:schemeClr val="bg1"/>
                </a:solidFill>
              </a:rPr>
              <a:t>.para{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text-decoration:underline;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font-style:italic;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 smtClean="0">
                <a:solidFill>
                  <a:schemeClr val="bg1"/>
                </a:solidFill>
              </a:rPr>
              <a:t>font-size:30px;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font-width:bold;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&lt;/style&gt;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03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1880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800" dirty="0">
                <a:solidFill>
                  <a:srgbClr val="FFFFFF"/>
                </a:solidFill>
              </a:rPr>
              <a:t>CSS </a:t>
            </a:r>
            <a:r>
              <a:rPr lang="en-IN" sz="2800" dirty="0" smtClean="0">
                <a:solidFill>
                  <a:srgbClr val="FFFFFF"/>
                </a:solidFill>
              </a:rPr>
              <a:t>Icons</a:t>
            </a:r>
            <a:endParaRPr lang="en-IN" sz="2800" dirty="0">
              <a:solidFill>
                <a:srgbClr val="FFFFFF"/>
              </a:solidFill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23949" y="1114425"/>
            <a:ext cx="2638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Set </a:t>
            </a:r>
            <a:r>
              <a:rPr lang="en-US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 different icons of </a:t>
            </a:r>
            <a:r>
              <a:rPr lang="en-US" dirty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an elements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Font Awesome Icons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Bootstrap Icons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Google Icons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58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1343025"/>
            <a:ext cx="35528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600" dirty="0">
                <a:solidFill>
                  <a:schemeClr val="accent1"/>
                </a:solidFill>
              </a:rPr>
              <a:t>T</a:t>
            </a:r>
            <a:r>
              <a:rPr lang="en" sz="6600" dirty="0">
                <a:solidFill>
                  <a:schemeClr val="accent2"/>
                </a:solidFill>
              </a:rPr>
              <a:t>H</a:t>
            </a:r>
            <a:r>
              <a:rPr lang="en" sz="6600" dirty="0">
                <a:solidFill>
                  <a:schemeClr val="accent3"/>
                </a:solidFill>
              </a:rPr>
              <a:t>A</a:t>
            </a:r>
            <a:r>
              <a:rPr lang="en" sz="6600" dirty="0">
                <a:solidFill>
                  <a:schemeClr val="accent4"/>
                </a:solidFill>
              </a:rPr>
              <a:t>N</a:t>
            </a:r>
            <a:r>
              <a:rPr lang="en" sz="6600" dirty="0">
                <a:solidFill>
                  <a:schemeClr val="accent1"/>
                </a:solidFill>
              </a:rPr>
              <a:t>K</a:t>
            </a:r>
            <a:r>
              <a:rPr lang="en" sz="6600" dirty="0"/>
              <a:t> </a:t>
            </a:r>
            <a:r>
              <a:rPr lang="en" sz="6600" dirty="0" smtClean="0"/>
              <a:t>   </a:t>
            </a:r>
            <a:r>
              <a:rPr lang="en" sz="6600" dirty="0" smtClean="0">
                <a:solidFill>
                  <a:schemeClr val="accent2"/>
                </a:solidFill>
              </a:rPr>
              <a:t>Y</a:t>
            </a:r>
            <a:r>
              <a:rPr lang="en" sz="6600" dirty="0" smtClean="0">
                <a:solidFill>
                  <a:schemeClr val="accent3"/>
                </a:solidFill>
              </a:rPr>
              <a:t>O</a:t>
            </a:r>
            <a:r>
              <a:rPr lang="en" sz="6600" dirty="0" smtClean="0">
                <a:solidFill>
                  <a:schemeClr val="accent4"/>
                </a:solidFill>
              </a:rPr>
              <a:t>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4750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52425"/>
            <a:ext cx="1112213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899" y="2744524"/>
            <a:ext cx="2290931" cy="977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8B6D30A-BF9C-4FD4-8284-7432A76A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10" y="1326576"/>
            <a:ext cx="2478598" cy="24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9094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1DAB2A0-06BC-4F92-AAE7-4332AF350C82}"/>
              </a:ext>
            </a:extLst>
          </p:cNvPr>
          <p:cNvSpPr txBox="1"/>
          <p:nvPr/>
        </p:nvSpPr>
        <p:spPr>
          <a:xfrm>
            <a:off x="720000" y="1112700"/>
            <a:ext cx="439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What is </a:t>
            </a:r>
            <a:r>
              <a:rPr lang="en-US" sz="1600" dirty="0" smtClean="0">
                <a:solidFill>
                  <a:srgbClr val="CEF3F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CSS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?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CEF3F5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endParaRPr lang="en-US" sz="1600" dirty="0">
              <a:solidFill>
                <a:srgbClr val="CEF3F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CEF3F5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B9EB68E-702B-430F-8FE1-E87634EFC2F3}"/>
              </a:ext>
            </a:extLst>
          </p:cNvPr>
          <p:cNvSpPr txBox="1"/>
          <p:nvPr/>
        </p:nvSpPr>
        <p:spPr>
          <a:xfrm>
            <a:off x="569118" y="1685399"/>
            <a:ext cx="743188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CSS describes how HTML elements are to be displayed on the screen of any device.</a:t>
            </a:r>
          </a:p>
          <a:p>
            <a:pPr marL="742950" indent="-28575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should use CSS?</a:t>
            </a:r>
          </a:p>
          <a:p>
            <a:pPr marL="457200">
              <a:buClr>
                <a:schemeClr val="tx1"/>
              </a:buClr>
              <a:buSzPct val="125000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define styles, design, layout designs for your web page for different device.</a:t>
            </a:r>
          </a:p>
          <a:p>
            <a:pPr marL="457200">
              <a:buClr>
                <a:schemeClr val="tx1"/>
              </a:buClr>
              <a:buSzPct val="125000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buClr>
                <a:schemeClr val="tx1"/>
              </a:buClr>
              <a:buSzPct val="125000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57504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TYPES OF CSS</a:t>
            </a:r>
            <a:endParaRPr dirty="0"/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31EF4DC-EEBC-4F66-BD8E-3ECAB3CA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14" y="1383602"/>
            <a:ext cx="229839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03032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14;p56">
            <a:extLst>
              <a:ext uri="{FF2B5EF4-FFF2-40B4-BE49-F238E27FC236}">
                <a16:creationId xmlns="" xmlns:a16="http://schemas.microsoft.com/office/drawing/2014/main" id="{99683BFB-E0FA-4D9D-A5E4-D2EEAB761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</a:t>
            </a:r>
            <a:r>
              <a:rPr lang="en" dirty="0" smtClean="0"/>
              <a:t>CSS</a:t>
            </a:r>
            <a:endParaRPr dirty="0"/>
          </a:p>
        </p:txBody>
      </p:sp>
      <p:sp>
        <p:nvSpPr>
          <p:cNvPr id="3" name="Oval 2"/>
          <p:cNvSpPr/>
          <p:nvPr/>
        </p:nvSpPr>
        <p:spPr>
          <a:xfrm>
            <a:off x="3376610" y="1219200"/>
            <a:ext cx="2809875" cy="97155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Types </a:t>
            </a:r>
            <a:endParaRPr lang="en-IN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66925" y="2124075"/>
            <a:ext cx="2162175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209675" y="3114675"/>
            <a:ext cx="1409700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Inline css</a:t>
            </a:r>
            <a:endParaRPr lang="en-IN" sz="2000" dirty="0"/>
          </a:p>
        </p:txBody>
      </p:sp>
      <p:cxnSp>
        <p:nvCxnSpPr>
          <p:cNvPr id="19" name="Straight Arrow Connector 18"/>
          <p:cNvCxnSpPr>
            <a:stCxn id="3" idx="4"/>
          </p:cNvCxnSpPr>
          <p:nvPr/>
        </p:nvCxnSpPr>
        <p:spPr>
          <a:xfrm flipH="1">
            <a:off x="4781547" y="2190750"/>
            <a:ext cx="1" cy="113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90974" y="3324225"/>
            <a:ext cx="147637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Internal css</a:t>
            </a:r>
            <a:endParaRPr lang="en-IN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62600" y="2124075"/>
            <a:ext cx="17907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24625" y="3267075"/>
            <a:ext cx="1695449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External css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93155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INLINE CSS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3AC1899-F75F-421F-823F-2ABBD45E7C37}"/>
              </a:ext>
            </a:extLst>
          </p:cNvPr>
          <p:cNvSpPr txBox="1"/>
          <p:nvPr/>
        </p:nvSpPr>
        <p:spPr>
          <a:xfrm>
            <a:off x="720000" y="1241288"/>
            <a:ext cx="73095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 smtClean="0">
                <a:solidFill>
                  <a:srgbClr val="CEF3F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Which are provided within html tags.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EF3F5"/>
              </a:solidFill>
              <a:effectLst/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 smtClean="0">
                <a:solidFill>
                  <a:srgbClr val="CEF3F5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Ex:</a:t>
            </a:r>
          </a:p>
          <a:p>
            <a:pPr lvl="0">
              <a:lnSpc>
                <a:spcPct val="200000"/>
              </a:lnSpc>
              <a:buClr>
                <a:srgbClr val="CEF3F5"/>
              </a:buClr>
              <a:buSzPts val="1400"/>
              <a:defRPr/>
            </a:pPr>
            <a:r>
              <a:rPr lang="en-US" sz="1600" dirty="0">
                <a:solidFill>
                  <a:schemeClr val="bg1"/>
                </a:solidFill>
              </a:rPr>
              <a:t>&lt;h1 style="color:blue;"&gt;A Blue Heading&lt;/h1&gt;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 style="color:red;"&gt;A red paragraph.&lt;/p&gt;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345134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INTERNAL CSS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4F92A99-8181-4891-80E7-FF51B5A36CF9}"/>
              </a:ext>
            </a:extLst>
          </p:cNvPr>
          <p:cNvSpPr txBox="1"/>
          <p:nvPr/>
        </p:nvSpPr>
        <p:spPr>
          <a:xfrm>
            <a:off x="4543425" y="1393030"/>
            <a:ext cx="4162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&lt;!DOCTYPE html&gt;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&lt;html&gt;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&lt;head&gt;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&lt;style&gt;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body {background-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: </a:t>
            </a:r>
            <a:r>
              <a:rPr lang="en-IN" dirty="0" err="1">
                <a:solidFill>
                  <a:schemeClr val="bg1"/>
                </a:solidFill>
              </a:rPr>
              <a:t>powderblue</a:t>
            </a:r>
            <a:r>
              <a:rPr lang="en-IN" dirty="0">
                <a:solidFill>
                  <a:schemeClr val="bg1"/>
                </a:solidFill>
              </a:rPr>
              <a:t>;}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h1   {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: blue;}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p    {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: red;}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&lt;/style&gt;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&lt;/head&gt;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&lt;body&gt;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&lt;h1&gt;This is a heading&lt;/h1&gt;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&lt;p&gt;This is a paragraph.&lt;/p&gt;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&lt;/body&gt;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&lt;/html&gt;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575" y="1393030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Which are provided within html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page in head tag and within style tag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179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EXTERNAL CSS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3AC1899-F75F-421F-823F-2ABBD45E7C37}"/>
              </a:ext>
            </a:extLst>
          </p:cNvPr>
          <p:cNvSpPr txBox="1"/>
          <p:nvPr/>
        </p:nvSpPr>
        <p:spPr>
          <a:xfrm>
            <a:off x="4901476" y="1165088"/>
            <a:ext cx="3985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</a:rPr>
              <a:t>&lt;!DOCTYPE html&gt;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&lt;html&gt;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&lt;head&gt;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  &lt;link rel="stylesheet" href="styles.css"&gt;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&lt;/head&gt;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&lt;body</a:t>
            </a:r>
            <a:r>
              <a:rPr lang="en-US" sz="1200" dirty="0" smtClean="0">
                <a:solidFill>
                  <a:schemeClr val="bg1"/>
                </a:solidFill>
              </a:rPr>
              <a:t>&gt;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&lt;h1&gt;This is a heading&lt;/h1&gt;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&lt;p&gt;This is a paragraph.&lt;/p</a:t>
            </a:r>
            <a:r>
              <a:rPr lang="en-US" sz="1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&lt;/</a:t>
            </a:r>
            <a:r>
              <a:rPr lang="en-US" sz="1200" dirty="0">
                <a:solidFill>
                  <a:schemeClr val="bg1"/>
                </a:solidFill>
              </a:rPr>
              <a:t>body&gt;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&lt;/html&gt;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150" y="1348800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Which is outside html page and linked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within html page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4512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424</Words>
  <Application>Microsoft Office PowerPoint</Application>
  <PresentationFormat>On-screen Show (16:9)</PresentationFormat>
  <Paragraphs>155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Courier New</vt:lpstr>
      <vt:lpstr>Roboto</vt:lpstr>
      <vt:lpstr>Wingdings</vt:lpstr>
      <vt:lpstr>Roboto Condensed Light</vt:lpstr>
      <vt:lpstr>Livvic</vt:lpstr>
      <vt:lpstr>Oswald</vt:lpstr>
      <vt:lpstr>Times New Roman</vt:lpstr>
      <vt:lpstr>Tahoma</vt:lpstr>
      <vt:lpstr>Raleway</vt:lpstr>
      <vt:lpstr>Software Development Bussines Plan by Slidesgo</vt:lpstr>
      <vt:lpstr>css</vt:lpstr>
      <vt:lpstr>CONTENTS</vt:lpstr>
      <vt:lpstr>01</vt:lpstr>
      <vt:lpstr>INTRODUCTION</vt:lpstr>
      <vt:lpstr>02</vt:lpstr>
      <vt:lpstr>TYPES OF CSS</vt:lpstr>
      <vt:lpstr>INLINE CSS</vt:lpstr>
      <vt:lpstr>INTERNAL CSS </vt:lpstr>
      <vt:lpstr>EXTERNAL CSS</vt:lpstr>
      <vt:lpstr>03</vt:lpstr>
      <vt:lpstr>TYPES OF SELECTORS</vt:lpstr>
      <vt:lpstr>a)ID Selector:-The CSS rule below will be applied to the HTML element with id="para1":    Ex: #para1 {               text-align: center;               color: red;            }  b)Class Selector:The class selector selects HTML elements with a specific class attribute. To select elements with a specific class, write a period (.) character, followed by the class name. Ex: .center {          text-align: center;          color: red;      }   </vt:lpstr>
      <vt:lpstr>c)Universal Selector:The universal selector (*) selects all HTML elements on the page. EX:  * {            text-align: center;            color: blue;         }   d)Group Selector:The grouping selector selects all the HTML elements with the same style definitions. Ex:h1, h2, p {   text-align: center;   color: red; } </vt:lpstr>
      <vt:lpstr>04</vt:lpstr>
      <vt:lpstr>CSS Background</vt:lpstr>
      <vt:lpstr>CSS Border</vt:lpstr>
      <vt:lpstr>CSS Margins</vt:lpstr>
      <vt:lpstr>CSS Padding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 HTML</dc:title>
  <dc:creator>Nikhil Sharma</dc:creator>
  <cp:lastModifiedBy>Sakshi Bindage</cp:lastModifiedBy>
  <cp:revision>37</cp:revision>
  <dcterms:modified xsi:type="dcterms:W3CDTF">2024-03-15T16:41:59Z</dcterms:modified>
</cp:coreProperties>
</file>