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3"/>
  </p:notesMasterIdLst>
  <p:handoutMasterIdLst>
    <p:handoutMasterId r:id="rId14"/>
  </p:handoutMasterIdLst>
  <p:sldIdLst>
    <p:sldId id="256" r:id="rId2"/>
    <p:sldId id="286" r:id="rId3"/>
    <p:sldId id="257" r:id="rId4"/>
    <p:sldId id="280" r:id="rId5"/>
    <p:sldId id="287" r:id="rId6"/>
    <p:sldId id="281" r:id="rId7"/>
    <p:sldId id="283" r:id="rId8"/>
    <p:sldId id="284" r:id="rId9"/>
    <p:sldId id="279" r:id="rId10"/>
    <p:sldId id="278"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8"/>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31-08-2023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31-08-2023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Data Analytics</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2" y="6625239"/>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214G1A32C3</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G.Vishnu</a:t>
            </a:r>
            <a:r>
              <a:rPr lang="en-US" sz="2600" b="0" dirty="0">
                <a:effectLst>
                  <a:outerShdw blurRad="38100" dist="38100" dir="2700000" algn="tl">
                    <a:srgbClr val="000000">
                      <a:alpha val="43137"/>
                    </a:srgbClr>
                  </a:outerShdw>
                </a:effectLst>
              </a:rPr>
              <a:t> Priya</a:t>
            </a:r>
          </a:p>
          <a:p>
            <a:pPr>
              <a:spcBef>
                <a:spcPts val="300"/>
              </a:spcBef>
            </a:pPr>
            <a:r>
              <a:rPr lang="en-US" sz="1200" b="0" dirty="0"/>
              <a:t>Roll No. 214G1A32C3</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06395"/>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Analytics</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C968B-4D7C-39BC-BA3F-67FEFD9E1753}"/>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199517B4-1763-EC77-8EDD-54F911A8C70F}"/>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Technology</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applications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1426991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Autofit/>
          </a:bodyPr>
          <a:lstStyle/>
          <a:p>
            <a:r>
              <a:rPr lang="en-US" sz="2400" b="1" dirty="0"/>
              <a:t> </a:t>
            </a:r>
            <a:r>
              <a:rPr lang="en-US" sz="2400" dirty="0"/>
              <a:t>To provide participants in the AWS data analytics virtual internship Cohort 5 with comprehensive knowledge and hands-on experience in utilizing AWS data analytics virtual Internship tools and techniques. Through interactive modules, real world case studies, and practical exercises, participants will gain knowledge in extracting insights from complex business processes, optimizing process efficiency, participants will have the skills to confidently apply data analytics virtual internship methodologies within various industries, enabling them to make informed decision that drive operational excellence and continuous process improvement</a:t>
            </a:r>
            <a:endParaRPr lang="en-US" sz="2400" b="1" dirty="0"/>
          </a:p>
          <a:p>
            <a:pPr marL="0" indent="0">
              <a:buNone/>
            </a:pPr>
            <a:endParaRPr lang="en-US" sz="2400" b="1" dirty="0"/>
          </a:p>
          <a:p>
            <a:pPr marL="0" indent="0">
              <a:buNone/>
            </a:pPr>
            <a:endParaRPr lang="en-US" sz="2400" b="1" dirty="0"/>
          </a:p>
        </p:txBody>
      </p:sp>
    </p:spTree>
    <p:extLst>
      <p:ext uri="{BB962C8B-B14F-4D97-AF65-F5344CB8AC3E}">
        <p14:creationId xmlns:p14="http://schemas.microsoft.com/office/powerpoint/2010/main" val="1751120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8A660-1F63-5885-6747-6CB7FA9BC1EE}"/>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CA92732F-6A03-B28A-1DF2-F778AEBC9170}"/>
              </a:ext>
            </a:extLst>
          </p:cNvPr>
          <p:cNvSpPr>
            <a:spLocks noGrp="1"/>
          </p:cNvSpPr>
          <p:nvPr>
            <p:ph idx="1"/>
          </p:nvPr>
        </p:nvSpPr>
        <p:spPr/>
        <p:txBody>
          <a:bodyPr>
            <a:normAutofit/>
          </a:bodyPr>
          <a:lstStyle/>
          <a:p>
            <a:pPr>
              <a:lnSpc>
                <a:spcPct val="100000"/>
              </a:lnSpc>
            </a:pPr>
            <a:endParaRPr lang="en-US" sz="2400" b="1" dirty="0"/>
          </a:p>
          <a:p>
            <a:pPr>
              <a:lnSpc>
                <a:spcPct val="100000"/>
              </a:lnSpc>
            </a:pPr>
            <a:r>
              <a:rPr lang="en-US" sz="2400" b="1" dirty="0"/>
              <a:t>Data Analytics:</a:t>
            </a:r>
            <a:r>
              <a:rPr lang="en-IN" sz="2400" dirty="0"/>
              <a:t>Data analytics is the process of analytics and interpreting data to gain insights and make informed decisions.</a:t>
            </a:r>
          </a:p>
          <a:p>
            <a:pPr>
              <a:lnSpc>
                <a:spcPct val="100000"/>
              </a:lnSpc>
            </a:pPr>
            <a:r>
              <a:rPr lang="en-IN" sz="2400" b="1" dirty="0"/>
              <a:t>Data Analytics </a:t>
            </a:r>
            <a:r>
              <a:rPr lang="en-IN" sz="2400" dirty="0"/>
              <a:t>is the process of examining data sets to find trends and draw conclusions about the information they contain.</a:t>
            </a:r>
          </a:p>
          <a:p>
            <a:pPr>
              <a:lnSpc>
                <a:spcPct val="100000"/>
              </a:lnSpc>
            </a:pPr>
            <a:r>
              <a:rPr lang="en-US" sz="2400" dirty="0"/>
              <a:t>It involves using various techniques and tools to uncover patterns , trends , and relationships within the data.</a:t>
            </a:r>
          </a:p>
          <a:p>
            <a:pPr>
              <a:lnSpc>
                <a:spcPct val="100000"/>
              </a:lnSpc>
            </a:pPr>
            <a:r>
              <a:rPr lang="en-US" sz="2400" dirty="0"/>
              <a:t>It’s a valuable tool for businesses to optimize operations , improve decision-making , and drive growth.</a:t>
            </a:r>
          </a:p>
          <a:p>
            <a:pPr marL="0" indent="0">
              <a:lnSpc>
                <a:spcPct val="100000"/>
              </a:lnSpc>
              <a:buNone/>
            </a:pPr>
            <a:endParaRPr lang="en-IN" sz="2400" dirty="0"/>
          </a:p>
          <a:p>
            <a:pPr marL="0" indent="0">
              <a:lnSpc>
                <a:spcPct val="100000"/>
              </a:lnSpc>
              <a:buNone/>
            </a:pPr>
            <a:endParaRPr lang="en-IN" sz="2400" dirty="0"/>
          </a:p>
        </p:txBody>
      </p:sp>
    </p:spTree>
    <p:extLst>
      <p:ext uri="{BB962C8B-B14F-4D97-AF65-F5344CB8AC3E}">
        <p14:creationId xmlns:p14="http://schemas.microsoft.com/office/powerpoint/2010/main" val="348760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B2B1-7647-75EF-289B-23C57E8A0F6B}"/>
              </a:ext>
            </a:extLst>
          </p:cNvPr>
          <p:cNvSpPr>
            <a:spLocks noGrp="1"/>
          </p:cNvSpPr>
          <p:nvPr>
            <p:ph type="title"/>
          </p:nvPr>
        </p:nvSpPr>
        <p:spPr/>
        <p:txBody>
          <a:bodyPr/>
          <a:lstStyle/>
          <a:p>
            <a:r>
              <a:rPr lang="en-IN" dirty="0"/>
              <a:t>Cont..</a:t>
            </a:r>
          </a:p>
        </p:txBody>
      </p:sp>
      <p:sp>
        <p:nvSpPr>
          <p:cNvPr id="7" name="Content Placeholder 6">
            <a:extLst>
              <a:ext uri="{FF2B5EF4-FFF2-40B4-BE49-F238E27FC236}">
                <a16:creationId xmlns:a16="http://schemas.microsoft.com/office/drawing/2014/main" id="{4F7AD1AC-F0D3-666F-8736-2AA9614FF94C}"/>
              </a:ext>
            </a:extLst>
          </p:cNvPr>
          <p:cNvSpPr>
            <a:spLocks noGrp="1"/>
          </p:cNvSpPr>
          <p:nvPr>
            <p:ph idx="1"/>
          </p:nvPr>
        </p:nvSpPr>
        <p:spPr/>
        <p:txBody>
          <a:bodyPr>
            <a:normAutofit/>
          </a:bodyPr>
          <a:lstStyle/>
          <a:p>
            <a:pPr marL="0" indent="0">
              <a:lnSpc>
                <a:spcPct val="100000"/>
              </a:lnSpc>
              <a:buNone/>
            </a:pPr>
            <a:r>
              <a:rPr lang="en-IN" sz="2400" b="1" dirty="0"/>
              <a:t>       What is AWS ?</a:t>
            </a:r>
          </a:p>
          <a:p>
            <a:pPr>
              <a:lnSpc>
                <a:spcPct val="100000"/>
              </a:lnSpc>
            </a:pPr>
            <a:r>
              <a:rPr lang="en-IN" sz="2400" dirty="0"/>
              <a:t>AWS (Amazon Web Services) offers a wide </a:t>
            </a:r>
          </a:p>
          <a:p>
            <a:pPr marL="0" indent="0">
              <a:lnSpc>
                <a:spcPct val="100000"/>
              </a:lnSpc>
              <a:buNone/>
            </a:pPr>
            <a:r>
              <a:rPr lang="en-IN" sz="2400" dirty="0"/>
              <a:t>range of real-time applications, such as</a:t>
            </a:r>
          </a:p>
          <a:p>
            <a:pPr marL="0" indent="0">
              <a:lnSpc>
                <a:spcPct val="100000"/>
              </a:lnSpc>
              <a:buNone/>
            </a:pPr>
            <a:r>
              <a:rPr lang="en-IN" sz="2400" dirty="0"/>
              <a:t>real-time analytics, real-time messaging,</a:t>
            </a:r>
          </a:p>
          <a:p>
            <a:pPr marL="0" indent="0">
              <a:lnSpc>
                <a:spcPct val="100000"/>
              </a:lnSpc>
              <a:buNone/>
            </a:pPr>
            <a:r>
              <a:rPr lang="en-IN" sz="2400" dirty="0"/>
              <a:t>real-time monitoring, and real-time collaboration</a:t>
            </a:r>
          </a:p>
          <a:p>
            <a:pPr marL="0" indent="0">
              <a:lnSpc>
                <a:spcPct val="100000"/>
              </a:lnSpc>
              <a:buNone/>
            </a:pPr>
            <a:r>
              <a:rPr lang="en-IN" sz="2400" dirty="0"/>
              <a:t> tools.</a:t>
            </a:r>
          </a:p>
          <a:p>
            <a:pPr>
              <a:lnSpc>
                <a:spcPct val="100000"/>
              </a:lnSpc>
            </a:pPr>
            <a:r>
              <a:rPr lang="en-IN" sz="2400" dirty="0"/>
              <a:t> These applications can help businesses make </a:t>
            </a:r>
          </a:p>
          <a:p>
            <a:pPr marL="0" indent="0">
              <a:lnSpc>
                <a:spcPct val="100000"/>
              </a:lnSpc>
              <a:buNone/>
            </a:pPr>
            <a:r>
              <a:rPr lang="en-IN" sz="2400" dirty="0"/>
              <a:t>data-driven decisions, improve customer experiences,</a:t>
            </a:r>
          </a:p>
          <a:p>
            <a:pPr marL="0" indent="0">
              <a:lnSpc>
                <a:spcPct val="100000"/>
              </a:lnSpc>
              <a:buNone/>
            </a:pPr>
            <a:r>
              <a:rPr lang="en-IN" sz="2400" dirty="0"/>
              <a:t>and enhance operational </a:t>
            </a:r>
            <a:r>
              <a:rPr lang="en-IN" sz="2400" dirty="0" err="1"/>
              <a:t>eiffciency</a:t>
            </a:r>
            <a:r>
              <a:rPr lang="en-IN" sz="2400" dirty="0"/>
              <a:t>.</a:t>
            </a:r>
          </a:p>
        </p:txBody>
      </p:sp>
      <p:pic>
        <p:nvPicPr>
          <p:cNvPr id="9" name="Picture 8">
            <a:extLst>
              <a:ext uri="{FF2B5EF4-FFF2-40B4-BE49-F238E27FC236}">
                <a16:creationId xmlns:a16="http://schemas.microsoft.com/office/drawing/2014/main" id="{FF5A92CE-9875-0B7E-12AC-36A7D2C16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8436" y="1241657"/>
            <a:ext cx="5030204" cy="4519063"/>
          </a:xfrm>
          <a:prstGeom prst="rect">
            <a:avLst/>
          </a:prstGeom>
        </p:spPr>
      </p:pic>
    </p:spTree>
    <p:extLst>
      <p:ext uri="{BB962C8B-B14F-4D97-AF65-F5344CB8AC3E}">
        <p14:creationId xmlns:p14="http://schemas.microsoft.com/office/powerpoint/2010/main" val="2111249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38D80-4348-DC22-83E8-5C3CCFA7E36C}"/>
              </a:ext>
            </a:extLst>
          </p:cNvPr>
          <p:cNvSpPr>
            <a:spLocks noGrp="1"/>
          </p:cNvSpPr>
          <p:nvPr>
            <p:ph type="title"/>
          </p:nvPr>
        </p:nvSpPr>
        <p:spPr/>
        <p:txBody>
          <a:bodyPr/>
          <a:lstStyle/>
          <a:p>
            <a:r>
              <a:rPr lang="en-IN" dirty="0" err="1"/>
              <a:t>Techonology</a:t>
            </a:r>
            <a:endParaRPr lang="en-IN" dirty="0"/>
          </a:p>
        </p:txBody>
      </p:sp>
      <p:sp>
        <p:nvSpPr>
          <p:cNvPr id="13" name="Content Placeholder 12">
            <a:extLst>
              <a:ext uri="{FF2B5EF4-FFF2-40B4-BE49-F238E27FC236}">
                <a16:creationId xmlns:a16="http://schemas.microsoft.com/office/drawing/2014/main" id="{25B92171-4FCB-BE54-F19A-2812E4BFFCDB}"/>
              </a:ext>
            </a:extLst>
          </p:cNvPr>
          <p:cNvSpPr>
            <a:spLocks noGrp="1"/>
          </p:cNvSpPr>
          <p:nvPr>
            <p:ph idx="1"/>
          </p:nvPr>
        </p:nvSpPr>
        <p:spPr/>
        <p:txBody>
          <a:bodyPr>
            <a:normAutofit/>
          </a:bodyPr>
          <a:lstStyle/>
          <a:p>
            <a:pPr>
              <a:lnSpc>
                <a:spcPct val="100000"/>
              </a:lnSpc>
            </a:pPr>
            <a:r>
              <a:rPr lang="en-IN" sz="2400" dirty="0"/>
              <a:t>The future of data analytics looks bright with emerging</a:t>
            </a:r>
          </a:p>
          <a:p>
            <a:pPr marL="0" indent="0">
              <a:lnSpc>
                <a:spcPct val="100000"/>
              </a:lnSpc>
              <a:buNone/>
            </a:pPr>
            <a:r>
              <a:rPr lang="en-IN" sz="2400" dirty="0"/>
              <a:t>technologies such as artificial intelligence, machine</a:t>
            </a:r>
          </a:p>
          <a:p>
            <a:pPr marL="0" indent="0">
              <a:lnSpc>
                <a:spcPct val="100000"/>
              </a:lnSpc>
              <a:buNone/>
            </a:pPr>
            <a:r>
              <a:rPr lang="en-IN" sz="2400" dirty="0"/>
              <a:t>learning, and blockchain. These technologies have</a:t>
            </a:r>
          </a:p>
          <a:p>
            <a:pPr marL="0" indent="0">
              <a:lnSpc>
                <a:spcPct val="100000"/>
              </a:lnSpc>
              <a:buNone/>
            </a:pPr>
            <a:r>
              <a:rPr lang="en-IN" sz="2400" dirty="0"/>
              <a:t>the potential to transform the way we </a:t>
            </a:r>
            <a:r>
              <a:rPr lang="en-IN" sz="2400" dirty="0" err="1"/>
              <a:t>analyze</a:t>
            </a:r>
            <a:r>
              <a:rPr lang="en-IN" sz="2400" dirty="0"/>
              <a:t> and </a:t>
            </a:r>
          </a:p>
          <a:p>
            <a:pPr marL="0" indent="0">
              <a:lnSpc>
                <a:spcPct val="100000"/>
              </a:lnSpc>
              <a:buNone/>
            </a:pPr>
            <a:r>
              <a:rPr lang="en-IN" sz="2400" dirty="0"/>
              <a:t>understand data, leading to new insights and discoveries</a:t>
            </a:r>
          </a:p>
          <a:p>
            <a:pPr marL="0" indent="0">
              <a:lnSpc>
                <a:spcPct val="100000"/>
              </a:lnSpc>
              <a:buNone/>
            </a:pPr>
            <a:r>
              <a:rPr lang="en-IN" sz="2400" dirty="0"/>
              <a:t>that were previously impossible.</a:t>
            </a:r>
          </a:p>
        </p:txBody>
      </p:sp>
      <p:pic>
        <p:nvPicPr>
          <p:cNvPr id="4" name="Picture 3">
            <a:extLst>
              <a:ext uri="{FF2B5EF4-FFF2-40B4-BE49-F238E27FC236}">
                <a16:creationId xmlns:a16="http://schemas.microsoft.com/office/drawing/2014/main" id="{76BDB29C-571E-A5C9-3463-6A418EBCA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9837" y="1069606"/>
            <a:ext cx="4268804" cy="5450305"/>
          </a:xfrm>
          <a:prstGeom prst="rect">
            <a:avLst/>
          </a:prstGeom>
        </p:spPr>
      </p:pic>
    </p:spTree>
    <p:extLst>
      <p:ext uri="{BB962C8B-B14F-4D97-AF65-F5344CB8AC3E}">
        <p14:creationId xmlns:p14="http://schemas.microsoft.com/office/powerpoint/2010/main" val="1294059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215D-A8EA-B920-AA4E-D281968BB5C0}"/>
              </a:ext>
            </a:extLst>
          </p:cNvPr>
          <p:cNvSpPr>
            <a:spLocks noGrp="1"/>
          </p:cNvSpPr>
          <p:nvPr>
            <p:ph type="title"/>
          </p:nvPr>
        </p:nvSpPr>
        <p:spPr/>
        <p:txBody>
          <a:bodyPr/>
          <a:lstStyle/>
          <a:p>
            <a:r>
              <a:rPr lang="en-IN" dirty="0"/>
              <a:t> Applications</a:t>
            </a:r>
          </a:p>
        </p:txBody>
      </p:sp>
      <p:sp>
        <p:nvSpPr>
          <p:cNvPr id="3" name="Content Placeholder 2">
            <a:extLst>
              <a:ext uri="{FF2B5EF4-FFF2-40B4-BE49-F238E27FC236}">
                <a16:creationId xmlns:a16="http://schemas.microsoft.com/office/drawing/2014/main" id="{EA882ABD-2D84-D8A7-7C3C-9A9B6079F7F3}"/>
              </a:ext>
            </a:extLst>
          </p:cNvPr>
          <p:cNvSpPr>
            <a:spLocks noGrp="1"/>
          </p:cNvSpPr>
          <p:nvPr>
            <p:ph idx="1"/>
          </p:nvPr>
        </p:nvSpPr>
        <p:spPr/>
        <p:txBody>
          <a:bodyPr>
            <a:normAutofit/>
          </a:bodyPr>
          <a:lstStyle/>
          <a:p>
            <a:pPr>
              <a:lnSpc>
                <a:spcPct val="100000"/>
              </a:lnSpc>
            </a:pPr>
            <a:r>
              <a:rPr lang="en-IN" sz="2400" b="1" dirty="0"/>
              <a:t>Health Care Industry : </a:t>
            </a:r>
            <a:r>
              <a:rPr lang="en-IN" sz="2400" dirty="0"/>
              <a:t>Ongoing AI research is helping doctors in evaluating the outcome corrective jaw surgery as well as in assessing the cleft palate therapy</a:t>
            </a:r>
            <a:r>
              <a:rPr lang="en-IN" sz="2400" b="1" dirty="0"/>
              <a:t> </a:t>
            </a:r>
            <a:r>
              <a:rPr lang="en-IN" sz="2400" dirty="0"/>
              <a:t>to predict facial  attractiveness.   </a:t>
            </a:r>
          </a:p>
          <a:p>
            <a:pPr>
              <a:lnSpc>
                <a:spcPct val="100000"/>
              </a:lnSpc>
            </a:pPr>
            <a:r>
              <a:rPr lang="en-IN" sz="2400" b="1" dirty="0"/>
              <a:t>Image Recognition : </a:t>
            </a:r>
            <a:r>
              <a:rPr lang="en-IN" sz="2400" dirty="0"/>
              <a:t>Image recognition in data analytics involves using advanced </a:t>
            </a:r>
            <a:r>
              <a:rPr lang="en-US" sz="2400" dirty="0">
                <a:solidFill>
                  <a:srgbClr val="000000"/>
                </a:solidFill>
              </a:rPr>
              <a:t>algorithms to analyze and interpret images , allowing for automated</a:t>
            </a:r>
            <a:r>
              <a:rPr lang="en-US" sz="2400" b="1" dirty="0">
                <a:solidFill>
                  <a:srgbClr val="000000"/>
                </a:solidFill>
              </a:rPr>
              <a:t> </a:t>
            </a:r>
            <a:r>
              <a:rPr lang="en-US" sz="2400" dirty="0">
                <a:solidFill>
                  <a:srgbClr val="000000"/>
                </a:solidFill>
              </a:rPr>
              <a:t>identification of objects , patterns or features within the images.</a:t>
            </a:r>
            <a:endParaRPr lang="en-IN" sz="2400" b="1" dirty="0"/>
          </a:p>
          <a:p>
            <a:pPr>
              <a:lnSpc>
                <a:spcPct val="100000"/>
              </a:lnSpc>
            </a:pPr>
            <a:r>
              <a:rPr lang="en-IN" sz="2400" b="1" dirty="0"/>
              <a:t>Business Intelligence : </a:t>
            </a:r>
            <a:r>
              <a:rPr lang="en-IN" sz="2400" dirty="0"/>
              <a:t>Analysing data to gain insights and make data-driven decisions for business growth.</a:t>
            </a:r>
          </a:p>
          <a:p>
            <a:pPr>
              <a:lnSpc>
                <a:spcPct val="100000"/>
              </a:lnSpc>
            </a:pPr>
            <a:r>
              <a:rPr lang="en-IN" sz="2400" b="1" dirty="0"/>
              <a:t>Social Media Analytics : </a:t>
            </a:r>
            <a:r>
              <a:rPr lang="en-IN" sz="2400" dirty="0"/>
              <a:t>Analysing social media data to understand customer       sentiments , trends and preferences.</a:t>
            </a:r>
            <a:endParaRPr lang="en-IN" sz="2400" b="1" dirty="0"/>
          </a:p>
          <a:p>
            <a:endParaRPr lang="en-IN" dirty="0"/>
          </a:p>
        </p:txBody>
      </p:sp>
    </p:spTree>
    <p:extLst>
      <p:ext uri="{BB962C8B-B14F-4D97-AF65-F5344CB8AC3E}">
        <p14:creationId xmlns:p14="http://schemas.microsoft.com/office/powerpoint/2010/main" val="1989228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9552-85B4-5C24-84CB-8D3247DF9921}"/>
              </a:ext>
            </a:extLst>
          </p:cNvPr>
          <p:cNvSpPr>
            <a:spLocks noGrp="1"/>
          </p:cNvSpPr>
          <p:nvPr>
            <p:ph type="title"/>
          </p:nvPr>
        </p:nvSpPr>
        <p:spPr/>
        <p:txBody>
          <a:bodyPr/>
          <a:lstStyle/>
          <a:p>
            <a:r>
              <a:rPr lang="en-IN" dirty="0"/>
              <a:t>Learning Outcomes</a:t>
            </a:r>
          </a:p>
        </p:txBody>
      </p:sp>
      <p:sp>
        <p:nvSpPr>
          <p:cNvPr id="3" name="Content Placeholder 2">
            <a:extLst>
              <a:ext uri="{FF2B5EF4-FFF2-40B4-BE49-F238E27FC236}">
                <a16:creationId xmlns:a16="http://schemas.microsoft.com/office/drawing/2014/main" id="{F883BF40-1F7C-2381-5462-675A54D8D421}"/>
              </a:ext>
            </a:extLst>
          </p:cNvPr>
          <p:cNvSpPr>
            <a:spLocks noGrp="1"/>
          </p:cNvSpPr>
          <p:nvPr>
            <p:ph idx="1"/>
          </p:nvPr>
        </p:nvSpPr>
        <p:spPr/>
        <p:txBody>
          <a:bodyPr/>
          <a:lstStyle/>
          <a:p>
            <a:pPr>
              <a:lnSpc>
                <a:spcPct val="100000"/>
              </a:lnSpc>
            </a:pPr>
            <a:r>
              <a:rPr lang="en-IN" sz="2400" dirty="0"/>
              <a:t>Data analytics can help an organization understand risks and take preventive measures for instance, a retail chain could run a propensity model – a statistical model that can predict future actions or events- to determine which stores are at the highest risk for theft</a:t>
            </a:r>
            <a:r>
              <a:rPr lang="en-IN" dirty="0"/>
              <a:t>.</a:t>
            </a:r>
          </a:p>
          <a:p>
            <a:endParaRPr lang="en-IN" dirty="0"/>
          </a:p>
        </p:txBody>
      </p:sp>
    </p:spTree>
    <p:extLst>
      <p:ext uri="{BB962C8B-B14F-4D97-AF65-F5344CB8AC3E}">
        <p14:creationId xmlns:p14="http://schemas.microsoft.com/office/powerpoint/2010/main" val="356082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IN" sz="4400" b="0" strike="noStrike" spc="-1" dirty="0">
                <a:solidFill>
                  <a:srgbClr val="FFFFFF"/>
                </a:solidFill>
                <a:latin typeface="Times New Roman"/>
              </a:rPr>
              <a:t>Git Hub Dashboard</a:t>
            </a:r>
            <a:endParaRPr lang="en-IN" dirty="0"/>
          </a:p>
        </p:txBody>
      </p:sp>
      <p:pic>
        <p:nvPicPr>
          <p:cNvPr id="3" name="Content Placeholder 2">
            <a:extLst>
              <a:ext uri="{FF2B5EF4-FFF2-40B4-BE49-F238E27FC236}">
                <a16:creationId xmlns:a16="http://schemas.microsoft.com/office/drawing/2014/main" id="{F6578A73-D112-6861-9A96-EA4E8ED0AE2C}"/>
              </a:ext>
            </a:extLst>
          </p:cNvPr>
          <p:cNvPicPr>
            <a:picLocks noGrp="1"/>
          </p:cNvPicPr>
          <p:nvPr>
            <p:ph idx="1"/>
          </p:nvPr>
        </p:nvPicPr>
        <p:blipFill>
          <a:blip r:embed="rId2"/>
          <a:stretch/>
        </p:blipFill>
        <p:spPr>
          <a:xfrm>
            <a:off x="1160134" y="1116663"/>
            <a:ext cx="9592732" cy="4128180"/>
          </a:xfrm>
          <a:prstGeom prst="rect">
            <a:avLst/>
          </a:prstGeom>
          <a:ln w="0">
            <a:noFill/>
          </a:ln>
        </p:spPr>
      </p:pic>
      <p:sp>
        <p:nvSpPr>
          <p:cNvPr id="4" name="Content Placeholder 2">
            <a:extLst>
              <a:ext uri="{FF2B5EF4-FFF2-40B4-BE49-F238E27FC236}">
                <a16:creationId xmlns:a16="http://schemas.microsoft.com/office/drawing/2014/main" id="{D0230333-6268-988A-D03E-098BB3A2845B}"/>
              </a:ext>
            </a:extLst>
          </p:cNvPr>
          <p:cNvSpPr txBox="1">
            <a:spLocks/>
          </p:cNvSpPr>
          <p:nvPr/>
        </p:nvSpPr>
        <p:spPr>
          <a:xfrm>
            <a:off x="199505" y="5497285"/>
            <a:ext cx="11779135" cy="994953"/>
          </a:xfrm>
          <a:prstGeom prst="rect">
            <a:avLst/>
          </a:prstGeom>
        </p:spPr>
        <p:txBody>
          <a:bodyPr vert="horz" lIns="91440" tIns="45720" rIns="91440" bIns="45720" rtlCol="0">
            <a:normAutofit/>
          </a:bodyPr>
          <a:lstStyle>
            <a:lvl1pPr marL="228600" indent="-228600" algn="just"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q"/>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US" sz="2400" dirty="0"/>
              <a:t>Repository Name Like: Summer Internship - I</a:t>
            </a:r>
          </a:p>
          <a:p>
            <a:pPr marL="457200" indent="-457200"/>
            <a:r>
              <a:rPr lang="en-US" sz="2400" dirty="0"/>
              <a:t>Under that include document, presentation and Certificate(Pdf).</a:t>
            </a:r>
          </a:p>
        </p:txBody>
      </p:sp>
      <p:pic>
        <p:nvPicPr>
          <p:cNvPr id="11" name="Picture 10">
            <a:extLst>
              <a:ext uri="{FF2B5EF4-FFF2-40B4-BE49-F238E27FC236}">
                <a16:creationId xmlns:a16="http://schemas.microsoft.com/office/drawing/2014/main" id="{ED6BAEDE-FCD2-94AF-9AF2-3A99591A5E3E}"/>
              </a:ext>
            </a:extLst>
          </p:cNvPr>
          <p:cNvPicPr>
            <a:picLocks noChangeAspect="1"/>
          </p:cNvPicPr>
          <p:nvPr/>
        </p:nvPicPr>
        <p:blipFill rotWithShape="1">
          <a:blip r:embed="rId3"/>
          <a:srcRect l="1625" t="24605" r="78751" b="18256"/>
          <a:stretch/>
        </p:blipFill>
        <p:spPr>
          <a:xfrm>
            <a:off x="2198915" y="4125685"/>
            <a:ext cx="468086" cy="195943"/>
          </a:xfrm>
          <a:prstGeom prst="rect">
            <a:avLst/>
          </a:prstGeom>
        </p:spPr>
      </p:pic>
      <p:pic>
        <p:nvPicPr>
          <p:cNvPr id="12" name="Picture 11">
            <a:extLst>
              <a:ext uri="{FF2B5EF4-FFF2-40B4-BE49-F238E27FC236}">
                <a16:creationId xmlns:a16="http://schemas.microsoft.com/office/drawing/2014/main" id="{2C470F4D-121C-AD0E-B441-3D4678B99933}"/>
              </a:ext>
            </a:extLst>
          </p:cNvPr>
          <p:cNvPicPr>
            <a:picLocks noChangeAspect="1"/>
          </p:cNvPicPr>
          <p:nvPr/>
        </p:nvPicPr>
        <p:blipFill rotWithShape="1">
          <a:blip r:embed="rId3"/>
          <a:srcRect l="1625" t="24605" r="78751" b="18256"/>
          <a:stretch/>
        </p:blipFill>
        <p:spPr>
          <a:xfrm>
            <a:off x="2057401" y="2166256"/>
            <a:ext cx="468086" cy="217716"/>
          </a:xfrm>
          <a:prstGeom prst="rect">
            <a:avLst/>
          </a:prstGeom>
        </p:spPr>
      </p:pic>
      <p:pic>
        <p:nvPicPr>
          <p:cNvPr id="13" name="Picture 12">
            <a:extLst>
              <a:ext uri="{FF2B5EF4-FFF2-40B4-BE49-F238E27FC236}">
                <a16:creationId xmlns:a16="http://schemas.microsoft.com/office/drawing/2014/main" id="{BB1E50EC-577C-CC91-939F-2DB8FC4054A7}"/>
              </a:ext>
            </a:extLst>
          </p:cNvPr>
          <p:cNvPicPr>
            <a:picLocks noChangeAspect="1"/>
          </p:cNvPicPr>
          <p:nvPr/>
        </p:nvPicPr>
        <p:blipFill rotWithShape="1">
          <a:blip r:embed="rId3"/>
          <a:srcRect l="1625" t="24605" r="78751" b="18256"/>
          <a:stretch/>
        </p:blipFill>
        <p:spPr>
          <a:xfrm>
            <a:off x="2302331" y="1654925"/>
            <a:ext cx="468086" cy="195943"/>
          </a:xfrm>
          <a:prstGeom prst="rect">
            <a:avLst/>
          </a:prstGeom>
        </p:spPr>
      </p:pic>
    </p:spTree>
    <p:extLst>
      <p:ext uri="{BB962C8B-B14F-4D97-AF65-F5344CB8AC3E}">
        <p14:creationId xmlns:p14="http://schemas.microsoft.com/office/powerpoint/2010/main" val="327940639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835</TotalTime>
  <Words>535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Courier New</vt:lpstr>
      <vt:lpstr>Times New Roman</vt:lpstr>
      <vt:lpstr>Wingdings</vt:lpstr>
      <vt:lpstr>Custom Design</vt:lpstr>
      <vt:lpstr>PowerPoint Presentation</vt:lpstr>
      <vt:lpstr>Contents</vt:lpstr>
      <vt:lpstr>Course Objective</vt:lpstr>
      <vt:lpstr>Introduction</vt:lpstr>
      <vt:lpstr>Cont..</vt:lpstr>
      <vt:lpstr>Techonology</vt:lpstr>
      <vt:lpstr> Applications</vt:lpstr>
      <vt:lpstr>Learning 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vishnupriya gollapalli</cp:lastModifiedBy>
  <cp:revision>117</cp:revision>
  <dcterms:created xsi:type="dcterms:W3CDTF">2019-06-11T05:35:51Z</dcterms:created>
  <dcterms:modified xsi:type="dcterms:W3CDTF">2023-08-31T16:06:07Z</dcterms:modified>
</cp:coreProperties>
</file>