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92" r:id="rId3"/>
    <p:sldId id="293" r:id="rId4"/>
    <p:sldId id="302" r:id="rId5"/>
    <p:sldId id="303" r:id="rId6"/>
    <p:sldId id="304" r:id="rId7"/>
    <p:sldId id="305" r:id="rId8"/>
    <p:sldId id="306" r:id="rId9"/>
  </p:sldIdLst>
  <p:sldSz cx="12192000" cy="6858000"/>
  <p:notesSz cx="7010400" cy="9236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Lockwood" initials="ML" lastIdx="4" clrIdx="0">
    <p:extLst>
      <p:ext uri="{19B8F6BF-5375-455C-9EA6-DF929625EA0E}">
        <p15:presenceInfo xmlns:p15="http://schemas.microsoft.com/office/powerpoint/2012/main" userId="S-1-5-21-2041598973-134151231-3984567726-2463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29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186" y="360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4" d="100"/>
          <a:sy n="94" d="100"/>
        </p:scale>
        <p:origin x="1220" y="58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A830F-2F95-4512-AB04-B127A5A15C1E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525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772525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E8A03-43B6-45D5-A159-D679B37B1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74338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DC4D5F-CA5E-4DE9-93CA-1F0DC5041B5A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45000"/>
            <a:ext cx="5607050" cy="36369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525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772525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D9FB3B-4881-4711-A072-F3E42B00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61547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9195-8382-4C6B-81FF-73417676BC65}" type="datetime1">
              <a:rPr lang="en-US" smtClean="0"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83F5C-5CD1-4930-B949-6C5A00862833}" type="datetime1">
              <a:rPr lang="en-US" smtClean="0"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9A1C-68EF-45C4-B794-7DBB69F7E092}" type="datetime1">
              <a:rPr lang="en-US" smtClean="0"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05145-51E8-4E5C-A50B-695009FB31A1}" type="datetime1">
              <a:rPr lang="en-US" smtClean="0"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C62D-6E10-4CD5-8F87-C126DEA3D5A2}" type="datetime1">
              <a:rPr lang="en-US" smtClean="0"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12AA-80C9-4849-9059-551BAFD6D102}" type="datetime1">
              <a:rPr lang="en-US" smtClean="0"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D62-484C-46E3-AF5D-59FDC8351EF7}" type="datetime1">
              <a:rPr lang="en-US" smtClean="0"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09537-7825-4DD2-98B0-CB5AC816DA9E}" type="datetime1">
              <a:rPr lang="en-US" smtClean="0"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1753A-1CF4-45F7-82CE-015BC343A081}" type="datetime1">
              <a:rPr lang="en-US" smtClean="0"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C4C3-57AA-4750-86C3-7B8EB4845443}" type="datetime1">
              <a:rPr lang="en-US" smtClean="0"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C506-B214-4BC4-AEDA-21B382BD2050}" type="datetime1">
              <a:rPr lang="en-US" smtClean="0"/>
              <a:t>12/3/2015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6A6F-7CC7-49E6-8359-7D3E928BABA0}" type="datetime1">
              <a:rPr lang="en-US" smtClean="0"/>
              <a:t>12/3/2015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49E3-58D3-4E6F-8CB7-6235226848D0}" type="datetime1">
              <a:rPr lang="en-US" smtClean="0"/>
              <a:t>12/3/2015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0955D-0187-4B41-9B34-D1392B8A316B}" type="datetime1">
              <a:rPr lang="en-US" smtClean="0"/>
              <a:t>12/3/2015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0F2FB-689A-4E85-879B-6B9E4948747F}" type="datetime1">
              <a:rPr lang="en-US" smtClean="0"/>
              <a:t>12/3/2015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697FC-1A0F-4046-9C1E-B3EEE2A3957C}" type="datetime1">
              <a:rPr lang="en-US" smtClean="0"/>
              <a:t>12/3/2015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2BA1A-5979-433D-9AA0-4543D54F355E}" type="datetime1">
              <a:rPr lang="en-US" smtClean="0"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11"/>
          <a:stretch/>
        </p:blipFill>
        <p:spPr>
          <a:xfrm>
            <a:off x="439234" y="2522945"/>
            <a:ext cx="3519297" cy="2631459"/>
          </a:xfrm>
          <a:prstGeom prst="rect">
            <a:avLst/>
          </a:prstGeom>
          <a:effectLst>
            <a:reflection blurRad="38100" stA="35000" endPos="47000" dir="5400000" sy="-100000" algn="bl" rotWithShape="0"/>
          </a:effectLst>
          <a:scene3d>
            <a:camera prst="isometricOffAxis1Right"/>
            <a:lightRig rig="threePt" dir="t"/>
          </a:scene3d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226943" y="2760531"/>
            <a:ext cx="5574281" cy="1646302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GO Transit Ridership Report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0512" y="6415357"/>
            <a:ext cx="2510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 DEC 2015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28911" y="4540183"/>
            <a:ext cx="3472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NOV 2015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95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0"/>
            <a:ext cx="9852454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i="1" dirty="0" smtClean="0"/>
              <a:t>GO</a:t>
            </a:r>
            <a:r>
              <a:rPr lang="en-US" dirty="0" smtClean="0"/>
              <a:t> Transit – Route 1</a:t>
            </a:r>
            <a:endParaRPr lang="en-US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313" y="916078"/>
            <a:ext cx="4221137" cy="52370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98" y="916078"/>
            <a:ext cx="5538607" cy="522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90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0"/>
            <a:ext cx="6573795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i="1" dirty="0" smtClean="0"/>
              <a:t>GO</a:t>
            </a:r>
            <a:r>
              <a:rPr lang="en-US" dirty="0" smtClean="0"/>
              <a:t> Transit – Route 2</a:t>
            </a:r>
            <a:endParaRPr lang="en-US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771" y="1399548"/>
            <a:ext cx="5143904" cy="43824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5" y="941801"/>
            <a:ext cx="5391150" cy="529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13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726" y="5838825"/>
            <a:ext cx="8737899" cy="9334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/>
              <a:t>Did not operate on holidays (11 NOV &amp; 26 NOV)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/>
              <a:t>Typically only weekends fall below the straight-line target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420225" cy="888253"/>
          </a:xfrm>
        </p:spPr>
        <p:txBody>
          <a:bodyPr/>
          <a:lstStyle/>
          <a:p>
            <a:r>
              <a:rPr lang="en-US" i="1" dirty="0" smtClean="0"/>
              <a:t>Daily Ridership</a:t>
            </a:r>
            <a:endParaRPr lang="en-US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514" y="966511"/>
            <a:ext cx="7696322" cy="462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31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201" y="4876800"/>
            <a:ext cx="7956849" cy="18383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/>
              <a:t>Each week is always above the straight-line target and well above the average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420225" cy="888253"/>
          </a:xfrm>
        </p:spPr>
        <p:txBody>
          <a:bodyPr/>
          <a:lstStyle/>
          <a:p>
            <a:r>
              <a:rPr lang="en-US" i="1" dirty="0" smtClean="0"/>
              <a:t>Weekly Ridership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529" y="1291731"/>
            <a:ext cx="7507046" cy="318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83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726" y="4810126"/>
            <a:ext cx="4356399" cy="19621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/>
              <a:t>Monthly ridership total is </a:t>
            </a:r>
            <a:r>
              <a:rPr lang="en-US" sz="1600" dirty="0" smtClean="0"/>
              <a:t>975, our highest month on record.</a:t>
            </a:r>
            <a:endParaRPr lang="en-US" sz="1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/>
              <a:t>Average is </a:t>
            </a:r>
            <a:r>
              <a:rPr lang="en-US" sz="1600" dirty="0" smtClean="0"/>
              <a:t>622.</a:t>
            </a:r>
            <a:endParaRPr lang="en-US" sz="1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/>
              <a:t>Straight-line target is </a:t>
            </a:r>
            <a:r>
              <a:rPr lang="en-US" sz="1600" dirty="0" smtClean="0"/>
              <a:t>824, ridership exceeded this by 151.</a:t>
            </a:r>
            <a:endParaRPr lang="en-US" sz="16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420225" cy="888253"/>
          </a:xfrm>
        </p:spPr>
        <p:txBody>
          <a:bodyPr/>
          <a:lstStyle/>
          <a:p>
            <a:r>
              <a:rPr lang="en-US" i="1" dirty="0" smtClean="0"/>
              <a:t>Month Ridership</a:t>
            </a:r>
            <a:endParaRPr lang="en-US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80" y="1352550"/>
            <a:ext cx="5391317" cy="323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75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726" y="4810126"/>
            <a:ext cx="4356399" cy="19621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/>
              <a:t>Madigan is the best performing </a:t>
            </a:r>
            <a:r>
              <a:rPr lang="en-US" sz="1600" dirty="0" smtClean="0"/>
              <a:t>stop, this has not changed. Previews of DEC data suggests that 373</a:t>
            </a:r>
            <a:r>
              <a:rPr lang="en-US" sz="1600" baseline="30000" dirty="0" smtClean="0"/>
              <a:t>rd</a:t>
            </a:r>
            <a:r>
              <a:rPr lang="en-US" sz="1600" dirty="0" smtClean="0"/>
              <a:t> may have greater performance than Madigan</a:t>
            </a:r>
            <a:endParaRPr lang="en-US" sz="1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/>
              <a:t>Commissary/PX and I Corps have proportional increased ridership more so than </a:t>
            </a:r>
            <a:r>
              <a:rPr lang="en-US" sz="1600" dirty="0" smtClean="0"/>
              <a:t>other Route 1 stops</a:t>
            </a:r>
            <a:r>
              <a:rPr lang="en-US" sz="1600" dirty="0" smtClean="0"/>
              <a:t>.</a:t>
            </a:r>
            <a:endParaRPr lang="en-US" sz="16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420225" cy="888253"/>
          </a:xfrm>
        </p:spPr>
        <p:txBody>
          <a:bodyPr/>
          <a:lstStyle/>
          <a:p>
            <a:r>
              <a:rPr lang="en-US" i="1" dirty="0" smtClean="0"/>
              <a:t>Ridership by Stop</a:t>
            </a:r>
            <a:endParaRPr lang="en-US" i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10125" y="4810126"/>
            <a:ext cx="4356399" cy="1962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/>
              <a:t>Route 1 had 1656 arrivals/</a:t>
            </a:r>
            <a:r>
              <a:rPr lang="en-US" sz="1600" dirty="0" err="1" smtClean="0"/>
              <a:t>deboardings</a:t>
            </a:r>
            <a:r>
              <a:rPr lang="en-US" sz="16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/>
              <a:t>Route 2 had 260 arrivals/</a:t>
            </a:r>
            <a:r>
              <a:rPr lang="en-US" sz="1600" dirty="0" err="1" smtClean="0"/>
              <a:t>deboardings</a:t>
            </a:r>
            <a:r>
              <a:rPr lang="en-US" sz="16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/>
              <a:t>Route 2 started very slow but has significantly increased. Previews of DEC data show it nearing Route 1 performance.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096" y="1001941"/>
            <a:ext cx="6309907" cy="369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77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420225" cy="888253"/>
          </a:xfrm>
        </p:spPr>
        <p:txBody>
          <a:bodyPr/>
          <a:lstStyle/>
          <a:p>
            <a:r>
              <a:rPr lang="en-US" i="1" dirty="0" smtClean="0"/>
              <a:t>Ridership by Stop Numbers</a:t>
            </a:r>
            <a:endParaRPr lang="en-US" i="1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3726" y="5334000"/>
            <a:ext cx="4432599" cy="14382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/>
              <a:t>Affect is the frequency of on and off boardings</a:t>
            </a:r>
            <a:r>
              <a:rPr lang="en-US" sz="1600" dirty="0" smtClean="0"/>
              <a:t> for the stop against the total. For example, Madigan affects 41.75% of trips.</a:t>
            </a:r>
            <a:endParaRPr lang="en-US" sz="16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727" y="670560"/>
            <a:ext cx="4521854" cy="44919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777" y="670560"/>
            <a:ext cx="4466165" cy="4491990"/>
          </a:xfrm>
          <a:prstGeom prst="rect">
            <a:avLst/>
          </a:prstGeom>
        </p:spPr>
      </p:pic>
      <p:sp>
        <p:nvSpPr>
          <p:cNvPr id="17" name="Content Placeholder 2"/>
          <p:cNvSpPr txBox="1">
            <a:spLocks/>
          </p:cNvSpPr>
          <p:nvPr/>
        </p:nvSpPr>
        <p:spPr>
          <a:xfrm>
            <a:off x="4987625" y="5334000"/>
            <a:ext cx="4432599" cy="1438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/>
              <a:t>Normalized refers to the expected affect given the number of stops. Madigan therefore carries 17.12 times as much affect as a stop would be expected to carry.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5501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2936</TotalTime>
  <Words>217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Trebuchet MS</vt:lpstr>
      <vt:lpstr>Wingdings</vt:lpstr>
      <vt:lpstr>Wingdings 3</vt:lpstr>
      <vt:lpstr>Facet</vt:lpstr>
      <vt:lpstr> GO Transit Ridership Report</vt:lpstr>
      <vt:lpstr>PowerPoint Presentation</vt:lpstr>
      <vt:lpstr>PowerPoint Presentation</vt:lpstr>
      <vt:lpstr>Daily Ridership</vt:lpstr>
      <vt:lpstr>Weekly Ridership</vt:lpstr>
      <vt:lpstr>Month Ridership</vt:lpstr>
      <vt:lpstr>Ridership by Stop</vt:lpstr>
      <vt:lpstr>Ridership by Stop Numbers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PTO Orientation</dc:title>
  <dc:creator>Microsoft account</dc:creator>
  <cp:lastModifiedBy>Michael Lockwood</cp:lastModifiedBy>
  <cp:revision>118</cp:revision>
  <cp:lastPrinted>2015-07-14T23:12:54Z</cp:lastPrinted>
  <dcterms:created xsi:type="dcterms:W3CDTF">2015-07-14T21:42:53Z</dcterms:created>
  <dcterms:modified xsi:type="dcterms:W3CDTF">2015-12-04T00:01:01Z</dcterms:modified>
</cp:coreProperties>
</file>