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638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s1\Downloads\Employee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Sheet3!$B$6:$B$25</c:f>
              <c:numCache>
                <c:formatCode>General</c:formatCode>
                <c:ptCount val="19"/>
                <c:pt idx="1">
                  <c:v>69192.850000000006</c:v>
                </c:pt>
                <c:pt idx="2">
                  <c:v>68980.52</c:v>
                </c:pt>
                <c:pt idx="16">
                  <c:v>88360.79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Sheet3!$C$6:$C$25</c:f>
              <c:numCache>
                <c:formatCode>General</c:formatCode>
                <c:ptCount val="19"/>
                <c:pt idx="3">
                  <c:v>114425.19</c:v>
                </c:pt>
                <c:pt idx="4">
                  <c:v>118976.16</c:v>
                </c:pt>
                <c:pt idx="5">
                  <c:v>39969.72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Sheet3!$D$6:$D$25</c:f>
              <c:numCache>
                <c:formatCode>General</c:formatCode>
                <c:ptCount val="19"/>
                <c:pt idx="8">
                  <c:v>66017.179999999993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Sheet3!$E$6:$E$25</c:f>
              <c:numCache>
                <c:formatCode>General</c:formatCode>
                <c:ptCount val="19"/>
                <c:pt idx="14">
                  <c:v>105468.7</c:v>
                </c:pt>
              </c:numCache>
            </c:numRef>
          </c:val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Sheet3!$F$6:$F$25</c:f>
              <c:numCache>
                <c:formatCode>General</c:formatCode>
                <c:ptCount val="19"/>
                <c:pt idx="0">
                  <c:v>74279.009999999995</c:v>
                </c:pt>
                <c:pt idx="12">
                  <c:v>52748.63</c:v>
                </c:pt>
              </c:numCache>
            </c:numRef>
          </c:val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Sheet3!$G$6:$G$25</c:f>
              <c:numCache>
                <c:formatCode>General</c:formatCode>
                <c:ptCount val="19"/>
                <c:pt idx="11">
                  <c:v>42314.39</c:v>
                </c:pt>
                <c:pt idx="13">
                  <c:v>85879.23</c:v>
                </c:pt>
                <c:pt idx="17">
                  <c:v>69913.39</c:v>
                </c:pt>
              </c:numCache>
            </c:numRef>
          </c:val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Sheet3!$H$6:$H$25</c:f>
              <c:numCache>
                <c:formatCode>General</c:formatCode>
                <c:ptCount val="19"/>
                <c:pt idx="6">
                  <c:v>61214.26</c:v>
                </c:pt>
                <c:pt idx="15">
                  <c:v>104802.63</c:v>
                </c:pt>
                <c:pt idx="18">
                  <c:v>54137.05</c:v>
                </c:pt>
              </c:numCache>
            </c:numRef>
          </c:val>
        </c:ser>
        <c:ser>
          <c:idx val="7"/>
          <c:order val="7"/>
          <c:tx>
            <c:strRef>
              <c:f>Sheet3!$I$4:$I$5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Sheet3!$A$6:$A$25</c:f>
              <c:strCache>
                <c:ptCount val="19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Devinne Tuny</c:v>
                </c:pt>
                <c:pt idx="6">
                  <c:v>Evanjeline</c:v>
                </c:pt>
                <c:pt idx="7">
                  <c:v>Freddy Linford</c:v>
                </c:pt>
                <c:pt idx="8">
                  <c:v>Jessica Callcott</c:v>
                </c:pt>
                <c:pt idx="9">
                  <c:v>Jo-anne Gobeau</c:v>
                </c:pt>
                <c:pt idx="10">
                  <c:v>Mackenzie Hannis</c:v>
                </c:pt>
                <c:pt idx="11">
                  <c:v>Magnum Locksley</c:v>
                </c:pt>
                <c:pt idx="12">
                  <c:v>Maritsa Marusic</c:v>
                </c:pt>
                <c:pt idx="13">
                  <c:v>Mick Spraberry</c:v>
                </c:pt>
                <c:pt idx="14">
                  <c:v>Minerva Ricardot</c:v>
                </c:pt>
                <c:pt idx="15">
                  <c:v>Nananne Gehringer</c:v>
                </c:pt>
                <c:pt idx="16">
                  <c:v>Oona Donan</c:v>
                </c:pt>
                <c:pt idx="17">
                  <c:v>Pearla  Beteriss</c:v>
                </c:pt>
                <c:pt idx="18">
                  <c:v>Verla Timmis</c:v>
                </c:pt>
              </c:strCache>
            </c:strRef>
          </c:cat>
          <c:val>
            <c:numRef>
              <c:f>Sheet3!$I$6:$I$25</c:f>
              <c:numCache>
                <c:formatCode>General</c:formatCode>
                <c:ptCount val="19"/>
                <c:pt idx="7">
                  <c:v>93128.34</c:v>
                </c:pt>
                <c:pt idx="9">
                  <c:v>37902.35</c:v>
                </c:pt>
                <c:pt idx="10">
                  <c:v>57002.02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152704"/>
        <c:axId val="77993024"/>
      </c:barChart>
      <c:catAx>
        <c:axId val="78152704"/>
        <c:scaling>
          <c:orientation val="minMax"/>
        </c:scaling>
        <c:delete val="0"/>
        <c:axPos val="l"/>
        <c:majorTickMark val="out"/>
        <c:minorTickMark val="none"/>
        <c:tickLblPos val="nextTo"/>
        <c:crossAx val="77993024"/>
        <c:crosses val="autoZero"/>
        <c:auto val="1"/>
        <c:lblAlgn val="ctr"/>
        <c:lblOffset val="100"/>
        <c:noMultiLvlLbl val="0"/>
      </c:catAx>
      <c:valAx>
        <c:axId val="77993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8152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M.GOMATHI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422200876</a:t>
            </a:r>
            <a:endParaRPr lang="en-US" sz="2400" dirty="0"/>
          </a:p>
          <a:p>
            <a:r>
              <a:rPr lang="en-US" sz="2400" dirty="0" smtClean="0"/>
              <a:t>DEPARTMENT:BCOM(ISM)</a:t>
            </a:r>
            <a:endParaRPr lang="en-US" sz="2400" dirty="0"/>
          </a:p>
          <a:p>
            <a:r>
              <a:rPr lang="en-US" sz="2400" dirty="0" smtClean="0"/>
              <a:t>COLLEGE: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865014"/>
              </p:ext>
            </p:extLst>
          </p:nvPr>
        </p:nvGraphicFramePr>
        <p:xfrm>
          <a:off x="3405187" y="609600"/>
          <a:ext cx="8558213" cy="435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0"/>
            <a:ext cx="76295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2877800" y="708660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 flipH="1">
            <a:off x="1090180" y="553998"/>
            <a:ext cx="975360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Identify the Issue: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Describe the Problem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Clearly articulate the issue you're facing. This could be a business challenge, a data discrepancy, or a need for better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"Our monthly sales data shows fluctuating figures, and we lack insights into the underlying trends and patterns."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 the Objectives: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Clarify Goals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Outline what you aim to achieve with the analysis. This could include identifying trends, making forecasts, or improving decision-making.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"We need to identify the trends in our monthly sales data to forecast future sales and understand seasonal variations."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Specify the Data: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Detail the 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Describe the type and source of data you are using, including relevant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"We will use monthly sales figures from our internal database, including variables such as sales amount, month, and region."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Outline the Approach: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Highlight Expected Outcomes: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258</Words>
  <Application>Microsoft Office PowerPoint</Application>
  <PresentationFormat>Custom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14</cp:revision>
  <dcterms:created xsi:type="dcterms:W3CDTF">2024-03-29T15:07:22Z</dcterms:created>
  <dcterms:modified xsi:type="dcterms:W3CDTF">2024-09-09T04:12:00Z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