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4" r:id="rId17"/>
    <p:sldId id="275" r:id="rId18"/>
    <p:sldId id="278" r:id="rId19"/>
    <p:sldId id="279" r:id="rId20"/>
    <p:sldId id="280" r:id="rId21"/>
    <p:sldId id="286" r:id="rId22"/>
  </p:sldIdLst>
  <p:sldSz cx="12192000" cy="6858000"/>
  <p:notesSz cx="6858000" cy="9144000"/>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9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611" autoAdjust="0"/>
  </p:normalViewPr>
  <p:slideViewPr>
    <p:cSldViewPr snapToGrid="0">
      <p:cViewPr varScale="1">
        <p:scale>
          <a:sx n="62" d="100"/>
          <a:sy n="62" d="100"/>
        </p:scale>
        <p:origin x="141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is gomez" userId="04892687d56549c8" providerId="LiveId" clId="{40DB0282-1F4D-45B4-91AA-BB61A428CC6C}"/>
    <pc:docChg chg="undo custSel modSld">
      <pc:chgData name="boris gomez" userId="04892687d56549c8" providerId="LiveId" clId="{40DB0282-1F4D-45B4-91AA-BB61A428CC6C}" dt="2023-01-06T09:01:00.219" v="57"/>
      <pc:docMkLst>
        <pc:docMk/>
      </pc:docMkLst>
      <pc:sldChg chg="modTransition">
        <pc:chgData name="boris gomez" userId="04892687d56549c8" providerId="LiveId" clId="{40DB0282-1F4D-45B4-91AA-BB61A428CC6C}" dt="2023-01-06T00:11:39.457" v="35"/>
        <pc:sldMkLst>
          <pc:docMk/>
          <pc:sldMk cId="0" sldId="256"/>
        </pc:sldMkLst>
      </pc:sldChg>
      <pc:sldChg chg="modTransition">
        <pc:chgData name="boris gomez" userId="04892687d56549c8" providerId="LiveId" clId="{40DB0282-1F4D-45B4-91AA-BB61A428CC6C}" dt="2023-01-06T08:59:38.488" v="43"/>
        <pc:sldMkLst>
          <pc:docMk/>
          <pc:sldMk cId="0" sldId="257"/>
        </pc:sldMkLst>
      </pc:sldChg>
      <pc:sldChg chg="modTransition">
        <pc:chgData name="boris gomez" userId="04892687d56549c8" providerId="LiveId" clId="{40DB0282-1F4D-45B4-91AA-BB61A428CC6C}" dt="2023-01-06T08:59:43.015" v="44"/>
        <pc:sldMkLst>
          <pc:docMk/>
          <pc:sldMk cId="885788688" sldId="258"/>
        </pc:sldMkLst>
      </pc:sldChg>
      <pc:sldChg chg="modTransition">
        <pc:chgData name="boris gomez" userId="04892687d56549c8" providerId="LiveId" clId="{40DB0282-1F4D-45B4-91AA-BB61A428CC6C}" dt="2023-01-06T08:59:51.420" v="45"/>
        <pc:sldMkLst>
          <pc:docMk/>
          <pc:sldMk cId="3885738023" sldId="259"/>
        </pc:sldMkLst>
      </pc:sldChg>
      <pc:sldChg chg="modTransition">
        <pc:chgData name="boris gomez" userId="04892687d56549c8" providerId="LiveId" clId="{40DB0282-1F4D-45B4-91AA-BB61A428CC6C}" dt="2023-01-06T08:59:57.663" v="46"/>
        <pc:sldMkLst>
          <pc:docMk/>
          <pc:sldMk cId="1568195931" sldId="260"/>
        </pc:sldMkLst>
      </pc:sldChg>
      <pc:sldChg chg="modTransition">
        <pc:chgData name="boris gomez" userId="04892687d56549c8" providerId="LiveId" clId="{40DB0282-1F4D-45B4-91AA-BB61A428CC6C}" dt="2023-01-06T09:00:02.444" v="47"/>
        <pc:sldMkLst>
          <pc:docMk/>
          <pc:sldMk cId="3963363468" sldId="261"/>
        </pc:sldMkLst>
      </pc:sldChg>
      <pc:sldChg chg="modTransition">
        <pc:chgData name="boris gomez" userId="04892687d56549c8" providerId="LiveId" clId="{40DB0282-1F4D-45B4-91AA-BB61A428CC6C}" dt="2023-01-06T09:00:19.948" v="48"/>
        <pc:sldMkLst>
          <pc:docMk/>
          <pc:sldMk cId="2915832274" sldId="262"/>
        </pc:sldMkLst>
      </pc:sldChg>
      <pc:sldChg chg="modTransition">
        <pc:chgData name="boris gomez" userId="04892687d56549c8" providerId="LiveId" clId="{40DB0282-1F4D-45B4-91AA-BB61A428CC6C}" dt="2023-01-06T09:00:26.113" v="49"/>
        <pc:sldMkLst>
          <pc:docMk/>
          <pc:sldMk cId="3893191760" sldId="263"/>
        </pc:sldMkLst>
      </pc:sldChg>
      <pc:sldChg chg="modSp mod">
        <pc:chgData name="boris gomez" userId="04892687d56549c8" providerId="LiveId" clId="{40DB0282-1F4D-45B4-91AA-BB61A428CC6C}" dt="2023-01-06T00:08:24.842" v="31" actId="207"/>
        <pc:sldMkLst>
          <pc:docMk/>
          <pc:sldMk cId="4011615028" sldId="275"/>
        </pc:sldMkLst>
        <pc:graphicFrameChg chg="modGraphic">
          <ac:chgData name="boris gomez" userId="04892687d56549c8" providerId="LiveId" clId="{40DB0282-1F4D-45B4-91AA-BB61A428CC6C}" dt="2023-01-06T00:08:24.842" v="31" actId="207"/>
          <ac:graphicFrameMkLst>
            <pc:docMk/>
            <pc:sldMk cId="4011615028" sldId="275"/>
            <ac:graphicFrameMk id="5" creationId="{7CB5F4DF-69C6-4F0C-82EF-67EB0E45CE6E}"/>
          </ac:graphicFrameMkLst>
        </pc:graphicFrameChg>
      </pc:sldChg>
      <pc:sldChg chg="modTransition">
        <pc:chgData name="boris gomez" userId="04892687d56549c8" providerId="LiveId" clId="{40DB0282-1F4D-45B4-91AA-BB61A428CC6C}" dt="2023-01-06T09:00:53.625" v="53"/>
        <pc:sldMkLst>
          <pc:docMk/>
          <pc:sldMk cId="1052392971" sldId="280"/>
        </pc:sldMkLst>
      </pc:sldChg>
      <pc:sldChg chg="modTransition">
        <pc:chgData name="boris gomez" userId="04892687d56549c8" providerId="LiveId" clId="{40DB0282-1F4D-45B4-91AA-BB61A428CC6C}" dt="2023-01-06T08:59:31.932" v="39"/>
        <pc:sldMkLst>
          <pc:docMk/>
          <pc:sldMk cId="1577470291" sldId="283"/>
        </pc:sldMkLst>
      </pc:sldChg>
      <pc:sldChg chg="modTransition">
        <pc:chgData name="boris gomez" userId="04892687d56549c8" providerId="LiveId" clId="{40DB0282-1F4D-45B4-91AA-BB61A428CC6C}" dt="2023-01-06T09:01:00.219" v="57"/>
        <pc:sldMkLst>
          <pc:docMk/>
          <pc:sldMk cId="1397469195" sldId="28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D6F2A-5E02-4E59-9298-14798AB0496E}" type="doc">
      <dgm:prSet loTypeId="urn:microsoft.com/office/officeart/2009/3/layout/RandomtoResultProcess" loCatId="process" qsTypeId="urn:microsoft.com/office/officeart/2005/8/quickstyle/simple2" qsCatId="simple" csTypeId="urn:microsoft.com/office/officeart/2005/8/colors/accent6_1" csCatId="accent6" phldr="1"/>
      <dgm:spPr/>
      <dgm:t>
        <a:bodyPr/>
        <a:lstStyle/>
        <a:p>
          <a:endParaRPr lang="fr-FR"/>
        </a:p>
      </dgm:t>
    </dgm:pt>
    <dgm:pt modelId="{8A139D21-E80F-47BD-906E-74BAA7D0F047}">
      <dgm:prSet phldrT="[Texte]" custT="1"/>
      <dgm:spPr>
        <a:xfrm>
          <a:off x="98473" y="860555"/>
          <a:ext cx="1363746" cy="449416"/>
        </a:xfrm>
        <a:prstGeom prst="rect">
          <a:avLst/>
        </a:prstGeom>
        <a:noFill/>
        <a:ln>
          <a:noFill/>
        </a:ln>
        <a:effectLst/>
      </dgm:spPr>
      <dgm:t>
        <a:bodyPr/>
        <a:lstStyle/>
        <a:p>
          <a:pPr>
            <a:buNone/>
          </a:pPr>
          <a:r>
            <a:rPr lang="fr-FR" sz="1800" b="1" dirty="0">
              <a:solidFill>
                <a:sysClr val="windowText" lastClr="000000">
                  <a:hueOff val="0"/>
                  <a:satOff val="0"/>
                  <a:lumOff val="0"/>
                  <a:alphaOff val="0"/>
                </a:sysClr>
              </a:solidFill>
              <a:latin typeface="Bodomi"/>
              <a:ea typeface="+mn-ea"/>
              <a:cs typeface="+mn-cs"/>
            </a:rPr>
            <a:t>MCO</a:t>
          </a:r>
        </a:p>
      </dgm:t>
    </dgm:pt>
    <dgm:pt modelId="{12BC763B-7088-4D85-A68D-B4D10FE099AD}" type="parTrans" cxnId="{754C0456-AAAE-4F6F-AE2D-9B8680DF08E9}">
      <dgm:prSet/>
      <dgm:spPr/>
      <dgm:t>
        <a:bodyPr/>
        <a:lstStyle/>
        <a:p>
          <a:endParaRPr lang="fr-FR" b="0"/>
        </a:p>
      </dgm:t>
    </dgm:pt>
    <dgm:pt modelId="{886CC75F-E8E5-4DCC-8257-50AC2E86D796}" type="sibTrans" cxnId="{754C0456-AAAE-4F6F-AE2D-9B8680DF08E9}">
      <dgm:prSet/>
      <dgm:spPr/>
      <dgm:t>
        <a:bodyPr/>
        <a:lstStyle/>
        <a:p>
          <a:endParaRPr lang="fr-FR" b="0"/>
        </a:p>
      </dgm:t>
    </dgm:pt>
    <dgm:pt modelId="{9BD65FEE-1705-4DB0-89CD-A964B855C230}">
      <dgm:prSet phldrT="[Texte]" custT="1"/>
      <dgm:spPr>
        <a:xfrm>
          <a:off x="2013381" y="602585"/>
          <a:ext cx="1365384" cy="955769"/>
        </a:xfrm>
        <a:prstGeom prst="rect">
          <a:avLst/>
        </a:prstGeom>
        <a:noFill/>
        <a:ln>
          <a:noFill/>
        </a:ln>
        <a:effectLst/>
      </dgm:spPr>
      <dgm:t>
        <a:bodyPr/>
        <a:lstStyle/>
        <a:p>
          <a:pPr>
            <a:buNone/>
          </a:pPr>
          <a:r>
            <a:rPr lang="fr-FR" sz="2400" b="0" dirty="0">
              <a:solidFill>
                <a:sysClr val="windowText" lastClr="000000">
                  <a:hueOff val="0"/>
                  <a:satOff val="0"/>
                  <a:lumOff val="0"/>
                  <a:alphaOff val="0"/>
                </a:sysClr>
              </a:solidFill>
              <a:latin typeface="Bodomi"/>
              <a:ea typeface="+mn-ea"/>
              <a:cs typeface="+mn-cs"/>
            </a:rPr>
            <a:t>Test de stationnarité</a:t>
          </a:r>
        </a:p>
      </dgm:t>
    </dgm:pt>
    <dgm:pt modelId="{3E79FAC7-4993-4039-8B1E-7F4D22A624E7}" type="parTrans" cxnId="{32542D2A-876D-442B-BD0F-7F5C521D7327}">
      <dgm:prSet/>
      <dgm:spPr/>
      <dgm:t>
        <a:bodyPr/>
        <a:lstStyle/>
        <a:p>
          <a:endParaRPr lang="fr-FR" b="0"/>
        </a:p>
      </dgm:t>
    </dgm:pt>
    <dgm:pt modelId="{9F3D964F-30B6-4C00-840C-EB921B76A776}" type="sibTrans" cxnId="{32542D2A-876D-442B-BD0F-7F5C521D7327}">
      <dgm:prSet/>
      <dgm:spPr/>
      <dgm:t>
        <a:bodyPr/>
        <a:lstStyle/>
        <a:p>
          <a:endParaRPr lang="fr-FR" b="0"/>
        </a:p>
      </dgm:t>
    </dgm:pt>
    <dgm:pt modelId="{CF9C9BF2-531F-4EE4-A3F4-1431DADC6FFE}">
      <dgm:prSet phldrT="[Texte]" custT="1"/>
      <dgm:spPr>
        <a:xfrm>
          <a:off x="8238007" y="602585"/>
          <a:ext cx="1365384" cy="955769"/>
        </a:xfrm>
        <a:prstGeom prst="rect">
          <a:avLst/>
        </a:prstGeom>
        <a:noFill/>
        <a:ln>
          <a:noFill/>
        </a:ln>
        <a:effectLst/>
      </dgm:spPr>
      <dgm:t>
        <a:bodyPr/>
        <a:lstStyle/>
        <a:p>
          <a:pPr>
            <a:buNone/>
          </a:pPr>
          <a:r>
            <a:rPr lang="fr-FR" sz="2000" b="0" dirty="0">
              <a:solidFill>
                <a:sysClr val="windowText" lastClr="000000">
                  <a:hueOff val="0"/>
                  <a:satOff val="0"/>
                  <a:lumOff val="0"/>
                  <a:alphaOff val="0"/>
                </a:sysClr>
              </a:solidFill>
              <a:latin typeface="Bodomi"/>
              <a:ea typeface="+mn-ea"/>
              <a:cs typeface="+mn-cs"/>
            </a:rPr>
            <a:t>Test de  spécification du modèle (Hausman)</a:t>
          </a:r>
          <a:endParaRPr lang="fr-FR" sz="1600" b="1" dirty="0">
            <a:solidFill>
              <a:sysClr val="windowText" lastClr="000000">
                <a:hueOff val="0"/>
                <a:satOff val="0"/>
                <a:lumOff val="0"/>
                <a:alphaOff val="0"/>
              </a:sysClr>
            </a:solidFill>
            <a:latin typeface="Bodomi"/>
            <a:ea typeface="+mn-ea"/>
            <a:cs typeface="+mn-cs"/>
          </a:endParaRPr>
        </a:p>
      </dgm:t>
    </dgm:pt>
    <dgm:pt modelId="{FA6450B1-F435-43E1-A25B-B85656251E15}" type="parTrans" cxnId="{7DD1C734-784E-4E80-8CF5-C59C3907EF2D}">
      <dgm:prSet/>
      <dgm:spPr/>
      <dgm:t>
        <a:bodyPr/>
        <a:lstStyle/>
        <a:p>
          <a:endParaRPr lang="fr-FR" b="0"/>
        </a:p>
      </dgm:t>
    </dgm:pt>
    <dgm:pt modelId="{BB4DE19C-F4E3-447D-A754-FECF3DCDCDC7}" type="sibTrans" cxnId="{7DD1C734-784E-4E80-8CF5-C59C3907EF2D}">
      <dgm:prSet/>
      <dgm:spPr/>
      <dgm:t>
        <a:bodyPr/>
        <a:lstStyle/>
        <a:p>
          <a:endParaRPr lang="fr-FR" b="0"/>
        </a:p>
      </dgm:t>
    </dgm:pt>
    <dgm:pt modelId="{D2E146D9-1942-45B7-A24C-C348F1A57C17}">
      <dgm:prSet phldrT="[Texte]" custT="1"/>
      <dgm:spPr>
        <a:xfrm>
          <a:off x="10158649" y="523133"/>
          <a:ext cx="1160577" cy="1160577"/>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t>
        <a:bodyPr/>
        <a:lstStyle/>
        <a:p>
          <a:pPr>
            <a:buNone/>
          </a:pPr>
          <a:r>
            <a:rPr lang="fr-FR" sz="1800" b="0" dirty="0">
              <a:solidFill>
                <a:sysClr val="windowText" lastClr="000000">
                  <a:hueOff val="0"/>
                  <a:satOff val="0"/>
                  <a:lumOff val="0"/>
                  <a:alphaOff val="0"/>
                </a:sysClr>
              </a:solidFill>
              <a:latin typeface="Bodomi"/>
              <a:ea typeface="+mn-ea"/>
              <a:cs typeface="+mn-cs"/>
            </a:rPr>
            <a:t>Résultats </a:t>
          </a:r>
          <a:endParaRPr lang="fr-FR" sz="1400" b="0" dirty="0">
            <a:solidFill>
              <a:sysClr val="windowText" lastClr="000000">
                <a:hueOff val="0"/>
                <a:satOff val="0"/>
                <a:lumOff val="0"/>
                <a:alphaOff val="0"/>
              </a:sysClr>
            </a:solidFill>
            <a:latin typeface="Bodomi"/>
            <a:ea typeface="+mn-ea"/>
            <a:cs typeface="+mn-cs"/>
          </a:endParaRPr>
        </a:p>
      </dgm:t>
    </dgm:pt>
    <dgm:pt modelId="{AFC1E71B-E8DD-4395-A10B-8851916789C2}" type="parTrans" cxnId="{B2970F7A-C5BA-4192-9193-3AE290E538DE}">
      <dgm:prSet/>
      <dgm:spPr/>
      <dgm:t>
        <a:bodyPr/>
        <a:lstStyle/>
        <a:p>
          <a:endParaRPr lang="fr-FR" b="0"/>
        </a:p>
      </dgm:t>
    </dgm:pt>
    <dgm:pt modelId="{E5C069D4-4C3A-4341-B8F4-A654CBC304F2}" type="sibTrans" cxnId="{B2970F7A-C5BA-4192-9193-3AE290E538DE}">
      <dgm:prSet/>
      <dgm:spPr/>
      <dgm:t>
        <a:bodyPr/>
        <a:lstStyle/>
        <a:p>
          <a:endParaRPr lang="fr-FR" b="0"/>
        </a:p>
      </dgm:t>
    </dgm:pt>
    <dgm:pt modelId="{EF1A92FE-2B4F-45D4-A8A8-8EA6051499A1}">
      <dgm:prSet phldrT="[Texte]" custT="1">
        <dgm:style>
          <a:lnRef idx="2">
            <a:schemeClr val="accent6"/>
          </a:lnRef>
          <a:fillRef idx="1">
            <a:schemeClr val="lt1"/>
          </a:fillRef>
          <a:effectRef idx="0">
            <a:schemeClr val="accent6"/>
          </a:effectRef>
          <a:fontRef idx="minor">
            <a:schemeClr val="dk1"/>
          </a:fontRef>
        </dgm:style>
      </dgm:prSet>
      <dgm:spPr>
        <a:xfrm>
          <a:off x="6033639" y="1847073"/>
          <a:ext cx="1703727" cy="1068389"/>
        </a:xfrm>
        <a:prstGeom prst="rect">
          <a:avLst/>
        </a:prstGeom>
        <a:solidFill>
          <a:sysClr val="window" lastClr="FFFFFF"/>
        </a:solidFill>
        <a:ln w="40000" cap="flat" cmpd="sng" algn="ctr">
          <a:solidFill>
            <a:srgbClr val="2683C6"/>
          </a:solidFill>
          <a:prstDash val="solid"/>
        </a:ln>
        <a:effectLst/>
      </dgm:spPr>
      <dgm:t>
        <a:bodyPr/>
        <a:lstStyle/>
        <a:p>
          <a:pPr>
            <a:buNone/>
          </a:pPr>
          <a:r>
            <a:rPr lang="fr-FR" sz="2400" b="0" dirty="0">
              <a:solidFill>
                <a:sysClr val="windowText" lastClr="000000">
                  <a:hueOff val="0"/>
                  <a:satOff val="0"/>
                  <a:lumOff val="0"/>
                  <a:alphaOff val="0"/>
                </a:sysClr>
              </a:solidFill>
              <a:latin typeface="Bodomi"/>
              <a:ea typeface="+mn-ea"/>
              <a:cs typeface="+mn-cs"/>
            </a:rPr>
            <a:t>Ho : Absence d’effet individuels et temporelles </a:t>
          </a:r>
          <a:r>
            <a:rPr lang="fr-FR" sz="2400" b="0" dirty="0" err="1">
              <a:solidFill>
                <a:sysClr val="windowText" lastClr="000000">
                  <a:hueOff val="0"/>
                  <a:satOff val="0"/>
                  <a:lumOff val="0"/>
                  <a:alphaOff val="0"/>
                </a:sysClr>
              </a:solidFill>
              <a:latin typeface="Bodomi"/>
              <a:ea typeface="+mn-ea"/>
              <a:cs typeface="+mn-cs"/>
            </a:rPr>
            <a:t>sssi</a:t>
          </a:r>
          <a:r>
            <a:rPr lang="fr-FR" sz="2400" b="0" dirty="0">
              <a:solidFill>
                <a:sysClr val="windowText" lastClr="000000">
                  <a:hueOff val="0"/>
                  <a:satOff val="0"/>
                  <a:lumOff val="0"/>
                  <a:alphaOff val="0"/>
                </a:sysClr>
              </a:solidFill>
              <a:latin typeface="Bodomi"/>
              <a:ea typeface="+mn-ea"/>
              <a:cs typeface="+mn-cs"/>
            </a:rPr>
            <a:t> P&gt;0,05</a:t>
          </a:r>
        </a:p>
      </dgm:t>
    </dgm:pt>
    <dgm:pt modelId="{E2747632-F668-405C-9F51-CD1509F5CBE3}" type="parTrans" cxnId="{7D77F0BC-3CB7-4552-825E-E883925942A6}">
      <dgm:prSet/>
      <dgm:spPr/>
      <dgm:t>
        <a:bodyPr/>
        <a:lstStyle/>
        <a:p>
          <a:endParaRPr lang="fr-FR" b="0"/>
        </a:p>
      </dgm:t>
    </dgm:pt>
    <dgm:pt modelId="{BF8C4399-24CD-4306-A180-D27ADDD409DE}" type="sibTrans" cxnId="{7D77F0BC-3CB7-4552-825E-E883925942A6}">
      <dgm:prSet/>
      <dgm:spPr/>
      <dgm:t>
        <a:bodyPr/>
        <a:lstStyle/>
        <a:p>
          <a:endParaRPr lang="fr-FR" b="0"/>
        </a:p>
      </dgm:t>
    </dgm:pt>
    <dgm:pt modelId="{1D80478E-E981-4F9E-9800-285E97035625}">
      <dgm:prSet phldrT="[Texte]" custT="1">
        <dgm:style>
          <a:lnRef idx="2">
            <a:schemeClr val="accent6"/>
          </a:lnRef>
          <a:fillRef idx="1">
            <a:schemeClr val="lt1"/>
          </a:fillRef>
          <a:effectRef idx="0">
            <a:schemeClr val="accent6"/>
          </a:effectRef>
          <a:fontRef idx="minor">
            <a:schemeClr val="dk1"/>
          </a:fontRef>
        </dgm:style>
      </dgm:prSet>
      <dgm:spPr>
        <a:xfrm>
          <a:off x="8238007" y="1868300"/>
          <a:ext cx="1365384" cy="1025936"/>
        </a:xfrm>
        <a:prstGeom prst="rect">
          <a:avLst/>
        </a:prstGeom>
        <a:solidFill>
          <a:sysClr val="window" lastClr="FFFFFF"/>
        </a:solidFill>
        <a:ln w="40000" cap="flat" cmpd="sng" algn="ctr">
          <a:solidFill>
            <a:srgbClr val="2683C6"/>
          </a:solidFill>
          <a:prstDash val="solid"/>
        </a:ln>
        <a:effectLst/>
      </dgm:spPr>
      <dgm:t>
        <a:bodyPr/>
        <a:lstStyle/>
        <a:p>
          <a:pPr>
            <a:buNone/>
          </a:pPr>
          <a:r>
            <a:rPr lang="fr-FR" sz="2400" b="0" dirty="0">
              <a:solidFill>
                <a:sysClr val="windowText" lastClr="000000">
                  <a:hueOff val="0"/>
                  <a:satOff val="0"/>
                  <a:lumOff val="0"/>
                  <a:alphaOff val="0"/>
                </a:sysClr>
              </a:solidFill>
              <a:latin typeface="Bodomi"/>
              <a:ea typeface="+mn-ea"/>
              <a:cs typeface="+mn-cs"/>
            </a:rPr>
            <a:t>Ho : modèle à effet aléatoire </a:t>
          </a:r>
          <a:r>
            <a:rPr lang="fr-FR" sz="2400" b="0" dirty="0" err="1">
              <a:solidFill>
                <a:sysClr val="windowText" lastClr="000000">
                  <a:hueOff val="0"/>
                  <a:satOff val="0"/>
                  <a:lumOff val="0"/>
                  <a:alphaOff val="0"/>
                </a:sysClr>
              </a:solidFill>
              <a:latin typeface="Bodomi"/>
              <a:ea typeface="+mn-ea"/>
              <a:cs typeface="+mn-cs"/>
            </a:rPr>
            <a:t>sssi</a:t>
          </a:r>
          <a:r>
            <a:rPr lang="fr-FR" sz="2400" b="0" dirty="0">
              <a:solidFill>
                <a:sysClr val="windowText" lastClr="000000">
                  <a:hueOff val="0"/>
                  <a:satOff val="0"/>
                  <a:lumOff val="0"/>
                  <a:alphaOff val="0"/>
                </a:sysClr>
              </a:solidFill>
              <a:latin typeface="Bodomi"/>
              <a:ea typeface="+mn-ea"/>
              <a:cs typeface="+mn-cs"/>
            </a:rPr>
            <a:t> P&gt;0,05</a:t>
          </a:r>
        </a:p>
      </dgm:t>
    </dgm:pt>
    <dgm:pt modelId="{8D46C26D-DC22-4918-A4FD-4C90831ACBD5}" type="parTrans" cxnId="{0524A931-4AB4-4FC6-81C5-C07D560A0AAB}">
      <dgm:prSet/>
      <dgm:spPr/>
      <dgm:t>
        <a:bodyPr/>
        <a:lstStyle/>
        <a:p>
          <a:endParaRPr lang="fr-FR" b="0"/>
        </a:p>
      </dgm:t>
    </dgm:pt>
    <dgm:pt modelId="{4C36CCC3-A1EF-46BE-B099-C43DEC045309}" type="sibTrans" cxnId="{0524A931-4AB4-4FC6-81C5-C07D560A0AAB}">
      <dgm:prSet/>
      <dgm:spPr/>
      <dgm:t>
        <a:bodyPr/>
        <a:lstStyle/>
        <a:p>
          <a:endParaRPr lang="fr-FR" b="0"/>
        </a:p>
      </dgm:t>
    </dgm:pt>
    <dgm:pt modelId="{5ABB0F44-945E-43FE-ADB0-910FCFC6FB60}">
      <dgm:prSet phldrT="[Texte]" custT="1"/>
      <dgm:spPr>
        <a:xfrm>
          <a:off x="6202810" y="602585"/>
          <a:ext cx="1365384" cy="955769"/>
        </a:xfrm>
        <a:prstGeom prst="rect">
          <a:avLst/>
        </a:prstGeom>
        <a:noFill/>
        <a:ln>
          <a:noFill/>
        </a:ln>
        <a:effectLst/>
      </dgm:spPr>
      <dgm:t>
        <a:bodyPr/>
        <a:lstStyle/>
        <a:p>
          <a:pPr algn="ctr">
            <a:buNone/>
          </a:pPr>
          <a:r>
            <a:rPr lang="fr-FR" sz="2000" b="0" dirty="0">
              <a:solidFill>
                <a:sysClr val="windowText" lastClr="000000">
                  <a:hueOff val="0"/>
                  <a:satOff val="0"/>
                  <a:lumOff val="0"/>
                  <a:alphaOff val="0"/>
                </a:sysClr>
              </a:solidFill>
              <a:latin typeface="Bodomi"/>
              <a:ea typeface="+mn-ea"/>
              <a:cs typeface="+mn-cs"/>
            </a:rPr>
            <a:t>Test d’effet individuels et temporelles(Fisher)</a:t>
          </a:r>
        </a:p>
      </dgm:t>
    </dgm:pt>
    <dgm:pt modelId="{F4C1A605-6B38-42F4-8E14-2CBCDAEA066C}" type="sibTrans" cxnId="{D380A2CC-2648-4416-8E61-BFD03E6DD0F3}">
      <dgm:prSet/>
      <dgm:spPr/>
      <dgm:t>
        <a:bodyPr/>
        <a:lstStyle/>
        <a:p>
          <a:endParaRPr lang="fr-FR" b="0"/>
        </a:p>
      </dgm:t>
    </dgm:pt>
    <dgm:pt modelId="{F1293B6F-A7CF-46D3-954D-6DFDF98CEFDC}" type="parTrans" cxnId="{D380A2CC-2648-4416-8E61-BFD03E6DD0F3}">
      <dgm:prSet/>
      <dgm:spPr/>
      <dgm:t>
        <a:bodyPr/>
        <a:lstStyle/>
        <a:p>
          <a:endParaRPr lang="fr-FR" b="0"/>
        </a:p>
      </dgm:t>
    </dgm:pt>
    <dgm:pt modelId="{DEC65329-8969-47BF-9ECE-3169DAB5FC9E}" type="pres">
      <dgm:prSet presAssocID="{865D6F2A-5E02-4E59-9298-14798AB0496E}" presName="Name0" presStyleCnt="0">
        <dgm:presLayoutVars>
          <dgm:dir/>
          <dgm:animOne val="branch"/>
          <dgm:animLvl val="lvl"/>
        </dgm:presLayoutVars>
      </dgm:prSet>
      <dgm:spPr/>
    </dgm:pt>
    <dgm:pt modelId="{01E81DC4-72AF-482D-A200-CD6A5FB385B1}" type="pres">
      <dgm:prSet presAssocID="{8A139D21-E80F-47BD-906E-74BAA7D0F047}" presName="chaos" presStyleCnt="0"/>
      <dgm:spPr/>
    </dgm:pt>
    <dgm:pt modelId="{BFE2A5FA-7BE0-4E9F-9858-F54BC1440203}" type="pres">
      <dgm:prSet presAssocID="{8A139D21-E80F-47BD-906E-74BAA7D0F047}" presName="parTx1" presStyleLbl="revTx" presStyleIdx="0" presStyleCnt="6" custScaleX="125000" custScaleY="157410" custLinFactNeighborX="6287" custLinFactNeighborY="-2473"/>
      <dgm:spPr/>
    </dgm:pt>
    <dgm:pt modelId="{374C54BB-B8C4-475A-A5E8-28FEF9E8FA0B}" type="pres">
      <dgm:prSet presAssocID="{8A139D21-E80F-47BD-906E-74BAA7D0F047}" presName="c1" presStyleLbl="node1" presStyleIdx="0" presStyleCnt="19" custLinFactY="79843" custLinFactNeighborX="-87413" custLinFactNeighborY="100000"/>
      <dgm:spPr>
        <a:xfrm>
          <a:off x="96923" y="723871"/>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B3FDC441-99DD-4C4D-923C-EB310BCC278F}" type="pres">
      <dgm:prSet presAssocID="{8A139D21-E80F-47BD-906E-74BAA7D0F047}" presName="c2" presStyleLbl="node1" presStyleIdx="1" presStyleCnt="19" custLinFactX="-78842" custLinFactY="19896" custLinFactNeighborX="-100000" custLinFactNeighborY="100000"/>
      <dgm:spPr>
        <a:xfrm>
          <a:off x="172859" y="571999"/>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EB90545E-EB30-4FE1-9989-DF3FE4C7868D}" type="pres">
      <dgm:prSet presAssocID="{8A139D21-E80F-47BD-906E-74BAA7D0F047}" presName="c3" presStyleLbl="node1" presStyleIdx="2" presStyleCnt="19" custLinFactX="41402" custLinFactY="-31209" custLinFactNeighborX="100000" custLinFactNeighborY="-100000"/>
      <dgm:spPr>
        <a:xfrm>
          <a:off x="355105" y="602373"/>
          <a:ext cx="170468" cy="17046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8EE04389-5628-4516-A2EE-49451BAC5742}" type="pres">
      <dgm:prSet presAssocID="{8A139D21-E80F-47BD-906E-74BAA7D0F047}" presName="c4" presStyleLbl="node1" presStyleIdx="3" presStyleCnt="19" custLinFactX="100000" custLinFactNeighborX="169765" custLinFactNeighborY="14932"/>
      <dgm:spPr>
        <a:xfrm>
          <a:off x="506977" y="435314"/>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2BCF5DDE-24B3-4DC7-94D2-2FDBB9DF89F2}" type="pres">
      <dgm:prSet presAssocID="{8A139D21-E80F-47BD-906E-74BAA7D0F047}" presName="c5" presStyleLbl="node1" presStyleIdx="4" presStyleCnt="19" custFlipVert="1" custScaleX="114456" custScaleY="42235" custLinFactX="100000" custLinFactNeighborX="199739" custLinFactNeighborY="70932"/>
      <dgm:spPr>
        <a:xfrm>
          <a:off x="704410" y="374566"/>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B0863810-0EFC-4D96-B1A9-1F3DE9E58F24}" type="pres">
      <dgm:prSet presAssocID="{8A139D21-E80F-47BD-906E-74BAA7D0F047}" presName="c6" presStyleLbl="node1" presStyleIdx="5" presStyleCnt="19" custLinFactX="94830" custLinFactNeighborX="100000" custLinFactNeighborY="-27069"/>
      <dgm:spPr>
        <a:xfrm>
          <a:off x="947405" y="480876"/>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31435013-9C49-41D0-AD23-32C3CE96DA6E}" type="pres">
      <dgm:prSet presAssocID="{8A139D21-E80F-47BD-906E-74BAA7D0F047}" presName="c7" presStyleLbl="node1" presStyleIdx="6" presStyleCnt="19" custLinFactNeighborX="85834" custLinFactNeighborY="-48135"/>
      <dgm:spPr>
        <a:xfrm>
          <a:off x="1099277" y="556812"/>
          <a:ext cx="170468" cy="17046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73EF8345-6320-4EC3-992C-58DC6C93C293}" type="pres">
      <dgm:prSet presAssocID="{8A139D21-E80F-47BD-906E-74BAA7D0F047}" presName="c8" presStyleLbl="node1" presStyleIdx="7" presStyleCnt="19" custLinFactX="4909" custLinFactNeighborX="100000" custLinFactNeighborY="-44961"/>
      <dgm:spPr>
        <a:xfrm>
          <a:off x="1311898" y="723871"/>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1B61D44E-F2C5-4019-B554-A5387074E9B5}" type="pres">
      <dgm:prSet presAssocID="{8A139D21-E80F-47BD-906E-74BAA7D0F047}" presName="c9" presStyleLbl="node1" presStyleIdx="8" presStyleCnt="19" custLinFactX="94830" custLinFactY="68835" custLinFactNeighborX="100000" custLinFactNeighborY="100000"/>
      <dgm:spPr>
        <a:xfrm>
          <a:off x="1403021" y="890930"/>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02EDE470-1123-4183-8B1B-6481600A4763}" type="pres">
      <dgm:prSet presAssocID="{8A139D21-E80F-47BD-906E-74BAA7D0F047}" presName="c10" presStyleLbl="node1" presStyleIdx="9" presStyleCnt="19" custFlipVert="1" custScaleX="125831" custScaleY="95749" custLinFactX="-82190" custLinFactNeighborX="-100000" custLinFactNeighborY="-86175"/>
      <dgm:spPr>
        <a:xfrm>
          <a:off x="613287" y="571999"/>
          <a:ext cx="278948" cy="27894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5DFFC2B3-A5A7-4BCA-BD18-DD3C34881BCA}" type="pres">
      <dgm:prSet presAssocID="{8A139D21-E80F-47BD-906E-74BAA7D0F047}" presName="c11" presStyleLbl="node1" presStyleIdx="10" presStyleCnt="19"/>
      <dgm:spPr>
        <a:xfrm>
          <a:off x="20988" y="1149112"/>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F7D4D249-D07F-4CAA-AA28-DCF0E8E75CF3}" type="pres">
      <dgm:prSet presAssocID="{8A139D21-E80F-47BD-906E-74BAA7D0F047}" presName="c12" presStyleLbl="node1" presStyleIdx="11" presStyleCnt="19" custLinFactY="43057" custLinFactNeighborX="45816" custLinFactNeighborY="100000"/>
      <dgm:spPr>
        <a:xfrm>
          <a:off x="112111" y="1285796"/>
          <a:ext cx="170468" cy="17046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641AF37F-E5F4-4D36-85AD-77F87599C4C4}" type="pres">
      <dgm:prSet presAssocID="{8A139D21-E80F-47BD-906E-74BAA7D0F047}" presName="c13" presStyleLbl="node1" presStyleIdx="12" presStyleCnt="19" custScaleX="90909" custScaleY="90909" custLinFactNeighborX="19670" custLinFactNeighborY="72125"/>
      <dgm:spPr>
        <a:xfrm>
          <a:off x="339918" y="1407294"/>
          <a:ext cx="247953" cy="247953"/>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F17B6DA0-8FAD-4761-9EE8-65BA6EB8F90C}" type="pres">
      <dgm:prSet presAssocID="{8A139D21-E80F-47BD-906E-74BAA7D0F047}" presName="c14" presStyleLbl="node1" presStyleIdx="13" presStyleCnt="19" custLinFactX="4909" custLinFactY="19896" custLinFactNeighborX="100000" custLinFactNeighborY="100000"/>
      <dgm:spPr>
        <a:xfrm>
          <a:off x="658849" y="1604727"/>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91F84F8F-724D-4F6A-AFD2-6603BCAE8AF0}" type="pres">
      <dgm:prSet presAssocID="{8A139D21-E80F-47BD-906E-74BAA7D0F047}" presName="c15" presStyleLbl="node1" presStyleIdx="14" presStyleCnt="19" custLinFactNeighborX="47686" custLinFactNeighborY="76297"/>
      <dgm:spPr>
        <a:xfrm>
          <a:off x="719598" y="1407294"/>
          <a:ext cx="170468" cy="17046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4F23DEFB-FDA7-4A21-96A0-6C8172226768}" type="pres">
      <dgm:prSet presAssocID="{8A139D21-E80F-47BD-906E-74BAA7D0F047}" presName="c16" presStyleLbl="node1" presStyleIdx="15" presStyleCnt="19" custLinFactX="64856" custLinFactNeighborX="100000" custLinFactNeighborY="89922"/>
      <dgm:spPr>
        <a:xfrm>
          <a:off x="871469" y="1619914"/>
          <a:ext cx="108479" cy="10847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8FE8A2CB-FB8C-4CCE-9FC4-956E7814D6E8}" type="pres">
      <dgm:prSet presAssocID="{8A139D21-E80F-47BD-906E-74BAA7D0F047}" presName="c17" presStyleLbl="node1" presStyleIdx="16" presStyleCnt="19" custScaleX="90909" custScaleY="90909" custLinFactNeighborX="78681" custLinFactNeighborY="59011"/>
      <dgm:spPr>
        <a:xfrm>
          <a:off x="1008154" y="1376919"/>
          <a:ext cx="247953" cy="247953"/>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48085C53-4E0F-4829-B0A9-9BC618997392}" type="pres">
      <dgm:prSet presAssocID="{8A139D21-E80F-47BD-906E-74BAA7D0F047}" presName="c18" presStyleLbl="node1" presStyleIdx="17" presStyleCnt="19" custScaleX="82645" custScaleY="82645" custLinFactNeighborX="66760" custLinFactNeighborY="66760"/>
      <dgm:spPr>
        <a:xfrm>
          <a:off x="1342272" y="1316171"/>
          <a:ext cx="170468" cy="17046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ln>
        <a:effectLst>
          <a:outerShdw blurRad="50800" dist="25000" dir="5400000" rotWithShape="0">
            <a:sysClr val="window" lastClr="FFFFFF">
              <a:hueOff val="0"/>
              <a:satOff val="0"/>
              <a:lumOff val="0"/>
              <a:alphaOff val="0"/>
              <a:shade val="30000"/>
              <a:satMod val="150000"/>
              <a:alpha val="38000"/>
            </a:sysClr>
          </a:outerShdw>
        </a:effectLst>
      </dgm:spPr>
    </dgm:pt>
    <dgm:pt modelId="{633440F2-6D66-401F-9FE3-50B8B738E108}" type="pres">
      <dgm:prSet presAssocID="{886CC75F-E8E5-4DCC-8257-50AC2E86D796}" presName="chevronComposite1" presStyleCnt="0"/>
      <dgm:spPr/>
    </dgm:pt>
    <dgm:pt modelId="{5B7BEDC3-5DFF-4447-B8CF-B134982AA2FE}" type="pres">
      <dgm:prSet presAssocID="{886CC75F-E8E5-4DCC-8257-50AC2E86D796}" presName="chevron1" presStyleLbl="sibTrans2D1" presStyleIdx="0" presStyleCnt="4" custLinFactNeighborX="-13470" custLinFactNeighborY="-6082">
        <dgm:style>
          <a:lnRef idx="2">
            <a:schemeClr val="accent6">
              <a:shade val="50000"/>
            </a:schemeClr>
          </a:lnRef>
          <a:fillRef idx="1">
            <a:schemeClr val="accent6"/>
          </a:fillRef>
          <a:effectRef idx="0">
            <a:schemeClr val="accent6"/>
          </a:effectRef>
          <a:fontRef idx="minor">
            <a:schemeClr val="lt1"/>
          </a:fontRef>
        </dgm:style>
      </dgm:prSet>
      <dgm:spPr>
        <a:xfrm>
          <a:off x="1512740" y="602121"/>
          <a:ext cx="500641" cy="955778"/>
        </a:xfrm>
        <a:prstGeom prst="chevron">
          <a:avLst>
            <a:gd name="adj" fmla="val 62310"/>
          </a:avLst>
        </a:prstGeom>
        <a:solidFill>
          <a:srgbClr val="2683C6"/>
        </a:solidFill>
        <a:ln w="40000" cap="flat" cmpd="sng" algn="ctr">
          <a:solidFill>
            <a:srgbClr val="2683C6">
              <a:shade val="50000"/>
            </a:srgbClr>
          </a:solidFill>
          <a:prstDash val="solid"/>
        </a:ln>
        <a:effectLst/>
      </dgm:spPr>
    </dgm:pt>
    <dgm:pt modelId="{275E0A90-4954-416E-8203-B72767C39FEB}" type="pres">
      <dgm:prSet presAssocID="{886CC75F-E8E5-4DCC-8257-50AC2E86D796}" presName="spChevron1" presStyleCnt="0"/>
      <dgm:spPr/>
    </dgm:pt>
    <dgm:pt modelId="{08F99F67-1CB0-4697-A436-DDE9C265E63B}" type="pres">
      <dgm:prSet presAssocID="{9BD65FEE-1705-4DB0-89CD-A964B855C230}" presName="middle" presStyleCnt="0"/>
      <dgm:spPr/>
    </dgm:pt>
    <dgm:pt modelId="{916F96CD-2635-49FC-AB43-388EE2CEEAD4}" type="pres">
      <dgm:prSet presAssocID="{9BD65FEE-1705-4DB0-89CD-A964B855C230}" presName="parTxMid" presStyleLbl="revTx" presStyleIdx="1" presStyleCnt="6" custScaleX="133807" custLinFactNeighborX="-17070" custLinFactNeighborY="1113"/>
      <dgm:spPr/>
    </dgm:pt>
    <dgm:pt modelId="{0A3556BD-5C1D-4C8E-8B2F-CB821DB73EDE}" type="pres">
      <dgm:prSet presAssocID="{9BD65FEE-1705-4DB0-89CD-A964B855C230}" presName="spMid" presStyleCnt="0"/>
      <dgm:spPr/>
    </dgm:pt>
    <dgm:pt modelId="{6123051F-5F02-444B-B9AC-83C840D9B1C1}" type="pres">
      <dgm:prSet presAssocID="{9F3D964F-30B6-4C00-840C-EB921B76A776}" presName="chevronComposite1" presStyleCnt="0"/>
      <dgm:spPr/>
    </dgm:pt>
    <dgm:pt modelId="{10F436B2-7851-440C-A66B-1000FD8BC8DA}" type="pres">
      <dgm:prSet presAssocID="{9F3D964F-30B6-4C00-840C-EB921B76A776}" presName="chevron1" presStyleLbl="sibTrans2D1" presStyleIdx="1" presStyleCnt="4" custLinFactNeighborX="-53469" custLinFactNeighborY="-4474">
        <dgm:style>
          <a:lnRef idx="2">
            <a:schemeClr val="accent6">
              <a:shade val="50000"/>
            </a:schemeClr>
          </a:lnRef>
          <a:fillRef idx="1">
            <a:schemeClr val="accent6"/>
          </a:fillRef>
          <a:effectRef idx="0">
            <a:schemeClr val="accent6"/>
          </a:effectRef>
          <a:fontRef idx="minor">
            <a:schemeClr val="lt1"/>
          </a:fontRef>
        </dgm:style>
      </dgm:prSet>
      <dgm:spPr>
        <a:xfrm>
          <a:off x="3378766" y="602121"/>
          <a:ext cx="500641" cy="955778"/>
        </a:xfrm>
        <a:prstGeom prst="chevron">
          <a:avLst>
            <a:gd name="adj" fmla="val 62310"/>
          </a:avLst>
        </a:prstGeom>
        <a:solidFill>
          <a:srgbClr val="2683C6"/>
        </a:solidFill>
        <a:ln w="40000" cap="flat" cmpd="sng" algn="ctr">
          <a:solidFill>
            <a:srgbClr val="2683C6">
              <a:shade val="50000"/>
            </a:srgbClr>
          </a:solidFill>
          <a:prstDash val="solid"/>
        </a:ln>
        <a:effectLst/>
      </dgm:spPr>
    </dgm:pt>
    <dgm:pt modelId="{BCEEC231-6F44-4775-9CFB-5BE925ABA1B5}" type="pres">
      <dgm:prSet presAssocID="{9F3D964F-30B6-4C00-840C-EB921B76A776}" presName="spChevron1" presStyleCnt="0"/>
      <dgm:spPr/>
    </dgm:pt>
    <dgm:pt modelId="{ACF4ADFF-A821-4840-9B90-456FB06ED519}" type="pres">
      <dgm:prSet presAssocID="{5ABB0F44-945E-43FE-ADB0-910FCFC6FB60}" presName="middle" presStyleCnt="0"/>
      <dgm:spPr/>
    </dgm:pt>
    <dgm:pt modelId="{83671A93-CD1E-4986-9BF4-FC3144D10F26}" type="pres">
      <dgm:prSet presAssocID="{5ABB0F44-945E-43FE-ADB0-910FCFC6FB60}" presName="parTxMid" presStyleLbl="revTx" presStyleIdx="2" presStyleCnt="6" custScaleX="178882" custScaleY="138130" custLinFactNeighborX="-20860" custLinFactNeighborY="1113"/>
      <dgm:spPr/>
    </dgm:pt>
    <dgm:pt modelId="{896ED9AA-9B10-4441-9B1A-D759580A019E}" type="pres">
      <dgm:prSet presAssocID="{5ABB0F44-945E-43FE-ADB0-910FCFC6FB60}" presName="desTxMid" presStyleLbl="revTx" presStyleIdx="3" presStyleCnt="6" custScaleX="173912" custScaleY="165711" custLinFactNeighborX="-18142" custLinFactNeighborY="50405">
        <dgm:presLayoutVars>
          <dgm:bulletEnabled val="1"/>
        </dgm:presLayoutVars>
      </dgm:prSet>
      <dgm:spPr/>
    </dgm:pt>
    <dgm:pt modelId="{367E31DC-62DE-49F4-BA4B-98BB14D5DA74}" type="pres">
      <dgm:prSet presAssocID="{5ABB0F44-945E-43FE-ADB0-910FCFC6FB60}" presName="spMid" presStyleCnt="0"/>
      <dgm:spPr/>
    </dgm:pt>
    <dgm:pt modelId="{F28FDBD9-CF24-49E2-9DAE-3C97890F3E3D}" type="pres">
      <dgm:prSet presAssocID="{F4C1A605-6B38-42F4-8E14-2CBCDAEA066C}" presName="chevronComposite1" presStyleCnt="0"/>
      <dgm:spPr/>
    </dgm:pt>
    <dgm:pt modelId="{288EDCA4-C0EE-415A-9C17-A2984239DE4D}" type="pres">
      <dgm:prSet presAssocID="{F4C1A605-6B38-42F4-8E14-2CBCDAEA066C}" presName="chevron1" presStyleLbl="sibTrans2D1" presStyleIdx="2" presStyleCnt="4" custLinFactNeighborX="-52878" custLinFactNeighborY="-4474">
        <dgm:style>
          <a:lnRef idx="2">
            <a:schemeClr val="accent6">
              <a:shade val="50000"/>
            </a:schemeClr>
          </a:lnRef>
          <a:fillRef idx="1">
            <a:schemeClr val="accent6"/>
          </a:fillRef>
          <a:effectRef idx="0">
            <a:schemeClr val="accent6"/>
          </a:effectRef>
          <a:fontRef idx="minor">
            <a:schemeClr val="lt1"/>
          </a:fontRef>
        </dgm:style>
      </dgm:prSet>
      <dgm:spPr>
        <a:xfrm>
          <a:off x="7737366" y="602121"/>
          <a:ext cx="500641" cy="955778"/>
        </a:xfrm>
        <a:prstGeom prst="chevron">
          <a:avLst>
            <a:gd name="adj" fmla="val 62310"/>
          </a:avLst>
        </a:prstGeom>
        <a:solidFill>
          <a:srgbClr val="2683C6"/>
        </a:solidFill>
        <a:ln w="40000" cap="flat" cmpd="sng" algn="ctr">
          <a:solidFill>
            <a:srgbClr val="2683C6">
              <a:shade val="50000"/>
            </a:srgbClr>
          </a:solidFill>
          <a:prstDash val="solid"/>
        </a:ln>
        <a:effectLst/>
      </dgm:spPr>
    </dgm:pt>
    <dgm:pt modelId="{3B0BED0D-8246-44E7-AB38-4FA69B19B21A}" type="pres">
      <dgm:prSet presAssocID="{F4C1A605-6B38-42F4-8E14-2CBCDAEA066C}" presName="spChevron1" presStyleCnt="0"/>
      <dgm:spPr/>
    </dgm:pt>
    <dgm:pt modelId="{B3686930-8B4D-4AB0-9427-E3259A373000}" type="pres">
      <dgm:prSet presAssocID="{CF9C9BF2-531F-4EE4-A3F4-1431DADC6FFE}" presName="middle" presStyleCnt="0"/>
      <dgm:spPr/>
    </dgm:pt>
    <dgm:pt modelId="{67B329B1-069C-4461-B10A-147C582D253B}" type="pres">
      <dgm:prSet presAssocID="{CF9C9BF2-531F-4EE4-A3F4-1431DADC6FFE}" presName="parTxMid" presStyleLbl="revTx" presStyleIdx="4" presStyleCnt="6" custScaleX="179639" custScaleY="138495"/>
      <dgm:spPr/>
    </dgm:pt>
    <dgm:pt modelId="{B55E5A4A-B3BF-4FED-BAF9-F60086FF011E}" type="pres">
      <dgm:prSet presAssocID="{CF9C9BF2-531F-4EE4-A3F4-1431DADC6FFE}" presName="desTxMid" presStyleLbl="revTx" presStyleIdx="5" presStyleCnt="6" custScaleX="177427" custScaleY="132411" custLinFactNeighborX="-1177" custLinFactNeighborY="48607">
        <dgm:presLayoutVars>
          <dgm:bulletEnabled val="1"/>
        </dgm:presLayoutVars>
      </dgm:prSet>
      <dgm:spPr/>
    </dgm:pt>
    <dgm:pt modelId="{0CF24621-B8AE-4AE1-B22A-5D7CCF6805BB}" type="pres">
      <dgm:prSet presAssocID="{CF9C9BF2-531F-4EE4-A3F4-1431DADC6FFE}" presName="spMid" presStyleCnt="0"/>
      <dgm:spPr/>
    </dgm:pt>
    <dgm:pt modelId="{2A271C64-D666-41E8-8AF1-B1486F45A9BE}" type="pres">
      <dgm:prSet presAssocID="{BB4DE19C-F4E3-447D-A754-FECF3DCDCDC7}" presName="chevronComposite1" presStyleCnt="0"/>
      <dgm:spPr/>
    </dgm:pt>
    <dgm:pt modelId="{C4620129-A203-422B-A460-E057B0416658}" type="pres">
      <dgm:prSet presAssocID="{BB4DE19C-F4E3-447D-A754-FECF3DCDCDC7}" presName="chevron1" presStyleLbl="sibTrans2D1" presStyleIdx="3" presStyleCnt="4" custLinFactNeighborX="-7956" custLinFactNeighborY="-6082">
        <dgm:style>
          <a:lnRef idx="2">
            <a:schemeClr val="accent6">
              <a:shade val="50000"/>
            </a:schemeClr>
          </a:lnRef>
          <a:fillRef idx="1">
            <a:schemeClr val="accent6"/>
          </a:fillRef>
          <a:effectRef idx="0">
            <a:schemeClr val="accent6"/>
          </a:effectRef>
          <a:fontRef idx="minor">
            <a:schemeClr val="lt1"/>
          </a:fontRef>
        </dgm:style>
      </dgm:prSet>
      <dgm:spPr>
        <a:xfrm>
          <a:off x="9603392" y="602121"/>
          <a:ext cx="500641" cy="955778"/>
        </a:xfrm>
        <a:prstGeom prst="chevron">
          <a:avLst>
            <a:gd name="adj" fmla="val 62310"/>
          </a:avLst>
        </a:prstGeom>
        <a:solidFill>
          <a:srgbClr val="2683C6"/>
        </a:solidFill>
        <a:ln w="40000" cap="flat" cmpd="sng" algn="ctr">
          <a:solidFill>
            <a:srgbClr val="2683C6">
              <a:shade val="50000"/>
            </a:srgbClr>
          </a:solidFill>
          <a:prstDash val="solid"/>
        </a:ln>
        <a:effectLst/>
      </dgm:spPr>
    </dgm:pt>
    <dgm:pt modelId="{2B497247-72DA-490F-A6B4-F940AFFE2F5E}" type="pres">
      <dgm:prSet presAssocID="{BB4DE19C-F4E3-447D-A754-FECF3DCDCDC7}" presName="spChevron1" presStyleCnt="0"/>
      <dgm:spPr/>
    </dgm:pt>
    <dgm:pt modelId="{25B7CFB1-EFE1-4223-B4F6-A06E419F1010}" type="pres">
      <dgm:prSet presAssocID="{D2E146D9-1942-45B7-A24C-C348F1A57C17}" presName="last" presStyleCnt="0"/>
      <dgm:spPr/>
    </dgm:pt>
    <dgm:pt modelId="{1FC2CC2C-C6BB-472E-96D1-AEFD7C3B8AA9}" type="pres">
      <dgm:prSet presAssocID="{D2E146D9-1942-45B7-A24C-C348F1A57C17}" presName="circleTx" presStyleLbl="node1" presStyleIdx="18" presStyleCnt="19" custScaleX="118471" custScaleY="95333" custLinFactNeighborX="7199" custLinFactNeighborY="-536"/>
      <dgm:spPr/>
    </dgm:pt>
    <dgm:pt modelId="{62F5F817-667D-49CC-864F-400F690A8660}" type="pres">
      <dgm:prSet presAssocID="{D2E146D9-1942-45B7-A24C-C348F1A57C17}" presName="spN" presStyleCnt="0"/>
      <dgm:spPr/>
    </dgm:pt>
  </dgm:ptLst>
  <dgm:cxnLst>
    <dgm:cxn modelId="{32542D2A-876D-442B-BD0F-7F5C521D7327}" srcId="{865D6F2A-5E02-4E59-9298-14798AB0496E}" destId="{9BD65FEE-1705-4DB0-89CD-A964B855C230}" srcOrd="1" destOrd="0" parTransId="{3E79FAC7-4993-4039-8B1E-7F4D22A624E7}" sibTransId="{9F3D964F-30B6-4C00-840C-EB921B76A776}"/>
    <dgm:cxn modelId="{C09A062B-B419-48CF-B3DB-137AC9347F7E}" type="presOf" srcId="{865D6F2A-5E02-4E59-9298-14798AB0496E}" destId="{DEC65329-8969-47BF-9ECE-3169DAB5FC9E}" srcOrd="0" destOrd="0" presId="urn:microsoft.com/office/officeart/2009/3/layout/RandomtoResultProcess"/>
    <dgm:cxn modelId="{0524A931-4AB4-4FC6-81C5-C07D560A0AAB}" srcId="{CF9C9BF2-531F-4EE4-A3F4-1431DADC6FFE}" destId="{1D80478E-E981-4F9E-9800-285E97035625}" srcOrd="0" destOrd="0" parTransId="{8D46C26D-DC22-4918-A4FD-4C90831ACBD5}" sibTransId="{4C36CCC3-A1EF-46BE-B099-C43DEC045309}"/>
    <dgm:cxn modelId="{7DD1C734-784E-4E80-8CF5-C59C3907EF2D}" srcId="{865D6F2A-5E02-4E59-9298-14798AB0496E}" destId="{CF9C9BF2-531F-4EE4-A3F4-1431DADC6FFE}" srcOrd="3" destOrd="0" parTransId="{FA6450B1-F435-43E1-A25B-B85656251E15}" sibTransId="{BB4DE19C-F4E3-447D-A754-FECF3DCDCDC7}"/>
    <dgm:cxn modelId="{B6E81940-6DED-4F46-A750-8C3FF0384596}" type="presOf" srcId="{8A139D21-E80F-47BD-906E-74BAA7D0F047}" destId="{BFE2A5FA-7BE0-4E9F-9858-F54BC1440203}" srcOrd="0" destOrd="0" presId="urn:microsoft.com/office/officeart/2009/3/layout/RandomtoResultProcess"/>
    <dgm:cxn modelId="{6AE6CE60-F0BF-41DE-87F0-BBD75550467E}" type="presOf" srcId="{EF1A92FE-2B4F-45D4-A8A8-8EA6051499A1}" destId="{896ED9AA-9B10-4441-9B1A-D759580A019E}" srcOrd="0" destOrd="0" presId="urn:microsoft.com/office/officeart/2009/3/layout/RandomtoResultProcess"/>
    <dgm:cxn modelId="{ACEED675-EB52-4BA4-A92D-5DA3D4CAB5B6}" type="presOf" srcId="{9BD65FEE-1705-4DB0-89CD-A964B855C230}" destId="{916F96CD-2635-49FC-AB43-388EE2CEEAD4}" srcOrd="0" destOrd="0" presId="urn:microsoft.com/office/officeart/2009/3/layout/RandomtoResultProcess"/>
    <dgm:cxn modelId="{754C0456-AAAE-4F6F-AE2D-9B8680DF08E9}" srcId="{865D6F2A-5E02-4E59-9298-14798AB0496E}" destId="{8A139D21-E80F-47BD-906E-74BAA7D0F047}" srcOrd="0" destOrd="0" parTransId="{12BC763B-7088-4D85-A68D-B4D10FE099AD}" sibTransId="{886CC75F-E8E5-4DCC-8257-50AC2E86D796}"/>
    <dgm:cxn modelId="{B2970F7A-C5BA-4192-9193-3AE290E538DE}" srcId="{865D6F2A-5E02-4E59-9298-14798AB0496E}" destId="{D2E146D9-1942-45B7-A24C-C348F1A57C17}" srcOrd="4" destOrd="0" parTransId="{AFC1E71B-E8DD-4395-A10B-8851916789C2}" sibTransId="{E5C069D4-4C3A-4341-B8F4-A654CBC304F2}"/>
    <dgm:cxn modelId="{D315A38D-A8AF-4668-9FCE-D375E8831FA8}" type="presOf" srcId="{5ABB0F44-945E-43FE-ADB0-910FCFC6FB60}" destId="{83671A93-CD1E-4986-9BF4-FC3144D10F26}" srcOrd="0" destOrd="0" presId="urn:microsoft.com/office/officeart/2009/3/layout/RandomtoResultProcess"/>
    <dgm:cxn modelId="{7D77F0BC-3CB7-4552-825E-E883925942A6}" srcId="{5ABB0F44-945E-43FE-ADB0-910FCFC6FB60}" destId="{EF1A92FE-2B4F-45D4-A8A8-8EA6051499A1}" srcOrd="0" destOrd="0" parTransId="{E2747632-F668-405C-9F51-CD1509F5CBE3}" sibTransId="{BF8C4399-24CD-4306-A180-D27ADDD409DE}"/>
    <dgm:cxn modelId="{D380A2CC-2648-4416-8E61-BFD03E6DD0F3}" srcId="{865D6F2A-5E02-4E59-9298-14798AB0496E}" destId="{5ABB0F44-945E-43FE-ADB0-910FCFC6FB60}" srcOrd="2" destOrd="0" parTransId="{F1293B6F-A7CF-46D3-954D-6DFDF98CEFDC}" sibTransId="{F4C1A605-6B38-42F4-8E14-2CBCDAEA066C}"/>
    <dgm:cxn modelId="{A9050FED-F5FE-4787-AD61-DED9A6F93E3E}" type="presOf" srcId="{D2E146D9-1942-45B7-A24C-C348F1A57C17}" destId="{1FC2CC2C-C6BB-472E-96D1-AEFD7C3B8AA9}" srcOrd="0" destOrd="0" presId="urn:microsoft.com/office/officeart/2009/3/layout/RandomtoResultProcess"/>
    <dgm:cxn modelId="{F54EA3FC-A8BB-4A70-B1D9-9804249D66C6}" type="presOf" srcId="{CF9C9BF2-531F-4EE4-A3F4-1431DADC6FFE}" destId="{67B329B1-069C-4461-B10A-147C582D253B}" srcOrd="0" destOrd="0" presId="urn:microsoft.com/office/officeart/2009/3/layout/RandomtoResultProcess"/>
    <dgm:cxn modelId="{C24C09FE-E0FA-4E64-8230-EFD61179F229}" type="presOf" srcId="{1D80478E-E981-4F9E-9800-285E97035625}" destId="{B55E5A4A-B3BF-4FED-BAF9-F60086FF011E}" srcOrd="0" destOrd="0" presId="urn:microsoft.com/office/officeart/2009/3/layout/RandomtoResultProcess"/>
    <dgm:cxn modelId="{1B37178A-2945-41D6-BBE5-5B6CD43BF736}" type="presParOf" srcId="{DEC65329-8969-47BF-9ECE-3169DAB5FC9E}" destId="{01E81DC4-72AF-482D-A200-CD6A5FB385B1}" srcOrd="0" destOrd="0" presId="urn:microsoft.com/office/officeart/2009/3/layout/RandomtoResultProcess"/>
    <dgm:cxn modelId="{786F4028-61E3-4540-846F-47B80E35FA6E}" type="presParOf" srcId="{01E81DC4-72AF-482D-A200-CD6A5FB385B1}" destId="{BFE2A5FA-7BE0-4E9F-9858-F54BC1440203}" srcOrd="0" destOrd="0" presId="urn:microsoft.com/office/officeart/2009/3/layout/RandomtoResultProcess"/>
    <dgm:cxn modelId="{7D41E773-7904-4B2C-957D-9B2247A92E68}" type="presParOf" srcId="{01E81DC4-72AF-482D-A200-CD6A5FB385B1}" destId="{374C54BB-B8C4-475A-A5E8-28FEF9E8FA0B}" srcOrd="1" destOrd="0" presId="urn:microsoft.com/office/officeart/2009/3/layout/RandomtoResultProcess"/>
    <dgm:cxn modelId="{A73D7070-2EDD-4082-8C89-F81C475D866A}" type="presParOf" srcId="{01E81DC4-72AF-482D-A200-CD6A5FB385B1}" destId="{B3FDC441-99DD-4C4D-923C-EB310BCC278F}" srcOrd="2" destOrd="0" presId="urn:microsoft.com/office/officeart/2009/3/layout/RandomtoResultProcess"/>
    <dgm:cxn modelId="{B5B39710-52AE-44F4-9569-A199B67517A8}" type="presParOf" srcId="{01E81DC4-72AF-482D-A200-CD6A5FB385B1}" destId="{EB90545E-EB30-4FE1-9989-DF3FE4C7868D}" srcOrd="3" destOrd="0" presId="urn:microsoft.com/office/officeart/2009/3/layout/RandomtoResultProcess"/>
    <dgm:cxn modelId="{ABF6FBA3-287B-4081-BD11-360BE6134A7F}" type="presParOf" srcId="{01E81DC4-72AF-482D-A200-CD6A5FB385B1}" destId="{8EE04389-5628-4516-A2EE-49451BAC5742}" srcOrd="4" destOrd="0" presId="urn:microsoft.com/office/officeart/2009/3/layout/RandomtoResultProcess"/>
    <dgm:cxn modelId="{74276FCB-EBA6-4F38-B45F-BAC2B273EBB4}" type="presParOf" srcId="{01E81DC4-72AF-482D-A200-CD6A5FB385B1}" destId="{2BCF5DDE-24B3-4DC7-94D2-2FDBB9DF89F2}" srcOrd="5" destOrd="0" presId="urn:microsoft.com/office/officeart/2009/3/layout/RandomtoResultProcess"/>
    <dgm:cxn modelId="{898AB10C-78F2-47C0-836E-B93C023BD587}" type="presParOf" srcId="{01E81DC4-72AF-482D-A200-CD6A5FB385B1}" destId="{B0863810-0EFC-4D96-B1A9-1F3DE9E58F24}" srcOrd="6" destOrd="0" presId="urn:microsoft.com/office/officeart/2009/3/layout/RandomtoResultProcess"/>
    <dgm:cxn modelId="{15FCE42E-B5BF-44FB-B522-77F50D73B012}" type="presParOf" srcId="{01E81DC4-72AF-482D-A200-CD6A5FB385B1}" destId="{31435013-9C49-41D0-AD23-32C3CE96DA6E}" srcOrd="7" destOrd="0" presId="urn:microsoft.com/office/officeart/2009/3/layout/RandomtoResultProcess"/>
    <dgm:cxn modelId="{5E068C2F-816A-493A-A9CE-20C852356F07}" type="presParOf" srcId="{01E81DC4-72AF-482D-A200-CD6A5FB385B1}" destId="{73EF8345-6320-4EC3-992C-58DC6C93C293}" srcOrd="8" destOrd="0" presId="urn:microsoft.com/office/officeart/2009/3/layout/RandomtoResultProcess"/>
    <dgm:cxn modelId="{47BEBC4B-6DC1-44F4-970D-126550CDB966}" type="presParOf" srcId="{01E81DC4-72AF-482D-A200-CD6A5FB385B1}" destId="{1B61D44E-F2C5-4019-B554-A5387074E9B5}" srcOrd="9" destOrd="0" presId="urn:microsoft.com/office/officeart/2009/3/layout/RandomtoResultProcess"/>
    <dgm:cxn modelId="{EFE870FB-5884-46BA-8D7A-B1071DDFD4FF}" type="presParOf" srcId="{01E81DC4-72AF-482D-A200-CD6A5FB385B1}" destId="{02EDE470-1123-4183-8B1B-6481600A4763}" srcOrd="10" destOrd="0" presId="urn:microsoft.com/office/officeart/2009/3/layout/RandomtoResultProcess"/>
    <dgm:cxn modelId="{01F41C4F-F6BF-4041-8BC1-0E4D7829D567}" type="presParOf" srcId="{01E81DC4-72AF-482D-A200-CD6A5FB385B1}" destId="{5DFFC2B3-A5A7-4BCA-BD18-DD3C34881BCA}" srcOrd="11" destOrd="0" presId="urn:microsoft.com/office/officeart/2009/3/layout/RandomtoResultProcess"/>
    <dgm:cxn modelId="{7F222554-9260-4C1C-A6F0-4D3707649019}" type="presParOf" srcId="{01E81DC4-72AF-482D-A200-CD6A5FB385B1}" destId="{F7D4D249-D07F-4CAA-AA28-DCF0E8E75CF3}" srcOrd="12" destOrd="0" presId="urn:microsoft.com/office/officeart/2009/3/layout/RandomtoResultProcess"/>
    <dgm:cxn modelId="{ABEF8CC0-CBBE-4011-B176-0D37933C3256}" type="presParOf" srcId="{01E81DC4-72AF-482D-A200-CD6A5FB385B1}" destId="{641AF37F-E5F4-4D36-85AD-77F87599C4C4}" srcOrd="13" destOrd="0" presId="urn:microsoft.com/office/officeart/2009/3/layout/RandomtoResultProcess"/>
    <dgm:cxn modelId="{15FEF0EE-2DB1-4B6D-8E21-497C0178E056}" type="presParOf" srcId="{01E81DC4-72AF-482D-A200-CD6A5FB385B1}" destId="{F17B6DA0-8FAD-4761-9EE8-65BA6EB8F90C}" srcOrd="14" destOrd="0" presId="urn:microsoft.com/office/officeart/2009/3/layout/RandomtoResultProcess"/>
    <dgm:cxn modelId="{213E8BC9-4B72-4534-8AC1-F499A4E3D455}" type="presParOf" srcId="{01E81DC4-72AF-482D-A200-CD6A5FB385B1}" destId="{91F84F8F-724D-4F6A-AFD2-6603BCAE8AF0}" srcOrd="15" destOrd="0" presId="urn:microsoft.com/office/officeart/2009/3/layout/RandomtoResultProcess"/>
    <dgm:cxn modelId="{F0862D3D-4313-44CE-8F7F-CE00A04B041A}" type="presParOf" srcId="{01E81DC4-72AF-482D-A200-CD6A5FB385B1}" destId="{4F23DEFB-FDA7-4A21-96A0-6C8172226768}" srcOrd="16" destOrd="0" presId="urn:microsoft.com/office/officeart/2009/3/layout/RandomtoResultProcess"/>
    <dgm:cxn modelId="{0D795D4B-43F1-4C3E-9C34-2D103C32B819}" type="presParOf" srcId="{01E81DC4-72AF-482D-A200-CD6A5FB385B1}" destId="{8FE8A2CB-FB8C-4CCE-9FC4-956E7814D6E8}" srcOrd="17" destOrd="0" presId="urn:microsoft.com/office/officeart/2009/3/layout/RandomtoResultProcess"/>
    <dgm:cxn modelId="{77A26933-539B-403C-B2C3-B9ABCD15F147}" type="presParOf" srcId="{01E81DC4-72AF-482D-A200-CD6A5FB385B1}" destId="{48085C53-4E0F-4829-B0A9-9BC618997392}" srcOrd="18" destOrd="0" presId="urn:microsoft.com/office/officeart/2009/3/layout/RandomtoResultProcess"/>
    <dgm:cxn modelId="{1DD2A01B-CADF-44C6-A29E-3B66FCDE4EC8}" type="presParOf" srcId="{DEC65329-8969-47BF-9ECE-3169DAB5FC9E}" destId="{633440F2-6D66-401F-9FE3-50B8B738E108}" srcOrd="1" destOrd="0" presId="urn:microsoft.com/office/officeart/2009/3/layout/RandomtoResultProcess"/>
    <dgm:cxn modelId="{4C606B62-1444-4CFA-B6CC-F7D59C346404}" type="presParOf" srcId="{633440F2-6D66-401F-9FE3-50B8B738E108}" destId="{5B7BEDC3-5DFF-4447-B8CF-B134982AA2FE}" srcOrd="0" destOrd="0" presId="urn:microsoft.com/office/officeart/2009/3/layout/RandomtoResultProcess"/>
    <dgm:cxn modelId="{84EB757B-3E3D-4D45-B79B-BD90DE7FFB2D}" type="presParOf" srcId="{633440F2-6D66-401F-9FE3-50B8B738E108}" destId="{275E0A90-4954-416E-8203-B72767C39FEB}" srcOrd="1" destOrd="0" presId="urn:microsoft.com/office/officeart/2009/3/layout/RandomtoResultProcess"/>
    <dgm:cxn modelId="{08017EED-6D0F-4DF3-A707-3062BF0D07D0}" type="presParOf" srcId="{DEC65329-8969-47BF-9ECE-3169DAB5FC9E}" destId="{08F99F67-1CB0-4697-A436-DDE9C265E63B}" srcOrd="2" destOrd="0" presId="urn:microsoft.com/office/officeart/2009/3/layout/RandomtoResultProcess"/>
    <dgm:cxn modelId="{219322AB-F3BE-49F3-9AD5-6947F74CADF5}" type="presParOf" srcId="{08F99F67-1CB0-4697-A436-DDE9C265E63B}" destId="{916F96CD-2635-49FC-AB43-388EE2CEEAD4}" srcOrd="0" destOrd="0" presId="urn:microsoft.com/office/officeart/2009/3/layout/RandomtoResultProcess"/>
    <dgm:cxn modelId="{71E9762C-7E53-49DF-B884-D661B9C6CA06}" type="presParOf" srcId="{08F99F67-1CB0-4697-A436-DDE9C265E63B}" destId="{0A3556BD-5C1D-4C8E-8B2F-CB821DB73EDE}" srcOrd="1" destOrd="0" presId="urn:microsoft.com/office/officeart/2009/3/layout/RandomtoResultProcess"/>
    <dgm:cxn modelId="{1F059D35-B96D-4DA5-9EAA-686C5DB0C067}" type="presParOf" srcId="{DEC65329-8969-47BF-9ECE-3169DAB5FC9E}" destId="{6123051F-5F02-444B-B9AC-83C840D9B1C1}" srcOrd="3" destOrd="0" presId="urn:microsoft.com/office/officeart/2009/3/layout/RandomtoResultProcess"/>
    <dgm:cxn modelId="{0ABFACA6-D11D-49DA-B997-112CEB21DE89}" type="presParOf" srcId="{6123051F-5F02-444B-B9AC-83C840D9B1C1}" destId="{10F436B2-7851-440C-A66B-1000FD8BC8DA}" srcOrd="0" destOrd="0" presId="urn:microsoft.com/office/officeart/2009/3/layout/RandomtoResultProcess"/>
    <dgm:cxn modelId="{2F0D79A9-9A65-4A4A-892C-8A5F90DEC2A2}" type="presParOf" srcId="{6123051F-5F02-444B-B9AC-83C840D9B1C1}" destId="{BCEEC231-6F44-4775-9CFB-5BE925ABA1B5}" srcOrd="1" destOrd="0" presId="urn:microsoft.com/office/officeart/2009/3/layout/RandomtoResultProcess"/>
    <dgm:cxn modelId="{0FA59C5D-D7FE-4369-8F82-4E9E4DC882F6}" type="presParOf" srcId="{DEC65329-8969-47BF-9ECE-3169DAB5FC9E}" destId="{ACF4ADFF-A821-4840-9B90-456FB06ED519}" srcOrd="4" destOrd="0" presId="urn:microsoft.com/office/officeart/2009/3/layout/RandomtoResultProcess"/>
    <dgm:cxn modelId="{05878C30-96B0-4B0C-8C9C-2D9216AE4CD9}" type="presParOf" srcId="{ACF4ADFF-A821-4840-9B90-456FB06ED519}" destId="{83671A93-CD1E-4986-9BF4-FC3144D10F26}" srcOrd="0" destOrd="0" presId="urn:microsoft.com/office/officeart/2009/3/layout/RandomtoResultProcess"/>
    <dgm:cxn modelId="{52D79C2F-027B-4BF5-B63E-5AF71C931339}" type="presParOf" srcId="{ACF4ADFF-A821-4840-9B90-456FB06ED519}" destId="{896ED9AA-9B10-4441-9B1A-D759580A019E}" srcOrd="1" destOrd="0" presId="urn:microsoft.com/office/officeart/2009/3/layout/RandomtoResultProcess"/>
    <dgm:cxn modelId="{920776CD-E81A-4FD1-8A91-2EAB509F6F72}" type="presParOf" srcId="{ACF4ADFF-A821-4840-9B90-456FB06ED519}" destId="{367E31DC-62DE-49F4-BA4B-98BB14D5DA74}" srcOrd="2" destOrd="0" presId="urn:microsoft.com/office/officeart/2009/3/layout/RandomtoResultProcess"/>
    <dgm:cxn modelId="{BD7C4918-573E-4B32-879F-1CABCEA551C5}" type="presParOf" srcId="{DEC65329-8969-47BF-9ECE-3169DAB5FC9E}" destId="{F28FDBD9-CF24-49E2-9DAE-3C97890F3E3D}" srcOrd="5" destOrd="0" presId="urn:microsoft.com/office/officeart/2009/3/layout/RandomtoResultProcess"/>
    <dgm:cxn modelId="{3EA1B621-D083-4F47-A847-B4F6CD336544}" type="presParOf" srcId="{F28FDBD9-CF24-49E2-9DAE-3C97890F3E3D}" destId="{288EDCA4-C0EE-415A-9C17-A2984239DE4D}" srcOrd="0" destOrd="0" presId="urn:microsoft.com/office/officeart/2009/3/layout/RandomtoResultProcess"/>
    <dgm:cxn modelId="{53F42BF7-A649-499E-B9A2-D1C2D802D1EF}" type="presParOf" srcId="{F28FDBD9-CF24-49E2-9DAE-3C97890F3E3D}" destId="{3B0BED0D-8246-44E7-AB38-4FA69B19B21A}" srcOrd="1" destOrd="0" presId="urn:microsoft.com/office/officeart/2009/3/layout/RandomtoResultProcess"/>
    <dgm:cxn modelId="{ED2810A6-1461-4C44-BA58-9B00B26DF911}" type="presParOf" srcId="{DEC65329-8969-47BF-9ECE-3169DAB5FC9E}" destId="{B3686930-8B4D-4AB0-9427-E3259A373000}" srcOrd="6" destOrd="0" presId="urn:microsoft.com/office/officeart/2009/3/layout/RandomtoResultProcess"/>
    <dgm:cxn modelId="{2ADF6B2C-3CA1-4FF5-AAE5-80436BC536CB}" type="presParOf" srcId="{B3686930-8B4D-4AB0-9427-E3259A373000}" destId="{67B329B1-069C-4461-B10A-147C582D253B}" srcOrd="0" destOrd="0" presId="urn:microsoft.com/office/officeart/2009/3/layout/RandomtoResultProcess"/>
    <dgm:cxn modelId="{F018F9AF-CEA9-4A3E-A7F8-3A9D046AB494}" type="presParOf" srcId="{B3686930-8B4D-4AB0-9427-E3259A373000}" destId="{B55E5A4A-B3BF-4FED-BAF9-F60086FF011E}" srcOrd="1" destOrd="0" presId="urn:microsoft.com/office/officeart/2009/3/layout/RandomtoResultProcess"/>
    <dgm:cxn modelId="{22448E5B-CC99-4C54-A6D4-700CE070BB39}" type="presParOf" srcId="{B3686930-8B4D-4AB0-9427-E3259A373000}" destId="{0CF24621-B8AE-4AE1-B22A-5D7CCF6805BB}" srcOrd="2" destOrd="0" presId="urn:microsoft.com/office/officeart/2009/3/layout/RandomtoResultProcess"/>
    <dgm:cxn modelId="{E4ED0669-3682-44EC-A849-D52447F40206}" type="presParOf" srcId="{DEC65329-8969-47BF-9ECE-3169DAB5FC9E}" destId="{2A271C64-D666-41E8-8AF1-B1486F45A9BE}" srcOrd="7" destOrd="0" presId="urn:microsoft.com/office/officeart/2009/3/layout/RandomtoResultProcess"/>
    <dgm:cxn modelId="{AB3FE6DB-BDBF-4BC2-B667-3E8B51A8CB59}" type="presParOf" srcId="{2A271C64-D666-41E8-8AF1-B1486F45A9BE}" destId="{C4620129-A203-422B-A460-E057B0416658}" srcOrd="0" destOrd="0" presId="urn:microsoft.com/office/officeart/2009/3/layout/RandomtoResultProcess"/>
    <dgm:cxn modelId="{C28F1618-5974-4A61-B197-D7A73990E184}" type="presParOf" srcId="{2A271C64-D666-41E8-8AF1-B1486F45A9BE}" destId="{2B497247-72DA-490F-A6B4-F940AFFE2F5E}" srcOrd="1" destOrd="0" presId="urn:microsoft.com/office/officeart/2009/3/layout/RandomtoResultProcess"/>
    <dgm:cxn modelId="{E4BA54B3-AB91-4514-B688-110E0DC28E37}" type="presParOf" srcId="{DEC65329-8969-47BF-9ECE-3169DAB5FC9E}" destId="{25B7CFB1-EFE1-4223-B4F6-A06E419F1010}" srcOrd="8" destOrd="0" presId="urn:microsoft.com/office/officeart/2009/3/layout/RandomtoResultProcess"/>
    <dgm:cxn modelId="{7819A98F-6C17-4763-8381-1A2C6084E642}" type="presParOf" srcId="{25B7CFB1-EFE1-4223-B4F6-A06E419F1010}" destId="{1FC2CC2C-C6BB-472E-96D1-AEFD7C3B8AA9}" srcOrd="0" destOrd="0" presId="urn:microsoft.com/office/officeart/2009/3/layout/RandomtoResultProcess"/>
    <dgm:cxn modelId="{297EDB1E-BDBF-46DC-B78E-E99AB5987171}" type="presParOf" srcId="{25B7CFB1-EFE1-4223-B4F6-A06E419F1010}" destId="{62F5F817-667D-49CC-864F-400F690A8660}"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2A5FA-7BE0-4E9F-9858-F54BC1440203}">
      <dsp:nvSpPr>
        <dsp:cNvPr id="0" name=""/>
        <dsp:cNvSpPr/>
      </dsp:nvSpPr>
      <dsp:spPr>
        <a:xfrm>
          <a:off x="88980" y="1005949"/>
          <a:ext cx="1692496" cy="702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ysClr val="windowText" lastClr="000000">
                  <a:hueOff val="0"/>
                  <a:satOff val="0"/>
                  <a:lumOff val="0"/>
                  <a:alphaOff val="0"/>
                </a:sysClr>
              </a:solidFill>
              <a:latin typeface="Bodomi"/>
              <a:ea typeface="+mn-ea"/>
              <a:cs typeface="+mn-cs"/>
            </a:rPr>
            <a:t>MCO</a:t>
          </a:r>
        </a:p>
      </dsp:txBody>
      <dsp:txXfrm>
        <a:off x="88980" y="1005949"/>
        <a:ext cx="1692496" cy="702369"/>
      </dsp:txXfrm>
    </dsp:sp>
    <dsp:sp modelId="{374C54BB-B8C4-475A-A5E8-28FEF9E8FA0B}">
      <dsp:nvSpPr>
        <dsp:cNvPr id="0" name=""/>
        <dsp:cNvSpPr/>
      </dsp:nvSpPr>
      <dsp:spPr>
        <a:xfrm>
          <a:off x="77418" y="1203058"/>
          <a:ext cx="107704" cy="107704"/>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B3FDC441-99DD-4C4D-923C-EB310BCC278F}">
      <dsp:nvSpPr>
        <dsp:cNvPr id="0" name=""/>
        <dsp:cNvSpPr/>
      </dsp:nvSpPr>
      <dsp:spPr>
        <a:xfrm>
          <a:off x="54338" y="987706"/>
          <a:ext cx="107704" cy="107704"/>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EB90545E-EB30-4FE1-9989-DF3FE4C7868D}">
      <dsp:nvSpPr>
        <dsp:cNvPr id="0" name=""/>
        <dsp:cNvSpPr/>
      </dsp:nvSpPr>
      <dsp:spPr>
        <a:xfrm>
          <a:off x="667224" y="666659"/>
          <a:ext cx="169249" cy="16924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8EE04389-5628-4516-A2EE-49451BAC5742}">
      <dsp:nvSpPr>
        <dsp:cNvPr id="0" name=""/>
        <dsp:cNvSpPr/>
      </dsp:nvSpPr>
      <dsp:spPr>
        <a:xfrm>
          <a:off x="869237" y="738948"/>
          <a:ext cx="107704" cy="107704"/>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2BCF5DDE-24B3-4DC7-94D2-2FDBB9DF89F2}">
      <dsp:nvSpPr>
        <dsp:cNvPr id="0" name=""/>
        <dsp:cNvSpPr/>
      </dsp:nvSpPr>
      <dsp:spPr>
        <a:xfrm flipV="1">
          <a:off x="1089757" y="770055"/>
          <a:ext cx="123274" cy="45488"/>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B0863810-0EFC-4D96-B1A9-1F3DE9E58F24}">
      <dsp:nvSpPr>
        <dsp:cNvPr id="0" name=""/>
        <dsp:cNvSpPr/>
      </dsp:nvSpPr>
      <dsp:spPr>
        <a:xfrm>
          <a:off x="1225808" y="738947"/>
          <a:ext cx="107704" cy="107704"/>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31435013-9C49-41D0-AD23-32C3CE96DA6E}">
      <dsp:nvSpPr>
        <dsp:cNvPr id="0" name=""/>
        <dsp:cNvSpPr/>
      </dsp:nvSpPr>
      <dsp:spPr>
        <a:xfrm>
          <a:off x="1312027" y="762026"/>
          <a:ext cx="169249" cy="16924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73EF8345-6320-4EC3-992C-58DC6C93C293}">
      <dsp:nvSpPr>
        <dsp:cNvPr id="0" name=""/>
        <dsp:cNvSpPr/>
      </dsp:nvSpPr>
      <dsp:spPr>
        <a:xfrm>
          <a:off x="1490846" y="960934"/>
          <a:ext cx="107704" cy="107704"/>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1B61D44E-F2C5-4019-B554-A5387074E9B5}">
      <dsp:nvSpPr>
        <dsp:cNvPr id="0" name=""/>
        <dsp:cNvSpPr/>
      </dsp:nvSpPr>
      <dsp:spPr>
        <a:xfrm>
          <a:off x="1678166" y="1357066"/>
          <a:ext cx="107704" cy="107704"/>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02EDE470-1123-4183-8B1B-6481600A4763}">
      <dsp:nvSpPr>
        <dsp:cNvPr id="0" name=""/>
        <dsp:cNvSpPr/>
      </dsp:nvSpPr>
      <dsp:spPr>
        <a:xfrm flipV="1">
          <a:off x="143886" y="625794"/>
          <a:ext cx="348493" cy="265180"/>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5DFFC2B3-A5A7-4BCA-BD18-DD3C34881BCA}">
      <dsp:nvSpPr>
        <dsp:cNvPr id="0" name=""/>
        <dsp:cNvSpPr/>
      </dsp:nvSpPr>
      <dsp:spPr>
        <a:xfrm>
          <a:off x="96173" y="1431560"/>
          <a:ext cx="107704" cy="107704"/>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F7D4D249-D07F-4CAA-AA28-DCF0E8E75CF3}">
      <dsp:nvSpPr>
        <dsp:cNvPr id="0" name=""/>
        <dsp:cNvSpPr/>
      </dsp:nvSpPr>
      <dsp:spPr>
        <a:xfrm>
          <a:off x="264188" y="1809391"/>
          <a:ext cx="169249" cy="16924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641AF37F-E5F4-4D36-85AD-77F87599C4C4}">
      <dsp:nvSpPr>
        <dsp:cNvPr id="0" name=""/>
        <dsp:cNvSpPr/>
      </dsp:nvSpPr>
      <dsp:spPr>
        <a:xfrm>
          <a:off x="472437" y="1876645"/>
          <a:ext cx="223800" cy="223800"/>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F17B6DA0-8FAD-4761-9EE8-65BA6EB8F90C}">
      <dsp:nvSpPr>
        <dsp:cNvPr id="0" name=""/>
        <dsp:cNvSpPr/>
      </dsp:nvSpPr>
      <dsp:spPr>
        <a:xfrm>
          <a:off x="842466" y="2013051"/>
          <a:ext cx="107704" cy="107704"/>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91F84F8F-724D-4F6A-AFD2-6603BCAE8AF0}">
      <dsp:nvSpPr>
        <dsp:cNvPr id="0" name=""/>
        <dsp:cNvSpPr/>
      </dsp:nvSpPr>
      <dsp:spPr>
        <a:xfrm>
          <a:off x="870497" y="1817028"/>
          <a:ext cx="169249" cy="169249"/>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4F23DEFB-FDA7-4A21-96A0-6C8172226768}">
      <dsp:nvSpPr>
        <dsp:cNvPr id="0" name=""/>
        <dsp:cNvSpPr/>
      </dsp:nvSpPr>
      <dsp:spPr>
        <a:xfrm>
          <a:off x="1118132" y="1995846"/>
          <a:ext cx="107704" cy="107704"/>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8FE8A2CB-FB8C-4CCE-9FC4-956E7814D6E8}">
      <dsp:nvSpPr>
        <dsp:cNvPr id="0" name=""/>
        <dsp:cNvSpPr/>
      </dsp:nvSpPr>
      <dsp:spPr>
        <a:xfrm>
          <a:off x="1281170" y="1814203"/>
          <a:ext cx="223800" cy="223800"/>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48085C53-4E0F-4829-B0A9-9BC618997392}">
      <dsp:nvSpPr>
        <dsp:cNvPr id="0" name=""/>
        <dsp:cNvSpPr/>
      </dsp:nvSpPr>
      <dsp:spPr>
        <a:xfrm>
          <a:off x="1535689" y="1725102"/>
          <a:ext cx="139876" cy="139876"/>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sp>
    <dsp:sp modelId="{5B7BEDC3-5DFF-4447-B8CF-B134982AA2FE}">
      <dsp:nvSpPr>
        <dsp:cNvPr id="0" name=""/>
        <dsp:cNvSpPr/>
      </dsp:nvSpPr>
      <dsp:spPr>
        <a:xfrm>
          <a:off x="1629397" y="861872"/>
          <a:ext cx="497062" cy="948945"/>
        </a:xfrm>
        <a:prstGeom prst="chevron">
          <a:avLst>
            <a:gd name="adj" fmla="val 62310"/>
          </a:avLst>
        </a:prstGeom>
        <a:solidFill>
          <a:srgbClr val="2683C6"/>
        </a:solidFill>
        <a:ln w="40000" cap="flat" cmpd="sng" algn="ctr">
          <a:solidFill>
            <a:srgbClr val="2683C6">
              <a:shade val="50000"/>
            </a:srgb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sp>
    <dsp:sp modelId="{916F96CD-2635-49FC-AB43-388EE2CEEAD4}">
      <dsp:nvSpPr>
        <dsp:cNvPr id="0" name=""/>
        <dsp:cNvSpPr/>
      </dsp:nvSpPr>
      <dsp:spPr>
        <a:xfrm>
          <a:off x="1962008" y="930609"/>
          <a:ext cx="1813919" cy="948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b="0" kern="1200" dirty="0">
              <a:solidFill>
                <a:sysClr val="windowText" lastClr="000000">
                  <a:hueOff val="0"/>
                  <a:satOff val="0"/>
                  <a:lumOff val="0"/>
                  <a:alphaOff val="0"/>
                </a:sysClr>
              </a:solidFill>
              <a:latin typeface="Bodomi"/>
              <a:ea typeface="+mn-ea"/>
              <a:cs typeface="+mn-cs"/>
            </a:rPr>
            <a:t>Test de stationnarité</a:t>
          </a:r>
        </a:p>
      </dsp:txBody>
      <dsp:txXfrm>
        <a:off x="1962008" y="930609"/>
        <a:ext cx="1813919" cy="948936"/>
      </dsp:txXfrm>
    </dsp:sp>
    <dsp:sp modelId="{10F436B2-7851-440C-A66B-1000FD8BC8DA}">
      <dsp:nvSpPr>
        <dsp:cNvPr id="0" name=""/>
        <dsp:cNvSpPr/>
      </dsp:nvSpPr>
      <dsp:spPr>
        <a:xfrm>
          <a:off x="3741559" y="877131"/>
          <a:ext cx="497062" cy="948945"/>
        </a:xfrm>
        <a:prstGeom prst="chevron">
          <a:avLst>
            <a:gd name="adj" fmla="val 62310"/>
          </a:avLst>
        </a:prstGeom>
        <a:solidFill>
          <a:srgbClr val="2683C6"/>
        </a:solidFill>
        <a:ln w="40000" cap="flat" cmpd="sng" algn="ctr">
          <a:solidFill>
            <a:srgbClr val="2683C6">
              <a:shade val="50000"/>
            </a:srgb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sp>
    <dsp:sp modelId="{83671A93-CD1E-4986-9BF4-FC3144D10F26}">
      <dsp:nvSpPr>
        <dsp:cNvPr id="0" name=""/>
        <dsp:cNvSpPr/>
      </dsp:nvSpPr>
      <dsp:spPr>
        <a:xfrm>
          <a:off x="4221612" y="749695"/>
          <a:ext cx="2424967" cy="131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b="0" kern="1200" dirty="0">
              <a:solidFill>
                <a:sysClr val="windowText" lastClr="000000">
                  <a:hueOff val="0"/>
                  <a:satOff val="0"/>
                  <a:lumOff val="0"/>
                  <a:alphaOff val="0"/>
                </a:sysClr>
              </a:solidFill>
              <a:latin typeface="Bodomi"/>
              <a:ea typeface="+mn-ea"/>
              <a:cs typeface="+mn-cs"/>
            </a:rPr>
            <a:t>Test d’effet individuels et temporelles(Fisher)</a:t>
          </a:r>
        </a:p>
      </dsp:txBody>
      <dsp:txXfrm>
        <a:off x="4221612" y="749695"/>
        <a:ext cx="2424967" cy="1310766"/>
      </dsp:txXfrm>
    </dsp:sp>
    <dsp:sp modelId="{896ED9AA-9B10-4441-9B1A-D759580A019E}">
      <dsp:nvSpPr>
        <dsp:cNvPr id="0" name=""/>
        <dsp:cNvSpPr/>
      </dsp:nvSpPr>
      <dsp:spPr>
        <a:xfrm>
          <a:off x="4292145" y="2263772"/>
          <a:ext cx="2357592" cy="1385291"/>
        </a:xfrm>
        <a:prstGeom prst="rect">
          <a:avLst/>
        </a:prstGeom>
        <a:solidFill>
          <a:sysClr val="window" lastClr="FFFFFF"/>
        </a:solidFill>
        <a:ln w="40000" cap="flat" cmpd="sng" algn="ctr">
          <a:solidFill>
            <a:srgbClr val="2683C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b="0" kern="1200" dirty="0">
              <a:solidFill>
                <a:sysClr val="windowText" lastClr="000000">
                  <a:hueOff val="0"/>
                  <a:satOff val="0"/>
                  <a:lumOff val="0"/>
                  <a:alphaOff val="0"/>
                </a:sysClr>
              </a:solidFill>
              <a:latin typeface="Bodomi"/>
              <a:ea typeface="+mn-ea"/>
              <a:cs typeface="+mn-cs"/>
            </a:rPr>
            <a:t>Ho : Absence d’effet individuels et temporelles </a:t>
          </a:r>
          <a:r>
            <a:rPr lang="fr-FR" sz="2400" b="0" kern="1200" dirty="0" err="1">
              <a:solidFill>
                <a:sysClr val="windowText" lastClr="000000">
                  <a:hueOff val="0"/>
                  <a:satOff val="0"/>
                  <a:lumOff val="0"/>
                  <a:alphaOff val="0"/>
                </a:sysClr>
              </a:solidFill>
              <a:latin typeface="Bodomi"/>
              <a:ea typeface="+mn-ea"/>
              <a:cs typeface="+mn-cs"/>
            </a:rPr>
            <a:t>sssi</a:t>
          </a:r>
          <a:r>
            <a:rPr lang="fr-FR" sz="2400" b="0" kern="1200" dirty="0">
              <a:solidFill>
                <a:sysClr val="windowText" lastClr="000000">
                  <a:hueOff val="0"/>
                  <a:satOff val="0"/>
                  <a:lumOff val="0"/>
                  <a:alphaOff val="0"/>
                </a:sysClr>
              </a:solidFill>
              <a:latin typeface="Bodomi"/>
              <a:ea typeface="+mn-ea"/>
              <a:cs typeface="+mn-cs"/>
            </a:rPr>
            <a:t> P&gt;0,05</a:t>
          </a:r>
        </a:p>
      </dsp:txBody>
      <dsp:txXfrm>
        <a:off x="4292145" y="2263772"/>
        <a:ext cx="2357592" cy="1385291"/>
      </dsp:txXfrm>
    </dsp:sp>
    <dsp:sp modelId="{288EDCA4-C0EE-415A-9C17-A2984239DE4D}">
      <dsp:nvSpPr>
        <dsp:cNvPr id="0" name=""/>
        <dsp:cNvSpPr/>
      </dsp:nvSpPr>
      <dsp:spPr>
        <a:xfrm>
          <a:off x="6666526" y="877131"/>
          <a:ext cx="497062" cy="948945"/>
        </a:xfrm>
        <a:prstGeom prst="chevron">
          <a:avLst>
            <a:gd name="adj" fmla="val 62310"/>
          </a:avLst>
        </a:prstGeom>
        <a:solidFill>
          <a:srgbClr val="2683C6"/>
        </a:solidFill>
        <a:ln w="40000" cap="flat" cmpd="sng" algn="ctr">
          <a:solidFill>
            <a:srgbClr val="2683C6">
              <a:shade val="50000"/>
            </a:srgb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sp>
    <dsp:sp modelId="{67B329B1-069C-4461-B10A-147C582D253B}">
      <dsp:nvSpPr>
        <dsp:cNvPr id="0" name=""/>
        <dsp:cNvSpPr/>
      </dsp:nvSpPr>
      <dsp:spPr>
        <a:xfrm>
          <a:off x="7426425" y="737401"/>
          <a:ext cx="2435229" cy="131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b="0" kern="1200" dirty="0">
              <a:solidFill>
                <a:sysClr val="windowText" lastClr="000000">
                  <a:hueOff val="0"/>
                  <a:satOff val="0"/>
                  <a:lumOff val="0"/>
                  <a:alphaOff val="0"/>
                </a:sysClr>
              </a:solidFill>
              <a:latin typeface="Bodomi"/>
              <a:ea typeface="+mn-ea"/>
              <a:cs typeface="+mn-cs"/>
            </a:rPr>
            <a:t>Test de  spécification du modèle (Hausman)</a:t>
          </a:r>
          <a:endParaRPr lang="fr-FR" sz="1600" b="1" kern="1200" dirty="0">
            <a:solidFill>
              <a:sysClr val="windowText" lastClr="000000">
                <a:hueOff val="0"/>
                <a:satOff val="0"/>
                <a:lumOff val="0"/>
                <a:alphaOff val="0"/>
              </a:sysClr>
            </a:solidFill>
            <a:latin typeface="Bodomi"/>
            <a:ea typeface="+mn-ea"/>
            <a:cs typeface="+mn-cs"/>
          </a:endParaRPr>
        </a:p>
      </dsp:txBody>
      <dsp:txXfrm>
        <a:off x="7426425" y="737401"/>
        <a:ext cx="2435229" cy="1314230"/>
      </dsp:txXfrm>
    </dsp:sp>
    <dsp:sp modelId="{B55E5A4A-B3BF-4FED-BAF9-F60086FF011E}">
      <dsp:nvSpPr>
        <dsp:cNvPr id="0" name=""/>
        <dsp:cNvSpPr/>
      </dsp:nvSpPr>
      <dsp:spPr>
        <a:xfrm>
          <a:off x="7425462" y="2387930"/>
          <a:ext cx="2405242" cy="1106913"/>
        </a:xfrm>
        <a:prstGeom prst="rect">
          <a:avLst/>
        </a:prstGeom>
        <a:solidFill>
          <a:sysClr val="window" lastClr="FFFFFF"/>
        </a:solidFill>
        <a:ln w="40000" cap="flat" cmpd="sng" algn="ctr">
          <a:solidFill>
            <a:srgbClr val="2683C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b="0" kern="1200" dirty="0">
              <a:solidFill>
                <a:sysClr val="windowText" lastClr="000000">
                  <a:hueOff val="0"/>
                  <a:satOff val="0"/>
                  <a:lumOff val="0"/>
                  <a:alphaOff val="0"/>
                </a:sysClr>
              </a:solidFill>
              <a:latin typeface="Bodomi"/>
              <a:ea typeface="+mn-ea"/>
              <a:cs typeface="+mn-cs"/>
            </a:rPr>
            <a:t>Ho : modèle à effet aléatoire </a:t>
          </a:r>
          <a:r>
            <a:rPr lang="fr-FR" sz="2400" b="0" kern="1200" dirty="0" err="1">
              <a:solidFill>
                <a:sysClr val="windowText" lastClr="000000">
                  <a:hueOff val="0"/>
                  <a:satOff val="0"/>
                  <a:lumOff val="0"/>
                  <a:alphaOff val="0"/>
                </a:sysClr>
              </a:solidFill>
              <a:latin typeface="Bodomi"/>
              <a:ea typeface="+mn-ea"/>
              <a:cs typeface="+mn-cs"/>
            </a:rPr>
            <a:t>sssi</a:t>
          </a:r>
          <a:r>
            <a:rPr lang="fr-FR" sz="2400" b="0" kern="1200" dirty="0">
              <a:solidFill>
                <a:sysClr val="windowText" lastClr="000000">
                  <a:hueOff val="0"/>
                  <a:satOff val="0"/>
                  <a:lumOff val="0"/>
                  <a:alphaOff val="0"/>
                </a:sysClr>
              </a:solidFill>
              <a:latin typeface="Bodomi"/>
              <a:ea typeface="+mn-ea"/>
              <a:cs typeface="+mn-cs"/>
            </a:rPr>
            <a:t> P&gt;0,05</a:t>
          </a:r>
        </a:p>
      </dsp:txBody>
      <dsp:txXfrm>
        <a:off x="7425462" y="2387930"/>
        <a:ext cx="2405242" cy="1106913"/>
      </dsp:txXfrm>
    </dsp:sp>
    <dsp:sp modelId="{C4620129-A203-422B-A460-E057B0416658}">
      <dsp:nvSpPr>
        <dsp:cNvPr id="0" name=""/>
        <dsp:cNvSpPr/>
      </dsp:nvSpPr>
      <dsp:spPr>
        <a:xfrm>
          <a:off x="9822108" y="861872"/>
          <a:ext cx="497062" cy="948945"/>
        </a:xfrm>
        <a:prstGeom prst="chevron">
          <a:avLst>
            <a:gd name="adj" fmla="val 62310"/>
          </a:avLst>
        </a:prstGeom>
        <a:solidFill>
          <a:srgbClr val="2683C6"/>
        </a:solidFill>
        <a:ln w="40000" cap="flat" cmpd="sng" algn="ctr">
          <a:solidFill>
            <a:srgbClr val="2683C6">
              <a:shade val="50000"/>
            </a:srgb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sp>
    <dsp:sp modelId="{1FC2CC2C-C6BB-472E-96D1-AEFD7C3B8AA9}">
      <dsp:nvSpPr>
        <dsp:cNvPr id="0" name=""/>
        <dsp:cNvSpPr/>
      </dsp:nvSpPr>
      <dsp:spPr>
        <a:xfrm>
          <a:off x="10362571" y="861876"/>
          <a:ext cx="1365118" cy="1098503"/>
        </a:xfrm>
        <a:prstGeom prst="ellipse">
          <a:avLst/>
        </a:prstGeom>
        <a:solidFill>
          <a:sysClr val="window" lastClr="FFFFFF">
            <a:hueOff val="0"/>
            <a:satOff val="0"/>
            <a:lumOff val="0"/>
            <a:alphaOff val="0"/>
          </a:sysClr>
        </a:solidFill>
        <a:ln w="31800" cap="flat" cmpd="sng" algn="ctr">
          <a:solidFill>
            <a:srgbClr val="2683C6">
              <a:shade val="80000"/>
              <a:hueOff val="0"/>
              <a:satOff val="0"/>
              <a:lumOff val="0"/>
              <a:alphaOff val="0"/>
            </a:srgbClr>
          </a:solidFill>
          <a:prstDash val="solid"/>
          <a:miter lim="800000"/>
        </a:ln>
        <a:effectLst>
          <a:outerShdw blurRad="50800" dist="25000" dir="5400000" rotWithShape="0">
            <a:sysClr val="window" lastClr="FFFFFF">
              <a:hueOff val="0"/>
              <a:satOff val="0"/>
              <a:lumOff val="0"/>
              <a:alphaOff val="0"/>
              <a:shade val="30000"/>
              <a:satMod val="150000"/>
              <a:alpha val="38000"/>
            </a:sys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fr-FR" sz="1800" b="0" kern="1200" dirty="0">
              <a:solidFill>
                <a:sysClr val="windowText" lastClr="000000">
                  <a:hueOff val="0"/>
                  <a:satOff val="0"/>
                  <a:lumOff val="0"/>
                  <a:alphaOff val="0"/>
                </a:sysClr>
              </a:solidFill>
              <a:latin typeface="Bodomi"/>
              <a:ea typeface="+mn-ea"/>
              <a:cs typeface="+mn-cs"/>
            </a:rPr>
            <a:t>Résultats </a:t>
          </a:r>
          <a:endParaRPr lang="fr-FR" sz="1400" b="0" kern="1200" dirty="0">
            <a:solidFill>
              <a:sysClr val="windowText" lastClr="000000">
                <a:hueOff val="0"/>
                <a:satOff val="0"/>
                <a:lumOff val="0"/>
                <a:alphaOff val="0"/>
              </a:sysClr>
            </a:solidFill>
            <a:latin typeface="Bodomi"/>
            <a:ea typeface="+mn-ea"/>
            <a:cs typeface="+mn-cs"/>
          </a:endParaRPr>
        </a:p>
      </dsp:txBody>
      <dsp:txXfrm>
        <a:off x="10562488" y="1022748"/>
        <a:ext cx="965284" cy="776759"/>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4427C0D-C168-4976-9C7E-2077E02B01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Espace réservé de la date 2">
            <a:extLst>
              <a:ext uri="{FF2B5EF4-FFF2-40B4-BE49-F238E27FC236}">
                <a16:creationId xmlns:a16="http://schemas.microsoft.com/office/drawing/2014/main" id="{92CE4286-ECC9-4EF3-AFE1-52A28E1A9E0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740C7F1D-4E98-403D-9139-D775D9FF8909}" type="datetimeFigureOut">
              <a:rPr lang="fr-FR"/>
              <a:pPr>
                <a:defRPr/>
              </a:pPr>
              <a:t>06/01/2023</a:t>
            </a:fld>
            <a:endParaRPr lang="fr-FR"/>
          </a:p>
        </p:txBody>
      </p:sp>
      <p:sp>
        <p:nvSpPr>
          <p:cNvPr id="4" name="Espace réservé de l'image des diapositives 3">
            <a:extLst>
              <a:ext uri="{FF2B5EF4-FFF2-40B4-BE49-F238E27FC236}">
                <a16:creationId xmlns:a16="http://schemas.microsoft.com/office/drawing/2014/main" id="{750EE920-FD97-4B02-A0C1-95CBD4B35AE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notes 4">
            <a:extLst>
              <a:ext uri="{FF2B5EF4-FFF2-40B4-BE49-F238E27FC236}">
                <a16:creationId xmlns:a16="http://schemas.microsoft.com/office/drawing/2014/main" id="{DA8D9180-7927-40C0-9BAC-E118F14B00B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DCDE717A-57B7-479B-97DD-82980615040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Espace réservé du numéro de diapositive 6">
            <a:extLst>
              <a:ext uri="{FF2B5EF4-FFF2-40B4-BE49-F238E27FC236}">
                <a16:creationId xmlns:a16="http://schemas.microsoft.com/office/drawing/2014/main" id="{F80C4D26-FC28-4E25-AF3B-0B29A27AA46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373528-BF9F-4862-A1FF-4DF023C87806}"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a:extLst>
              <a:ext uri="{FF2B5EF4-FFF2-40B4-BE49-F238E27FC236}">
                <a16:creationId xmlns:a16="http://schemas.microsoft.com/office/drawing/2014/main" id="{C13CB829-2FB8-43A9-B5B0-0B68A7C68C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notes 2">
            <a:extLst>
              <a:ext uri="{FF2B5EF4-FFF2-40B4-BE49-F238E27FC236}">
                <a16:creationId xmlns:a16="http://schemas.microsoft.com/office/drawing/2014/main" id="{119891DC-9B4A-4479-B546-CCBC1F743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dirty="0"/>
          </a:p>
        </p:txBody>
      </p:sp>
      <p:sp>
        <p:nvSpPr>
          <p:cNvPr id="4100" name="Espace réservé du numéro de diapositive 3">
            <a:extLst>
              <a:ext uri="{FF2B5EF4-FFF2-40B4-BE49-F238E27FC236}">
                <a16:creationId xmlns:a16="http://schemas.microsoft.com/office/drawing/2014/main" id="{26E8E182-80E1-4BFD-AFB4-3340A4C0B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FB12B8-03FC-4697-BC4E-44C64B92EAE5}" type="slidenum">
              <a:rPr lang="fr-FR" altLang="fr-FR"/>
              <a:pPr fontAlgn="base">
                <a:spcBef>
                  <a:spcPct val="0"/>
                </a:spcBef>
                <a:spcAft>
                  <a:spcPct val="0"/>
                </a:spcAft>
              </a:pPr>
              <a:t>1</a:t>
            </a:fld>
            <a:endParaRPr lang="fr-FR"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données utilisées pour la réalisation de cette étude sont des données de panel couvrant la période 2005 à 2018 sur les pays de l’UEMOA et du BRICS, et proviennent des </a:t>
            </a:r>
            <a:r>
              <a:rPr lang="fr-FR" sz="1200" b="0" dirty="0">
                <a:ln w="0"/>
                <a:solidFill>
                  <a:schemeClr val="tx1"/>
                </a:solidFill>
              </a:rPr>
              <a:t>bases de donnée</a:t>
            </a:r>
            <a:r>
              <a:rPr lang="fr-FR" sz="1200" b="1" dirty="0">
                <a:ln w="0"/>
                <a:solidFill>
                  <a:schemeClr val="tx1"/>
                </a:solidFill>
              </a:rPr>
              <a:t>s </a:t>
            </a:r>
            <a:r>
              <a:rPr lang="fr-FR" dirty="0"/>
              <a:t>de la banque mondiale,</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10</a:t>
            </a:fld>
            <a:endParaRPr lang="fr-FR"/>
          </a:p>
        </p:txBody>
      </p:sp>
    </p:spTree>
    <p:extLst>
      <p:ext uri="{BB962C8B-B14F-4D97-AF65-F5344CB8AC3E}">
        <p14:creationId xmlns:p14="http://schemas.microsoft.com/office/powerpoint/2010/main" val="3880541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Afin de mieux expliquer la croissance économique à partir du PIB par habitant, 5 variables quantitatives sont intégrées dans notre étude. </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11</a:t>
            </a:fld>
            <a:endParaRPr lang="fr-FR"/>
          </a:p>
        </p:txBody>
      </p:sp>
    </p:spTree>
    <p:extLst>
      <p:ext uri="{BB962C8B-B14F-4D97-AF65-F5344CB8AC3E}">
        <p14:creationId xmlns:p14="http://schemas.microsoft.com/office/powerpoint/2010/main" val="1741878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Notre </a:t>
            </a:r>
            <a:r>
              <a:rPr lang="fr-FR" sz="1800" b="0" i="0" u="none" strike="noStrike" baseline="0" dirty="0">
                <a:solidFill>
                  <a:srgbClr val="000000"/>
                </a:solidFill>
                <a:latin typeface="Times New Roman" panose="02020603050405020304" pitchFamily="18" charset="0"/>
              </a:rPr>
              <a:t>modèle de base retenu est celui de la fonction de croissance de type Cobb-Douglas. </a:t>
            </a:r>
            <a:r>
              <a:rPr lang="fr-FR" sz="1200" b="0" i="0" u="none" strike="noStrike" kern="1200" baseline="0" dirty="0">
                <a:solidFill>
                  <a:schemeClr val="tx1"/>
                </a:solidFill>
                <a:latin typeface="+mn-lt"/>
                <a:ea typeface="+mn-ea"/>
                <a:cs typeface="+mn-cs"/>
              </a:rPr>
              <a:t>En linéarisant et introduisant les autres variables de notre étude nous avons eu le modèle qui suit </a:t>
            </a:r>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12</a:t>
            </a:fld>
            <a:endParaRPr lang="fr-FR"/>
          </a:p>
        </p:txBody>
      </p:sp>
    </p:spTree>
    <p:extLst>
      <p:ext uri="{BB962C8B-B14F-4D97-AF65-F5344CB8AC3E}">
        <p14:creationId xmlns:p14="http://schemas.microsoft.com/office/powerpoint/2010/main" val="275008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estimer la relation de court terme entre la croissance économique et nos variables explicatives, nous avons appliqué deux méthodes d’estimations. La méthode des moindres carrées ordinaires (MCO).</a:t>
            </a:r>
          </a:p>
          <a:p>
            <a:r>
              <a:rPr lang="fr-FR" dirty="0"/>
              <a:t>Pour une meilleure modélisation, nous avons effectué des tests statistiques comme : </a:t>
            </a:r>
          </a:p>
          <a:p>
            <a:r>
              <a:rPr lang="fr-FR" dirty="0"/>
              <a:t>Le </a:t>
            </a:r>
            <a:r>
              <a:rPr lang="fr-FR" b="1" dirty="0"/>
              <a:t>test</a:t>
            </a:r>
            <a:r>
              <a:rPr lang="fr-FR" sz="1200" b="1" dirty="0">
                <a:latin typeface="Perpetua" panose="02020502060401020303" pitchFamily="18" charset="0"/>
              </a:rPr>
              <a:t> de racine unitaire</a:t>
            </a:r>
            <a:r>
              <a:rPr lang="fr-FR" sz="1200" dirty="0">
                <a:latin typeface="Perpetua" panose="02020502060401020303" pitchFamily="18" charset="0"/>
              </a:rPr>
              <a:t> de </a:t>
            </a:r>
            <a:r>
              <a:rPr lang="fr-FR" sz="1200" b="1" dirty="0">
                <a:latin typeface="Perpetua" panose="02020502060401020303" pitchFamily="18" charset="0"/>
              </a:rPr>
              <a:t>Im-Pesaran-Shin</a:t>
            </a:r>
            <a:r>
              <a:rPr lang="fr-FR" sz="1200" dirty="0">
                <a:latin typeface="Perpetua" panose="02020502060401020303" pitchFamily="18" charset="0"/>
              </a:rPr>
              <a:t>. On a retenu les variables non stationnaires. (Pourquoi? : </a:t>
            </a:r>
            <a:r>
              <a:rPr lang="fr-FR" b="0" i="0" dirty="0">
                <a:solidFill>
                  <a:srgbClr val="D1D5DB"/>
                </a:solidFill>
                <a:effectLst/>
                <a:latin typeface="Söhne"/>
              </a:rPr>
              <a:t>Les variables non stationnaires peuvent être utilisées dans une estimation de données de panel lorsqu'on s'intéresse à des phénomènes qui ont une tendance à changer au fil du temps. Elles peuvent être utiles pour capturer l'évolution des caractéristiques des données au fil du temps et ainsi mieux comprendre le comportement des individus ou des unités de l'échantillon.</a:t>
            </a:r>
            <a:r>
              <a:rPr lang="fr-FR" sz="1200" b="0" i="0" dirty="0">
                <a:solidFill>
                  <a:srgbClr val="D1D5DB"/>
                </a:solidFill>
                <a:effectLst/>
                <a:latin typeface="Perpetua" panose="02020502060401020303" pitchFamily="18" charset="0"/>
              </a:rPr>
              <a:t>) Ensuite effectuer le </a:t>
            </a:r>
            <a:r>
              <a:rPr lang="fr-FR" sz="1200" b="1" i="0" dirty="0">
                <a:solidFill>
                  <a:srgbClr val="D1D5DB"/>
                </a:solidFill>
                <a:effectLst/>
                <a:latin typeface="Perpetua" panose="02020502060401020303" pitchFamily="18" charset="0"/>
              </a:rPr>
              <a:t>test de Fisher </a:t>
            </a:r>
            <a:r>
              <a:rPr lang="fr-FR" sz="1200" b="0" i="0" dirty="0">
                <a:solidFill>
                  <a:srgbClr val="D1D5DB"/>
                </a:solidFill>
                <a:effectLst/>
                <a:latin typeface="Perpetua" panose="02020502060401020303" pitchFamily="18" charset="0"/>
              </a:rPr>
              <a:t>afin d’avoir une confirmation sur la présence ou absence d’effet individuel et temporelle dans notre modèle. Et pour finir le </a:t>
            </a:r>
            <a:r>
              <a:rPr lang="fr-FR" sz="1200" b="1" i="0" dirty="0">
                <a:solidFill>
                  <a:srgbClr val="D1D5DB"/>
                </a:solidFill>
                <a:effectLst/>
                <a:latin typeface="Perpetua" panose="02020502060401020303" pitchFamily="18" charset="0"/>
              </a:rPr>
              <a:t>test de Hausman pour le choix du modèle. Entre modèle à effets fixes et modèle à effets aléatoires.</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13</a:t>
            </a:fld>
            <a:endParaRPr lang="fr-FR"/>
          </a:p>
        </p:txBody>
      </p:sp>
    </p:spTree>
    <p:extLst>
      <p:ext uri="{BB962C8B-B14F-4D97-AF65-F5344CB8AC3E}">
        <p14:creationId xmlns:p14="http://schemas.microsoft.com/office/powerpoint/2010/main" val="3548616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valider les différents modèles de notre étude, nous avons effectué deux tests à savoir :</a:t>
            </a:r>
          </a:p>
          <a:p>
            <a:r>
              <a:rPr lang="fr-FR" dirty="0"/>
              <a:t>Le </a:t>
            </a:r>
            <a:r>
              <a:rPr lang="fr-FR" sz="1200" dirty="0">
                <a:ln w="0"/>
                <a:solidFill>
                  <a:schemeClr val="tx1"/>
                </a:solidFill>
              </a:rPr>
              <a:t>Test d’hétéroscédasticité de </a:t>
            </a:r>
            <a:r>
              <a:rPr lang="fr-FR" sz="1200" dirty="0" err="1">
                <a:ln w="0"/>
                <a:solidFill>
                  <a:schemeClr val="tx1"/>
                </a:solidFill>
              </a:rPr>
              <a:t>Breush</a:t>
            </a:r>
            <a:r>
              <a:rPr lang="fr-FR" sz="1200" dirty="0">
                <a:ln w="0"/>
                <a:solidFill>
                  <a:schemeClr val="tx1"/>
                </a:solidFill>
              </a:rPr>
              <a:t>-Pagan et </a:t>
            </a:r>
            <a:r>
              <a:rPr lang="fr-FR" dirty="0"/>
              <a:t> le </a:t>
            </a:r>
            <a:r>
              <a:rPr lang="fr-FR" sz="1200" dirty="0">
                <a:ln w="0"/>
                <a:solidFill>
                  <a:schemeClr val="tx1"/>
                </a:solidFill>
              </a:rPr>
              <a:t>Test d’autocorrélation des erreurs de Durbin-Watson et </a:t>
            </a:r>
            <a:r>
              <a:rPr lang="fr-FR" sz="1200" dirty="0" err="1">
                <a:ln w="0"/>
                <a:solidFill>
                  <a:schemeClr val="tx1"/>
                </a:solidFill>
              </a:rPr>
              <a:t>Wooldbridge</a:t>
            </a:r>
            <a:r>
              <a:rPr lang="fr-FR" sz="1200" dirty="0">
                <a:ln w="0"/>
                <a:solidFill>
                  <a:schemeClr val="tx1"/>
                </a:solidFill>
              </a:rPr>
              <a:t>.</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14</a:t>
            </a:fld>
            <a:endParaRPr lang="fr-FR"/>
          </a:p>
        </p:txBody>
      </p:sp>
    </p:spTree>
    <p:extLst>
      <p:ext uri="{BB962C8B-B14F-4D97-AF65-F5344CB8AC3E}">
        <p14:creationId xmlns:p14="http://schemas.microsoft.com/office/powerpoint/2010/main" val="1402829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Présentation des résultats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Ce tableau présente un résumé des moyennes des variables dans les pays de l'UEMOA et des BRICS. Il nous montre que la moyenne de toutes les variables dans les pays des BRICS sont nettement supérieures à celles observées dans les pays de l'UEMOA. Cependant, on voit une certaine tendance de rapprochement entre les deux groupes de pays pour des variables telles que Le PIB par habitant et la population active. En effet, un écart respectif de 30,12% pour le PIB par habitant et de 24,79% pour la population active.</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15</a:t>
            </a:fld>
            <a:endParaRPr lang="fr-FR"/>
          </a:p>
        </p:txBody>
      </p:sp>
    </p:spTree>
    <p:extLst>
      <p:ext uri="{BB962C8B-B14F-4D97-AF65-F5344CB8AC3E}">
        <p14:creationId xmlns:p14="http://schemas.microsoft.com/office/powerpoint/2010/main" val="349050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Concernant le test de stationnarité IPS on voit que toutes les variables du modèle sont non stationnaires à l’exception de l’ouverture commerciale et l’inflation qui sont des variables stationnaires à niveau.</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16</a:t>
            </a:fld>
            <a:endParaRPr lang="fr-FR"/>
          </a:p>
        </p:txBody>
      </p:sp>
    </p:spTree>
    <p:extLst>
      <p:ext uri="{BB962C8B-B14F-4D97-AF65-F5344CB8AC3E}">
        <p14:creationId xmlns:p14="http://schemas.microsoft.com/office/powerpoint/2010/main" val="6341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Des résultats de l’analyse économétrique, nous retenons : </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dirty="0">
                <a:ln w="0"/>
                <a:solidFill>
                  <a:schemeClr val="tx1"/>
                </a:solidFill>
              </a:rPr>
              <a:t>Contrairement aux pays du BRICS, </a:t>
            </a:r>
            <a:r>
              <a:rPr lang="fr-FR" sz="1200" b="1" dirty="0">
                <a:ln w="0"/>
                <a:solidFill>
                  <a:schemeClr val="tx1"/>
                </a:solidFill>
              </a:rPr>
              <a:t>l’investissement privé </a:t>
            </a:r>
            <a:r>
              <a:rPr lang="fr-FR" sz="1200" dirty="0">
                <a:ln w="0"/>
                <a:solidFill>
                  <a:schemeClr val="tx1"/>
                </a:solidFill>
              </a:rPr>
              <a:t>n’a pas un effet statistiquement supérieure sur la croissance économique des pays de l’UEMOA.</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1" dirty="0">
                <a:ln w="0"/>
                <a:solidFill>
                  <a:schemeClr val="tx1"/>
                </a:solidFill>
              </a:rPr>
              <a:t>Les dépenses publiques </a:t>
            </a:r>
            <a:r>
              <a:rPr lang="fr-FR" sz="1200" dirty="0">
                <a:ln w="0"/>
                <a:solidFill>
                  <a:schemeClr val="tx1"/>
                </a:solidFill>
              </a:rPr>
              <a:t>ont un effet plus significative dans les pays du BRICS que dans les pays de l’UEMOA.</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1" dirty="0">
                <a:ln w="0"/>
                <a:solidFill>
                  <a:schemeClr val="tx1"/>
                </a:solidFill>
              </a:rPr>
              <a:t>La population Active</a:t>
            </a:r>
            <a:r>
              <a:rPr lang="fr-FR" sz="1200" dirty="0">
                <a:ln w="0"/>
                <a:solidFill>
                  <a:schemeClr val="tx1"/>
                </a:solidFill>
              </a:rPr>
              <a:t> à effet statistiquement supérieure sur la croissance économique dans les pays de l’UEMOA que dans les pays du BRICS.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dirty="0">
              <a:ln w="0"/>
              <a:solidFill>
                <a:schemeClr val="tx1"/>
              </a:solidFill>
            </a:endParaRPr>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17</a:t>
            </a:fld>
            <a:endParaRPr lang="fr-FR"/>
          </a:p>
        </p:txBody>
      </p:sp>
    </p:spTree>
    <p:extLst>
      <p:ext uri="{BB962C8B-B14F-4D97-AF65-F5344CB8AC3E}">
        <p14:creationId xmlns:p14="http://schemas.microsoft.com/office/powerpoint/2010/main" val="4224609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Au Regard de ces résultats, et face à la question : </a:t>
            </a:r>
            <a:r>
              <a:rPr lang="fr-FR" sz="1200" b="1" dirty="0"/>
              <a:t>Les hypothèses sont –elles confirmées ?</a:t>
            </a:r>
            <a:endParaRPr lang="fr-FR"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Nous répondons oui, nos trois hypothèses sont confirmées.</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18</a:t>
            </a:fld>
            <a:endParaRPr lang="fr-FR"/>
          </a:p>
        </p:txBody>
      </p:sp>
    </p:spTree>
    <p:extLst>
      <p:ext uri="{BB962C8B-B14F-4D97-AF65-F5344CB8AC3E}">
        <p14:creationId xmlns:p14="http://schemas.microsoft.com/office/powerpoint/2010/main" val="233366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Ainsi pour dynamiser la croissance économique dans les pays de l’UEMOA, nous suggérons aux autorités:</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Sur le court terme, d’</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19</a:t>
            </a:fld>
            <a:endParaRPr lang="fr-FR"/>
          </a:p>
        </p:txBody>
      </p:sp>
    </p:spTree>
    <p:extLst>
      <p:ext uri="{BB962C8B-B14F-4D97-AF65-F5344CB8AC3E}">
        <p14:creationId xmlns:p14="http://schemas.microsoft.com/office/powerpoint/2010/main" val="3064862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a:extLst>
              <a:ext uri="{FF2B5EF4-FFF2-40B4-BE49-F238E27FC236}">
                <a16:creationId xmlns:a16="http://schemas.microsoft.com/office/drawing/2014/main" id="{C13CB829-2FB8-43A9-B5B0-0B68A7C68C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notes 2">
            <a:extLst>
              <a:ext uri="{FF2B5EF4-FFF2-40B4-BE49-F238E27FC236}">
                <a16:creationId xmlns:a16="http://schemas.microsoft.com/office/drawing/2014/main" id="{119891DC-9B4A-4479-B546-CCBC1F743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fr-FR" dirty="0"/>
              <a:t>Bonjour M.,</a:t>
            </a:r>
          </a:p>
          <a:p>
            <a:pPr>
              <a:spcBef>
                <a:spcPct val="0"/>
              </a:spcBef>
            </a:pPr>
            <a:r>
              <a:rPr lang="fr-FR" altLang="fr-FR" dirty="0"/>
              <a:t>Le travail que nous avons ainsi l’immense honneur de vous présenter est intitulé :</a:t>
            </a:r>
            <a:r>
              <a:rPr lang="fr-FR" altLang="fr-FR" b="1" dirty="0"/>
              <a:t> </a:t>
            </a:r>
            <a:r>
              <a:rPr lang="fr-FR" altLang="fr-FR" dirty="0"/>
              <a:t>« </a:t>
            </a:r>
            <a:r>
              <a:rPr lang="fr-FR" altLang="fr-FR" b="1" dirty="0"/>
              <a:t>Analyse comparative des déterminants de la croissance économique des pays de l’UEMOA  et des pays du BRICS</a:t>
            </a:r>
            <a:r>
              <a:rPr lang="fr-FR" altLang="fr-FR" dirty="0"/>
              <a:t> de 2005-2018».</a:t>
            </a:r>
          </a:p>
          <a:p>
            <a:pPr>
              <a:spcBef>
                <a:spcPct val="0"/>
              </a:spcBef>
            </a:pPr>
            <a:endParaRPr lang="fr-FR" altLang="fr-FR" dirty="0"/>
          </a:p>
        </p:txBody>
      </p:sp>
      <p:sp>
        <p:nvSpPr>
          <p:cNvPr id="4100" name="Espace réservé du numéro de diapositive 3">
            <a:extLst>
              <a:ext uri="{FF2B5EF4-FFF2-40B4-BE49-F238E27FC236}">
                <a16:creationId xmlns:a16="http://schemas.microsoft.com/office/drawing/2014/main" id="{26E8E182-80E1-4BFD-AFB4-3340A4C0B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FB12B8-03FC-4697-BC4E-44C64B92EAE5}" type="slidenum">
              <a:rPr lang="fr-FR" altLang="fr-FR"/>
              <a:pPr fontAlgn="base">
                <a:spcBef>
                  <a:spcPct val="0"/>
                </a:spcBef>
                <a:spcAft>
                  <a:spcPct val="0"/>
                </a:spcAft>
              </a:pPr>
              <a:t>2</a:t>
            </a:fld>
            <a:endParaRPr lang="fr-FR" altLang="fr-FR"/>
          </a:p>
        </p:txBody>
      </p:sp>
    </p:spTree>
    <p:extLst>
      <p:ext uri="{BB962C8B-B14F-4D97-AF65-F5344CB8AC3E}">
        <p14:creationId xmlns:p14="http://schemas.microsoft.com/office/powerpoint/2010/main" val="675984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baseline="0" dirty="0"/>
              <a:t>Telle est la substance du travail soumis à votre appréciation.  Vos critiques, remarques et suggestions seront d’un grand apport pour améliorer la qualité de ce travail. </a:t>
            </a:r>
          </a:p>
          <a:p>
            <a:r>
              <a:rPr lang="fr-FR" b="1" baseline="0" dirty="0"/>
              <a:t>Nous vous remercions pour votre attention.</a:t>
            </a:r>
            <a:endParaRPr lang="fr-FR" b="1"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20</a:t>
            </a:fld>
            <a:endParaRPr lang="fr-FR"/>
          </a:p>
        </p:txBody>
      </p:sp>
    </p:spTree>
    <p:extLst>
      <p:ext uri="{BB962C8B-B14F-4D97-AF65-F5344CB8AC3E}">
        <p14:creationId xmlns:p14="http://schemas.microsoft.com/office/powerpoint/2010/main" val="1035443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a:extLst>
              <a:ext uri="{FF2B5EF4-FFF2-40B4-BE49-F238E27FC236}">
                <a16:creationId xmlns:a16="http://schemas.microsoft.com/office/drawing/2014/main" id="{C13CB829-2FB8-43A9-B5B0-0B68A7C68C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notes 2">
            <a:extLst>
              <a:ext uri="{FF2B5EF4-FFF2-40B4-BE49-F238E27FC236}">
                <a16:creationId xmlns:a16="http://schemas.microsoft.com/office/drawing/2014/main" id="{119891DC-9B4A-4479-B546-CCBC1F743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dirty="0"/>
          </a:p>
        </p:txBody>
      </p:sp>
      <p:sp>
        <p:nvSpPr>
          <p:cNvPr id="4100" name="Espace réservé du numéro de diapositive 3">
            <a:extLst>
              <a:ext uri="{FF2B5EF4-FFF2-40B4-BE49-F238E27FC236}">
                <a16:creationId xmlns:a16="http://schemas.microsoft.com/office/drawing/2014/main" id="{26E8E182-80E1-4BFD-AFB4-3340A4C0B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FB12B8-03FC-4697-BC4E-44C64B92EAE5}" type="slidenum">
              <a:rPr lang="fr-FR" altLang="fr-FR"/>
              <a:pPr fontAlgn="base">
                <a:spcBef>
                  <a:spcPct val="0"/>
                </a:spcBef>
                <a:spcAft>
                  <a:spcPct val="0"/>
                </a:spcAft>
              </a:pPr>
              <a:t>21</a:t>
            </a:fld>
            <a:endParaRPr lang="fr-FR" altLang="fr-FR"/>
          </a:p>
        </p:txBody>
      </p:sp>
    </p:spTree>
    <p:extLst>
      <p:ext uri="{BB962C8B-B14F-4D97-AF65-F5344CB8AC3E}">
        <p14:creationId xmlns:p14="http://schemas.microsoft.com/office/powerpoint/2010/main" val="112406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a:extLst>
              <a:ext uri="{FF2B5EF4-FFF2-40B4-BE49-F238E27FC236}">
                <a16:creationId xmlns:a16="http://schemas.microsoft.com/office/drawing/2014/main" id="{4BB6D75D-6367-48EB-A770-F68A27378C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Espace réservé des notes 2">
            <a:extLst>
              <a:ext uri="{FF2B5EF4-FFF2-40B4-BE49-F238E27FC236}">
                <a16:creationId xmlns:a16="http://schemas.microsoft.com/office/drawing/2014/main" id="{2D72B5E6-E0E2-4E3F-9816-2843436F43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fr-FR" dirty="0"/>
              <a:t>Partant des faits et constats ayant motivés nos recherches, nous présenterons successivement les objectifs, les hypothèses et la méthodologie adoptée. Suivra ensuite la présentation des résultats qui nous permettra de formuler des préconisations opérationnelles,</a:t>
            </a:r>
          </a:p>
        </p:txBody>
      </p:sp>
      <p:sp>
        <p:nvSpPr>
          <p:cNvPr id="6148" name="Espace réservé du numéro de diapositive 3">
            <a:extLst>
              <a:ext uri="{FF2B5EF4-FFF2-40B4-BE49-F238E27FC236}">
                <a16:creationId xmlns:a16="http://schemas.microsoft.com/office/drawing/2014/main" id="{D4D3563D-80B9-4AEC-8A01-A7A68801B2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F216878-EF68-477B-8265-BBD921287D11}" type="slidenum">
              <a:rPr lang="fr-FR" altLang="fr-FR"/>
              <a:pPr fontAlgn="base">
                <a:spcBef>
                  <a:spcPct val="0"/>
                </a:spcBef>
                <a:spcAft>
                  <a:spcPct val="0"/>
                </a:spcAft>
              </a:pPr>
              <a:t>3</a:t>
            </a:fld>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Après la récession économique de 1980, les pays de l’Est asiatique comme le Japon, la Taiwan et la Corée du Sud se sont lancés dans l’investissement de l’infrastructure rural et aussi dans des reformes agricoles ainsi que dans les aspects organisationnels et institutionnels du développement rural. Aujourd’hui, ses pays qui étaient auparavant des Pays en développement, ont connu une nouvelle impulsion et s’écarte remarquablement des pays sous-développés sur le plan mondial. Le Brésil, la Russie, l’Inde, la Chine et l’Afrique de Sud (BRICS) constituent une force économique majeure avec 42,1% de la population mondiale à leurs actifs. </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4</a:t>
            </a:fld>
            <a:endParaRPr lang="fr-FR"/>
          </a:p>
        </p:txBody>
      </p:sp>
    </p:spTree>
    <p:extLst>
      <p:ext uri="{BB962C8B-B14F-4D97-AF65-F5344CB8AC3E}">
        <p14:creationId xmlns:p14="http://schemas.microsoft.com/office/powerpoint/2010/main" val="3594620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revanche, les pays africains, en particulier, ceux de l’UEMOA ayant subi la même récession économique sont à la traîne. En effet, sur 66 millions d’habitants en 1997, l’UEMOA ne compte que 3 millions de population active. Soit 4,5%de la population totale. Le chômage, la pauvreté et l’insécurité alimentaire ne cesse de sévir dans ces pays. De plus, selon le classement de l’IDH de 2013 réalisé par le PNUD, les pays de l’UEMOA font partie des 50 derniers pays.</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5</a:t>
            </a:fld>
            <a:endParaRPr lang="fr-FR"/>
          </a:p>
        </p:txBody>
      </p:sp>
    </p:spTree>
    <p:extLst>
      <p:ext uri="{BB962C8B-B14F-4D97-AF65-F5344CB8AC3E}">
        <p14:creationId xmlns:p14="http://schemas.microsoft.com/office/powerpoint/2010/main" val="1667366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graphique présente l’évolution du PIB par habitant en moyenne (de dollars) dans les pays de l’UEMOA et les pays du BRICS entre 2005 et 2018. On voit que le PIB par habitant en moyenne des pays du BRICS est largement au-dessus de celui observé dans les pays de l’UEMOA. Cette différence peut être dû à l’influence de plusieurs facteurs sur le plan économique, politique ou social. Nous nous sommes ainsi posés la question de savoir :</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6</a:t>
            </a:fld>
            <a:endParaRPr lang="fr-FR"/>
          </a:p>
        </p:txBody>
      </p:sp>
    </p:spTree>
    <p:extLst>
      <p:ext uri="{BB962C8B-B14F-4D97-AF65-F5344CB8AC3E}">
        <p14:creationId xmlns:p14="http://schemas.microsoft.com/office/powerpoint/2010/main" val="303486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Comment expliquer l’écart de croissance économique entre les pays du BRICS et les pays de l’UEMOA ?</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7</a:t>
            </a:fld>
            <a:endParaRPr lang="fr-FR"/>
          </a:p>
        </p:txBody>
      </p:sp>
    </p:spTree>
    <p:extLst>
      <p:ext uri="{BB962C8B-B14F-4D97-AF65-F5344CB8AC3E}">
        <p14:creationId xmlns:p14="http://schemas.microsoft.com/office/powerpoint/2010/main" val="379401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L’objectif général de ce travail est donc d’expliquer l’écart de croissance entre les pays du BRICS et les pays de l’UEMOA au moyen des variables explicatives.</a:t>
            </a:r>
          </a:p>
          <a:p>
            <a:pPr algn="just"/>
            <a:r>
              <a:rPr lang="fr-FR" dirty="0"/>
              <a:t>Spécifiquement il s’agira d’abord, d’ </a:t>
            </a:r>
            <a:r>
              <a:rPr lang="fr-FR" sz="1200" b="1" dirty="0">
                <a:ln w="0"/>
                <a:solidFill>
                  <a:schemeClr val="tx1"/>
                </a:solidFill>
                <a:latin typeface="Times New Roman" panose="02020603050405020304" pitchFamily="18" charset="0"/>
                <a:cs typeface="Times New Roman" panose="02020603050405020304" pitchFamily="18" charset="0"/>
              </a:rPr>
              <a:t>Estimer l'effet de l'investissement privé à court terme sur la croissance économique respectivement dans les pays de l'UEMOA et du BRICS</a:t>
            </a:r>
            <a:r>
              <a:rPr lang="fr-FR" dirty="0"/>
              <a:t>; Ensuite, </a:t>
            </a:r>
            <a:r>
              <a:rPr lang="fr-FR" b="1" dirty="0"/>
              <a:t>d’</a:t>
            </a:r>
            <a:r>
              <a:rPr lang="fr-FR" sz="1200" b="1" dirty="0">
                <a:ln w="0"/>
                <a:solidFill>
                  <a:schemeClr val="tx1"/>
                </a:solidFill>
                <a:latin typeface="Times New Roman" panose="02020603050405020304" pitchFamily="18" charset="0"/>
                <a:cs typeface="Times New Roman" panose="02020603050405020304" pitchFamily="18" charset="0"/>
              </a:rPr>
              <a:t>Estimer l'effet de la population active à court terme sur la croissance économique respectivement dans les pays de l'UEMOA et du BRICS </a:t>
            </a:r>
            <a:r>
              <a:rPr lang="fr-FR" dirty="0"/>
              <a:t>et enfin, d’</a:t>
            </a:r>
            <a:r>
              <a:rPr lang="fr-FR" sz="1200" dirty="0">
                <a:ln w="0"/>
                <a:solidFill>
                  <a:schemeClr val="tx1"/>
                </a:solidFill>
                <a:latin typeface="Times New Roman" panose="02020603050405020304" pitchFamily="18" charset="0"/>
                <a:cs typeface="Times New Roman" panose="02020603050405020304" pitchFamily="18" charset="0"/>
              </a:rPr>
              <a:t> </a:t>
            </a:r>
            <a:r>
              <a:rPr lang="fr-FR" sz="1200" b="1" dirty="0">
                <a:ln w="0"/>
                <a:solidFill>
                  <a:schemeClr val="tx1"/>
                </a:solidFill>
                <a:latin typeface="Times New Roman" panose="02020603050405020304" pitchFamily="18" charset="0"/>
                <a:cs typeface="Times New Roman" panose="02020603050405020304" pitchFamily="18" charset="0"/>
              </a:rPr>
              <a:t>Estimer l'effet des dépenses publiques à court terme sur la croissance économique respectivement dans les pays de l'UEMOA et des BRICS.</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8</a:t>
            </a:fld>
            <a:endParaRPr lang="fr-FR"/>
          </a:p>
        </p:txBody>
      </p:sp>
    </p:spTree>
    <p:extLst>
      <p:ext uri="{BB962C8B-B14F-4D97-AF65-F5344CB8AC3E}">
        <p14:creationId xmlns:p14="http://schemas.microsoft.com/office/powerpoint/2010/main" val="150487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just"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Pour atteindre ces objectifs, nous avons formulé les hypothèses suivantes :la 1</a:t>
            </a:r>
            <a:r>
              <a:rPr lang="fr-FR" sz="1200" kern="1200" baseline="30000" dirty="0">
                <a:solidFill>
                  <a:schemeClr val="tx1"/>
                </a:solidFill>
                <a:effectLst/>
                <a:latin typeface="+mn-lt"/>
                <a:ea typeface="+mn-ea"/>
                <a:cs typeface="+mn-cs"/>
              </a:rPr>
              <a:t>ère</a:t>
            </a:r>
            <a:r>
              <a:rPr lang="fr-FR" sz="1200" kern="1200" dirty="0">
                <a:solidFill>
                  <a:schemeClr val="tx1"/>
                </a:solidFill>
                <a:effectLst/>
                <a:latin typeface="+mn-lt"/>
                <a:ea typeface="+mn-ea"/>
                <a:cs typeface="+mn-cs"/>
              </a:rPr>
              <a:t> hypothèse est que </a:t>
            </a:r>
            <a:r>
              <a:rPr lang="fr-FR" sz="1200" b="1" dirty="0">
                <a:ln w="0"/>
                <a:solidFill>
                  <a:schemeClr val="tx1"/>
                </a:solidFill>
                <a:latin typeface="Times New Roman" panose="02020603050405020304" pitchFamily="18" charset="0"/>
                <a:cs typeface="Times New Roman" panose="02020603050405020304" pitchFamily="18" charset="0"/>
              </a:rPr>
              <a:t>Comparativement aux pays de l’UEMOA, l'investissement privé a un effet statistiquement plus important sur la croissance économique des pays BRICS à court terme,</a:t>
            </a:r>
            <a:r>
              <a:rPr lang="fr-FR" sz="1200" b="1" dirty="0">
                <a:ln w="0"/>
                <a:solidFill>
                  <a:schemeClr val="tx1"/>
                </a:solidFill>
              </a:rPr>
              <a:t> </a:t>
            </a:r>
            <a:r>
              <a:rPr lang="fr-FR" sz="1200" kern="1200" dirty="0">
                <a:solidFill>
                  <a:schemeClr val="tx1"/>
                </a:solidFill>
                <a:effectLst/>
                <a:latin typeface="+mn-lt"/>
                <a:ea typeface="+mn-ea"/>
                <a:cs typeface="+mn-cs"/>
              </a:rPr>
              <a:t>la 2</a:t>
            </a:r>
            <a:r>
              <a:rPr lang="fr-FR" sz="1200" kern="1200" baseline="30000" dirty="0">
                <a:solidFill>
                  <a:schemeClr val="tx1"/>
                </a:solidFill>
                <a:effectLst/>
                <a:latin typeface="+mn-lt"/>
                <a:ea typeface="+mn-ea"/>
                <a:cs typeface="+mn-cs"/>
              </a:rPr>
              <a:t>ème</a:t>
            </a:r>
            <a:r>
              <a:rPr lang="fr-FR" sz="1200" kern="1200" dirty="0">
                <a:solidFill>
                  <a:schemeClr val="tx1"/>
                </a:solidFill>
                <a:effectLst/>
                <a:latin typeface="+mn-lt"/>
                <a:ea typeface="+mn-ea"/>
                <a:cs typeface="+mn-cs"/>
              </a:rPr>
              <a:t> hypothèse est que </a:t>
            </a:r>
            <a:r>
              <a:rPr lang="fr-FR" sz="1200" b="1" dirty="0">
                <a:ln w="0"/>
                <a:solidFill>
                  <a:schemeClr val="tx1"/>
                </a:solidFill>
              </a:rPr>
              <a:t> </a:t>
            </a:r>
            <a:r>
              <a:rPr lang="fr-FR" sz="1200" b="1" dirty="0">
                <a:ln w="0"/>
                <a:solidFill>
                  <a:schemeClr val="tx1"/>
                </a:solidFill>
                <a:latin typeface="Times New Roman" panose="02020603050405020304" pitchFamily="18" charset="0"/>
                <a:cs typeface="Times New Roman" panose="02020603050405020304" pitchFamily="18" charset="0"/>
              </a:rPr>
              <a:t>La population active a un effet à court terme statistiquement plus important sur la croissance économique dans les pays de l'UEMOA que dans les pays du BRICS,</a:t>
            </a:r>
            <a:r>
              <a:rPr lang="fr-FR" sz="1200" dirty="0">
                <a:ln w="0"/>
                <a:solidFill>
                  <a:schemeClr val="tx1"/>
                </a:solidFill>
                <a:latin typeface="Times New Roman" panose="02020603050405020304" pitchFamily="18" charset="0"/>
                <a:cs typeface="Times New Roman" panose="02020603050405020304" pitchFamily="18" charset="0"/>
              </a:rPr>
              <a:t> </a:t>
            </a:r>
            <a:r>
              <a:rPr lang="fr-FR" sz="1200" b="0" dirty="0">
                <a:ln w="0"/>
                <a:solidFill>
                  <a:schemeClr val="tx1"/>
                </a:solidFill>
              </a:rPr>
              <a:t>la 3</a:t>
            </a:r>
            <a:r>
              <a:rPr lang="fr-FR" sz="1200" b="0" baseline="30000" dirty="0">
                <a:ln w="0"/>
                <a:solidFill>
                  <a:schemeClr val="tx1"/>
                </a:solidFill>
              </a:rPr>
              <a:t>ème</a:t>
            </a:r>
            <a:r>
              <a:rPr lang="fr-FR" sz="1200" b="0" dirty="0">
                <a:ln w="0"/>
                <a:solidFill>
                  <a:schemeClr val="tx1"/>
                </a:solidFill>
              </a:rPr>
              <a:t> hypothèse est que </a:t>
            </a:r>
            <a:r>
              <a:rPr lang="fr-FR" sz="1200" b="1" dirty="0">
                <a:ln w="0"/>
                <a:solidFill>
                  <a:schemeClr val="tx1"/>
                </a:solidFill>
                <a:latin typeface="Times New Roman" panose="02020603050405020304" pitchFamily="18" charset="0"/>
                <a:cs typeface="Times New Roman" panose="02020603050405020304" pitchFamily="18" charset="0"/>
              </a:rPr>
              <a:t>Les dépenses publiques ont un effet statistiquement plus significatif sur la croissance économique à court terme dans les pays BRICS que dans les pays de l'UEMOA.</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b="1" dirty="0">
              <a:ln w="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b="1" dirty="0">
              <a:ln w="0"/>
              <a:solidFill>
                <a:schemeClr val="tx1"/>
              </a:solidFill>
            </a:endParaRP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9</a:t>
            </a:fld>
            <a:endParaRPr lang="fr-FR"/>
          </a:p>
        </p:txBody>
      </p:sp>
    </p:spTree>
    <p:extLst>
      <p:ext uri="{BB962C8B-B14F-4D97-AF65-F5344CB8AC3E}">
        <p14:creationId xmlns:p14="http://schemas.microsoft.com/office/powerpoint/2010/main" val="2633588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E4A5945-C141-459D-97CF-13547B3478A6}"/>
              </a:ext>
            </a:extLst>
          </p:cNvPr>
          <p:cNvSpPr>
            <a:spLocks noGrp="1"/>
          </p:cNvSpPr>
          <p:nvPr>
            <p:ph type="dt" sz="half" idx="10"/>
          </p:nvPr>
        </p:nvSpPr>
        <p:spPr/>
        <p:txBody>
          <a:bodyPr/>
          <a:lstStyle>
            <a:lvl1pPr>
              <a:defRPr/>
            </a:lvl1pPr>
          </a:lstStyle>
          <a:p>
            <a:pPr>
              <a:defRPr/>
            </a:pPr>
            <a:fld id="{A54BB462-85E5-4355-AC0E-09079A95C54D}" type="datetimeFigureOut">
              <a:rPr lang="fr-FR"/>
              <a:pPr>
                <a:defRPr/>
              </a:pPr>
              <a:t>06/01/2023</a:t>
            </a:fld>
            <a:endParaRPr lang="fr-FR"/>
          </a:p>
        </p:txBody>
      </p:sp>
      <p:sp>
        <p:nvSpPr>
          <p:cNvPr id="5" name="Espace réservé du pied de page 4">
            <a:extLst>
              <a:ext uri="{FF2B5EF4-FFF2-40B4-BE49-F238E27FC236}">
                <a16:creationId xmlns:a16="http://schemas.microsoft.com/office/drawing/2014/main" id="{BE2C4E64-A7A2-417D-A33E-2039B52FB179}"/>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23C85940-6433-460B-9BB4-FAC75427948C}"/>
              </a:ext>
            </a:extLst>
          </p:cNvPr>
          <p:cNvSpPr>
            <a:spLocks noGrp="1"/>
          </p:cNvSpPr>
          <p:nvPr>
            <p:ph type="sldNum" sz="quarter" idx="12"/>
          </p:nvPr>
        </p:nvSpPr>
        <p:spPr/>
        <p:txBody>
          <a:bodyPr/>
          <a:lstStyle>
            <a:lvl1pPr>
              <a:defRPr/>
            </a:lvl1pPr>
          </a:lstStyle>
          <a:p>
            <a:pPr>
              <a:defRPr/>
            </a:pPr>
            <a:fld id="{524828F4-5B1C-40D6-BCFF-56ACB8690D41}" type="slidenum">
              <a:rPr lang="fr-FR"/>
              <a:pPr>
                <a:defRPr/>
              </a:pPr>
              <a:t>‹#›</a:t>
            </a:fld>
            <a:endParaRPr lang="fr-FR"/>
          </a:p>
        </p:txBody>
      </p:sp>
    </p:spTree>
    <p:extLst>
      <p:ext uri="{BB962C8B-B14F-4D97-AF65-F5344CB8AC3E}">
        <p14:creationId xmlns:p14="http://schemas.microsoft.com/office/powerpoint/2010/main" val="199748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776B56-D721-4A45-84FD-D05A6CC2D2AC}"/>
              </a:ext>
            </a:extLst>
          </p:cNvPr>
          <p:cNvSpPr>
            <a:spLocks noGrp="1"/>
          </p:cNvSpPr>
          <p:nvPr>
            <p:ph type="dt" sz="half" idx="10"/>
          </p:nvPr>
        </p:nvSpPr>
        <p:spPr/>
        <p:txBody>
          <a:bodyPr/>
          <a:lstStyle>
            <a:lvl1pPr>
              <a:defRPr/>
            </a:lvl1pPr>
          </a:lstStyle>
          <a:p>
            <a:pPr>
              <a:defRPr/>
            </a:pPr>
            <a:fld id="{24E27236-665E-4AD3-8575-1749DA4D3B3B}" type="datetimeFigureOut">
              <a:rPr lang="fr-FR"/>
              <a:pPr>
                <a:defRPr/>
              </a:pPr>
              <a:t>06/01/2023</a:t>
            </a:fld>
            <a:endParaRPr lang="fr-FR"/>
          </a:p>
        </p:txBody>
      </p:sp>
      <p:sp>
        <p:nvSpPr>
          <p:cNvPr id="5" name="Espace réservé du pied de page 4">
            <a:extLst>
              <a:ext uri="{FF2B5EF4-FFF2-40B4-BE49-F238E27FC236}">
                <a16:creationId xmlns:a16="http://schemas.microsoft.com/office/drawing/2014/main" id="{5199C5C1-ED73-4B0A-9A92-E0C087A2CE5F}"/>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F84202AE-00D8-4AEA-A363-E08755B0F9B0}"/>
              </a:ext>
            </a:extLst>
          </p:cNvPr>
          <p:cNvSpPr>
            <a:spLocks noGrp="1"/>
          </p:cNvSpPr>
          <p:nvPr>
            <p:ph type="sldNum" sz="quarter" idx="12"/>
          </p:nvPr>
        </p:nvSpPr>
        <p:spPr/>
        <p:txBody>
          <a:bodyPr/>
          <a:lstStyle>
            <a:lvl1pPr>
              <a:defRPr/>
            </a:lvl1pPr>
          </a:lstStyle>
          <a:p>
            <a:pPr>
              <a:defRPr/>
            </a:pPr>
            <a:fld id="{4BF91432-D366-4A6C-AF23-C000A68755C4}" type="slidenum">
              <a:rPr lang="fr-FR"/>
              <a:pPr>
                <a:defRPr/>
              </a:pPr>
              <a:t>‹#›</a:t>
            </a:fld>
            <a:endParaRPr lang="fr-FR"/>
          </a:p>
        </p:txBody>
      </p:sp>
    </p:spTree>
    <p:extLst>
      <p:ext uri="{BB962C8B-B14F-4D97-AF65-F5344CB8AC3E}">
        <p14:creationId xmlns:p14="http://schemas.microsoft.com/office/powerpoint/2010/main" val="267182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9BFADC-EE67-4857-A7FE-1866C96E924A}"/>
              </a:ext>
            </a:extLst>
          </p:cNvPr>
          <p:cNvSpPr>
            <a:spLocks noGrp="1"/>
          </p:cNvSpPr>
          <p:nvPr>
            <p:ph type="dt" sz="half" idx="10"/>
          </p:nvPr>
        </p:nvSpPr>
        <p:spPr/>
        <p:txBody>
          <a:bodyPr/>
          <a:lstStyle>
            <a:lvl1pPr>
              <a:defRPr/>
            </a:lvl1pPr>
          </a:lstStyle>
          <a:p>
            <a:pPr>
              <a:defRPr/>
            </a:pPr>
            <a:fld id="{78E1CC7C-E51E-446D-ABA3-AB4D3148320E}" type="datetimeFigureOut">
              <a:rPr lang="fr-FR"/>
              <a:pPr>
                <a:defRPr/>
              </a:pPr>
              <a:t>06/01/2023</a:t>
            </a:fld>
            <a:endParaRPr lang="fr-FR"/>
          </a:p>
        </p:txBody>
      </p:sp>
      <p:sp>
        <p:nvSpPr>
          <p:cNvPr id="5" name="Espace réservé du pied de page 4">
            <a:extLst>
              <a:ext uri="{FF2B5EF4-FFF2-40B4-BE49-F238E27FC236}">
                <a16:creationId xmlns:a16="http://schemas.microsoft.com/office/drawing/2014/main" id="{3267B86D-FA51-414C-9181-262C5CA097DA}"/>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F1735616-3446-42F6-B9AA-1E5E86C599C8}"/>
              </a:ext>
            </a:extLst>
          </p:cNvPr>
          <p:cNvSpPr>
            <a:spLocks noGrp="1"/>
          </p:cNvSpPr>
          <p:nvPr>
            <p:ph type="sldNum" sz="quarter" idx="12"/>
          </p:nvPr>
        </p:nvSpPr>
        <p:spPr/>
        <p:txBody>
          <a:bodyPr/>
          <a:lstStyle>
            <a:lvl1pPr>
              <a:defRPr/>
            </a:lvl1pPr>
          </a:lstStyle>
          <a:p>
            <a:pPr>
              <a:defRPr/>
            </a:pPr>
            <a:fld id="{F334430D-BD69-4EE2-A3E5-E2254E368549}" type="slidenum">
              <a:rPr lang="fr-FR"/>
              <a:pPr>
                <a:defRPr/>
              </a:pPr>
              <a:t>‹#›</a:t>
            </a:fld>
            <a:endParaRPr lang="fr-FR"/>
          </a:p>
        </p:txBody>
      </p:sp>
    </p:spTree>
    <p:extLst>
      <p:ext uri="{BB962C8B-B14F-4D97-AF65-F5344CB8AC3E}">
        <p14:creationId xmlns:p14="http://schemas.microsoft.com/office/powerpoint/2010/main" val="138186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04DB9A-14B3-4B41-955D-D833DA37C0B3}"/>
              </a:ext>
            </a:extLst>
          </p:cNvPr>
          <p:cNvSpPr>
            <a:spLocks noGrp="1"/>
          </p:cNvSpPr>
          <p:nvPr>
            <p:ph type="dt" sz="half" idx="10"/>
          </p:nvPr>
        </p:nvSpPr>
        <p:spPr/>
        <p:txBody>
          <a:bodyPr/>
          <a:lstStyle>
            <a:lvl1pPr>
              <a:defRPr/>
            </a:lvl1pPr>
          </a:lstStyle>
          <a:p>
            <a:pPr>
              <a:defRPr/>
            </a:pPr>
            <a:fld id="{7CA60529-B592-4D8F-978C-164551EA0B06}" type="datetimeFigureOut">
              <a:rPr lang="fr-FR"/>
              <a:pPr>
                <a:defRPr/>
              </a:pPr>
              <a:t>06/01/2023</a:t>
            </a:fld>
            <a:endParaRPr lang="fr-FR"/>
          </a:p>
        </p:txBody>
      </p:sp>
      <p:sp>
        <p:nvSpPr>
          <p:cNvPr id="5" name="Espace réservé du pied de page 4">
            <a:extLst>
              <a:ext uri="{FF2B5EF4-FFF2-40B4-BE49-F238E27FC236}">
                <a16:creationId xmlns:a16="http://schemas.microsoft.com/office/drawing/2014/main" id="{46E6BB44-3838-4FDA-BC27-269643288AA5}"/>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4B7C29BE-0F20-45C8-94E6-8258795C9665}"/>
              </a:ext>
            </a:extLst>
          </p:cNvPr>
          <p:cNvSpPr>
            <a:spLocks noGrp="1"/>
          </p:cNvSpPr>
          <p:nvPr>
            <p:ph type="sldNum" sz="quarter" idx="12"/>
          </p:nvPr>
        </p:nvSpPr>
        <p:spPr/>
        <p:txBody>
          <a:bodyPr/>
          <a:lstStyle>
            <a:lvl1pPr>
              <a:defRPr/>
            </a:lvl1pPr>
          </a:lstStyle>
          <a:p>
            <a:pPr>
              <a:defRPr/>
            </a:pPr>
            <a:fld id="{CD0FA71E-6B62-4C39-B5ED-CD8E195F7D9F}" type="slidenum">
              <a:rPr lang="fr-FR"/>
              <a:pPr>
                <a:defRPr/>
              </a:pPr>
              <a:t>‹#›</a:t>
            </a:fld>
            <a:endParaRPr lang="fr-FR"/>
          </a:p>
        </p:txBody>
      </p:sp>
    </p:spTree>
    <p:extLst>
      <p:ext uri="{BB962C8B-B14F-4D97-AF65-F5344CB8AC3E}">
        <p14:creationId xmlns:p14="http://schemas.microsoft.com/office/powerpoint/2010/main" val="337794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FC042CD-9C84-457E-9D97-0674F2D479F3}"/>
              </a:ext>
            </a:extLst>
          </p:cNvPr>
          <p:cNvSpPr>
            <a:spLocks noGrp="1"/>
          </p:cNvSpPr>
          <p:nvPr>
            <p:ph type="dt" sz="half" idx="10"/>
          </p:nvPr>
        </p:nvSpPr>
        <p:spPr/>
        <p:txBody>
          <a:bodyPr/>
          <a:lstStyle>
            <a:lvl1pPr>
              <a:defRPr/>
            </a:lvl1pPr>
          </a:lstStyle>
          <a:p>
            <a:pPr>
              <a:defRPr/>
            </a:pPr>
            <a:fld id="{67362578-9EA5-45A6-B47B-A7AA4060C17B}" type="datetimeFigureOut">
              <a:rPr lang="fr-FR"/>
              <a:pPr>
                <a:defRPr/>
              </a:pPr>
              <a:t>06/01/2023</a:t>
            </a:fld>
            <a:endParaRPr lang="fr-FR"/>
          </a:p>
        </p:txBody>
      </p:sp>
      <p:sp>
        <p:nvSpPr>
          <p:cNvPr id="5" name="Espace réservé du pied de page 4">
            <a:extLst>
              <a:ext uri="{FF2B5EF4-FFF2-40B4-BE49-F238E27FC236}">
                <a16:creationId xmlns:a16="http://schemas.microsoft.com/office/drawing/2014/main" id="{0D36AC81-B2DF-4AB6-B9A4-5E3CA00A2D69}"/>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3E101029-5C90-4C86-94EF-BC99AD7BE8B0}"/>
              </a:ext>
            </a:extLst>
          </p:cNvPr>
          <p:cNvSpPr>
            <a:spLocks noGrp="1"/>
          </p:cNvSpPr>
          <p:nvPr>
            <p:ph type="sldNum" sz="quarter" idx="12"/>
          </p:nvPr>
        </p:nvSpPr>
        <p:spPr/>
        <p:txBody>
          <a:bodyPr/>
          <a:lstStyle>
            <a:lvl1pPr>
              <a:defRPr/>
            </a:lvl1pPr>
          </a:lstStyle>
          <a:p>
            <a:pPr>
              <a:defRPr/>
            </a:pPr>
            <a:fld id="{A661B6E9-C0A3-4753-9540-8FA6A55F3F76}" type="slidenum">
              <a:rPr lang="fr-FR"/>
              <a:pPr>
                <a:defRPr/>
              </a:pPr>
              <a:t>‹#›</a:t>
            </a:fld>
            <a:endParaRPr lang="fr-FR"/>
          </a:p>
        </p:txBody>
      </p:sp>
    </p:spTree>
    <p:extLst>
      <p:ext uri="{BB962C8B-B14F-4D97-AF65-F5344CB8AC3E}">
        <p14:creationId xmlns:p14="http://schemas.microsoft.com/office/powerpoint/2010/main" val="34112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0E6A66DF-9840-450E-88F7-51804C51206C}"/>
              </a:ext>
            </a:extLst>
          </p:cNvPr>
          <p:cNvSpPr>
            <a:spLocks noGrp="1"/>
          </p:cNvSpPr>
          <p:nvPr>
            <p:ph type="dt" sz="half" idx="10"/>
          </p:nvPr>
        </p:nvSpPr>
        <p:spPr/>
        <p:txBody>
          <a:bodyPr/>
          <a:lstStyle>
            <a:lvl1pPr>
              <a:defRPr/>
            </a:lvl1pPr>
          </a:lstStyle>
          <a:p>
            <a:pPr>
              <a:defRPr/>
            </a:pPr>
            <a:fld id="{72E01DDA-4E09-4C10-B678-24FC57A84DAC}" type="datetimeFigureOut">
              <a:rPr lang="fr-FR"/>
              <a:pPr>
                <a:defRPr/>
              </a:pPr>
              <a:t>06/01/2023</a:t>
            </a:fld>
            <a:endParaRPr lang="fr-FR"/>
          </a:p>
        </p:txBody>
      </p:sp>
      <p:sp>
        <p:nvSpPr>
          <p:cNvPr id="6" name="Espace réservé du pied de page 4">
            <a:extLst>
              <a:ext uri="{FF2B5EF4-FFF2-40B4-BE49-F238E27FC236}">
                <a16:creationId xmlns:a16="http://schemas.microsoft.com/office/drawing/2014/main" id="{4DFB4CC3-F4B0-4164-BEDC-F9A480E2930F}"/>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49C9DF3E-72CF-4141-AE85-56BA1C93FBB1}"/>
              </a:ext>
            </a:extLst>
          </p:cNvPr>
          <p:cNvSpPr>
            <a:spLocks noGrp="1"/>
          </p:cNvSpPr>
          <p:nvPr>
            <p:ph type="sldNum" sz="quarter" idx="12"/>
          </p:nvPr>
        </p:nvSpPr>
        <p:spPr/>
        <p:txBody>
          <a:bodyPr/>
          <a:lstStyle>
            <a:lvl1pPr>
              <a:defRPr/>
            </a:lvl1pPr>
          </a:lstStyle>
          <a:p>
            <a:pPr>
              <a:defRPr/>
            </a:pPr>
            <a:fld id="{5BE6B1C5-E9D8-404D-BCB9-FC7186B8E07C}" type="slidenum">
              <a:rPr lang="fr-FR"/>
              <a:pPr>
                <a:defRPr/>
              </a:pPr>
              <a:t>‹#›</a:t>
            </a:fld>
            <a:endParaRPr lang="fr-FR"/>
          </a:p>
        </p:txBody>
      </p:sp>
    </p:spTree>
    <p:extLst>
      <p:ext uri="{BB962C8B-B14F-4D97-AF65-F5344CB8AC3E}">
        <p14:creationId xmlns:p14="http://schemas.microsoft.com/office/powerpoint/2010/main" val="153178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a:extLst>
              <a:ext uri="{FF2B5EF4-FFF2-40B4-BE49-F238E27FC236}">
                <a16:creationId xmlns:a16="http://schemas.microsoft.com/office/drawing/2014/main" id="{3425C507-3F08-4772-8F20-C78765BAF942}"/>
              </a:ext>
            </a:extLst>
          </p:cNvPr>
          <p:cNvSpPr>
            <a:spLocks noGrp="1"/>
          </p:cNvSpPr>
          <p:nvPr>
            <p:ph type="dt" sz="half" idx="10"/>
          </p:nvPr>
        </p:nvSpPr>
        <p:spPr/>
        <p:txBody>
          <a:bodyPr/>
          <a:lstStyle>
            <a:lvl1pPr>
              <a:defRPr/>
            </a:lvl1pPr>
          </a:lstStyle>
          <a:p>
            <a:pPr>
              <a:defRPr/>
            </a:pPr>
            <a:fld id="{37A2A0A9-A93C-4B0B-AD99-240722A342B5}" type="datetimeFigureOut">
              <a:rPr lang="fr-FR"/>
              <a:pPr>
                <a:defRPr/>
              </a:pPr>
              <a:t>06/01/2023</a:t>
            </a:fld>
            <a:endParaRPr lang="fr-FR"/>
          </a:p>
        </p:txBody>
      </p:sp>
      <p:sp>
        <p:nvSpPr>
          <p:cNvPr id="8" name="Espace réservé du pied de page 4">
            <a:extLst>
              <a:ext uri="{FF2B5EF4-FFF2-40B4-BE49-F238E27FC236}">
                <a16:creationId xmlns:a16="http://schemas.microsoft.com/office/drawing/2014/main" id="{13232F30-0487-496E-A602-FF7880175EA5}"/>
              </a:ext>
            </a:extLst>
          </p:cNvPr>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a:extLst>
              <a:ext uri="{FF2B5EF4-FFF2-40B4-BE49-F238E27FC236}">
                <a16:creationId xmlns:a16="http://schemas.microsoft.com/office/drawing/2014/main" id="{544CF99F-F3DB-474F-BDC4-1A3FC0159FE3}"/>
              </a:ext>
            </a:extLst>
          </p:cNvPr>
          <p:cNvSpPr>
            <a:spLocks noGrp="1"/>
          </p:cNvSpPr>
          <p:nvPr>
            <p:ph type="sldNum" sz="quarter" idx="12"/>
          </p:nvPr>
        </p:nvSpPr>
        <p:spPr/>
        <p:txBody>
          <a:bodyPr/>
          <a:lstStyle>
            <a:lvl1pPr>
              <a:defRPr/>
            </a:lvl1pPr>
          </a:lstStyle>
          <a:p>
            <a:pPr>
              <a:defRPr/>
            </a:pPr>
            <a:fld id="{169F2DA9-FB9A-4085-8C97-E570F7A3662D}" type="slidenum">
              <a:rPr lang="fr-FR"/>
              <a:pPr>
                <a:defRPr/>
              </a:pPr>
              <a:t>‹#›</a:t>
            </a:fld>
            <a:endParaRPr lang="fr-FR"/>
          </a:p>
        </p:txBody>
      </p:sp>
    </p:spTree>
    <p:extLst>
      <p:ext uri="{BB962C8B-B14F-4D97-AF65-F5344CB8AC3E}">
        <p14:creationId xmlns:p14="http://schemas.microsoft.com/office/powerpoint/2010/main" val="272745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3">
            <a:extLst>
              <a:ext uri="{FF2B5EF4-FFF2-40B4-BE49-F238E27FC236}">
                <a16:creationId xmlns:a16="http://schemas.microsoft.com/office/drawing/2014/main" id="{414BD2CD-894A-4FC8-9A9F-12ACA5D84B14}"/>
              </a:ext>
            </a:extLst>
          </p:cNvPr>
          <p:cNvSpPr>
            <a:spLocks noGrp="1"/>
          </p:cNvSpPr>
          <p:nvPr>
            <p:ph type="dt" sz="half" idx="10"/>
          </p:nvPr>
        </p:nvSpPr>
        <p:spPr/>
        <p:txBody>
          <a:bodyPr/>
          <a:lstStyle>
            <a:lvl1pPr>
              <a:defRPr/>
            </a:lvl1pPr>
          </a:lstStyle>
          <a:p>
            <a:pPr>
              <a:defRPr/>
            </a:pPr>
            <a:fld id="{7EDF9A21-7D50-4572-AC2D-9F5212990902}" type="datetimeFigureOut">
              <a:rPr lang="fr-FR"/>
              <a:pPr>
                <a:defRPr/>
              </a:pPr>
              <a:t>06/01/2023</a:t>
            </a:fld>
            <a:endParaRPr lang="fr-FR"/>
          </a:p>
        </p:txBody>
      </p:sp>
      <p:sp>
        <p:nvSpPr>
          <p:cNvPr id="4" name="Espace réservé du pied de page 4">
            <a:extLst>
              <a:ext uri="{FF2B5EF4-FFF2-40B4-BE49-F238E27FC236}">
                <a16:creationId xmlns:a16="http://schemas.microsoft.com/office/drawing/2014/main" id="{5EEF40C3-12BF-4ED9-81A1-B617055F1D8B}"/>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a:extLst>
              <a:ext uri="{FF2B5EF4-FFF2-40B4-BE49-F238E27FC236}">
                <a16:creationId xmlns:a16="http://schemas.microsoft.com/office/drawing/2014/main" id="{183C48DC-C389-4220-A9AE-8F47E1E7486E}"/>
              </a:ext>
            </a:extLst>
          </p:cNvPr>
          <p:cNvSpPr>
            <a:spLocks noGrp="1"/>
          </p:cNvSpPr>
          <p:nvPr>
            <p:ph type="sldNum" sz="quarter" idx="12"/>
          </p:nvPr>
        </p:nvSpPr>
        <p:spPr/>
        <p:txBody>
          <a:bodyPr/>
          <a:lstStyle>
            <a:lvl1pPr>
              <a:defRPr/>
            </a:lvl1pPr>
          </a:lstStyle>
          <a:p>
            <a:pPr>
              <a:defRPr/>
            </a:pPr>
            <a:fld id="{0C6AA768-6D73-4F6B-B082-E2B43D88E13D}" type="slidenum">
              <a:rPr lang="fr-FR"/>
              <a:pPr>
                <a:defRPr/>
              </a:pPr>
              <a:t>‹#›</a:t>
            </a:fld>
            <a:endParaRPr lang="fr-FR"/>
          </a:p>
        </p:txBody>
      </p:sp>
    </p:spTree>
    <p:extLst>
      <p:ext uri="{BB962C8B-B14F-4D97-AF65-F5344CB8AC3E}">
        <p14:creationId xmlns:p14="http://schemas.microsoft.com/office/powerpoint/2010/main" val="268597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171D65F7-708D-4648-A460-C4446916A0E7}"/>
              </a:ext>
            </a:extLst>
          </p:cNvPr>
          <p:cNvSpPr>
            <a:spLocks noGrp="1"/>
          </p:cNvSpPr>
          <p:nvPr>
            <p:ph type="dt" sz="half" idx="10"/>
          </p:nvPr>
        </p:nvSpPr>
        <p:spPr/>
        <p:txBody>
          <a:bodyPr/>
          <a:lstStyle>
            <a:lvl1pPr>
              <a:defRPr/>
            </a:lvl1pPr>
          </a:lstStyle>
          <a:p>
            <a:pPr>
              <a:defRPr/>
            </a:pPr>
            <a:fld id="{50C93ADA-282A-437D-A887-61F2E5CE65F8}" type="datetimeFigureOut">
              <a:rPr lang="fr-FR"/>
              <a:pPr>
                <a:defRPr/>
              </a:pPr>
              <a:t>06/01/2023</a:t>
            </a:fld>
            <a:endParaRPr lang="fr-FR"/>
          </a:p>
        </p:txBody>
      </p:sp>
      <p:sp>
        <p:nvSpPr>
          <p:cNvPr id="3" name="Espace réservé du pied de page 4">
            <a:extLst>
              <a:ext uri="{FF2B5EF4-FFF2-40B4-BE49-F238E27FC236}">
                <a16:creationId xmlns:a16="http://schemas.microsoft.com/office/drawing/2014/main" id="{9B573276-CAC4-4A31-B49D-E4132A6A5B3E}"/>
              </a:ext>
            </a:extLst>
          </p:cNvPr>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a:extLst>
              <a:ext uri="{FF2B5EF4-FFF2-40B4-BE49-F238E27FC236}">
                <a16:creationId xmlns:a16="http://schemas.microsoft.com/office/drawing/2014/main" id="{EEF9139F-CCE7-41D0-AA2A-1A35E5ADE79F}"/>
              </a:ext>
            </a:extLst>
          </p:cNvPr>
          <p:cNvSpPr>
            <a:spLocks noGrp="1"/>
          </p:cNvSpPr>
          <p:nvPr>
            <p:ph type="sldNum" sz="quarter" idx="12"/>
          </p:nvPr>
        </p:nvSpPr>
        <p:spPr/>
        <p:txBody>
          <a:bodyPr/>
          <a:lstStyle>
            <a:lvl1pPr>
              <a:defRPr/>
            </a:lvl1pPr>
          </a:lstStyle>
          <a:p>
            <a:pPr>
              <a:defRPr/>
            </a:pPr>
            <a:fld id="{00F1C382-DF81-4068-93C8-777E36E3368A}" type="slidenum">
              <a:rPr lang="fr-FR"/>
              <a:pPr>
                <a:defRPr/>
              </a:pPr>
              <a:t>‹#›</a:t>
            </a:fld>
            <a:endParaRPr lang="fr-FR"/>
          </a:p>
        </p:txBody>
      </p:sp>
    </p:spTree>
    <p:extLst>
      <p:ext uri="{BB962C8B-B14F-4D97-AF65-F5344CB8AC3E}">
        <p14:creationId xmlns:p14="http://schemas.microsoft.com/office/powerpoint/2010/main" val="193603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2FECE81A-0AF6-4EA0-931A-505104FF86F9}"/>
              </a:ext>
            </a:extLst>
          </p:cNvPr>
          <p:cNvSpPr>
            <a:spLocks noGrp="1"/>
          </p:cNvSpPr>
          <p:nvPr>
            <p:ph type="dt" sz="half" idx="10"/>
          </p:nvPr>
        </p:nvSpPr>
        <p:spPr/>
        <p:txBody>
          <a:bodyPr/>
          <a:lstStyle>
            <a:lvl1pPr>
              <a:defRPr/>
            </a:lvl1pPr>
          </a:lstStyle>
          <a:p>
            <a:pPr>
              <a:defRPr/>
            </a:pPr>
            <a:fld id="{90B255BE-CE43-4AE5-BBEF-F8CF0DEC1479}" type="datetimeFigureOut">
              <a:rPr lang="fr-FR"/>
              <a:pPr>
                <a:defRPr/>
              </a:pPr>
              <a:t>06/01/2023</a:t>
            </a:fld>
            <a:endParaRPr lang="fr-FR"/>
          </a:p>
        </p:txBody>
      </p:sp>
      <p:sp>
        <p:nvSpPr>
          <p:cNvPr id="6" name="Espace réservé du pied de page 4">
            <a:extLst>
              <a:ext uri="{FF2B5EF4-FFF2-40B4-BE49-F238E27FC236}">
                <a16:creationId xmlns:a16="http://schemas.microsoft.com/office/drawing/2014/main" id="{58271A6E-5592-451C-A856-802468479F1C}"/>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0EEF82EF-2EFD-4E7D-BE7B-D246A10E8156}"/>
              </a:ext>
            </a:extLst>
          </p:cNvPr>
          <p:cNvSpPr>
            <a:spLocks noGrp="1"/>
          </p:cNvSpPr>
          <p:nvPr>
            <p:ph type="sldNum" sz="quarter" idx="12"/>
          </p:nvPr>
        </p:nvSpPr>
        <p:spPr/>
        <p:txBody>
          <a:bodyPr/>
          <a:lstStyle>
            <a:lvl1pPr>
              <a:defRPr/>
            </a:lvl1pPr>
          </a:lstStyle>
          <a:p>
            <a:pPr>
              <a:defRPr/>
            </a:pPr>
            <a:fld id="{8CC71BC5-69D1-4A9F-8B55-78952F341FEE}" type="slidenum">
              <a:rPr lang="fr-FR"/>
              <a:pPr>
                <a:defRPr/>
              </a:pPr>
              <a:t>‹#›</a:t>
            </a:fld>
            <a:endParaRPr lang="fr-FR"/>
          </a:p>
        </p:txBody>
      </p:sp>
    </p:spTree>
    <p:extLst>
      <p:ext uri="{BB962C8B-B14F-4D97-AF65-F5344CB8AC3E}">
        <p14:creationId xmlns:p14="http://schemas.microsoft.com/office/powerpoint/2010/main" val="346558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E8B40C9F-DC49-46CC-B210-BEBC269FA5E2}"/>
              </a:ext>
            </a:extLst>
          </p:cNvPr>
          <p:cNvSpPr>
            <a:spLocks noGrp="1"/>
          </p:cNvSpPr>
          <p:nvPr>
            <p:ph type="dt" sz="half" idx="10"/>
          </p:nvPr>
        </p:nvSpPr>
        <p:spPr/>
        <p:txBody>
          <a:bodyPr/>
          <a:lstStyle>
            <a:lvl1pPr>
              <a:defRPr/>
            </a:lvl1pPr>
          </a:lstStyle>
          <a:p>
            <a:pPr>
              <a:defRPr/>
            </a:pPr>
            <a:fld id="{2D4CD08F-C589-4616-ACD5-FF3B39FF7D8F}" type="datetimeFigureOut">
              <a:rPr lang="fr-FR"/>
              <a:pPr>
                <a:defRPr/>
              </a:pPr>
              <a:t>06/01/2023</a:t>
            </a:fld>
            <a:endParaRPr lang="fr-FR"/>
          </a:p>
        </p:txBody>
      </p:sp>
      <p:sp>
        <p:nvSpPr>
          <p:cNvPr id="6" name="Espace réservé du pied de page 4">
            <a:extLst>
              <a:ext uri="{FF2B5EF4-FFF2-40B4-BE49-F238E27FC236}">
                <a16:creationId xmlns:a16="http://schemas.microsoft.com/office/drawing/2014/main" id="{779350F5-4385-4D56-8AB8-8C4CCCC3E55B}"/>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5A2F39FB-6417-45CB-A9EC-96F58EF0AA2E}"/>
              </a:ext>
            </a:extLst>
          </p:cNvPr>
          <p:cNvSpPr>
            <a:spLocks noGrp="1"/>
          </p:cNvSpPr>
          <p:nvPr>
            <p:ph type="sldNum" sz="quarter" idx="12"/>
          </p:nvPr>
        </p:nvSpPr>
        <p:spPr/>
        <p:txBody>
          <a:bodyPr/>
          <a:lstStyle>
            <a:lvl1pPr>
              <a:defRPr/>
            </a:lvl1pPr>
          </a:lstStyle>
          <a:p>
            <a:pPr>
              <a:defRPr/>
            </a:pPr>
            <a:fld id="{D321096F-6FB4-4C0B-94F3-A93018EA488F}" type="slidenum">
              <a:rPr lang="fr-FR"/>
              <a:pPr>
                <a:defRPr/>
              </a:pPr>
              <a:t>‹#›</a:t>
            </a:fld>
            <a:endParaRPr lang="fr-FR"/>
          </a:p>
        </p:txBody>
      </p:sp>
    </p:spTree>
    <p:extLst>
      <p:ext uri="{BB962C8B-B14F-4D97-AF65-F5344CB8AC3E}">
        <p14:creationId xmlns:p14="http://schemas.microsoft.com/office/powerpoint/2010/main" val="410431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r="-186000" b="-9000"/>
          </a:stretch>
        </a:blip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07CEF238-0E8F-458F-BF89-DAE6A70B900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p>
        </p:txBody>
      </p:sp>
      <p:sp>
        <p:nvSpPr>
          <p:cNvPr id="1027" name="Espace réservé du texte 2">
            <a:extLst>
              <a:ext uri="{FF2B5EF4-FFF2-40B4-BE49-F238E27FC236}">
                <a16:creationId xmlns:a16="http://schemas.microsoft.com/office/drawing/2014/main" id="{62089093-B197-4FDB-894D-FF486BF3D06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B5E3751C-13FF-4305-BAB5-BB896F2C1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A2614997-B4B8-4D7A-BE6D-5F0489ECC29C}" type="datetimeFigureOut">
              <a:rPr lang="fr-FR"/>
              <a:pPr>
                <a:defRPr/>
              </a:pPr>
              <a:t>06/01/2023</a:t>
            </a:fld>
            <a:endParaRPr lang="fr-FR"/>
          </a:p>
        </p:txBody>
      </p:sp>
      <p:sp>
        <p:nvSpPr>
          <p:cNvPr id="5" name="Espace réservé du pied de page 4">
            <a:extLst>
              <a:ext uri="{FF2B5EF4-FFF2-40B4-BE49-F238E27FC236}">
                <a16:creationId xmlns:a16="http://schemas.microsoft.com/office/drawing/2014/main" id="{A22B1A4C-5588-4485-B859-7CE26EAC6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a:extLst>
              <a:ext uri="{FF2B5EF4-FFF2-40B4-BE49-F238E27FC236}">
                <a16:creationId xmlns:a16="http://schemas.microsoft.com/office/drawing/2014/main" id="{89D798D3-D748-4C62-BD83-CE1875109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5DF626CF-FB07-43F8-9327-B9F60FEFF534}"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9E50C8F-8985-482C-851C-F11C8632A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7" y="464344"/>
            <a:ext cx="5948364" cy="444341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Rectangle : coins arrondis 6">
            <a:extLst>
              <a:ext uri="{FF2B5EF4-FFF2-40B4-BE49-F238E27FC236}">
                <a16:creationId xmlns:a16="http://schemas.microsoft.com/office/drawing/2014/main" id="{BE1E2B6B-BC4B-4821-AFE0-5A44535CAA4E}"/>
              </a:ext>
            </a:extLst>
          </p:cNvPr>
          <p:cNvSpPr/>
          <p:nvPr/>
        </p:nvSpPr>
        <p:spPr>
          <a:xfrm>
            <a:off x="5936105" y="585788"/>
            <a:ext cx="6108258" cy="420052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4000" dirty="0">
                <a:ln w="0"/>
                <a:solidFill>
                  <a:schemeClr val="tx1"/>
                </a:solidFill>
                <a:effectLst>
                  <a:outerShdw blurRad="38100" dist="19050" dir="2700000" algn="tl" rotWithShape="0">
                    <a:schemeClr val="dk1">
                      <a:alpha val="40000"/>
                    </a:schemeClr>
                  </a:outerShdw>
                </a:effectLst>
                <a:latin typeface="Script MT Bold" panose="03040602040607080904" pitchFamily="66" charset="0"/>
              </a:rPr>
              <a:t>Sauver notre planète, éloigner les gens de la pauvreté, faire avancer la croissance économique – ce sont les mêmes combats.</a:t>
            </a:r>
          </a:p>
          <a:p>
            <a:pPr algn="r"/>
            <a:r>
              <a:rPr lang="fr-FR" sz="4000" dirty="0">
                <a:ln w="0"/>
                <a:solidFill>
                  <a:schemeClr val="accent1"/>
                </a:solidFill>
                <a:effectLst>
                  <a:outerShdw blurRad="38100" dist="25400" dir="5400000" algn="ctr" rotWithShape="0">
                    <a:srgbClr val="6E747A">
                      <a:alpha val="43000"/>
                    </a:srgbClr>
                  </a:outerShdw>
                </a:effectLst>
                <a:latin typeface="Script MT Bold" panose="03040602040607080904" pitchFamily="66" charset="0"/>
              </a:rPr>
              <a:t>Ban Ki-moon</a:t>
            </a:r>
          </a:p>
        </p:txBody>
      </p:sp>
      <p:sp>
        <p:nvSpPr>
          <p:cNvPr id="8" name="Rectangle : coins arrondis 7">
            <a:extLst>
              <a:ext uri="{FF2B5EF4-FFF2-40B4-BE49-F238E27FC236}">
                <a16:creationId xmlns:a16="http://schemas.microsoft.com/office/drawing/2014/main" id="{D8FB8312-88F3-4916-AF0D-BB57852DF62F}"/>
              </a:ext>
            </a:extLst>
          </p:cNvPr>
          <p:cNvSpPr/>
          <p:nvPr/>
        </p:nvSpPr>
        <p:spPr>
          <a:xfrm>
            <a:off x="1338381" y="5629275"/>
            <a:ext cx="9515238" cy="976470"/>
          </a:xfrm>
          <a:prstGeom prst="round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n w="0"/>
                <a:solidFill>
                  <a:schemeClr val="tx1"/>
                </a:solidFill>
                <a:effectLst>
                  <a:outerShdw blurRad="38100" dist="19050" dir="2700000" algn="tl" rotWithShape="0">
                    <a:schemeClr val="dk1">
                      <a:alpha val="40000"/>
                    </a:schemeClr>
                  </a:outerShdw>
                </a:effectLst>
                <a:latin typeface="Script MT Bold" panose="03040602040607080904" pitchFamily="66" charset="0"/>
              </a:rPr>
              <a:t>Soyez les bienvenus à cette Présentation</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770B6AF-2698-486F-A736-AA2067582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352" y="895350"/>
            <a:ext cx="2664296" cy="2800350"/>
          </a:xfrm>
          <a:prstGeom prst="rect">
            <a:avLst/>
          </a:prstGeom>
        </p:spPr>
      </p:pic>
      <p:sp>
        <p:nvSpPr>
          <p:cNvPr id="2" name="Rectangle 1">
            <a:extLst>
              <a:ext uri="{FF2B5EF4-FFF2-40B4-BE49-F238E27FC236}">
                <a16:creationId xmlns:a16="http://schemas.microsoft.com/office/drawing/2014/main" id="{22056692-7D37-4298-9B34-3CE73985F428}"/>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(1/5)</a:t>
            </a:r>
          </a:p>
        </p:txBody>
      </p:sp>
      <p:sp>
        <p:nvSpPr>
          <p:cNvPr id="3" name="Rectangle 2">
            <a:extLst>
              <a:ext uri="{FF2B5EF4-FFF2-40B4-BE49-F238E27FC236}">
                <a16:creationId xmlns:a16="http://schemas.microsoft.com/office/drawing/2014/main" id="{ACB9E2A5-5DEE-463A-84B0-2C8DBC3DEA26}"/>
              </a:ext>
            </a:extLst>
          </p:cNvPr>
          <p:cNvSpPr/>
          <p:nvPr/>
        </p:nvSpPr>
        <p:spPr>
          <a:xfrm>
            <a:off x="247650" y="1981200"/>
            <a:ext cx="10610850" cy="47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Clr>
                <a:srgbClr val="7030A0"/>
              </a:buClr>
              <a:buFont typeface="Wingdings" panose="05000000000000000000" pitchFamily="2" charset="2"/>
              <a:buChar char="q"/>
            </a:pPr>
            <a:r>
              <a:rPr lang="fr-FR" sz="3600" b="1" dirty="0">
                <a:ln w="0"/>
                <a:solidFill>
                  <a:schemeClr val="tx1"/>
                </a:solidFill>
              </a:rPr>
              <a:t>Données</a:t>
            </a:r>
          </a:p>
          <a:p>
            <a:pPr algn="just">
              <a:buClr>
                <a:srgbClr val="7030A0"/>
              </a:buClr>
            </a:pPr>
            <a:endParaRPr lang="fr-FR" sz="3600" b="1" dirty="0">
              <a:ln w="0"/>
              <a:solidFill>
                <a:schemeClr val="tx1"/>
              </a:solidFill>
            </a:endParaRPr>
          </a:p>
          <a:p>
            <a:pPr marL="1028700" lvl="1" indent="-571500" algn="just">
              <a:buClr>
                <a:srgbClr val="7030A0"/>
              </a:buClr>
              <a:buFont typeface="Wingdings" panose="05000000000000000000" pitchFamily="2" charset="2"/>
              <a:buChar char="§"/>
            </a:pPr>
            <a:r>
              <a:rPr lang="fr-FR" sz="3600" b="1" dirty="0">
                <a:ln w="0"/>
                <a:solidFill>
                  <a:schemeClr val="tx1"/>
                </a:solidFill>
              </a:rPr>
              <a:t>Données de panel couvrant la période 2005-2018 sur les pays de l’UEMOA et du BRICS.</a:t>
            </a:r>
          </a:p>
          <a:p>
            <a:pPr lvl="1" algn="just">
              <a:buClr>
                <a:srgbClr val="7030A0"/>
              </a:buClr>
            </a:pPr>
            <a:endParaRPr lang="fr-FR" sz="3600" b="1" dirty="0">
              <a:ln w="0"/>
              <a:solidFill>
                <a:schemeClr val="tx1"/>
              </a:solidFill>
            </a:endParaRPr>
          </a:p>
          <a:p>
            <a:pPr marL="1028700" lvl="1" indent="-571500" algn="just">
              <a:buClr>
                <a:srgbClr val="7030A0"/>
              </a:buClr>
              <a:buFont typeface="Wingdings" panose="05000000000000000000" pitchFamily="2" charset="2"/>
              <a:buChar char="§"/>
            </a:pPr>
            <a:r>
              <a:rPr lang="fr-FR" sz="3600" b="1" dirty="0">
                <a:ln w="0"/>
                <a:solidFill>
                  <a:schemeClr val="tx1"/>
                </a:solidFill>
              </a:rPr>
              <a:t>Elles proviennent des bases de données de la Banque Mondiale. </a:t>
            </a:r>
          </a:p>
          <a:p>
            <a:pPr algn="just">
              <a:buClr>
                <a:srgbClr val="7030A0"/>
              </a:buClr>
            </a:pPr>
            <a:r>
              <a:rPr lang="fr-FR" sz="3600" dirty="0">
                <a:ln w="0"/>
                <a:solidFill>
                  <a:schemeClr val="tx1"/>
                </a:solidFill>
                <a:effectLst>
                  <a:outerShdw blurRad="38100" dist="19050" dir="2700000" algn="tl" rotWithShape="0">
                    <a:schemeClr val="dk1">
                      <a:alpha val="40000"/>
                    </a:schemeClr>
                  </a:outerShdw>
                </a:effectLst>
              </a:rPr>
              <a:t> </a:t>
            </a:r>
            <a:endParaRPr lang="fr-FR"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8659314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D05C0B-36DA-4812-837C-0D03FDD36DCB}"/>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(2/5)</a:t>
            </a:r>
          </a:p>
        </p:txBody>
      </p:sp>
      <p:sp>
        <p:nvSpPr>
          <p:cNvPr id="6" name="Rectangle : coins arrondis 5">
            <a:extLst>
              <a:ext uri="{FF2B5EF4-FFF2-40B4-BE49-F238E27FC236}">
                <a16:creationId xmlns:a16="http://schemas.microsoft.com/office/drawing/2014/main" id="{76AC1E9E-93E9-48BA-81AE-DF8A8B52C251}"/>
              </a:ext>
            </a:extLst>
          </p:cNvPr>
          <p:cNvSpPr/>
          <p:nvPr/>
        </p:nvSpPr>
        <p:spPr>
          <a:xfrm>
            <a:off x="147387" y="1076325"/>
            <a:ext cx="6896100" cy="5715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ln w="0"/>
                <a:solidFill>
                  <a:schemeClr val="tx1"/>
                </a:solidFill>
                <a:effectLst>
                  <a:outerShdw blurRad="38100" dist="19050" dir="2700000" algn="tl" rotWithShape="0">
                    <a:schemeClr val="dk1">
                      <a:alpha val="40000"/>
                    </a:schemeClr>
                  </a:outerShdw>
                </a:effectLst>
              </a:rPr>
              <a:t>Identification et spécification des variables</a:t>
            </a:r>
          </a:p>
        </p:txBody>
      </p:sp>
      <p:graphicFrame>
        <p:nvGraphicFramePr>
          <p:cNvPr id="7" name="Tableau 6">
            <a:extLst>
              <a:ext uri="{FF2B5EF4-FFF2-40B4-BE49-F238E27FC236}">
                <a16:creationId xmlns:a16="http://schemas.microsoft.com/office/drawing/2014/main" id="{74910CF4-AE5D-469D-B9FE-7FAB831F1157}"/>
              </a:ext>
            </a:extLst>
          </p:cNvPr>
          <p:cNvGraphicFramePr>
            <a:graphicFrameLocks noGrp="1"/>
          </p:cNvGraphicFramePr>
          <p:nvPr>
            <p:extLst>
              <p:ext uri="{D42A27DB-BD31-4B8C-83A1-F6EECF244321}">
                <p14:modId xmlns:p14="http://schemas.microsoft.com/office/powerpoint/2010/main" val="1163443796"/>
              </p:ext>
            </p:extLst>
          </p:nvPr>
        </p:nvGraphicFramePr>
        <p:xfrm>
          <a:off x="323850" y="1828801"/>
          <a:ext cx="11639549" cy="4022407"/>
        </p:xfrm>
        <a:graphic>
          <a:graphicData uri="http://schemas.openxmlformats.org/drawingml/2006/table">
            <a:tbl>
              <a:tblPr firstRow="1" firstCol="1" bandRow="1"/>
              <a:tblGrid>
                <a:gridCol w="3272539">
                  <a:extLst>
                    <a:ext uri="{9D8B030D-6E8A-4147-A177-3AD203B41FA5}">
                      <a16:colId xmlns:a16="http://schemas.microsoft.com/office/drawing/2014/main" val="513482439"/>
                    </a:ext>
                  </a:extLst>
                </a:gridCol>
                <a:gridCol w="2910208">
                  <a:extLst>
                    <a:ext uri="{9D8B030D-6E8A-4147-A177-3AD203B41FA5}">
                      <a16:colId xmlns:a16="http://schemas.microsoft.com/office/drawing/2014/main" val="2313284218"/>
                    </a:ext>
                  </a:extLst>
                </a:gridCol>
                <a:gridCol w="2651952">
                  <a:extLst>
                    <a:ext uri="{9D8B030D-6E8A-4147-A177-3AD203B41FA5}">
                      <a16:colId xmlns:a16="http://schemas.microsoft.com/office/drawing/2014/main" val="2361297581"/>
                    </a:ext>
                  </a:extLst>
                </a:gridCol>
                <a:gridCol w="2804850">
                  <a:extLst>
                    <a:ext uri="{9D8B030D-6E8A-4147-A177-3AD203B41FA5}">
                      <a16:colId xmlns:a16="http://schemas.microsoft.com/office/drawing/2014/main" val="321403187"/>
                    </a:ext>
                  </a:extLst>
                </a:gridCol>
              </a:tblGrid>
              <a:tr h="397294">
                <a:tc>
                  <a:txBody>
                    <a:bodyPr/>
                    <a:lstStyle/>
                    <a:p>
                      <a:pPr marL="36195" algn="ctr">
                        <a:lnSpc>
                          <a:spcPct val="115000"/>
                        </a:lnSpc>
                        <a:spcAft>
                          <a:spcPts val="0"/>
                        </a:spcAft>
                      </a:pPr>
                      <a:r>
                        <a:rPr lang="fr-FR" sz="20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Noms des variables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36195" algn="ctr">
                        <a:lnSpc>
                          <a:spcPct val="115000"/>
                        </a:lnSpc>
                        <a:spcAft>
                          <a:spcPts val="0"/>
                        </a:spcAft>
                      </a:pPr>
                      <a:r>
                        <a:rPr lang="fr-FR" sz="20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Abréviations</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a:lnSpc>
                          <a:spcPct val="115000"/>
                        </a:lnSpc>
                        <a:spcAft>
                          <a:spcPts val="0"/>
                        </a:spcAft>
                      </a:pPr>
                      <a:r>
                        <a:rPr lang="fr-FR" sz="20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Natures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a:lnSpc>
                          <a:spcPct val="115000"/>
                        </a:lnSpc>
                        <a:spcAft>
                          <a:spcPts val="0"/>
                        </a:spcAft>
                      </a:pPr>
                      <a:r>
                        <a:rPr lang="fr-FR" sz="20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Signes attendus</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891697362"/>
                  </a:ext>
                </a:extLst>
              </a:tr>
              <a:tr h="504748">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fr-FR" sz="24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Population Active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POP_ACT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91335681"/>
                  </a:ext>
                </a:extLst>
              </a:tr>
              <a:tr h="528471">
                <a:tc>
                  <a:txBody>
                    <a:bodyPr/>
                    <a:lstStyle/>
                    <a:p>
                      <a:pPr algn="ctr">
                        <a:lnSpc>
                          <a:spcPct val="115000"/>
                        </a:lnSpc>
                        <a:spcAft>
                          <a:spcPts val="0"/>
                        </a:spcAft>
                      </a:pPr>
                      <a:r>
                        <a:rPr lang="fr-FR" sz="24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Investissement Privé</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INPRIV</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extLst>
                  <a:ext uri="{0D108BD9-81ED-4DB2-BD59-A6C34878D82A}">
                    <a16:rowId xmlns:a16="http://schemas.microsoft.com/office/drawing/2014/main" val="3522532461"/>
                  </a:ext>
                </a:extLst>
              </a:tr>
              <a:tr h="556054">
                <a:tc>
                  <a:txBody>
                    <a:bodyPr/>
                    <a:lstStyle/>
                    <a:p>
                      <a:pPr algn="ctr">
                        <a:lnSpc>
                          <a:spcPct val="115000"/>
                        </a:lnSpc>
                        <a:spcAft>
                          <a:spcPts val="0"/>
                        </a:spcAft>
                      </a:pPr>
                      <a:r>
                        <a:rPr lang="fr-FR" sz="24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Epargne Brute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EPARBRUT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797679323"/>
                  </a:ext>
                </a:extLst>
              </a:tr>
              <a:tr h="558924">
                <a:tc>
                  <a:txBody>
                    <a:bodyPr/>
                    <a:lstStyle/>
                    <a:p>
                      <a:pPr algn="ctr">
                        <a:lnSpc>
                          <a:spcPct val="115000"/>
                        </a:lnSpc>
                        <a:spcAft>
                          <a:spcPts val="0"/>
                        </a:spcAft>
                      </a:pPr>
                      <a:r>
                        <a:rPr lang="fr-FR" sz="24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Dépenses publiques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DEPUB</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algn="ctr">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extLst>
                  <a:ext uri="{0D108BD9-81ED-4DB2-BD59-A6C34878D82A}">
                    <a16:rowId xmlns:a16="http://schemas.microsoft.com/office/drawing/2014/main" val="557155535"/>
                  </a:ext>
                </a:extLst>
              </a:tr>
              <a:tr h="580767">
                <a:tc>
                  <a:txBody>
                    <a:bodyPr/>
                    <a:lstStyle/>
                    <a:p>
                      <a:pPr algn="ctr">
                        <a:lnSpc>
                          <a:spcPct val="115000"/>
                        </a:lnSpc>
                        <a:spcAft>
                          <a:spcPts val="0"/>
                        </a:spcAft>
                      </a:pPr>
                      <a:r>
                        <a:rPr lang="fr-FR" sz="24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Dette Extérieure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DEPUB</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294278011"/>
                  </a:ext>
                </a:extLst>
              </a:tr>
              <a:tr h="896149">
                <a:tc>
                  <a:txBody>
                    <a:bodyPr/>
                    <a:lstStyle/>
                    <a:p>
                      <a:pPr algn="ctr">
                        <a:lnSpc>
                          <a:spcPct val="115000"/>
                        </a:lnSpc>
                        <a:spcAft>
                          <a:spcPts val="0"/>
                        </a:spcAft>
                      </a:pPr>
                      <a:r>
                        <a:rPr lang="fr-FR" sz="24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Produit Intérieur Brut par Habitant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PIB_HAT</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242228974"/>
                  </a:ext>
                </a:extLst>
              </a:tr>
            </a:tbl>
          </a:graphicData>
        </a:graphic>
      </p:graphicFrame>
    </p:spTree>
    <p:extLst>
      <p:ext uri="{BB962C8B-B14F-4D97-AF65-F5344CB8AC3E}">
        <p14:creationId xmlns:p14="http://schemas.microsoft.com/office/powerpoint/2010/main" val="2562072156"/>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AF5BF5-C2AE-4659-8179-604681F1878B}"/>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(3/5)</a:t>
            </a:r>
          </a:p>
        </p:txBody>
      </p:sp>
      <p:sp>
        <p:nvSpPr>
          <p:cNvPr id="4" name="Rectangle 3">
            <a:extLst>
              <a:ext uri="{FF2B5EF4-FFF2-40B4-BE49-F238E27FC236}">
                <a16:creationId xmlns:a16="http://schemas.microsoft.com/office/drawing/2014/main" id="{03A11196-FCC5-4E76-B306-FCED22BB9300}"/>
              </a:ext>
            </a:extLst>
          </p:cNvPr>
          <p:cNvSpPr/>
          <p:nvPr/>
        </p:nvSpPr>
        <p:spPr>
          <a:xfrm>
            <a:off x="342900" y="1047750"/>
            <a:ext cx="4762500" cy="514350"/>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ln w="0"/>
                <a:solidFill>
                  <a:schemeClr val="tx1"/>
                </a:solidFill>
                <a:effectLst>
                  <a:outerShdw blurRad="38100" dist="19050" dir="2700000" algn="tl" rotWithShape="0">
                    <a:schemeClr val="dk1">
                      <a:alpha val="40000"/>
                    </a:schemeClr>
                  </a:outerShdw>
                </a:effectLst>
              </a:rPr>
              <a:t>Spécialisation du modèle</a:t>
            </a:r>
          </a:p>
        </p:txBody>
      </p:sp>
      <p:sp>
        <p:nvSpPr>
          <p:cNvPr id="5" name="Rectangle 4">
            <a:extLst>
              <a:ext uri="{FF2B5EF4-FFF2-40B4-BE49-F238E27FC236}">
                <a16:creationId xmlns:a16="http://schemas.microsoft.com/office/drawing/2014/main" id="{F593A244-A04F-4285-A1AC-5C10AFA1E28B}"/>
              </a:ext>
            </a:extLst>
          </p:cNvPr>
          <p:cNvSpPr/>
          <p:nvPr/>
        </p:nvSpPr>
        <p:spPr>
          <a:xfrm>
            <a:off x="2470484" y="1714500"/>
            <a:ext cx="4273216"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n w="0"/>
                <a:solidFill>
                  <a:schemeClr val="tx1"/>
                </a:solidFill>
                <a:effectLst>
                  <a:outerShdw blurRad="38100" dist="19050" dir="2700000" algn="tl" rotWithShape="0">
                    <a:schemeClr val="dk1">
                      <a:alpha val="40000"/>
                    </a:schemeClr>
                  </a:outerShdw>
                </a:effectLst>
              </a:rPr>
              <a:t>Fonction Cobb Douglas :</a:t>
            </a:r>
            <a:r>
              <a:rPr lang="el-GR" sz="3200" b="0" i="0" u="none" strike="noStrike" baseline="0" dirty="0">
                <a:solidFill>
                  <a:srgbClr val="000000"/>
                </a:solidFill>
              </a:rPr>
              <a:t> </a:t>
            </a:r>
            <a:r>
              <a:rPr lang="fr-FR" sz="3200" dirty="0">
                <a:ln w="0"/>
                <a:solidFill>
                  <a:schemeClr val="tx1"/>
                </a:solidFill>
                <a:effectLst>
                  <a:outerShdw blurRad="38100" dist="19050" dir="2700000" algn="tl" rotWithShape="0">
                    <a:schemeClr val="dk1">
                      <a:alpha val="40000"/>
                    </a:schemeClr>
                  </a:outerShdw>
                </a:effectLst>
              </a:rPr>
              <a:t> </a:t>
            </a:r>
          </a:p>
        </p:txBody>
      </p:sp>
      <p:pic>
        <p:nvPicPr>
          <p:cNvPr id="6" name="Image 5">
            <a:extLst>
              <a:ext uri="{FF2B5EF4-FFF2-40B4-BE49-F238E27FC236}">
                <a16:creationId xmlns:a16="http://schemas.microsoft.com/office/drawing/2014/main" id="{68D3A464-9481-4982-AD96-CE9C6E523C1F}"/>
              </a:ext>
            </a:extLst>
          </p:cNvPr>
          <p:cNvPicPr>
            <a:picLocks noChangeAspect="1"/>
          </p:cNvPicPr>
          <p:nvPr/>
        </p:nvPicPr>
        <p:blipFill>
          <a:blip r:embed="rId3"/>
          <a:stretch>
            <a:fillRect/>
          </a:stretch>
        </p:blipFill>
        <p:spPr>
          <a:xfrm>
            <a:off x="6653213" y="1714500"/>
            <a:ext cx="2605087" cy="742950"/>
          </a:xfrm>
          <a:prstGeom prst="rect">
            <a:avLst/>
          </a:prstGeom>
        </p:spPr>
      </p:pic>
      <p:sp>
        <p:nvSpPr>
          <p:cNvPr id="2" name="Rectangle 1">
            <a:extLst>
              <a:ext uri="{FF2B5EF4-FFF2-40B4-BE49-F238E27FC236}">
                <a16:creationId xmlns:a16="http://schemas.microsoft.com/office/drawing/2014/main" id="{FFA92FBA-2B8A-4441-A993-51EC86D03537}"/>
              </a:ext>
            </a:extLst>
          </p:cNvPr>
          <p:cNvSpPr/>
          <p:nvPr/>
        </p:nvSpPr>
        <p:spPr>
          <a:xfrm>
            <a:off x="123568" y="2730842"/>
            <a:ext cx="12068432" cy="365760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fr-FR" sz="1800" b="1" i="1" dirty="0">
                <a:effectLst/>
                <a:latin typeface="Calibri" panose="020F0502020204030204" pitchFamily="34" charset="0"/>
                <a:ea typeface="Calibri" panose="020F0502020204030204" pitchFamily="34" charset="0"/>
                <a:cs typeface="Times New Roman" panose="02020603050405020304" pitchFamily="18" charset="0"/>
              </a:rPr>
              <a:t>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GDP_Habitat</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β</a:t>
            </a:r>
            <a:r>
              <a:rPr lang="fr-FR" sz="1800" b="1" i="1" baseline="-25000" dirty="0">
                <a:effectLst/>
                <a:latin typeface="Calibri" panose="020F0502020204030204" pitchFamily="34" charset="0"/>
                <a:ea typeface="Calibri" panose="020F0502020204030204" pitchFamily="34" charset="0"/>
                <a:cs typeface="Times New Roman" panose="02020603050405020304" pitchFamily="18" charset="0"/>
              </a:rPr>
              <a:t>0i</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β</a:t>
            </a:r>
            <a:r>
              <a:rPr lang="fr-FR" sz="1800" b="1" i="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POP_ACT</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β</a:t>
            </a:r>
            <a:r>
              <a:rPr lang="fr-FR" sz="1800" b="1" i="1"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INPRIV</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β</a:t>
            </a:r>
            <a:r>
              <a:rPr lang="fr-FR" sz="1800" b="1" i="1"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EPARBRUT</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β</a:t>
            </a:r>
            <a:r>
              <a:rPr lang="fr-FR" sz="1800" b="1" i="1" baseline="-25000" dirty="0">
                <a:effectLst/>
                <a:latin typeface="Calibri" panose="020F0502020204030204" pitchFamily="34" charset="0"/>
                <a:ea typeface="Calibri" panose="020F0502020204030204" pitchFamily="34" charset="0"/>
                <a:cs typeface="Times New Roman" panose="02020603050405020304" pitchFamily="18" charset="0"/>
              </a:rPr>
              <a:t>4</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DEPUB</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β</a:t>
            </a:r>
            <a:r>
              <a:rPr lang="fr-FR" sz="1800" b="1" i="1" baseline="-25000" dirty="0">
                <a:effectLst/>
                <a:latin typeface="Calibri" panose="020F0502020204030204" pitchFamily="34" charset="0"/>
                <a:ea typeface="Calibri" panose="020F0502020204030204" pitchFamily="34" charset="0"/>
                <a:cs typeface="Times New Roman" panose="02020603050405020304" pitchFamily="18" charset="0"/>
              </a:rPr>
              <a:t>5</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DEBTEXT</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v</a:t>
            </a:r>
            <a:r>
              <a:rPr lang="fr-FR" sz="1800" b="1" i="1" baseline="-25000" dirty="0">
                <a:effectLst/>
                <a:latin typeface="Calibri" panose="020F0502020204030204" pitchFamily="34" charset="0"/>
                <a:ea typeface="Calibri" panose="020F0502020204030204" pitchFamily="34" charset="0"/>
                <a:cs typeface="Times New Roman" panose="02020603050405020304" pitchFamily="18" charset="0"/>
              </a:rPr>
              <a:t>it</a:t>
            </a:r>
            <a:endParaRPr lang="fr-FR" sz="1800" b="1" i="1"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FR" sz="1800" b="1" i="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fr-FR" sz="1800" b="1" i="1" dirty="0">
                <a:effectLst/>
                <a:latin typeface="Calibri" panose="020F0502020204030204" pitchFamily="34" charset="0"/>
                <a:ea typeface="Calibri" panose="020F0502020204030204" pitchFamily="34" charset="0"/>
                <a:cs typeface="Times New Roman" panose="02020603050405020304" pitchFamily="18" charset="0"/>
              </a:rPr>
              <a:t>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GDP_Habitat</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Logarithme du PIB par habitant </a:t>
            </a:r>
            <a:r>
              <a:rPr lang="fr-FR" dirty="0">
                <a:latin typeface="Times New Roman" panose="02020603050405020304" pitchFamily="18" charset="0"/>
                <a:ea typeface="Calibri" panose="020F0502020204030204" pitchFamily="34" charset="0"/>
                <a:cs typeface="Times New Roman" panose="02020603050405020304" pitchFamily="18" charset="0"/>
              </a:rPr>
              <a:t>du pays i à l’année t;</a:t>
            </a:r>
          </a:p>
          <a:p>
            <a:pPr algn="ctr"/>
            <a:r>
              <a:rPr lang="fr-FR" sz="1800" b="1" i="1" dirty="0">
                <a:effectLst/>
                <a:latin typeface="Calibri" panose="020F0502020204030204" pitchFamily="34" charset="0"/>
                <a:ea typeface="Calibri" panose="020F0502020204030204" pitchFamily="34" charset="0"/>
                <a:cs typeface="Times New Roman" panose="02020603050405020304" pitchFamily="18" charset="0"/>
              </a:rPr>
              <a:t>    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POP_ACT</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Logarithme de la Population active </a:t>
            </a:r>
            <a:r>
              <a:rPr lang="fr-FR" dirty="0">
                <a:latin typeface="Times New Roman" panose="02020603050405020304" pitchFamily="18" charset="0"/>
                <a:ea typeface="Calibri" panose="020F0502020204030204" pitchFamily="34" charset="0"/>
                <a:cs typeface="Times New Roman" panose="02020603050405020304" pitchFamily="18" charset="0"/>
              </a:rPr>
              <a:t>du pays i à l’année t;</a:t>
            </a:r>
          </a:p>
          <a:p>
            <a:pPr algn="ctr"/>
            <a:r>
              <a:rPr lang="fr-FR" sz="1800" b="1" i="1" dirty="0">
                <a:effectLst/>
                <a:latin typeface="Calibri" panose="020F0502020204030204" pitchFamily="34" charset="0"/>
                <a:ea typeface="Calibri" panose="020F0502020204030204" pitchFamily="34" charset="0"/>
                <a:cs typeface="Times New Roman" panose="02020603050405020304" pitchFamily="18" charset="0"/>
              </a:rPr>
              <a:t>       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INPRIV</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Logarithme de l’investissement privé </a:t>
            </a:r>
            <a:r>
              <a:rPr lang="fr-FR" dirty="0">
                <a:latin typeface="Times New Roman" panose="02020603050405020304" pitchFamily="18" charset="0"/>
                <a:ea typeface="Calibri" panose="020F0502020204030204" pitchFamily="34" charset="0"/>
                <a:cs typeface="Times New Roman" panose="02020603050405020304" pitchFamily="18" charset="0"/>
              </a:rPr>
              <a:t>du pays i à l’année t;</a:t>
            </a:r>
          </a:p>
          <a:p>
            <a:pPr algn="ctr"/>
            <a:r>
              <a:rPr lang="fr-FR" sz="1800" b="1" i="1" dirty="0">
                <a:effectLst/>
                <a:latin typeface="Calibri" panose="020F0502020204030204" pitchFamily="34" charset="0"/>
                <a:ea typeface="Calibri" panose="020F0502020204030204" pitchFamily="34" charset="0"/>
                <a:cs typeface="Times New Roman" panose="02020603050405020304" pitchFamily="18" charset="0"/>
              </a:rPr>
              <a:t>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EPARBRUT</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Logarithme de l’Epargne Brute </a:t>
            </a:r>
            <a:r>
              <a:rPr lang="fr-FR" dirty="0">
                <a:latin typeface="Times New Roman" panose="02020603050405020304" pitchFamily="18" charset="0"/>
                <a:ea typeface="Calibri" panose="020F0502020204030204" pitchFamily="34" charset="0"/>
                <a:cs typeface="Times New Roman" panose="02020603050405020304" pitchFamily="18" charset="0"/>
              </a:rPr>
              <a:t>du pays i à l’année t;</a:t>
            </a:r>
          </a:p>
          <a:p>
            <a:pPr algn="ctr"/>
            <a:r>
              <a:rPr lang="fr-FR" sz="1800" b="1" i="1" dirty="0">
                <a:effectLst/>
                <a:latin typeface="Calibri" panose="020F0502020204030204" pitchFamily="34" charset="0"/>
                <a:ea typeface="Calibri" panose="020F0502020204030204" pitchFamily="34" charset="0"/>
                <a:cs typeface="Times New Roman" panose="02020603050405020304" pitchFamily="18" charset="0"/>
              </a:rPr>
              <a:t>      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DEPUB</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Logarithme des dépenses publiques </a:t>
            </a:r>
            <a:r>
              <a:rPr lang="fr-FR" dirty="0">
                <a:latin typeface="Times New Roman" panose="02020603050405020304" pitchFamily="18" charset="0"/>
                <a:ea typeface="Calibri" panose="020F0502020204030204" pitchFamily="34" charset="0"/>
                <a:cs typeface="Times New Roman" panose="02020603050405020304" pitchFamily="18" charset="0"/>
              </a:rPr>
              <a:t>du pays i à l’année t;</a:t>
            </a:r>
            <a:endParaRPr lang="fr-FR" b="1" i="1"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fr-FR" sz="1800" b="1" i="1" dirty="0">
                <a:effectLst/>
                <a:latin typeface="Calibri" panose="020F0502020204030204" pitchFamily="34" charset="0"/>
                <a:ea typeface="Calibri" panose="020F0502020204030204" pitchFamily="34" charset="0"/>
                <a:cs typeface="Times New Roman" panose="02020603050405020304" pitchFamily="18" charset="0"/>
              </a:rPr>
              <a:t>Log(</a:t>
            </a:r>
            <a:r>
              <a:rPr lang="fr-FR" sz="1800" b="1" i="1" dirty="0" err="1">
                <a:effectLst/>
                <a:latin typeface="Calibri" panose="020F0502020204030204" pitchFamily="34" charset="0"/>
                <a:ea typeface="Calibri" panose="020F0502020204030204" pitchFamily="34" charset="0"/>
                <a:cs typeface="Times New Roman" panose="02020603050405020304" pitchFamily="18" charset="0"/>
              </a:rPr>
              <a:t>DEBTEXT</a:t>
            </a:r>
            <a:r>
              <a:rPr lang="fr-FR" sz="1800" b="1" i="1" baseline="-25000" dirty="0" err="1">
                <a:effectLst/>
                <a:latin typeface="Calibri" panose="020F0502020204030204" pitchFamily="34" charset="0"/>
                <a:ea typeface="Calibri" panose="020F0502020204030204" pitchFamily="34" charset="0"/>
                <a:cs typeface="Times New Roman" panose="02020603050405020304" pitchFamily="18" charset="0"/>
              </a:rPr>
              <a:t>it</a:t>
            </a:r>
            <a:r>
              <a:rPr lang="fr-FR" sz="1800" b="1" i="1"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Logarithme de la dette extérieure </a:t>
            </a:r>
            <a:r>
              <a:rPr lang="fr-FR" dirty="0">
                <a:latin typeface="Times New Roman" panose="02020603050405020304" pitchFamily="18" charset="0"/>
                <a:ea typeface="Calibri" panose="020F0502020204030204" pitchFamily="34" charset="0"/>
                <a:cs typeface="Times New Roman" panose="02020603050405020304" pitchFamily="18" charset="0"/>
              </a:rPr>
              <a:t>du pays i à l’année t;</a:t>
            </a:r>
            <a:endParaRPr lang="fr-FR" dirty="0"/>
          </a:p>
          <a:p>
            <a:pPr algn="ctr"/>
            <a:endParaRPr lang="fr-FR" dirty="0"/>
          </a:p>
          <a:p>
            <a:pPr algn="ctr"/>
            <a:endParaRPr lang="fr-FR" dirty="0"/>
          </a:p>
          <a:p>
            <a:pPr algn="ctr"/>
            <a:endParaRPr lang="fr-FR" dirty="0"/>
          </a:p>
        </p:txBody>
      </p:sp>
    </p:spTree>
    <p:extLst>
      <p:ext uri="{BB962C8B-B14F-4D97-AF65-F5344CB8AC3E}">
        <p14:creationId xmlns:p14="http://schemas.microsoft.com/office/powerpoint/2010/main" val="49319181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589555-042E-4E0A-97A2-958D16BC4E03}"/>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(4/5)</a:t>
            </a:r>
          </a:p>
        </p:txBody>
      </p:sp>
      <p:graphicFrame>
        <p:nvGraphicFramePr>
          <p:cNvPr id="4" name="Diagramme 3">
            <a:extLst>
              <a:ext uri="{FF2B5EF4-FFF2-40B4-BE49-F238E27FC236}">
                <a16:creationId xmlns:a16="http://schemas.microsoft.com/office/drawing/2014/main" id="{0DB0FE94-5A19-4EAD-BD78-DE3EF6B74ADA}"/>
              </a:ext>
            </a:extLst>
          </p:cNvPr>
          <p:cNvGraphicFramePr/>
          <p:nvPr>
            <p:extLst>
              <p:ext uri="{D42A27DB-BD31-4B8C-83A1-F6EECF244321}">
                <p14:modId xmlns:p14="http://schemas.microsoft.com/office/powerpoint/2010/main" val="2120530808"/>
              </p:ext>
            </p:extLst>
          </p:nvPr>
        </p:nvGraphicFramePr>
        <p:xfrm>
          <a:off x="232155" y="2362200"/>
          <a:ext cx="11727690" cy="3921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 coins arrondis 4">
            <a:extLst>
              <a:ext uri="{FF2B5EF4-FFF2-40B4-BE49-F238E27FC236}">
                <a16:creationId xmlns:a16="http://schemas.microsoft.com/office/drawing/2014/main" id="{B441A102-96DB-4BB0-8D05-1F6FD2F5721E}"/>
              </a:ext>
            </a:extLst>
          </p:cNvPr>
          <p:cNvSpPr/>
          <p:nvPr/>
        </p:nvSpPr>
        <p:spPr>
          <a:xfrm>
            <a:off x="552450" y="1104900"/>
            <a:ext cx="4572000" cy="571500"/>
          </a:xfrm>
          <a:prstGeom prst="roundRect">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ln w="0"/>
                <a:solidFill>
                  <a:schemeClr val="tx1"/>
                </a:solidFill>
                <a:effectLst>
                  <a:outerShdw blurRad="38100" dist="19050" dir="2700000" algn="tl" rotWithShape="0">
                    <a:schemeClr val="dk1">
                      <a:alpha val="40000"/>
                    </a:schemeClr>
                  </a:outerShdw>
                </a:effectLst>
              </a:rPr>
              <a:t>Méthodes d’estimations</a:t>
            </a:r>
          </a:p>
        </p:txBody>
      </p:sp>
    </p:spTree>
    <p:extLst>
      <p:ext uri="{BB962C8B-B14F-4D97-AF65-F5344CB8AC3E}">
        <p14:creationId xmlns:p14="http://schemas.microsoft.com/office/powerpoint/2010/main" val="3628928111"/>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55E0-C337-4ED9-B6E1-63335D24461B}"/>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(5/5)</a:t>
            </a:r>
          </a:p>
        </p:txBody>
      </p:sp>
      <p:sp>
        <p:nvSpPr>
          <p:cNvPr id="5" name="Rectangle : coins arrondis 4">
            <a:extLst>
              <a:ext uri="{FF2B5EF4-FFF2-40B4-BE49-F238E27FC236}">
                <a16:creationId xmlns:a16="http://schemas.microsoft.com/office/drawing/2014/main" id="{60F7EF8D-439A-4590-8D51-D052DAE6FEFD}"/>
              </a:ext>
            </a:extLst>
          </p:cNvPr>
          <p:cNvSpPr/>
          <p:nvPr/>
        </p:nvSpPr>
        <p:spPr>
          <a:xfrm>
            <a:off x="304800" y="1104900"/>
            <a:ext cx="7600950" cy="742950"/>
          </a:xfrm>
          <a:prstGeom prst="roundRect">
            <a:avLst/>
          </a:prstGeom>
          <a:noFill/>
          <a:ln>
            <a:solidFill>
              <a:schemeClr val="bg1"/>
            </a:solidFill>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n w="0"/>
                <a:solidFill>
                  <a:schemeClr val="tx1"/>
                </a:solidFill>
              </a:rPr>
              <a:t>Condition de validation des modèles</a:t>
            </a:r>
          </a:p>
        </p:txBody>
      </p:sp>
      <p:sp>
        <p:nvSpPr>
          <p:cNvPr id="6" name="Rectangle : coins arrondis 5">
            <a:extLst>
              <a:ext uri="{FF2B5EF4-FFF2-40B4-BE49-F238E27FC236}">
                <a16:creationId xmlns:a16="http://schemas.microsoft.com/office/drawing/2014/main" id="{C0B42DD1-8120-4F0C-A364-D8A01256317C}"/>
              </a:ext>
            </a:extLst>
          </p:cNvPr>
          <p:cNvSpPr/>
          <p:nvPr/>
        </p:nvSpPr>
        <p:spPr>
          <a:xfrm>
            <a:off x="1885950" y="2266950"/>
            <a:ext cx="9353550" cy="1123950"/>
          </a:xfrm>
          <a:prstGeom prst="roundRect">
            <a:avLst/>
          </a:prstGeom>
          <a:no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n w="0"/>
                <a:solidFill>
                  <a:schemeClr val="tx1"/>
                </a:solidFill>
              </a:rPr>
              <a:t>Test d’hétéroscédasticité de </a:t>
            </a:r>
            <a:r>
              <a:rPr lang="fr-FR" sz="3600" dirty="0" err="1">
                <a:ln w="0"/>
                <a:solidFill>
                  <a:schemeClr val="tx1"/>
                </a:solidFill>
              </a:rPr>
              <a:t>Breush</a:t>
            </a:r>
            <a:r>
              <a:rPr lang="fr-FR" sz="3600" dirty="0">
                <a:ln w="0"/>
                <a:solidFill>
                  <a:schemeClr val="tx1"/>
                </a:solidFill>
              </a:rPr>
              <a:t>-Pagan</a:t>
            </a:r>
          </a:p>
        </p:txBody>
      </p:sp>
      <p:sp>
        <p:nvSpPr>
          <p:cNvPr id="10" name="Rectangle : coins arrondis 9">
            <a:extLst>
              <a:ext uri="{FF2B5EF4-FFF2-40B4-BE49-F238E27FC236}">
                <a16:creationId xmlns:a16="http://schemas.microsoft.com/office/drawing/2014/main" id="{4B206A66-D721-457F-B4CE-04EE8A5FF5E1}"/>
              </a:ext>
            </a:extLst>
          </p:cNvPr>
          <p:cNvSpPr/>
          <p:nvPr/>
        </p:nvSpPr>
        <p:spPr>
          <a:xfrm>
            <a:off x="1885950" y="3729037"/>
            <a:ext cx="9353550" cy="1123950"/>
          </a:xfrm>
          <a:prstGeom prst="roundRect">
            <a:avLst/>
          </a:prstGeom>
          <a:no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400" dirty="0">
                <a:ln w="0"/>
                <a:solidFill>
                  <a:schemeClr val="tx1"/>
                </a:solidFill>
              </a:rPr>
              <a:t>Test d’autocorrélation des erreurs de Durbin-Watson et </a:t>
            </a:r>
            <a:r>
              <a:rPr lang="fr-FR" sz="3400" dirty="0" err="1">
                <a:ln w="0"/>
                <a:solidFill>
                  <a:schemeClr val="tx1"/>
                </a:solidFill>
              </a:rPr>
              <a:t>Wooldbridge</a:t>
            </a:r>
            <a:endParaRPr lang="fr-FR" sz="3400" dirty="0">
              <a:ln w="0"/>
              <a:solidFill>
                <a:schemeClr val="tx1"/>
              </a:solidFill>
            </a:endParaRPr>
          </a:p>
        </p:txBody>
      </p:sp>
      <p:grpSp>
        <p:nvGrpSpPr>
          <p:cNvPr id="82" name="Shape 210">
            <a:extLst>
              <a:ext uri="{FF2B5EF4-FFF2-40B4-BE49-F238E27FC236}">
                <a16:creationId xmlns:a16="http://schemas.microsoft.com/office/drawing/2014/main" id="{69B6417B-4FAF-4B53-88F4-9AB24EF04738}"/>
              </a:ext>
            </a:extLst>
          </p:cNvPr>
          <p:cNvGrpSpPr/>
          <p:nvPr/>
        </p:nvGrpSpPr>
        <p:grpSpPr>
          <a:xfrm rot="21080580">
            <a:off x="1225540" y="2702337"/>
            <a:ext cx="434985" cy="501093"/>
            <a:chOff x="3951850" y="2985350"/>
            <a:chExt cx="407950" cy="416500"/>
          </a:xfrm>
          <a:solidFill>
            <a:srgbClr val="4472C4"/>
          </a:solidFill>
        </p:grpSpPr>
        <p:sp>
          <p:nvSpPr>
            <p:cNvPr id="78" name="Shape 211">
              <a:extLst>
                <a:ext uri="{FF2B5EF4-FFF2-40B4-BE49-F238E27FC236}">
                  <a16:creationId xmlns:a16="http://schemas.microsoft.com/office/drawing/2014/main" id="{BDD3043B-38AF-4324-90DA-72B4F1298A53}"/>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 name="Shape 212">
              <a:extLst>
                <a:ext uri="{FF2B5EF4-FFF2-40B4-BE49-F238E27FC236}">
                  <a16:creationId xmlns:a16="http://schemas.microsoft.com/office/drawing/2014/main" id="{B27B10D7-C4FF-4984-8E81-4A01D54BC1A5}"/>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213">
              <a:extLst>
                <a:ext uri="{FF2B5EF4-FFF2-40B4-BE49-F238E27FC236}">
                  <a16:creationId xmlns:a16="http://schemas.microsoft.com/office/drawing/2014/main" id="{11A505D4-8771-4181-9C4E-A271DCC8C6BA}"/>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214">
              <a:extLst>
                <a:ext uri="{FF2B5EF4-FFF2-40B4-BE49-F238E27FC236}">
                  <a16:creationId xmlns:a16="http://schemas.microsoft.com/office/drawing/2014/main" id="{1A7D52F2-C42B-48D8-9001-C43FB0EF0A26}"/>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8" name="Shape 210">
            <a:extLst>
              <a:ext uri="{FF2B5EF4-FFF2-40B4-BE49-F238E27FC236}">
                <a16:creationId xmlns:a16="http://schemas.microsoft.com/office/drawing/2014/main" id="{2A3CCECB-6CA8-4D4F-AE68-016ABEE80B19}"/>
              </a:ext>
            </a:extLst>
          </p:cNvPr>
          <p:cNvGrpSpPr/>
          <p:nvPr/>
        </p:nvGrpSpPr>
        <p:grpSpPr>
          <a:xfrm rot="21080580">
            <a:off x="1180424" y="4008960"/>
            <a:ext cx="434985" cy="501093"/>
            <a:chOff x="3951850" y="2985350"/>
            <a:chExt cx="407950" cy="416500"/>
          </a:xfrm>
          <a:solidFill>
            <a:srgbClr val="4472C4"/>
          </a:solidFill>
        </p:grpSpPr>
        <p:sp>
          <p:nvSpPr>
            <p:cNvPr id="84" name="Shape 211">
              <a:extLst>
                <a:ext uri="{FF2B5EF4-FFF2-40B4-BE49-F238E27FC236}">
                  <a16:creationId xmlns:a16="http://schemas.microsoft.com/office/drawing/2014/main" id="{79E27D98-7CD9-4061-93B7-062768DB403D}"/>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5" name="Shape 212">
              <a:extLst>
                <a:ext uri="{FF2B5EF4-FFF2-40B4-BE49-F238E27FC236}">
                  <a16:creationId xmlns:a16="http://schemas.microsoft.com/office/drawing/2014/main" id="{1FF9E61B-B0CE-48B6-AF2F-ACCF5403CFB2}"/>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213">
              <a:extLst>
                <a:ext uri="{FF2B5EF4-FFF2-40B4-BE49-F238E27FC236}">
                  <a16:creationId xmlns:a16="http://schemas.microsoft.com/office/drawing/2014/main" id="{5F78855C-8BAD-406B-977E-5C7FF1513162}"/>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214">
              <a:extLst>
                <a:ext uri="{FF2B5EF4-FFF2-40B4-BE49-F238E27FC236}">
                  <a16:creationId xmlns:a16="http://schemas.microsoft.com/office/drawing/2014/main" id="{235C6D71-C1F6-46C3-956D-F712A4BE2B71}"/>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grpFill/>
            <a:ln w="12175" cap="rnd" cmpd="sng">
              <a:solidFill>
                <a:srgbClr val="4472C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931484061"/>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E7E337-9C2D-4D0D-855F-9EB77185018A}"/>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descriptive</a:t>
            </a:r>
          </a:p>
        </p:txBody>
      </p:sp>
      <p:graphicFrame>
        <p:nvGraphicFramePr>
          <p:cNvPr id="6" name="Tableau 5">
            <a:extLst>
              <a:ext uri="{FF2B5EF4-FFF2-40B4-BE49-F238E27FC236}">
                <a16:creationId xmlns:a16="http://schemas.microsoft.com/office/drawing/2014/main" id="{60589A08-8284-463D-9271-5B7E78C6BDAD}"/>
              </a:ext>
            </a:extLst>
          </p:cNvPr>
          <p:cNvGraphicFramePr>
            <a:graphicFrameLocks noGrp="1"/>
          </p:cNvGraphicFramePr>
          <p:nvPr>
            <p:extLst>
              <p:ext uri="{D42A27DB-BD31-4B8C-83A1-F6EECF244321}">
                <p14:modId xmlns:p14="http://schemas.microsoft.com/office/powerpoint/2010/main" val="917888864"/>
              </p:ext>
            </p:extLst>
          </p:nvPr>
        </p:nvGraphicFramePr>
        <p:xfrm>
          <a:off x="2261286" y="1230526"/>
          <a:ext cx="8550874" cy="5009634"/>
        </p:xfrm>
        <a:graphic>
          <a:graphicData uri="http://schemas.openxmlformats.org/drawingml/2006/table">
            <a:tbl>
              <a:tblPr firstRow="1" firstCol="1" bandRow="1"/>
              <a:tblGrid>
                <a:gridCol w="3298926">
                  <a:extLst>
                    <a:ext uri="{9D8B030D-6E8A-4147-A177-3AD203B41FA5}">
                      <a16:colId xmlns:a16="http://schemas.microsoft.com/office/drawing/2014/main" val="2083160029"/>
                    </a:ext>
                  </a:extLst>
                </a:gridCol>
                <a:gridCol w="3110808">
                  <a:extLst>
                    <a:ext uri="{9D8B030D-6E8A-4147-A177-3AD203B41FA5}">
                      <a16:colId xmlns:a16="http://schemas.microsoft.com/office/drawing/2014/main" val="2868664477"/>
                    </a:ext>
                  </a:extLst>
                </a:gridCol>
                <a:gridCol w="2141140">
                  <a:extLst>
                    <a:ext uri="{9D8B030D-6E8A-4147-A177-3AD203B41FA5}">
                      <a16:colId xmlns:a16="http://schemas.microsoft.com/office/drawing/2014/main" val="945419396"/>
                    </a:ext>
                  </a:extLst>
                </a:gridCol>
              </a:tblGrid>
              <a:tr h="715662">
                <a:tc>
                  <a:txBody>
                    <a:bodyPr/>
                    <a:lstStyle/>
                    <a:p>
                      <a:pPr algn="ctr"/>
                      <a:r>
                        <a:rPr lang="fr-FR" sz="2000" b="1" dirty="0">
                          <a:solidFill>
                            <a:schemeClr val="bg1"/>
                          </a:solidFill>
                          <a:effectLst/>
                          <a:latin typeface="Times New Roman" panose="02020603050405020304" pitchFamily="18" charset="0"/>
                          <a:cs typeface="Times New Roman" panose="02020603050405020304" pitchFamily="18" charset="0"/>
                        </a:rPr>
                        <a:t>Variables</a:t>
                      </a: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a:lnSpc>
                          <a:spcPct val="107000"/>
                        </a:lnSpc>
                        <a:spcAft>
                          <a:spcPts val="0"/>
                        </a:spcAf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UEMOA</a:t>
                      </a:r>
                    </a:p>
                  </a:txBody>
                  <a:tcPr marL="44298" marR="44298" marT="0" marB="0" anchor="ctr">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tc>
                  <a:txBody>
                    <a:bodyPr/>
                    <a:lstStyle/>
                    <a:p>
                      <a:pPr algn="ctr">
                        <a:lnSpc>
                          <a:spcPct val="107000"/>
                        </a:lnSpc>
                        <a:spcAft>
                          <a:spcPts val="0"/>
                        </a:spcAf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BRICS</a:t>
                      </a:r>
                    </a:p>
                  </a:txBody>
                  <a:tcPr marL="44298" marR="44298"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478397678"/>
                  </a:ext>
                </a:extLst>
              </a:tr>
              <a:tr h="715662">
                <a:tc>
                  <a:txBody>
                    <a:bodyPr/>
                    <a:lstStyle/>
                    <a:p>
                      <a:pPr algn="ctr">
                        <a:lnSpc>
                          <a:spcPct val="107000"/>
                        </a:lnSpc>
                        <a:spcAft>
                          <a:spcPts val="0"/>
                        </a:spcAft>
                      </a:pPr>
                      <a:r>
                        <a:rPr lang="fr-FR" sz="2000" b="1"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GDP_Habitat</a:t>
                      </a:r>
                      <a:endParaRPr lang="fr-FR"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7030A0"/>
                    </a:solidFill>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6.592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8.578</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5904179"/>
                  </a:ext>
                </a:extLst>
              </a:tr>
              <a:tr h="715662">
                <a:tc>
                  <a:txBody>
                    <a:bodyPr/>
                    <a:lstStyle/>
                    <a:p>
                      <a:pPr algn="ctr">
                        <a:lnSpc>
                          <a:spcPct val="107000"/>
                        </a:lnSpc>
                        <a:spcAft>
                          <a:spcPts val="0"/>
                        </a:spcAft>
                      </a:pPr>
                      <a:r>
                        <a:rPr lang="fr-FR"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POP_ACT</a:t>
                      </a:r>
                      <a:endParaRPr lang="fr-FR"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7030A0"/>
                    </a:solidFill>
                  </a:tcPr>
                </a:tc>
                <a:tc>
                  <a:txBody>
                    <a:bodyPr/>
                    <a:lstStyle/>
                    <a:p>
                      <a:pPr lvl="0"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15.025</a:t>
                      </a:r>
                    </a:p>
                  </a:txBody>
                  <a:tcPr marL="44298" marR="44298" marT="0" marB="0" anchor="ctr">
                    <a:lnL w="12700" cap="flat" cmpd="sng" algn="ctr">
                      <a:noFill/>
                      <a:prstDash val="solid"/>
                      <a:round/>
                      <a:headEnd type="none" w="med" len="med"/>
                      <a:tailEnd type="none" w="med" len="med"/>
                    </a:lnL>
                    <a:lnR>
                      <a:noFill/>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18.751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14848926"/>
                  </a:ext>
                </a:extLst>
              </a:tr>
              <a:tr h="715662">
                <a:tc>
                  <a:txBody>
                    <a:bodyPr/>
                    <a:lstStyle/>
                    <a:p>
                      <a:pPr algn="ctr">
                        <a:lnSpc>
                          <a:spcPct val="107000"/>
                        </a:lnSpc>
                        <a:spcAft>
                          <a:spcPts val="0"/>
                        </a:spcAft>
                      </a:pPr>
                      <a:r>
                        <a:rPr lang="fr-FR"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INPRIV</a:t>
                      </a:r>
                      <a:endParaRPr lang="fr-FR"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7030A0"/>
                    </a:solidFill>
                  </a:tcPr>
                </a:tc>
                <a:tc>
                  <a:txBody>
                    <a:bodyPr/>
                    <a:lstStyle/>
                    <a:p>
                      <a:pPr lvl="0" algn="ctr">
                        <a:lnSpc>
                          <a:spcPct val="107000"/>
                        </a:lnSpc>
                        <a:spcAft>
                          <a:spcPts val="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21.008</a:t>
                      </a:r>
                    </a:p>
                  </a:txBody>
                  <a:tcPr marL="44298" marR="44298" marT="0" marB="0" anchor="ctr">
                    <a:lnL w="12700" cap="flat" cmpd="sng" algn="ctr">
                      <a:noFill/>
                      <a:prstDash val="solid"/>
                      <a:round/>
                      <a:headEnd type="none" w="med" len="med"/>
                      <a:tailEnd type="none" w="med" len="med"/>
                    </a:lnL>
                    <a:lnR>
                      <a:noFill/>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26.761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78375899"/>
                  </a:ext>
                </a:extLst>
              </a:tr>
              <a:tr h="715662">
                <a:tc>
                  <a:txBody>
                    <a:bodyPr/>
                    <a:lstStyle/>
                    <a:p>
                      <a:pPr algn="ctr">
                        <a:lnSpc>
                          <a:spcPct val="107000"/>
                        </a:lnSpc>
                        <a:spcAft>
                          <a:spcPts val="0"/>
                        </a:spcAft>
                      </a:pPr>
                      <a:r>
                        <a:rPr lang="fr-FR"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EPARBRUT</a:t>
                      </a: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7030A0"/>
                    </a:solidFill>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20.650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26.745</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1194770"/>
                  </a:ext>
                </a:extLst>
              </a:tr>
              <a:tr h="715662">
                <a:tc>
                  <a:txBody>
                    <a:bodyPr/>
                    <a:lstStyle/>
                    <a:p>
                      <a:pPr algn="ctr">
                        <a:lnSpc>
                          <a:spcPct val="107000"/>
                        </a:lnSpc>
                        <a:spcAft>
                          <a:spcPts val="0"/>
                        </a:spcAft>
                      </a:pPr>
                      <a:r>
                        <a:rPr lang="fr-FR"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DEBTEXT</a:t>
                      </a:r>
                      <a:endParaRPr lang="fr-FR"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7030A0"/>
                    </a:solidFill>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21.334</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a:noFill/>
                    </a:lnT>
                    <a:lnB>
                      <a:noFill/>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26.567</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58215325"/>
                  </a:ext>
                </a:extLst>
              </a:tr>
              <a:tr h="715662">
                <a:tc>
                  <a:txBody>
                    <a:bodyPr/>
                    <a:lstStyle/>
                    <a:p>
                      <a:pPr algn="ctr">
                        <a:lnSpc>
                          <a:spcPct val="107000"/>
                        </a:lnSpc>
                        <a:spcAft>
                          <a:spcPts val="0"/>
                        </a:spcAft>
                      </a:pPr>
                      <a:r>
                        <a:rPr lang="fr-FR"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DEPUB</a:t>
                      </a:r>
                      <a:endParaRPr lang="fr-FR"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7030A0"/>
                    </a:solidFill>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20.643</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lvl="0" algn="ctr">
                        <a:lnSpc>
                          <a:spcPct val="107000"/>
                        </a:lnSpc>
                        <a:spcAft>
                          <a:spcPts val="0"/>
                        </a:spcAft>
                      </a:pPr>
                      <a:r>
                        <a:rPr lang="fr-FR"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26.270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a:noFill/>
                    </a:lnL>
                    <a:lnR w="28575"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110898"/>
                  </a:ext>
                </a:extLst>
              </a:tr>
            </a:tbl>
          </a:graphicData>
        </a:graphic>
      </p:graphicFrame>
    </p:spTree>
    <p:extLst>
      <p:ext uri="{BB962C8B-B14F-4D97-AF65-F5344CB8AC3E}">
        <p14:creationId xmlns:p14="http://schemas.microsoft.com/office/powerpoint/2010/main" val="4069982814"/>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EE9D91-745E-4209-8FDD-801FF7D9F552}"/>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Test de stationnarité</a:t>
            </a:r>
          </a:p>
        </p:txBody>
      </p:sp>
      <p:graphicFrame>
        <p:nvGraphicFramePr>
          <p:cNvPr id="6" name="Tableau 5">
            <a:extLst>
              <a:ext uri="{FF2B5EF4-FFF2-40B4-BE49-F238E27FC236}">
                <a16:creationId xmlns:a16="http://schemas.microsoft.com/office/drawing/2014/main" id="{49AB9CD1-0FD5-4A3D-9F09-A9CDAB3CAC31}"/>
              </a:ext>
            </a:extLst>
          </p:cNvPr>
          <p:cNvGraphicFramePr>
            <a:graphicFrameLocks noGrp="1"/>
          </p:cNvGraphicFramePr>
          <p:nvPr>
            <p:extLst>
              <p:ext uri="{D42A27DB-BD31-4B8C-83A1-F6EECF244321}">
                <p14:modId xmlns:p14="http://schemas.microsoft.com/office/powerpoint/2010/main" val="963972135"/>
              </p:ext>
            </p:extLst>
          </p:nvPr>
        </p:nvGraphicFramePr>
        <p:xfrm>
          <a:off x="6400801" y="1032824"/>
          <a:ext cx="3087408" cy="5672776"/>
        </p:xfrm>
        <a:graphic>
          <a:graphicData uri="http://schemas.openxmlformats.org/drawingml/2006/table">
            <a:tbl>
              <a:tblPr firstRow="1" firstCol="1" bandRow="1">
                <a:tableStyleId>{5C22544A-7EE6-4342-B048-85BDC9FD1C3A}</a:tableStyleId>
              </a:tblPr>
              <a:tblGrid>
                <a:gridCol w="1412316">
                  <a:extLst>
                    <a:ext uri="{9D8B030D-6E8A-4147-A177-3AD203B41FA5}">
                      <a16:colId xmlns:a16="http://schemas.microsoft.com/office/drawing/2014/main" val="2943700425"/>
                    </a:ext>
                  </a:extLst>
                </a:gridCol>
                <a:gridCol w="892733">
                  <a:extLst>
                    <a:ext uri="{9D8B030D-6E8A-4147-A177-3AD203B41FA5}">
                      <a16:colId xmlns:a16="http://schemas.microsoft.com/office/drawing/2014/main" val="3184655423"/>
                    </a:ext>
                  </a:extLst>
                </a:gridCol>
                <a:gridCol w="782359">
                  <a:extLst>
                    <a:ext uri="{9D8B030D-6E8A-4147-A177-3AD203B41FA5}">
                      <a16:colId xmlns:a16="http://schemas.microsoft.com/office/drawing/2014/main" val="814922817"/>
                    </a:ext>
                  </a:extLst>
                </a:gridCol>
              </a:tblGrid>
              <a:tr h="469323">
                <a:tc gridSpan="3">
                  <a:txBody>
                    <a:bodyPr/>
                    <a:lstStyle/>
                    <a:p>
                      <a:pPr algn="ctr">
                        <a:lnSpc>
                          <a:spcPct val="107000"/>
                        </a:lnSpc>
                        <a:spcAft>
                          <a:spcPts val="0"/>
                        </a:spcAft>
                      </a:pPr>
                      <a:r>
                        <a:rPr lang="fr-FR" sz="2800" dirty="0">
                          <a:effectLst/>
                        </a:rPr>
                        <a:t>BRICS</a:t>
                      </a:r>
                      <a:endParaRPr lang="fr-FR" sz="2400" dirty="0">
                        <a:effectLst/>
                        <a:latin typeface="Calibri" panose="020F0502020204030204" pitchFamily="34" charset="0"/>
                        <a:ea typeface="+mn-ea"/>
                        <a:cs typeface="Times New Roman" panose="02020603050405020304" pitchFamily="18" charset="0"/>
                      </a:endParaRPr>
                    </a:p>
                  </a:txBody>
                  <a:tcPr marL="44450" marR="44450" marT="0"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81547624"/>
                  </a:ext>
                </a:extLst>
              </a:tr>
              <a:tr h="469323">
                <a:tc rowSpan="3">
                  <a:txBody>
                    <a:bodyPr/>
                    <a:lstStyle/>
                    <a:p>
                      <a:pPr algn="ctr">
                        <a:lnSpc>
                          <a:spcPct val="107000"/>
                        </a:lnSpc>
                        <a:spcAft>
                          <a:spcPts val="0"/>
                        </a:spcAft>
                      </a:pPr>
                      <a:r>
                        <a:rPr lang="fr-FR" sz="1600" dirty="0">
                          <a:effectLst/>
                        </a:rPr>
                        <a:t>VARIABLES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gridSpan="2">
                  <a:txBody>
                    <a:bodyPr/>
                    <a:lstStyle/>
                    <a:p>
                      <a:pPr algn="ctr">
                        <a:lnSpc>
                          <a:spcPct val="107000"/>
                        </a:lnSpc>
                        <a:spcAft>
                          <a:spcPts val="0"/>
                        </a:spcAft>
                      </a:pPr>
                      <a:r>
                        <a:rPr lang="fr-FR" sz="1600" dirty="0">
                          <a:effectLst/>
                        </a:rPr>
                        <a:t>     NIVEAU                   DIFFERENCE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extLst>
                  <a:ext uri="{0D108BD9-81ED-4DB2-BD59-A6C34878D82A}">
                    <a16:rowId xmlns:a16="http://schemas.microsoft.com/office/drawing/2014/main" val="2949877079"/>
                  </a:ext>
                </a:extLst>
              </a:tr>
              <a:tr h="469323">
                <a:tc vMerge="1">
                  <a:txBody>
                    <a:bodyPr/>
                    <a:lstStyle/>
                    <a:p>
                      <a:pPr algn="ctr">
                        <a:lnSpc>
                          <a:spcPct val="107000"/>
                        </a:lnSpc>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fr-FR" sz="1600">
                          <a:effectLst/>
                        </a:rPr>
                        <a:t>IPS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extLst>
                  <a:ext uri="{0D108BD9-81ED-4DB2-BD59-A6C34878D82A}">
                    <a16:rowId xmlns:a16="http://schemas.microsoft.com/office/drawing/2014/main" val="2367879379"/>
                  </a:ext>
                </a:extLst>
              </a:tr>
              <a:tr h="469323">
                <a:tc vMerge="1">
                  <a:txBody>
                    <a:bodyPr/>
                    <a:lstStyle/>
                    <a:p>
                      <a:endParaRPr lang="fr-FR" sz="1000" dirty="0">
                        <a:effectLst/>
                        <a:latin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fr-FR" sz="1600">
                          <a:effectLst/>
                        </a:rPr>
                        <a:t>Stat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a:effectLst/>
                        </a:rPr>
                        <a:t>Prob</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458987909"/>
                  </a:ext>
                </a:extLst>
              </a:tr>
              <a:tr h="469323">
                <a:tc>
                  <a:txBody>
                    <a:bodyPr/>
                    <a:lstStyle/>
                    <a:p>
                      <a:pPr algn="ctr">
                        <a:lnSpc>
                          <a:spcPct val="107000"/>
                        </a:lnSpc>
                        <a:spcAft>
                          <a:spcPts val="0"/>
                        </a:spcAft>
                      </a:pPr>
                      <a:r>
                        <a:rPr lang="fr-FR" sz="1600" dirty="0">
                          <a:effectLst/>
                        </a:rPr>
                        <a:t>PIB_HAT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0.2700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0,6065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788074051"/>
                  </a:ext>
                </a:extLst>
              </a:tr>
              <a:tr h="469323">
                <a:tc>
                  <a:txBody>
                    <a:bodyPr/>
                    <a:lstStyle/>
                    <a:p>
                      <a:pPr algn="ctr">
                        <a:lnSpc>
                          <a:spcPct val="107000"/>
                        </a:lnSpc>
                        <a:spcAft>
                          <a:spcPts val="0"/>
                        </a:spcAft>
                      </a:pPr>
                      <a:r>
                        <a:rPr lang="fr-FR" sz="1600" dirty="0">
                          <a:effectLst/>
                        </a:rPr>
                        <a:t>POP_ACT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-0,5777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0,2817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85551388"/>
                  </a:ext>
                </a:extLst>
              </a:tr>
              <a:tr h="469323">
                <a:tc>
                  <a:txBody>
                    <a:bodyPr/>
                    <a:lstStyle/>
                    <a:p>
                      <a:pPr algn="ctr">
                        <a:lnSpc>
                          <a:spcPct val="107000"/>
                        </a:lnSpc>
                        <a:spcAft>
                          <a:spcPts val="0"/>
                        </a:spcAft>
                      </a:pPr>
                      <a:r>
                        <a:rPr lang="fr-FR" sz="1600" dirty="0">
                          <a:effectLst/>
                        </a:rPr>
                        <a:t>INPRIV</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-0,0625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0,4740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416110516"/>
                  </a:ext>
                </a:extLst>
              </a:tr>
              <a:tr h="469323">
                <a:tc>
                  <a:txBody>
                    <a:bodyPr/>
                    <a:lstStyle/>
                    <a:p>
                      <a:pPr algn="ctr">
                        <a:lnSpc>
                          <a:spcPct val="107000"/>
                        </a:lnSpc>
                        <a:spcAft>
                          <a:spcPts val="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EPARBRUT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-0,1339</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0,4467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530687813"/>
                  </a:ext>
                </a:extLst>
              </a:tr>
              <a:tr h="469323">
                <a:tc>
                  <a:txBody>
                    <a:bodyPr/>
                    <a:lstStyle/>
                    <a:p>
                      <a:pPr algn="ctr">
                        <a:lnSpc>
                          <a:spcPct val="107000"/>
                        </a:lnSpc>
                        <a:spcAft>
                          <a:spcPts val="0"/>
                        </a:spcAft>
                      </a:pPr>
                      <a:r>
                        <a:rPr lang="fr-FR" sz="1600" dirty="0">
                          <a:effectLst/>
                        </a:rPr>
                        <a:t>DEPUB</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0,9182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0,8208</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559999798"/>
                  </a:ext>
                </a:extLst>
              </a:tr>
              <a:tr h="469323">
                <a:tc>
                  <a:txBody>
                    <a:bodyPr/>
                    <a:lstStyle/>
                    <a:p>
                      <a:pPr algn="ctr">
                        <a:lnSpc>
                          <a:spcPct val="107000"/>
                        </a:lnSpc>
                        <a:spcAft>
                          <a:spcPts val="0"/>
                        </a:spcAft>
                      </a:pPr>
                      <a:r>
                        <a:rPr lang="fr-FR" sz="1600" dirty="0">
                          <a:effectLst/>
                        </a:rPr>
                        <a:t>DEBTEXT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1,4277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0,9233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260495373"/>
                  </a:ext>
                </a:extLst>
              </a:tr>
              <a:tr h="469323">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OUVCM</a:t>
                      </a:r>
                    </a:p>
                  </a:txBody>
                  <a:tcPr marL="44450" marR="44450" marT="0" marB="0" anchor="ctr"/>
                </a:tc>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-2,3115</a:t>
                      </a:r>
                    </a:p>
                  </a:txBody>
                  <a:tcPr marL="44450" marR="44450" marT="0" marB="0" anchor="ctr"/>
                </a:tc>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0,0104</a:t>
                      </a:r>
                    </a:p>
                  </a:txBody>
                  <a:tcPr marL="44450" marR="44450" marT="0" marB="0" anchor="ctr">
                    <a:solidFill>
                      <a:srgbClr val="C00000"/>
                    </a:solidFill>
                  </a:tcPr>
                </a:tc>
                <a:extLst>
                  <a:ext uri="{0D108BD9-81ED-4DB2-BD59-A6C34878D82A}">
                    <a16:rowId xmlns:a16="http://schemas.microsoft.com/office/drawing/2014/main" val="2063287502"/>
                  </a:ext>
                </a:extLst>
              </a:tr>
              <a:tr h="469323">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INFLATION</a:t>
                      </a:r>
                    </a:p>
                  </a:txBody>
                  <a:tcPr marL="44450" marR="44450" marT="0" marB="0" anchor="ctr"/>
                </a:tc>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-3,2389</a:t>
                      </a:r>
                    </a:p>
                  </a:txBody>
                  <a:tcPr marL="44450" marR="44450" marT="0" marB="0" anchor="ctr"/>
                </a:tc>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0,0006</a:t>
                      </a:r>
                    </a:p>
                  </a:txBody>
                  <a:tcPr marL="44450" marR="44450" marT="0" marB="0" anchor="ctr">
                    <a:solidFill>
                      <a:srgbClr val="C00000"/>
                    </a:solidFill>
                  </a:tcPr>
                </a:tc>
                <a:extLst>
                  <a:ext uri="{0D108BD9-81ED-4DB2-BD59-A6C34878D82A}">
                    <a16:rowId xmlns:a16="http://schemas.microsoft.com/office/drawing/2014/main" val="2518390952"/>
                  </a:ext>
                </a:extLst>
              </a:tr>
            </a:tbl>
          </a:graphicData>
        </a:graphic>
      </p:graphicFrame>
      <p:graphicFrame>
        <p:nvGraphicFramePr>
          <p:cNvPr id="7" name="Tableau 6">
            <a:extLst>
              <a:ext uri="{FF2B5EF4-FFF2-40B4-BE49-F238E27FC236}">
                <a16:creationId xmlns:a16="http://schemas.microsoft.com/office/drawing/2014/main" id="{0E690627-8E46-493F-948C-DDAC916A8B03}"/>
              </a:ext>
            </a:extLst>
          </p:cNvPr>
          <p:cNvGraphicFramePr>
            <a:graphicFrameLocks noGrp="1"/>
          </p:cNvGraphicFramePr>
          <p:nvPr>
            <p:extLst>
              <p:ext uri="{D42A27DB-BD31-4B8C-83A1-F6EECF244321}">
                <p14:modId xmlns:p14="http://schemas.microsoft.com/office/powerpoint/2010/main" val="1829192078"/>
              </p:ext>
            </p:extLst>
          </p:nvPr>
        </p:nvGraphicFramePr>
        <p:xfrm>
          <a:off x="2219974" y="997841"/>
          <a:ext cx="3115107" cy="5672776"/>
        </p:xfrm>
        <a:graphic>
          <a:graphicData uri="http://schemas.openxmlformats.org/drawingml/2006/table">
            <a:tbl>
              <a:tblPr firstRow="1" firstCol="1" bandRow="1">
                <a:tableStyleId>{5C22544A-7EE6-4342-B048-85BDC9FD1C3A}</a:tableStyleId>
              </a:tblPr>
              <a:tblGrid>
                <a:gridCol w="1415009">
                  <a:extLst>
                    <a:ext uri="{9D8B030D-6E8A-4147-A177-3AD203B41FA5}">
                      <a16:colId xmlns:a16="http://schemas.microsoft.com/office/drawing/2014/main" val="3716266266"/>
                    </a:ext>
                  </a:extLst>
                </a:gridCol>
                <a:gridCol w="904645">
                  <a:extLst>
                    <a:ext uri="{9D8B030D-6E8A-4147-A177-3AD203B41FA5}">
                      <a16:colId xmlns:a16="http://schemas.microsoft.com/office/drawing/2014/main" val="2084514208"/>
                    </a:ext>
                  </a:extLst>
                </a:gridCol>
                <a:gridCol w="795453">
                  <a:extLst>
                    <a:ext uri="{9D8B030D-6E8A-4147-A177-3AD203B41FA5}">
                      <a16:colId xmlns:a16="http://schemas.microsoft.com/office/drawing/2014/main" val="1521172566"/>
                    </a:ext>
                  </a:extLst>
                </a:gridCol>
              </a:tblGrid>
              <a:tr h="469323">
                <a:tc gridSpan="3">
                  <a:txBody>
                    <a:bodyPr/>
                    <a:lstStyle/>
                    <a:p>
                      <a:pPr algn="ctr">
                        <a:lnSpc>
                          <a:spcPct val="107000"/>
                        </a:lnSpc>
                        <a:spcAft>
                          <a:spcPts val="0"/>
                        </a:spcAft>
                      </a:pPr>
                      <a:r>
                        <a:rPr lang="fr-FR" sz="2400" dirty="0">
                          <a:effectLst/>
                        </a:rPr>
                        <a:t>UEMOA</a:t>
                      </a:r>
                      <a:r>
                        <a:rPr lang="fr-FR" sz="2000" dirty="0">
                          <a:effectLst/>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913799418"/>
                  </a:ext>
                </a:extLst>
              </a:tr>
              <a:tr h="469323">
                <a:tc rowSpan="3">
                  <a:txBody>
                    <a:bodyPr/>
                    <a:lstStyle/>
                    <a:p>
                      <a:pPr algn="ctr">
                        <a:lnSpc>
                          <a:spcPct val="107000"/>
                        </a:lnSpc>
                        <a:spcAft>
                          <a:spcPts val="0"/>
                        </a:spcAft>
                      </a:pPr>
                      <a:r>
                        <a:rPr lang="fr-FR" sz="1600" dirty="0">
                          <a:effectLst/>
                        </a:rPr>
                        <a:t>VARIABLES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gridSpan="2">
                  <a:txBody>
                    <a:bodyPr/>
                    <a:lstStyle/>
                    <a:p>
                      <a:pPr algn="ctr">
                        <a:lnSpc>
                          <a:spcPct val="107000"/>
                        </a:lnSpc>
                        <a:spcAft>
                          <a:spcPts val="0"/>
                        </a:spcAft>
                      </a:pPr>
                      <a:r>
                        <a:rPr lang="fr-FR" sz="1600" dirty="0">
                          <a:effectLst/>
                        </a:rPr>
                        <a:t>      NIVEAU                   DIFFERENCE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extLst>
                  <a:ext uri="{0D108BD9-81ED-4DB2-BD59-A6C34878D82A}">
                    <a16:rowId xmlns:a16="http://schemas.microsoft.com/office/drawing/2014/main" val="2315936904"/>
                  </a:ext>
                </a:extLst>
              </a:tr>
              <a:tr h="469323">
                <a:tc vMerge="1">
                  <a:txBody>
                    <a:bodyPr/>
                    <a:lstStyle/>
                    <a:p>
                      <a:pPr algn="ctr">
                        <a:lnSpc>
                          <a:spcPct val="107000"/>
                        </a:lnSpc>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fr-FR" sz="1600" dirty="0">
                          <a:effectLst/>
                        </a:rPr>
                        <a:t>IPS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fr-FR"/>
                    </a:p>
                  </a:txBody>
                  <a:tcPr/>
                </a:tc>
                <a:extLst>
                  <a:ext uri="{0D108BD9-81ED-4DB2-BD59-A6C34878D82A}">
                    <a16:rowId xmlns:a16="http://schemas.microsoft.com/office/drawing/2014/main" val="3841896522"/>
                  </a:ext>
                </a:extLst>
              </a:tr>
              <a:tr h="469323">
                <a:tc vMerge="1">
                  <a:txBody>
                    <a:bodyPr/>
                    <a:lstStyle/>
                    <a:p>
                      <a:endParaRPr lang="fr-FR" sz="1000" dirty="0">
                        <a:effectLst/>
                        <a:latin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0"/>
                        </a:spcAft>
                      </a:pPr>
                      <a:r>
                        <a:rPr lang="fr-FR" sz="1600">
                          <a:effectLst/>
                        </a:rPr>
                        <a:t>Stat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Prob</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482972643"/>
                  </a:ext>
                </a:extLst>
              </a:tr>
              <a:tr h="469323">
                <a:tc>
                  <a:txBody>
                    <a:bodyPr/>
                    <a:lstStyle/>
                    <a:p>
                      <a:pPr algn="ctr">
                        <a:lnSpc>
                          <a:spcPct val="107000"/>
                        </a:lnSpc>
                        <a:spcAft>
                          <a:spcPts val="0"/>
                        </a:spcAft>
                      </a:pPr>
                      <a:r>
                        <a:rPr lang="fr-FR" sz="1600">
                          <a:effectLst/>
                        </a:rPr>
                        <a:t>PIB_HAT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t>-1,0855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0,1388</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197538730"/>
                  </a:ext>
                </a:extLst>
              </a:tr>
              <a:tr h="469323">
                <a:tc>
                  <a:txBody>
                    <a:bodyPr/>
                    <a:lstStyle/>
                    <a:p>
                      <a:pPr algn="ctr">
                        <a:lnSpc>
                          <a:spcPct val="107000"/>
                        </a:lnSpc>
                        <a:spcAft>
                          <a:spcPts val="0"/>
                        </a:spcAft>
                      </a:pPr>
                      <a:r>
                        <a:rPr lang="fr-FR" sz="1600">
                          <a:effectLst/>
                        </a:rPr>
                        <a:t>POP_ACT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4,3003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1,0000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824996434"/>
                  </a:ext>
                </a:extLst>
              </a:tr>
              <a:tr h="469323">
                <a:tc>
                  <a:txBody>
                    <a:bodyPr/>
                    <a:lstStyle/>
                    <a:p>
                      <a:pPr algn="ctr">
                        <a:lnSpc>
                          <a:spcPct val="107000"/>
                        </a:lnSpc>
                        <a:spcAft>
                          <a:spcPts val="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INPRIV</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-0,6780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0,2489</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997394555"/>
                  </a:ext>
                </a:extLst>
              </a:tr>
              <a:tr h="469323">
                <a:tc>
                  <a:txBody>
                    <a:bodyPr/>
                    <a:lstStyle/>
                    <a:p>
                      <a:pPr algn="ctr">
                        <a:lnSpc>
                          <a:spcPct val="107000"/>
                        </a:lnSpc>
                        <a:spcAft>
                          <a:spcPts val="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EPARBRUT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-0,2828</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0,3887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895441738"/>
                  </a:ext>
                </a:extLst>
              </a:tr>
              <a:tr h="469323">
                <a:tc>
                  <a:txBody>
                    <a:bodyPr/>
                    <a:lstStyle/>
                    <a:p>
                      <a:pPr algn="ctr">
                        <a:lnSpc>
                          <a:spcPct val="107000"/>
                        </a:lnSpc>
                        <a:spcAft>
                          <a:spcPts val="0"/>
                        </a:spcAft>
                      </a:pPr>
                      <a:r>
                        <a:rPr lang="fr-FR" sz="1600" dirty="0">
                          <a:effectLst/>
                        </a:rPr>
                        <a:t>DEPUB</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-0,6914</a:t>
                      </a:r>
                    </a:p>
                  </a:txBody>
                  <a:tcPr marL="44450" marR="44450" marT="0" marB="0" anchor="ctr"/>
                </a:tc>
                <a:tc>
                  <a:txBody>
                    <a:bodyPr/>
                    <a:lstStyle/>
                    <a:p>
                      <a:pPr algn="ctr">
                        <a:lnSpc>
                          <a:spcPct val="107000"/>
                        </a:lnSpc>
                        <a:spcAft>
                          <a:spcPts val="0"/>
                        </a:spcAft>
                      </a:pPr>
                      <a:r>
                        <a:rPr lang="fr-FR" sz="1600" dirty="0">
                          <a:effectLst/>
                        </a:rPr>
                        <a:t>0,2446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714567184"/>
                  </a:ext>
                </a:extLst>
              </a:tr>
              <a:tr h="469323">
                <a:tc>
                  <a:txBody>
                    <a:bodyPr/>
                    <a:lstStyle/>
                    <a:p>
                      <a:pPr algn="ctr">
                        <a:lnSpc>
                          <a:spcPct val="107000"/>
                        </a:lnSpc>
                        <a:spcAft>
                          <a:spcPts val="0"/>
                        </a:spcAft>
                      </a:pPr>
                      <a:r>
                        <a:rPr lang="fr-FR" sz="1600" dirty="0">
                          <a:effectLst/>
                        </a:rPr>
                        <a:t>DEBTEXT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latin typeface="Calibri" panose="020F0502020204030204" pitchFamily="34" charset="0"/>
                          <a:ea typeface="Calibri" panose="020F0502020204030204" pitchFamily="34" charset="0"/>
                          <a:cs typeface="Times New Roman" panose="02020603050405020304" pitchFamily="18" charset="0"/>
                        </a:rPr>
                        <a:t>1,402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fr-FR" sz="1600" dirty="0">
                          <a:effectLst/>
                        </a:rPr>
                        <a:t>0,9195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55458510"/>
                  </a:ext>
                </a:extLst>
              </a:tr>
              <a:tr h="469323">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OUVCM</a:t>
                      </a:r>
                    </a:p>
                  </a:txBody>
                  <a:tcPr marL="44450" marR="44450" marT="0" marB="0" anchor="ctr"/>
                </a:tc>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-3,2929</a:t>
                      </a:r>
                    </a:p>
                  </a:txBody>
                  <a:tcPr marL="44450" marR="44450" marT="0" marB="0" anchor="ctr"/>
                </a:tc>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0,0004</a:t>
                      </a:r>
                    </a:p>
                  </a:txBody>
                  <a:tcPr marL="44450" marR="44450" marT="0" marB="0" anchor="ctr">
                    <a:solidFill>
                      <a:srgbClr val="C00000"/>
                    </a:solidFill>
                  </a:tcPr>
                </a:tc>
                <a:extLst>
                  <a:ext uri="{0D108BD9-81ED-4DB2-BD59-A6C34878D82A}">
                    <a16:rowId xmlns:a16="http://schemas.microsoft.com/office/drawing/2014/main" val="3255386551"/>
                  </a:ext>
                </a:extLst>
              </a:tr>
              <a:tr h="469323">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INFLATION</a:t>
                      </a:r>
                    </a:p>
                  </a:txBody>
                  <a:tcPr marL="44450" marR="44450" marT="0" marB="0" anchor="ctr"/>
                </a:tc>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-4,0368</a:t>
                      </a:r>
                    </a:p>
                  </a:txBody>
                  <a:tcPr marL="44450" marR="44450" marT="0" marB="0" anchor="ctr"/>
                </a:tc>
                <a:tc>
                  <a:txBody>
                    <a:bodyPr/>
                    <a:lstStyle/>
                    <a:p>
                      <a:pPr algn="ctr">
                        <a:lnSpc>
                          <a:spcPct val="107000"/>
                        </a:lnSpc>
                        <a:spcAft>
                          <a:spcPts val="0"/>
                        </a:spcAft>
                      </a:pPr>
                      <a:r>
                        <a:rPr lang="fr-FR" sz="1400" dirty="0">
                          <a:effectLst/>
                          <a:latin typeface="Calibri" panose="020F0502020204030204" pitchFamily="34" charset="0"/>
                          <a:ea typeface="Calibri" panose="020F0502020204030204" pitchFamily="34" charset="0"/>
                          <a:cs typeface="Times New Roman" panose="02020603050405020304" pitchFamily="18" charset="0"/>
                        </a:rPr>
                        <a:t>0,00002</a:t>
                      </a:r>
                    </a:p>
                  </a:txBody>
                  <a:tcPr marL="44450" marR="44450" marT="0" marB="0" anchor="ctr">
                    <a:solidFill>
                      <a:srgbClr val="C00000"/>
                    </a:solidFill>
                  </a:tcPr>
                </a:tc>
                <a:extLst>
                  <a:ext uri="{0D108BD9-81ED-4DB2-BD59-A6C34878D82A}">
                    <a16:rowId xmlns:a16="http://schemas.microsoft.com/office/drawing/2014/main" val="654165709"/>
                  </a:ext>
                </a:extLst>
              </a:tr>
            </a:tbl>
          </a:graphicData>
        </a:graphic>
      </p:graphicFrame>
    </p:spTree>
    <p:extLst>
      <p:ext uri="{BB962C8B-B14F-4D97-AF65-F5344CB8AC3E}">
        <p14:creationId xmlns:p14="http://schemas.microsoft.com/office/powerpoint/2010/main" val="3270056556"/>
      </p:ext>
    </p:extLst>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CF390F-3D1D-4264-B49D-D1D38072E35E}"/>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économétrique</a:t>
            </a:r>
          </a:p>
        </p:txBody>
      </p:sp>
      <p:graphicFrame>
        <p:nvGraphicFramePr>
          <p:cNvPr id="5" name="Tableau 4">
            <a:extLst>
              <a:ext uri="{FF2B5EF4-FFF2-40B4-BE49-F238E27FC236}">
                <a16:creationId xmlns:a16="http://schemas.microsoft.com/office/drawing/2014/main" id="{7CB5F4DF-69C6-4F0C-82EF-67EB0E45CE6E}"/>
              </a:ext>
            </a:extLst>
          </p:cNvPr>
          <p:cNvGraphicFramePr>
            <a:graphicFrameLocks noGrp="1"/>
          </p:cNvGraphicFramePr>
          <p:nvPr>
            <p:extLst>
              <p:ext uri="{D42A27DB-BD31-4B8C-83A1-F6EECF244321}">
                <p14:modId xmlns:p14="http://schemas.microsoft.com/office/powerpoint/2010/main" val="3203112881"/>
              </p:ext>
            </p:extLst>
          </p:nvPr>
        </p:nvGraphicFramePr>
        <p:xfrm>
          <a:off x="209550" y="1126661"/>
          <a:ext cx="6450742" cy="4748814"/>
        </p:xfrm>
        <a:graphic>
          <a:graphicData uri="http://schemas.openxmlformats.org/drawingml/2006/table">
            <a:tbl>
              <a:tblPr firstRow="1" firstCol="1" bandRow="1"/>
              <a:tblGrid>
                <a:gridCol w="1254563">
                  <a:extLst>
                    <a:ext uri="{9D8B030D-6E8A-4147-A177-3AD203B41FA5}">
                      <a16:colId xmlns:a16="http://schemas.microsoft.com/office/drawing/2014/main" val="2998104344"/>
                    </a:ext>
                  </a:extLst>
                </a:gridCol>
                <a:gridCol w="1311253">
                  <a:extLst>
                    <a:ext uri="{9D8B030D-6E8A-4147-A177-3AD203B41FA5}">
                      <a16:colId xmlns:a16="http://schemas.microsoft.com/office/drawing/2014/main" val="242529411"/>
                    </a:ext>
                  </a:extLst>
                </a:gridCol>
                <a:gridCol w="1311253">
                  <a:extLst>
                    <a:ext uri="{9D8B030D-6E8A-4147-A177-3AD203B41FA5}">
                      <a16:colId xmlns:a16="http://schemas.microsoft.com/office/drawing/2014/main" val="4237526674"/>
                    </a:ext>
                  </a:extLst>
                </a:gridCol>
                <a:gridCol w="1311253">
                  <a:extLst>
                    <a:ext uri="{9D8B030D-6E8A-4147-A177-3AD203B41FA5}">
                      <a16:colId xmlns:a16="http://schemas.microsoft.com/office/drawing/2014/main" val="219774075"/>
                    </a:ext>
                  </a:extLst>
                </a:gridCol>
                <a:gridCol w="1262420">
                  <a:extLst>
                    <a:ext uri="{9D8B030D-6E8A-4147-A177-3AD203B41FA5}">
                      <a16:colId xmlns:a16="http://schemas.microsoft.com/office/drawing/2014/main" val="2769630288"/>
                    </a:ext>
                  </a:extLst>
                </a:gridCol>
              </a:tblGrid>
              <a:tr h="678402">
                <a:tc rowSpan="2">
                  <a:txBody>
                    <a:bodyPr/>
                    <a:lstStyle/>
                    <a:p>
                      <a:pPr algn="ctr">
                        <a:lnSpc>
                          <a:spcPct val="107000"/>
                        </a:lnSpc>
                        <a:spcAft>
                          <a:spcPts val="800"/>
                        </a:spcAft>
                      </a:pPr>
                      <a:r>
                        <a:rPr lang="fr-FR"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Variables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gridSpan="2">
                  <a:txBody>
                    <a:bodyPr/>
                    <a:lstStyle/>
                    <a:p>
                      <a:pPr algn="ctr">
                        <a:lnSpc>
                          <a:spcPct val="107000"/>
                        </a:lnSpc>
                        <a:spcAft>
                          <a:spcPts val="0"/>
                        </a:spcAft>
                      </a:pPr>
                      <a:r>
                        <a:rPr lang="fr-FR" sz="16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UEMOA</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hMerge="1">
                  <a:txBody>
                    <a:bodyPr/>
                    <a:lstStyle/>
                    <a:p>
                      <a:endParaRPr lang="fr-FR"/>
                    </a:p>
                  </a:txBody>
                  <a:tcPr/>
                </a:tc>
                <a:tc gridSpan="2">
                  <a:txBody>
                    <a:bodyPr/>
                    <a:lstStyle/>
                    <a:p>
                      <a:pPr algn="ctr">
                        <a:lnSpc>
                          <a:spcPct val="107000"/>
                        </a:lnSpc>
                        <a:spcAft>
                          <a:spcPts val="0"/>
                        </a:spcAft>
                      </a:pPr>
                      <a:r>
                        <a:rPr lang="fr-FR" sz="16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BRICS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hMerge="1">
                  <a:txBody>
                    <a:bodyPr/>
                    <a:lstStyle/>
                    <a:p>
                      <a:endParaRPr lang="fr-FR"/>
                    </a:p>
                  </a:txBody>
                  <a:tcPr/>
                </a:tc>
                <a:extLst>
                  <a:ext uri="{0D108BD9-81ED-4DB2-BD59-A6C34878D82A}">
                    <a16:rowId xmlns:a16="http://schemas.microsoft.com/office/drawing/2014/main" val="786796392"/>
                  </a:ext>
                </a:extLst>
              </a:tr>
              <a:tr h="678402">
                <a:tc vMerge="1">
                  <a:txBody>
                    <a:bodyPr/>
                    <a:lstStyle/>
                    <a:p>
                      <a:pPr algn="l">
                        <a:lnSpc>
                          <a:spcPct val="107000"/>
                        </a:lnSpc>
                        <a:spcAft>
                          <a:spcPts val="800"/>
                        </a:spcAft>
                      </a:pP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07000"/>
                        </a:lnSpc>
                        <a:spcAft>
                          <a:spcPts val="0"/>
                        </a:spcAft>
                      </a:pPr>
                      <a:r>
                        <a:rPr lang="fr-FR" sz="16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Coefficient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25252"/>
                    </a:solidFill>
                  </a:tcPr>
                </a:tc>
                <a:tc>
                  <a:txBody>
                    <a:bodyPr/>
                    <a:lstStyle/>
                    <a:p>
                      <a:pPr algn="ctr">
                        <a:lnSpc>
                          <a:spcPct val="107000"/>
                        </a:lnSpc>
                        <a:spcAft>
                          <a:spcPts val="800"/>
                        </a:spcAft>
                      </a:pPr>
                      <a:r>
                        <a:rPr lang="fr-FR" sz="16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P-value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a:lnSpc>
                          <a:spcPct val="107000"/>
                        </a:lnSpc>
                        <a:spcAft>
                          <a:spcPts val="800"/>
                        </a:spcAft>
                      </a:pPr>
                      <a:r>
                        <a:rPr lang="fr-FR" sz="16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Coefficient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25252"/>
                    </a:solidFill>
                  </a:tcPr>
                </a:tc>
                <a:tc>
                  <a:txBody>
                    <a:bodyPr/>
                    <a:lstStyle/>
                    <a:p>
                      <a:pPr algn="ctr">
                        <a:lnSpc>
                          <a:spcPct val="107000"/>
                        </a:lnSpc>
                        <a:spcAft>
                          <a:spcPts val="800"/>
                        </a:spcAft>
                      </a:pPr>
                      <a:r>
                        <a:rPr lang="fr-FR" sz="16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P-value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93210555"/>
                  </a:ext>
                </a:extLst>
              </a:tr>
              <a:tr h="678402">
                <a:tc>
                  <a:txBody>
                    <a:bodyPr/>
                    <a:lstStyle/>
                    <a:p>
                      <a:pPr algn="l">
                        <a:lnSpc>
                          <a:spcPct val="107000"/>
                        </a:lnSpc>
                        <a:spcAft>
                          <a:spcPts val="0"/>
                        </a:spcAft>
                      </a:pP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POP_ACT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07000"/>
                        </a:lnSpc>
                        <a:spcAft>
                          <a:spcPts val="0"/>
                        </a:spcAft>
                      </a:pPr>
                      <a:r>
                        <a:rPr lang="fr-FR"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0,6010</a:t>
                      </a:r>
                      <a:endParaRPr lang="fr-FR"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0,1524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-0,7141</a:t>
                      </a:r>
                      <a:endParaRPr lang="fr-FR"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5,603e</a:t>
                      </a:r>
                      <a:r>
                        <a:rPr lang="fr-FR" sz="16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-09</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737883"/>
                  </a:ext>
                </a:extLst>
              </a:tr>
              <a:tr h="678402">
                <a:tc>
                  <a:txBody>
                    <a:bodyPr/>
                    <a:lstStyle/>
                    <a:p>
                      <a:pPr algn="l">
                        <a:lnSpc>
                          <a:spcPct val="107000"/>
                        </a:lnSpc>
                        <a:spcAft>
                          <a:spcPts val="0"/>
                        </a:spcAft>
                      </a:pP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INPRIV</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07000"/>
                        </a:lnSpc>
                        <a:spcAft>
                          <a:spcPts val="0"/>
                        </a:spcAft>
                      </a:pPr>
                      <a:r>
                        <a:rPr lang="fr-FR"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-0,0102</a:t>
                      </a:r>
                      <a:endParaRPr lang="fr-FR"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0,8416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0,0794</a:t>
                      </a:r>
                      <a:endParaRPr lang="fr-FR"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0,1333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1389900"/>
                  </a:ext>
                </a:extLst>
              </a:tr>
              <a:tr h="678402">
                <a:tc>
                  <a:txBody>
                    <a:bodyPr/>
                    <a:lstStyle/>
                    <a:p>
                      <a:pPr algn="l">
                        <a:lnSpc>
                          <a:spcPct val="107000"/>
                        </a:lnSpc>
                        <a:spcAft>
                          <a:spcPts val="0"/>
                        </a:spcAft>
                      </a:pP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EPARBRUT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0,0504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0,0596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0,2157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3,342e-05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213586"/>
                  </a:ext>
                </a:extLst>
              </a:tr>
              <a:tr h="678402">
                <a:tc>
                  <a:txBody>
                    <a:bodyPr/>
                    <a:lstStyle/>
                    <a:p>
                      <a:pPr algn="l">
                        <a:lnSpc>
                          <a:spcPct val="107000"/>
                        </a:lnSpc>
                        <a:spcAft>
                          <a:spcPts val="0"/>
                        </a:spcAft>
                      </a:pP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DEPUB</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0,2219</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0,0008</a:t>
                      </a:r>
                      <a:endParaRPr lang="fr-FR"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0,6866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&lt;2,2e-16</a:t>
                      </a:r>
                      <a:endParaRPr lang="fr-FR"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428021391"/>
                  </a:ext>
                </a:extLst>
              </a:tr>
              <a:tr h="678402">
                <a:tc>
                  <a:txBody>
                    <a:bodyPr/>
                    <a:lstStyle/>
                    <a:p>
                      <a:pPr algn="l">
                        <a:lnSpc>
                          <a:spcPct val="107000"/>
                        </a:lnSpc>
                        <a:spcAft>
                          <a:spcPts val="0"/>
                        </a:spcAft>
                      </a:pP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DEBTEXT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-0,0321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0,0983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-0,0418</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0,1155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9621804"/>
                  </a:ext>
                </a:extLst>
              </a:tr>
            </a:tbl>
          </a:graphicData>
        </a:graphic>
      </p:graphicFrame>
      <p:sp>
        <p:nvSpPr>
          <p:cNvPr id="11" name="Rectangle 10">
            <a:extLst>
              <a:ext uri="{FF2B5EF4-FFF2-40B4-BE49-F238E27FC236}">
                <a16:creationId xmlns:a16="http://schemas.microsoft.com/office/drawing/2014/main" id="{A554CDC4-4F9E-4122-86E4-3546695842FA}"/>
              </a:ext>
            </a:extLst>
          </p:cNvPr>
          <p:cNvSpPr/>
          <p:nvPr/>
        </p:nvSpPr>
        <p:spPr>
          <a:xfrm>
            <a:off x="6838950" y="1126662"/>
            <a:ext cx="5143500" cy="1831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Investissement Privé</a:t>
            </a:r>
          </a:p>
          <a:p>
            <a:pPr algn="just"/>
            <a:r>
              <a:rPr lang="fr-FR" sz="2000" dirty="0">
                <a:ln w="0"/>
                <a:solidFill>
                  <a:schemeClr val="tx1"/>
                </a:solidFill>
              </a:rPr>
              <a:t>Contrairement aux pays du BRICS, l’investissement privé n’a pas un effet statistiquement supérieure sur la croissance économique des pays de l’UEMOA. </a:t>
            </a:r>
          </a:p>
          <a:p>
            <a:pPr algn="ctr"/>
            <a:endParaRPr lang="fr-FR"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F5ED585A-8AE8-4B67-B284-B1C346E89915}"/>
              </a:ext>
            </a:extLst>
          </p:cNvPr>
          <p:cNvSpPr/>
          <p:nvPr/>
        </p:nvSpPr>
        <p:spPr>
          <a:xfrm>
            <a:off x="6838950" y="3040171"/>
            <a:ext cx="5143500" cy="160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Dépenses publiques</a:t>
            </a:r>
          </a:p>
          <a:p>
            <a:pPr algn="just"/>
            <a:r>
              <a:rPr lang="fr-FR" sz="2000" dirty="0">
                <a:ln w="0"/>
                <a:solidFill>
                  <a:schemeClr val="tx1"/>
                </a:solidFill>
              </a:rPr>
              <a:t>Ont un effet plus significative dans les pays du BRICS que dans les pays de l’UEMOA.</a:t>
            </a:r>
          </a:p>
        </p:txBody>
      </p:sp>
      <p:sp>
        <p:nvSpPr>
          <p:cNvPr id="15" name="Rectangle 14">
            <a:extLst>
              <a:ext uri="{FF2B5EF4-FFF2-40B4-BE49-F238E27FC236}">
                <a16:creationId xmlns:a16="http://schemas.microsoft.com/office/drawing/2014/main" id="{3B044A81-983F-4FEA-AA9D-DE032B954CFA}"/>
              </a:ext>
            </a:extLst>
          </p:cNvPr>
          <p:cNvSpPr/>
          <p:nvPr/>
        </p:nvSpPr>
        <p:spPr>
          <a:xfrm>
            <a:off x="6832081" y="4722369"/>
            <a:ext cx="5143500" cy="18315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Population Active</a:t>
            </a:r>
          </a:p>
          <a:p>
            <a:pPr algn="just"/>
            <a:r>
              <a:rPr lang="fr-FR" sz="2000" dirty="0">
                <a:ln w="0"/>
                <a:solidFill>
                  <a:schemeClr val="tx1"/>
                </a:solidFill>
              </a:rPr>
              <a:t>Effet statistiquement supérieure sur la croissance économique dans les pays de l’UEMOA que dans les pays du BRICS.</a:t>
            </a:r>
          </a:p>
          <a:p>
            <a:pPr algn="ctr"/>
            <a:endParaRPr lang="fr-FR"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1615028"/>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2C35FB-CCFE-45D1-9E26-7A78E290B7C0}"/>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Vérification des hypothèses</a:t>
            </a:r>
          </a:p>
        </p:txBody>
      </p:sp>
      <p:sp>
        <p:nvSpPr>
          <p:cNvPr id="5" name="Rectangle : avec coins supérieurs arrondis 8">
            <a:extLst>
              <a:ext uri="{FF2B5EF4-FFF2-40B4-BE49-F238E27FC236}">
                <a16:creationId xmlns:a16="http://schemas.microsoft.com/office/drawing/2014/main" id="{4F6EE927-0DEA-4DDB-BEA0-583FA8A7D57D}"/>
              </a:ext>
            </a:extLst>
          </p:cNvPr>
          <p:cNvSpPr/>
          <p:nvPr/>
        </p:nvSpPr>
        <p:spPr>
          <a:xfrm>
            <a:off x="133971" y="1236648"/>
            <a:ext cx="3748032" cy="3011502"/>
          </a:xfrm>
          <a:prstGeom prst="round2SameRect">
            <a:avLst>
              <a:gd name="adj1" fmla="val 8000"/>
              <a:gd name="adj2" fmla="val 0"/>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fr-FR" sz="2400" b="1" dirty="0">
                <a:latin typeface="Andalus" panose="02020603050405020304" pitchFamily="18" charset="-78"/>
                <a:cs typeface="Andalus" panose="02020603050405020304" pitchFamily="18" charset="-78"/>
              </a:rPr>
              <a:t>Hypothèse 1</a:t>
            </a:r>
          </a:p>
          <a:p>
            <a:pPr algn="ctr"/>
            <a:endParaRPr lang="fr-FR" sz="1200" dirty="0">
              <a:latin typeface="Andalus" panose="02020603050405020304" pitchFamily="18" charset="-78"/>
              <a:cs typeface="Andalus" panose="02020603050405020304" pitchFamily="18" charset="-78"/>
            </a:endParaRPr>
          </a:p>
          <a:p>
            <a:pPr algn="just"/>
            <a:r>
              <a:rPr lang="fr-FR" sz="2000" dirty="0">
                <a:ln w="0"/>
                <a:solidFill>
                  <a:schemeClr val="tx1"/>
                </a:solidFill>
                <a:latin typeface="Times New Roman" panose="02020603050405020304" pitchFamily="18" charset="0"/>
                <a:cs typeface="Times New Roman" panose="02020603050405020304" pitchFamily="18" charset="0"/>
              </a:rPr>
              <a:t>Comparativement aux pays de l’UEMOA, l'investissement privé a un effet statistiquement plus important sur la croissance économique des pays BRICS à court terme.</a:t>
            </a:r>
          </a:p>
        </p:txBody>
      </p:sp>
      <p:sp>
        <p:nvSpPr>
          <p:cNvPr id="7" name="Forme libre : forme 6">
            <a:extLst>
              <a:ext uri="{FF2B5EF4-FFF2-40B4-BE49-F238E27FC236}">
                <a16:creationId xmlns:a16="http://schemas.microsoft.com/office/drawing/2014/main" id="{E9D75E12-257C-4282-970E-5C035432BE60}"/>
              </a:ext>
            </a:extLst>
          </p:cNvPr>
          <p:cNvSpPr/>
          <p:nvPr/>
        </p:nvSpPr>
        <p:spPr>
          <a:xfrm>
            <a:off x="109627" y="4041909"/>
            <a:ext cx="3748066" cy="936150"/>
          </a:xfrm>
          <a:custGeom>
            <a:avLst/>
            <a:gdLst>
              <a:gd name="connsiteX0" fmla="*/ 0 w 2828486"/>
              <a:gd name="connsiteY0" fmla="*/ 0 h 907904"/>
              <a:gd name="connsiteX1" fmla="*/ 2828486 w 2828486"/>
              <a:gd name="connsiteY1" fmla="*/ 0 h 907904"/>
              <a:gd name="connsiteX2" fmla="*/ 2828486 w 2828486"/>
              <a:gd name="connsiteY2" fmla="*/ 907904 h 907904"/>
              <a:gd name="connsiteX3" fmla="*/ 0 w 2828486"/>
              <a:gd name="connsiteY3" fmla="*/ 907904 h 907904"/>
              <a:gd name="connsiteX4" fmla="*/ 0 w 2828486"/>
              <a:gd name="connsiteY4" fmla="*/ 0 h 907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86" h="907904">
                <a:moveTo>
                  <a:pt x="0" y="0"/>
                </a:moveTo>
                <a:lnTo>
                  <a:pt x="2828486" y="0"/>
                </a:lnTo>
                <a:lnTo>
                  <a:pt x="2828486" y="907904"/>
                </a:lnTo>
                <a:lnTo>
                  <a:pt x="0" y="907904"/>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5260" tIns="0" rIns="895014" bIns="0" numCol="1" spcCol="1270" anchor="ctr" anchorCtr="0">
            <a:noAutofit/>
          </a:bodyPr>
          <a:lstStyle/>
          <a:p>
            <a:pPr marL="0" lvl="0" indent="0" algn="ctr" defTabSz="2044700">
              <a:lnSpc>
                <a:spcPct val="90000"/>
              </a:lnSpc>
              <a:spcBef>
                <a:spcPct val="0"/>
              </a:spcBef>
              <a:spcAft>
                <a:spcPct val="35000"/>
              </a:spcAft>
              <a:buNone/>
            </a:pPr>
            <a:r>
              <a:rPr lang="fr-FR" sz="4600" kern="1200" dirty="0">
                <a:latin typeface="Agency FB" panose="020B0503020202020204" pitchFamily="34" charset="0"/>
              </a:rPr>
              <a:t>Confirmée</a:t>
            </a:r>
          </a:p>
        </p:txBody>
      </p:sp>
      <p:pic>
        <p:nvPicPr>
          <p:cNvPr id="11" name="Image 10">
            <a:extLst>
              <a:ext uri="{FF2B5EF4-FFF2-40B4-BE49-F238E27FC236}">
                <a16:creationId xmlns:a16="http://schemas.microsoft.com/office/drawing/2014/main" id="{FF4024EC-CA66-490F-B810-A7BB9A3BE84D}"/>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06353" y="838968"/>
            <a:ext cx="1379294" cy="1694511"/>
          </a:xfrm>
          <a:prstGeom prst="ellipse">
            <a:avLst/>
          </a:prstGeom>
          <a:ln>
            <a:noFill/>
          </a:ln>
          <a:effectLst>
            <a:softEdge rad="112500"/>
          </a:effectLst>
        </p:spPr>
      </p:pic>
      <p:sp>
        <p:nvSpPr>
          <p:cNvPr id="13" name="Rectangle : avec coins supérieurs arrondis 11">
            <a:extLst>
              <a:ext uri="{FF2B5EF4-FFF2-40B4-BE49-F238E27FC236}">
                <a16:creationId xmlns:a16="http://schemas.microsoft.com/office/drawing/2014/main" id="{66D1F7A6-EB82-4944-8E1F-2FFBBD0348DC}"/>
              </a:ext>
            </a:extLst>
          </p:cNvPr>
          <p:cNvSpPr/>
          <p:nvPr/>
        </p:nvSpPr>
        <p:spPr>
          <a:xfrm>
            <a:off x="4193001" y="2646861"/>
            <a:ext cx="3748066" cy="2796417"/>
          </a:xfrm>
          <a:prstGeom prst="round2SameRect">
            <a:avLst>
              <a:gd name="adj1" fmla="val 8000"/>
              <a:gd name="adj2" fmla="val 0"/>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fr-FR" sz="2400" b="1" dirty="0">
                <a:latin typeface="Andalus" panose="02020603050405020304" pitchFamily="18" charset="-78"/>
                <a:cs typeface="Andalus" panose="02020603050405020304" pitchFamily="18" charset="-78"/>
              </a:rPr>
              <a:t>Hypothèse 2</a:t>
            </a:r>
          </a:p>
          <a:p>
            <a:pPr algn="ctr"/>
            <a:endParaRPr lang="fr-FR" sz="1050" dirty="0">
              <a:latin typeface="Andalus" panose="02020603050405020304" pitchFamily="18" charset="-78"/>
              <a:cs typeface="Andalus" panose="02020603050405020304" pitchFamily="18" charset="-78"/>
            </a:endParaRPr>
          </a:p>
          <a:p>
            <a:pPr algn="just"/>
            <a:r>
              <a:rPr lang="fr-FR" sz="2000" dirty="0">
                <a:ln w="0"/>
                <a:solidFill>
                  <a:schemeClr val="tx1"/>
                </a:solidFill>
                <a:latin typeface="Times New Roman" panose="02020603050405020304" pitchFamily="18" charset="0"/>
                <a:cs typeface="Times New Roman" panose="02020603050405020304" pitchFamily="18" charset="0"/>
              </a:rPr>
              <a:t>La population active a un effet à court terme statistiquement plus important sur la croissance économique dans les pays de l'UEMOA que dans les pays du BRICS.</a:t>
            </a:r>
          </a:p>
        </p:txBody>
      </p:sp>
      <p:sp>
        <p:nvSpPr>
          <p:cNvPr id="15" name="Forme libre : forme 14">
            <a:extLst>
              <a:ext uri="{FF2B5EF4-FFF2-40B4-BE49-F238E27FC236}">
                <a16:creationId xmlns:a16="http://schemas.microsoft.com/office/drawing/2014/main" id="{439C2441-DE08-42E4-97EC-6588035345F5}"/>
              </a:ext>
            </a:extLst>
          </p:cNvPr>
          <p:cNvSpPr/>
          <p:nvPr/>
        </p:nvSpPr>
        <p:spPr>
          <a:xfrm>
            <a:off x="4193001" y="5487416"/>
            <a:ext cx="3748066" cy="936150"/>
          </a:xfrm>
          <a:custGeom>
            <a:avLst/>
            <a:gdLst>
              <a:gd name="connsiteX0" fmla="*/ 0 w 2828486"/>
              <a:gd name="connsiteY0" fmla="*/ 0 h 907904"/>
              <a:gd name="connsiteX1" fmla="*/ 2828486 w 2828486"/>
              <a:gd name="connsiteY1" fmla="*/ 0 h 907904"/>
              <a:gd name="connsiteX2" fmla="*/ 2828486 w 2828486"/>
              <a:gd name="connsiteY2" fmla="*/ 907904 h 907904"/>
              <a:gd name="connsiteX3" fmla="*/ 0 w 2828486"/>
              <a:gd name="connsiteY3" fmla="*/ 907904 h 907904"/>
              <a:gd name="connsiteX4" fmla="*/ 0 w 2828486"/>
              <a:gd name="connsiteY4" fmla="*/ 0 h 907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86" h="907904">
                <a:moveTo>
                  <a:pt x="0" y="0"/>
                </a:moveTo>
                <a:lnTo>
                  <a:pt x="2828486" y="0"/>
                </a:lnTo>
                <a:lnTo>
                  <a:pt x="2828486" y="907904"/>
                </a:lnTo>
                <a:lnTo>
                  <a:pt x="0" y="907904"/>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5260" tIns="0" rIns="895014" bIns="0" numCol="1" spcCol="1270" anchor="ctr" anchorCtr="0">
            <a:noAutofit/>
          </a:bodyPr>
          <a:lstStyle/>
          <a:p>
            <a:pPr lvl="0" algn="ctr" defTabSz="2044700">
              <a:lnSpc>
                <a:spcPct val="90000"/>
              </a:lnSpc>
              <a:spcBef>
                <a:spcPct val="0"/>
              </a:spcBef>
              <a:spcAft>
                <a:spcPct val="35000"/>
              </a:spcAft>
            </a:pPr>
            <a:r>
              <a:rPr lang="fr-FR" sz="4600" dirty="0">
                <a:latin typeface="Agency FB" panose="020B0503020202020204" pitchFamily="34" charset="0"/>
              </a:rPr>
              <a:t>Confirmée</a:t>
            </a:r>
          </a:p>
        </p:txBody>
      </p:sp>
      <p:sp>
        <p:nvSpPr>
          <p:cNvPr id="19" name="Ovale 36" title="Graphismes d’arrière-plan circulaires">
            <a:extLst>
              <a:ext uri="{FF2B5EF4-FFF2-40B4-BE49-F238E27FC236}">
                <a16:creationId xmlns:a16="http://schemas.microsoft.com/office/drawing/2014/main" id="{F9F813B4-9CEC-4B9E-8D0C-1CDC5CBF89F7}"/>
              </a:ext>
            </a:extLst>
          </p:cNvPr>
          <p:cNvSpPr/>
          <p:nvPr/>
        </p:nvSpPr>
        <p:spPr>
          <a:xfrm>
            <a:off x="9029700" y="983902"/>
            <a:ext cx="2686950" cy="177370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ts val="3000"/>
              </a:lnSpc>
            </a:pPr>
            <a:r>
              <a:rPr lang="fr-FR" sz="2400" b="1" dirty="0"/>
              <a:t>Les hypothèses sont –elles confirmées?</a:t>
            </a:r>
            <a:endParaRPr lang="fr-FR" sz="2400" dirty="0"/>
          </a:p>
        </p:txBody>
      </p:sp>
      <p:sp>
        <p:nvSpPr>
          <p:cNvPr id="21" name="Rectangle : avec coins supérieurs arrondis 11">
            <a:extLst>
              <a:ext uri="{FF2B5EF4-FFF2-40B4-BE49-F238E27FC236}">
                <a16:creationId xmlns:a16="http://schemas.microsoft.com/office/drawing/2014/main" id="{74F6336B-0A15-4A37-BBA5-BC27D44F9469}"/>
              </a:ext>
            </a:extLst>
          </p:cNvPr>
          <p:cNvSpPr/>
          <p:nvPr/>
        </p:nvSpPr>
        <p:spPr>
          <a:xfrm>
            <a:off x="8186147" y="3039754"/>
            <a:ext cx="3748066" cy="2480737"/>
          </a:xfrm>
          <a:prstGeom prst="round2SameRect">
            <a:avLst>
              <a:gd name="adj1" fmla="val 8000"/>
              <a:gd name="adj2" fmla="val 0"/>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fr-FR" sz="2400" b="1" dirty="0">
                <a:latin typeface="Andalus" panose="02020603050405020304" pitchFamily="18" charset="-78"/>
                <a:cs typeface="Andalus" panose="02020603050405020304" pitchFamily="18" charset="-78"/>
              </a:rPr>
              <a:t>Hypothèse 3</a:t>
            </a:r>
          </a:p>
          <a:p>
            <a:pPr algn="just"/>
            <a:endParaRPr lang="fr-FR" sz="1200" dirty="0">
              <a:latin typeface="Times New Roman" panose="02020603050405020304" pitchFamily="18" charset="0"/>
              <a:cs typeface="Times New Roman" panose="02020603050405020304" pitchFamily="18" charset="0"/>
            </a:endParaRPr>
          </a:p>
          <a:p>
            <a:pPr algn="just"/>
            <a:r>
              <a:rPr lang="fr-FR" sz="2000" dirty="0">
                <a:ln w="0"/>
                <a:solidFill>
                  <a:schemeClr val="tx1"/>
                </a:solidFill>
                <a:latin typeface="Times New Roman" panose="02020603050405020304" pitchFamily="18" charset="0"/>
                <a:cs typeface="Times New Roman" panose="02020603050405020304" pitchFamily="18" charset="0"/>
              </a:rPr>
              <a:t>Les dépenses publiques ont un effet statistiquement plus significatif sur la croissance économique à court terme dans les pays BRICS que dans les pays de l'UEMOA.</a:t>
            </a:r>
          </a:p>
        </p:txBody>
      </p:sp>
      <p:sp>
        <p:nvSpPr>
          <p:cNvPr id="23" name="Forme libre : forme 22">
            <a:extLst>
              <a:ext uri="{FF2B5EF4-FFF2-40B4-BE49-F238E27FC236}">
                <a16:creationId xmlns:a16="http://schemas.microsoft.com/office/drawing/2014/main" id="{BA09A58E-3C62-4FE4-B0B5-A71DC1F01017}"/>
              </a:ext>
            </a:extLst>
          </p:cNvPr>
          <p:cNvSpPr/>
          <p:nvPr/>
        </p:nvSpPr>
        <p:spPr>
          <a:xfrm>
            <a:off x="8186147" y="5558691"/>
            <a:ext cx="3748066" cy="936150"/>
          </a:xfrm>
          <a:custGeom>
            <a:avLst/>
            <a:gdLst>
              <a:gd name="connsiteX0" fmla="*/ 0 w 2828486"/>
              <a:gd name="connsiteY0" fmla="*/ 0 h 907904"/>
              <a:gd name="connsiteX1" fmla="*/ 2828486 w 2828486"/>
              <a:gd name="connsiteY1" fmla="*/ 0 h 907904"/>
              <a:gd name="connsiteX2" fmla="*/ 2828486 w 2828486"/>
              <a:gd name="connsiteY2" fmla="*/ 907904 h 907904"/>
              <a:gd name="connsiteX3" fmla="*/ 0 w 2828486"/>
              <a:gd name="connsiteY3" fmla="*/ 907904 h 907904"/>
              <a:gd name="connsiteX4" fmla="*/ 0 w 2828486"/>
              <a:gd name="connsiteY4" fmla="*/ 0 h 907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86" h="907904">
                <a:moveTo>
                  <a:pt x="0" y="0"/>
                </a:moveTo>
                <a:lnTo>
                  <a:pt x="2828486" y="0"/>
                </a:lnTo>
                <a:lnTo>
                  <a:pt x="2828486" y="907904"/>
                </a:lnTo>
                <a:lnTo>
                  <a:pt x="0" y="907904"/>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5260" tIns="0" rIns="895014" bIns="0" numCol="1" spcCol="1270" anchor="ctr" anchorCtr="0">
            <a:noAutofit/>
          </a:bodyPr>
          <a:lstStyle/>
          <a:p>
            <a:pPr marL="0" lvl="0" indent="0" algn="ctr" defTabSz="2044700">
              <a:lnSpc>
                <a:spcPct val="90000"/>
              </a:lnSpc>
              <a:spcBef>
                <a:spcPct val="0"/>
              </a:spcBef>
              <a:spcAft>
                <a:spcPct val="35000"/>
              </a:spcAft>
              <a:buNone/>
            </a:pPr>
            <a:r>
              <a:rPr lang="fr-FR" sz="4600" dirty="0">
                <a:latin typeface="Agency FB" panose="020B0503020202020204" pitchFamily="34" charset="0"/>
              </a:rPr>
              <a:t>Confirm</a:t>
            </a:r>
            <a:r>
              <a:rPr lang="fr-FR" sz="4600" kern="1200" dirty="0">
                <a:latin typeface="Agency FB" panose="020B0503020202020204" pitchFamily="34" charset="0"/>
              </a:rPr>
              <a:t>ée</a:t>
            </a:r>
          </a:p>
        </p:txBody>
      </p:sp>
      <p:pic>
        <p:nvPicPr>
          <p:cNvPr id="25" name="Image 24">
            <a:extLst>
              <a:ext uri="{FF2B5EF4-FFF2-40B4-BE49-F238E27FC236}">
                <a16:creationId xmlns:a16="http://schemas.microsoft.com/office/drawing/2014/main" id="{5C5F55A0-61E4-4881-B18C-0B1C611F88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3750" y="5558691"/>
            <a:ext cx="938432" cy="936150"/>
          </a:xfrm>
          <a:prstGeom prst="rect">
            <a:avLst/>
          </a:prstGeom>
        </p:spPr>
      </p:pic>
      <p:pic>
        <p:nvPicPr>
          <p:cNvPr id="27" name="Image 26">
            <a:extLst>
              <a:ext uri="{FF2B5EF4-FFF2-40B4-BE49-F238E27FC236}">
                <a16:creationId xmlns:a16="http://schemas.microsoft.com/office/drawing/2014/main" id="{24FFE3AF-E6EC-4F27-B3C0-1CE05D07BF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8654" y="5506845"/>
            <a:ext cx="942413" cy="936150"/>
          </a:xfrm>
          <a:prstGeom prst="rect">
            <a:avLst/>
          </a:prstGeom>
        </p:spPr>
      </p:pic>
      <p:pic>
        <p:nvPicPr>
          <p:cNvPr id="29" name="Image 28">
            <a:extLst>
              <a:ext uri="{FF2B5EF4-FFF2-40B4-BE49-F238E27FC236}">
                <a16:creationId xmlns:a16="http://schemas.microsoft.com/office/drawing/2014/main" id="{98DE71F6-610D-4F85-8FBC-7708CFA4DB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701" y="4033065"/>
            <a:ext cx="1014220" cy="1046519"/>
          </a:xfrm>
          <a:prstGeom prst="rect">
            <a:avLst/>
          </a:prstGeom>
        </p:spPr>
      </p:pic>
      <p:sp>
        <p:nvSpPr>
          <p:cNvPr id="31" name="Titre 2">
            <a:extLst>
              <a:ext uri="{FF2B5EF4-FFF2-40B4-BE49-F238E27FC236}">
                <a16:creationId xmlns:a16="http://schemas.microsoft.com/office/drawing/2014/main" id="{5B0CB233-B521-485C-98C7-0E06F44A21B7}"/>
              </a:ext>
            </a:extLst>
          </p:cNvPr>
          <p:cNvSpPr txBox="1">
            <a:spLocks/>
          </p:cNvSpPr>
          <p:nvPr/>
        </p:nvSpPr>
        <p:spPr>
          <a:xfrm>
            <a:off x="11138420" y="687029"/>
            <a:ext cx="955111" cy="999194"/>
          </a:xfrm>
          <a:prstGeom prst="ellipse">
            <a:avLst/>
          </a:prstGeom>
          <a:solidFill>
            <a:schemeClr val="accent1"/>
          </a:solidFill>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pPr algn="ctr" rtl="0"/>
            <a:r>
              <a:rPr lang="fr-FR" sz="7200" b="1" dirty="0">
                <a:solidFill>
                  <a:schemeClr val="bg1"/>
                </a:solidFill>
                <a:latin typeface="Times New Roman" panose="02020603050405020304" pitchFamily="18" charset="0"/>
                <a:cs typeface="Times New Roman" panose="02020603050405020304" pitchFamily="18" charset="0"/>
              </a:rPr>
              <a:t>?</a:t>
            </a:r>
          </a:p>
        </p:txBody>
      </p:sp>
      <p:sp>
        <p:nvSpPr>
          <p:cNvPr id="33" name="Ovale 40" title="Graphismes d’arrière-plan circulaires">
            <a:extLst>
              <a:ext uri="{FF2B5EF4-FFF2-40B4-BE49-F238E27FC236}">
                <a16:creationId xmlns:a16="http://schemas.microsoft.com/office/drawing/2014/main" id="{FB33582D-81DA-4C6F-A94A-27C926267681}"/>
              </a:ext>
            </a:extLst>
          </p:cNvPr>
          <p:cNvSpPr/>
          <p:nvPr/>
        </p:nvSpPr>
        <p:spPr>
          <a:xfrm>
            <a:off x="9108356" y="2182989"/>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280361443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5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25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25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250"/>
                                        <p:tgtEl>
                                          <p:spTgt spid="2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250"/>
                                        <p:tgtEl>
                                          <p:spTgt spid="23"/>
                                        </p:tgtEl>
                                      </p:cBhvr>
                                    </p:animEffect>
                                  </p:childTnLst>
                                </p:cTn>
                              </p:par>
                              <p:par>
                                <p:cTn id="29" presetID="2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animBg="1"/>
      <p:bldP spid="15" grpId="0" animBg="1"/>
      <p:bldP spid="21"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4C4ECF-B47A-4845-AC85-5E7D0BD0095E}"/>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Préconisations opérationnelles</a:t>
            </a:r>
          </a:p>
        </p:txBody>
      </p:sp>
      <p:sp>
        <p:nvSpPr>
          <p:cNvPr id="15" name="Rectangle 14">
            <a:extLst>
              <a:ext uri="{FF2B5EF4-FFF2-40B4-BE49-F238E27FC236}">
                <a16:creationId xmlns:a16="http://schemas.microsoft.com/office/drawing/2014/main" id="{BF42F707-294E-4A34-956B-A292CC820ACE}"/>
              </a:ext>
            </a:extLst>
          </p:cNvPr>
          <p:cNvSpPr/>
          <p:nvPr/>
        </p:nvSpPr>
        <p:spPr>
          <a:xfrm>
            <a:off x="358812" y="1708021"/>
            <a:ext cx="11474376" cy="4696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20000"/>
              </a:lnSpc>
              <a:buClr>
                <a:srgbClr val="7030A0"/>
              </a:buClr>
              <a:buFont typeface="Wingdings" panose="05000000000000000000" pitchFamily="2" charset="2"/>
              <a:buChar char="q"/>
            </a:pPr>
            <a:r>
              <a:rPr lang="fr-FR" sz="3200" dirty="0">
                <a:ln w="0"/>
                <a:solidFill>
                  <a:schemeClr val="tx1"/>
                </a:solidFill>
              </a:rPr>
              <a:t>Orienter leurs investissements privés vers les secteurs porteurs de croissance économique ou ayant des effets d'entraînement rapides sur ces secteurs pour améliorer significativement la productivité globale de l'économie ;</a:t>
            </a:r>
          </a:p>
          <a:p>
            <a:pPr marL="285750" indent="-285750" algn="just">
              <a:lnSpc>
                <a:spcPct val="120000"/>
              </a:lnSpc>
              <a:buClr>
                <a:srgbClr val="7030A0"/>
              </a:buClr>
              <a:buFont typeface="Wingdings" panose="05000000000000000000" pitchFamily="2" charset="2"/>
              <a:buChar char="q"/>
            </a:pPr>
            <a:r>
              <a:rPr lang="fr-FR" sz="3200" dirty="0">
                <a:ln w="0"/>
                <a:solidFill>
                  <a:schemeClr val="tx1"/>
                </a:solidFill>
              </a:rPr>
              <a:t>Augmenter les capacités productives et commerciales déjà existantes en promouvant la qualité de main d’œuvre dans les secteurs de productivités commerciales ; </a:t>
            </a:r>
          </a:p>
          <a:p>
            <a:pPr marL="285750" indent="-285750" algn="just">
              <a:lnSpc>
                <a:spcPct val="120000"/>
              </a:lnSpc>
              <a:buClr>
                <a:srgbClr val="7030A0"/>
              </a:buClr>
              <a:buFont typeface="Wingdings" panose="05000000000000000000" pitchFamily="2" charset="2"/>
              <a:buChar char="q"/>
            </a:pPr>
            <a:r>
              <a:rPr lang="fr-FR" sz="3200" dirty="0">
                <a:ln w="0"/>
                <a:solidFill>
                  <a:schemeClr val="tx1"/>
                </a:solidFill>
              </a:rPr>
              <a:t>Instaurer un processus transparent de définition des priorités pour une meilleure utilisations des dépenses publiques</a:t>
            </a:r>
            <a:r>
              <a:rPr lang="fr-FR"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6575458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a:extLst>
              <a:ext uri="{FF2B5EF4-FFF2-40B4-BE49-F238E27FC236}">
                <a16:creationId xmlns:a16="http://schemas.microsoft.com/office/drawing/2014/main" id="{F2E2BCE6-2BA6-4B6E-AE31-78E8497B4C94}"/>
              </a:ext>
            </a:extLst>
          </p:cNvPr>
          <p:cNvSpPr txBox="1">
            <a:spLocks noChangeArrowheads="1"/>
          </p:cNvSpPr>
          <p:nvPr/>
        </p:nvSpPr>
        <p:spPr bwMode="auto">
          <a:xfrm>
            <a:off x="323850" y="256675"/>
            <a:ext cx="11390313" cy="642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br>
              <a:rPr lang="fr-FR" altLang="fr-FR" sz="2000" b="1" dirty="0">
                <a:latin typeface="Perpetua" panose="02020502060401020303" pitchFamily="18" charset="0"/>
              </a:rPr>
            </a:br>
            <a:r>
              <a:rPr lang="fr-FR" altLang="fr-FR" sz="2400" b="1" dirty="0">
                <a:latin typeface="Perpetua" panose="02020502060401020303" pitchFamily="18" charset="0"/>
              </a:rPr>
              <a:t>UNIVERSITE D’AIX-MARSEILLE</a:t>
            </a:r>
            <a:br>
              <a:rPr lang="fr-FR" altLang="fr-FR" sz="2400" b="1" dirty="0">
                <a:latin typeface="Perpetua" panose="02020502060401020303" pitchFamily="18" charset="0"/>
              </a:rPr>
            </a:br>
            <a:r>
              <a:rPr lang="fr-FR" altLang="fr-FR" sz="2400" b="1" dirty="0">
                <a:latin typeface="Perpetua" panose="02020502060401020303" pitchFamily="18" charset="0"/>
              </a:rPr>
              <a:t>**********</a:t>
            </a:r>
            <a:br>
              <a:rPr lang="fr-FR" altLang="fr-FR" sz="2400" b="1" dirty="0">
                <a:latin typeface="Perpetua" panose="02020502060401020303" pitchFamily="18" charset="0"/>
              </a:rPr>
            </a:br>
            <a:r>
              <a:rPr lang="fr-FR" altLang="fr-FR" sz="2400" b="1" dirty="0">
                <a:latin typeface="Perpetua" panose="02020502060401020303" pitchFamily="18" charset="0"/>
              </a:rPr>
              <a:t>ECOLE D’ECONOMIE D’AIX-MARSEILLE</a:t>
            </a:r>
            <a:br>
              <a:rPr lang="fr-FR" altLang="fr-FR" sz="2400" b="1" dirty="0">
                <a:latin typeface="Perpetua" panose="02020502060401020303" pitchFamily="18" charset="0"/>
              </a:rPr>
            </a:br>
            <a:r>
              <a:rPr lang="fr-FR" altLang="fr-FR" sz="2400" b="1" dirty="0">
                <a:latin typeface="Perpetua" panose="02020502060401020303" pitchFamily="18" charset="0"/>
              </a:rPr>
              <a:t>***************</a:t>
            </a:r>
            <a:br>
              <a:rPr lang="fr-FR" altLang="fr-FR" sz="2400" b="1" dirty="0">
                <a:latin typeface="Perpetua" panose="02020502060401020303" pitchFamily="18" charset="0"/>
              </a:rPr>
            </a:br>
            <a:r>
              <a:rPr lang="fr-FR" altLang="fr-FR" sz="2400" b="1" dirty="0">
                <a:latin typeface="Perpetua" panose="02020502060401020303" pitchFamily="18" charset="0"/>
              </a:rPr>
              <a:t>PROJET R</a:t>
            </a:r>
            <a:br>
              <a:rPr lang="fr-FR" altLang="fr-FR" sz="2400" b="1" dirty="0">
                <a:latin typeface="Perpetua" panose="02020502060401020303" pitchFamily="18" charset="0"/>
              </a:rPr>
            </a:br>
            <a:r>
              <a:rPr lang="fr-FR" altLang="fr-FR" sz="2400" b="1" dirty="0">
                <a:latin typeface="Perpetua" panose="02020502060401020303" pitchFamily="18" charset="0"/>
              </a:rPr>
              <a:t> </a:t>
            </a:r>
          </a:p>
          <a:p>
            <a:pPr algn="ctr" eaLnBrk="1" hangingPunct="1">
              <a:lnSpc>
                <a:spcPct val="90000"/>
              </a:lnSpc>
            </a:pPr>
            <a:r>
              <a:rPr lang="fr-FR" altLang="fr-FR" sz="2400" b="1" dirty="0">
                <a:latin typeface="Perpetua" panose="02020502060401020303" pitchFamily="18" charset="0"/>
              </a:rPr>
              <a:t>FILIERE : Master 1</a:t>
            </a: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r>
              <a:rPr lang="fr-FR" altLang="fr-FR" b="1" dirty="0">
                <a:latin typeface="Perpetua" panose="02020502060401020303" pitchFamily="18" charset="0"/>
              </a:rPr>
              <a:t>       </a:t>
            </a:r>
          </a:p>
          <a:p>
            <a:pPr algn="ctr" eaLnBrk="1" hangingPunct="1">
              <a:lnSpc>
                <a:spcPct val="150000"/>
              </a:lnSpc>
            </a:pPr>
            <a:r>
              <a:rPr lang="fr-FR" altLang="fr-FR" sz="2400" b="1" dirty="0">
                <a:latin typeface="Perpetua" panose="02020502060401020303" pitchFamily="18" charset="0"/>
              </a:rPr>
              <a:t>Boris J. B. Gomez </a:t>
            </a:r>
            <a:r>
              <a:rPr lang="de-DE" altLang="fr-FR" sz="2400" b="1" dirty="0">
                <a:latin typeface="Perpetua" panose="02020502060401020303" pitchFamily="18" charset="0"/>
              </a:rPr>
              <a:t>  </a:t>
            </a:r>
            <a:r>
              <a:rPr lang="de-DE" sz="2400" b="1" i="0" u="none" strike="noStrike" dirty="0">
                <a:solidFill>
                  <a:srgbClr val="000000"/>
                </a:solidFill>
                <a:effectLst/>
                <a:latin typeface="Perpetua" panose="02020502060401020303" pitchFamily="18" charset="0"/>
              </a:rPr>
              <a:t>&amp;  MOUSSA DJIBO NABIL  &amp;  LAKSIBI Safae</a:t>
            </a:r>
            <a:endParaRPr lang="fr-FR" altLang="fr-FR" sz="2400" b="1" dirty="0">
              <a:latin typeface="Perpetua" panose="02020502060401020303" pitchFamily="18" charset="0"/>
            </a:endParaRPr>
          </a:p>
          <a:p>
            <a:pPr algn="ctr" eaLnBrk="1" hangingPunct="1">
              <a:lnSpc>
                <a:spcPct val="150000"/>
              </a:lnSpc>
            </a:pPr>
            <a:endParaRPr lang="fr-FR" altLang="fr-FR" sz="2800" b="1" u="sng" dirty="0">
              <a:latin typeface="Perpetua" panose="02020502060401020303" pitchFamily="18" charset="0"/>
            </a:endParaRPr>
          </a:p>
          <a:p>
            <a:pPr algn="ctr" eaLnBrk="1" hangingPunct="1">
              <a:lnSpc>
                <a:spcPct val="150000"/>
              </a:lnSpc>
            </a:pPr>
            <a:r>
              <a:rPr lang="fr-FR" altLang="fr-FR" sz="2800" dirty="0">
                <a:latin typeface="Perpetua" panose="02020502060401020303" pitchFamily="18" charset="0"/>
              </a:rPr>
              <a:t>Yannick DUPRAZ                   	                                                                     	</a:t>
            </a:r>
            <a:br>
              <a:rPr lang="fr-FR" altLang="fr-FR" sz="2800" b="1" dirty="0">
                <a:latin typeface="Perpetua" panose="02020502060401020303" pitchFamily="18" charset="0"/>
              </a:rPr>
            </a:br>
            <a:br>
              <a:rPr lang="fr-FR" altLang="fr-FR" sz="2800" b="1" dirty="0">
                <a:latin typeface="Perpetua" panose="02020502060401020303" pitchFamily="18" charset="0"/>
              </a:rPr>
            </a:br>
            <a:br>
              <a:rPr lang="fr-FR" altLang="fr-FR" b="1" dirty="0">
                <a:latin typeface="Perpetua" panose="02020502060401020303" pitchFamily="18" charset="0"/>
              </a:rPr>
            </a:br>
            <a:endParaRPr lang="fr-FR" altLang="fr-FR" dirty="0">
              <a:latin typeface="Calibri Light" panose="020F0302020204030204" pitchFamily="34" charset="0"/>
            </a:endParaRPr>
          </a:p>
        </p:txBody>
      </p:sp>
      <p:sp>
        <p:nvSpPr>
          <p:cNvPr id="6" name="Rectangle 5">
            <a:extLst>
              <a:ext uri="{FF2B5EF4-FFF2-40B4-BE49-F238E27FC236}">
                <a16:creationId xmlns:a16="http://schemas.microsoft.com/office/drawing/2014/main" id="{05B7B392-8561-4F35-A8D7-C9DA99569BEF}"/>
              </a:ext>
            </a:extLst>
          </p:cNvPr>
          <p:cNvSpPr/>
          <p:nvPr/>
        </p:nvSpPr>
        <p:spPr>
          <a:xfrm>
            <a:off x="1365250" y="3206750"/>
            <a:ext cx="8931275" cy="12255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fr-FR" sz="2800" b="1" dirty="0">
                <a:latin typeface="Perpetua" panose="02020502060401020303" pitchFamily="18" charset="0"/>
              </a:rPr>
              <a:t>Analyse comparative des déterminants de la croissance économique des pays de l’UEMOA et des pays du BRICS de 2005-2018</a:t>
            </a:r>
          </a:p>
        </p:txBody>
      </p:sp>
      <p:cxnSp>
        <p:nvCxnSpPr>
          <p:cNvPr id="8" name="Connecteur droit 7">
            <a:extLst>
              <a:ext uri="{FF2B5EF4-FFF2-40B4-BE49-F238E27FC236}">
                <a16:creationId xmlns:a16="http://schemas.microsoft.com/office/drawing/2014/main" id="{E1149AFA-599A-4BFB-AF9B-E39BEFF21376}"/>
              </a:ext>
            </a:extLst>
          </p:cNvPr>
          <p:cNvCxnSpPr>
            <a:cxnSpLocks/>
          </p:cNvCxnSpPr>
          <p:nvPr/>
        </p:nvCxnSpPr>
        <p:spPr>
          <a:xfrm>
            <a:off x="978317" y="5521721"/>
            <a:ext cx="0" cy="8014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4431D53D-9537-4910-A44A-31E0EA2AAFE5}"/>
              </a:ext>
            </a:extLst>
          </p:cNvPr>
          <p:cNvSpPr/>
          <p:nvPr/>
        </p:nvSpPr>
        <p:spPr>
          <a:xfrm>
            <a:off x="843993" y="5309063"/>
            <a:ext cx="2614694" cy="425317"/>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t>Superviser par:</a:t>
            </a:r>
          </a:p>
        </p:txBody>
      </p:sp>
      <p:pic>
        <p:nvPicPr>
          <p:cNvPr id="1026" name="Picture 2">
            <a:extLst>
              <a:ext uri="{FF2B5EF4-FFF2-40B4-BE49-F238E27FC236}">
                <a16:creationId xmlns:a16="http://schemas.microsoft.com/office/drawing/2014/main" id="{E545684D-D849-48E7-9C64-8C21A05A5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3" y="31114"/>
            <a:ext cx="286702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10E7CB2-1406-49A1-A67A-155E8C70C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2675" y="31114"/>
            <a:ext cx="2219325"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470291"/>
      </p:ext>
    </p:extLst>
  </p:cSld>
  <p:clrMapOvr>
    <a:masterClrMapping/>
  </p:clrMapOvr>
  <mc:AlternateContent xmlns:mc="http://schemas.openxmlformats.org/markup-compatibility/2006">
    <mc:Choice xmlns:p15="http://schemas.microsoft.com/office/powerpoint/2012/main" Requires="p15">
      <p:transition spd="slow">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5D3CACE-397B-4D87-80DE-D4EC71718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Rectangle 11">
            <a:extLst>
              <a:ext uri="{FF2B5EF4-FFF2-40B4-BE49-F238E27FC236}">
                <a16:creationId xmlns:a16="http://schemas.microsoft.com/office/drawing/2014/main" id="{7CDAC1B9-73D9-45D4-BBDB-ABEE294A0F7C}"/>
              </a:ext>
            </a:extLst>
          </p:cNvPr>
          <p:cNvSpPr/>
          <p:nvPr/>
        </p:nvSpPr>
        <p:spPr>
          <a:xfrm>
            <a:off x="866274" y="3208420"/>
            <a:ext cx="10539663" cy="1459831"/>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latin typeface="Script MT Bold" panose="03040602040607080904" pitchFamily="66" charset="0"/>
              </a:rPr>
              <a:t>Merci pour votre aimable  attention</a:t>
            </a:r>
          </a:p>
        </p:txBody>
      </p:sp>
    </p:spTree>
    <p:extLst>
      <p:ext uri="{BB962C8B-B14F-4D97-AF65-F5344CB8AC3E}">
        <p14:creationId xmlns:p14="http://schemas.microsoft.com/office/powerpoint/2010/main" val="1052392971"/>
      </p:ext>
    </p:extLst>
  </p:cSld>
  <p:clrMapOvr>
    <a:masterClrMapping/>
  </p:clrMapOvr>
  <mc:AlternateContent xmlns:mc="http://schemas.openxmlformats.org/markup-compatibility/2006">
    <mc:Choice xmlns:p15="http://schemas.microsoft.com/office/powerpoint/2012/main" Requires="p15">
      <p:transition spd="slow">
        <p15:prstTrans prst="fractur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a:extLst>
              <a:ext uri="{FF2B5EF4-FFF2-40B4-BE49-F238E27FC236}">
                <a16:creationId xmlns:a16="http://schemas.microsoft.com/office/drawing/2014/main" id="{F2E2BCE6-2BA6-4B6E-AE31-78E8497B4C94}"/>
              </a:ext>
            </a:extLst>
          </p:cNvPr>
          <p:cNvSpPr txBox="1">
            <a:spLocks noChangeArrowheads="1"/>
          </p:cNvSpPr>
          <p:nvPr/>
        </p:nvSpPr>
        <p:spPr bwMode="auto">
          <a:xfrm>
            <a:off x="323850" y="256675"/>
            <a:ext cx="11390313" cy="642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br>
              <a:rPr lang="fr-FR" altLang="fr-FR" sz="2000" b="1" dirty="0">
                <a:latin typeface="Perpetua" panose="02020502060401020303" pitchFamily="18" charset="0"/>
              </a:rPr>
            </a:br>
            <a:r>
              <a:rPr lang="fr-FR" altLang="fr-FR" sz="2400" b="1" dirty="0">
                <a:latin typeface="Perpetua" panose="02020502060401020303" pitchFamily="18" charset="0"/>
              </a:rPr>
              <a:t>UNIVERSITE D’AIX-MARSEILLE</a:t>
            </a:r>
            <a:br>
              <a:rPr lang="fr-FR" altLang="fr-FR" sz="2400" b="1" dirty="0">
                <a:latin typeface="Perpetua" panose="02020502060401020303" pitchFamily="18" charset="0"/>
              </a:rPr>
            </a:br>
            <a:r>
              <a:rPr lang="fr-FR" altLang="fr-FR" sz="2400" b="1" dirty="0">
                <a:latin typeface="Perpetua" panose="02020502060401020303" pitchFamily="18" charset="0"/>
              </a:rPr>
              <a:t>**********</a:t>
            </a:r>
            <a:br>
              <a:rPr lang="fr-FR" altLang="fr-FR" sz="2400" b="1" dirty="0">
                <a:latin typeface="Perpetua" panose="02020502060401020303" pitchFamily="18" charset="0"/>
              </a:rPr>
            </a:br>
            <a:r>
              <a:rPr lang="fr-FR" altLang="fr-FR" sz="2400" b="1" dirty="0">
                <a:latin typeface="Perpetua" panose="02020502060401020303" pitchFamily="18" charset="0"/>
              </a:rPr>
              <a:t>ECOLE D’ECONOMIE D’AIX-MARSEILLE</a:t>
            </a:r>
            <a:br>
              <a:rPr lang="fr-FR" altLang="fr-FR" sz="2400" b="1" dirty="0">
                <a:latin typeface="Perpetua" panose="02020502060401020303" pitchFamily="18" charset="0"/>
              </a:rPr>
            </a:br>
            <a:r>
              <a:rPr lang="fr-FR" altLang="fr-FR" sz="2400" b="1" dirty="0">
                <a:latin typeface="Perpetua" panose="02020502060401020303" pitchFamily="18" charset="0"/>
              </a:rPr>
              <a:t>***************</a:t>
            </a:r>
            <a:br>
              <a:rPr lang="fr-FR" altLang="fr-FR" sz="2400" b="1" dirty="0">
                <a:latin typeface="Perpetua" panose="02020502060401020303" pitchFamily="18" charset="0"/>
              </a:rPr>
            </a:br>
            <a:r>
              <a:rPr lang="fr-FR" altLang="fr-FR" sz="2400" b="1" dirty="0">
                <a:latin typeface="Perpetua" panose="02020502060401020303" pitchFamily="18" charset="0"/>
              </a:rPr>
              <a:t>PROJET R</a:t>
            </a:r>
            <a:br>
              <a:rPr lang="fr-FR" altLang="fr-FR" sz="2400" b="1" dirty="0">
                <a:latin typeface="Perpetua" panose="02020502060401020303" pitchFamily="18" charset="0"/>
              </a:rPr>
            </a:br>
            <a:r>
              <a:rPr lang="fr-FR" altLang="fr-FR" sz="2400" b="1" dirty="0">
                <a:latin typeface="Perpetua" panose="02020502060401020303" pitchFamily="18" charset="0"/>
              </a:rPr>
              <a:t> </a:t>
            </a:r>
          </a:p>
          <a:p>
            <a:pPr algn="ctr" eaLnBrk="1" hangingPunct="1">
              <a:lnSpc>
                <a:spcPct val="90000"/>
              </a:lnSpc>
            </a:pPr>
            <a:r>
              <a:rPr lang="fr-FR" altLang="fr-FR" sz="2400" b="1" dirty="0">
                <a:latin typeface="Perpetua" panose="02020502060401020303" pitchFamily="18" charset="0"/>
              </a:rPr>
              <a:t>FILIERE : Master 1</a:t>
            </a: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r>
              <a:rPr lang="fr-FR" altLang="fr-FR" b="1" dirty="0">
                <a:latin typeface="Perpetua" panose="02020502060401020303" pitchFamily="18" charset="0"/>
              </a:rPr>
              <a:t>       </a:t>
            </a:r>
          </a:p>
          <a:p>
            <a:pPr algn="ctr" eaLnBrk="1" hangingPunct="1">
              <a:lnSpc>
                <a:spcPct val="150000"/>
              </a:lnSpc>
            </a:pPr>
            <a:r>
              <a:rPr lang="fr-FR" altLang="fr-FR" sz="2400" b="1" dirty="0">
                <a:latin typeface="Perpetua" panose="02020502060401020303" pitchFamily="18" charset="0"/>
              </a:rPr>
              <a:t>Boris J. B. Gomez </a:t>
            </a:r>
            <a:r>
              <a:rPr lang="de-DE" altLang="fr-FR" sz="2400" b="1" dirty="0">
                <a:latin typeface="Perpetua" panose="02020502060401020303" pitchFamily="18" charset="0"/>
              </a:rPr>
              <a:t>  </a:t>
            </a:r>
            <a:r>
              <a:rPr lang="de-DE" sz="2400" b="1" i="0" u="none" strike="noStrike" dirty="0">
                <a:solidFill>
                  <a:srgbClr val="000000"/>
                </a:solidFill>
                <a:effectLst/>
                <a:latin typeface="Perpetua" panose="02020502060401020303" pitchFamily="18" charset="0"/>
              </a:rPr>
              <a:t>&amp;  MOUSSA DJIBO NABIL  &amp;  LAKSIBI Safae</a:t>
            </a:r>
            <a:endParaRPr lang="fr-FR" altLang="fr-FR" sz="2400" b="1" dirty="0">
              <a:latin typeface="Perpetua" panose="02020502060401020303" pitchFamily="18" charset="0"/>
            </a:endParaRPr>
          </a:p>
          <a:p>
            <a:pPr algn="ctr" eaLnBrk="1" hangingPunct="1">
              <a:lnSpc>
                <a:spcPct val="150000"/>
              </a:lnSpc>
            </a:pPr>
            <a:endParaRPr lang="fr-FR" altLang="fr-FR" sz="2800" b="1" u="sng" dirty="0">
              <a:latin typeface="Perpetua" panose="02020502060401020303" pitchFamily="18" charset="0"/>
            </a:endParaRPr>
          </a:p>
          <a:p>
            <a:pPr algn="ctr" eaLnBrk="1" hangingPunct="1">
              <a:lnSpc>
                <a:spcPct val="150000"/>
              </a:lnSpc>
            </a:pPr>
            <a:r>
              <a:rPr lang="fr-FR" altLang="fr-FR" sz="2800" dirty="0">
                <a:latin typeface="Perpetua" panose="02020502060401020303" pitchFamily="18" charset="0"/>
              </a:rPr>
              <a:t>Yannick DUPRAZ                   	                                                                     	</a:t>
            </a:r>
            <a:br>
              <a:rPr lang="fr-FR" altLang="fr-FR" sz="2800" b="1" dirty="0">
                <a:latin typeface="Perpetua" panose="02020502060401020303" pitchFamily="18" charset="0"/>
              </a:rPr>
            </a:br>
            <a:br>
              <a:rPr lang="fr-FR" altLang="fr-FR" sz="2800" b="1" dirty="0">
                <a:latin typeface="Perpetua" panose="02020502060401020303" pitchFamily="18" charset="0"/>
              </a:rPr>
            </a:br>
            <a:br>
              <a:rPr lang="fr-FR" altLang="fr-FR" b="1" dirty="0">
                <a:latin typeface="Perpetua" panose="02020502060401020303" pitchFamily="18" charset="0"/>
              </a:rPr>
            </a:br>
            <a:endParaRPr lang="fr-FR" altLang="fr-FR" dirty="0">
              <a:latin typeface="Calibri Light" panose="020F0302020204030204" pitchFamily="34" charset="0"/>
            </a:endParaRPr>
          </a:p>
        </p:txBody>
      </p:sp>
      <p:sp>
        <p:nvSpPr>
          <p:cNvPr id="6" name="Rectangle 5">
            <a:extLst>
              <a:ext uri="{FF2B5EF4-FFF2-40B4-BE49-F238E27FC236}">
                <a16:creationId xmlns:a16="http://schemas.microsoft.com/office/drawing/2014/main" id="{05B7B392-8561-4F35-A8D7-C9DA99569BEF}"/>
              </a:ext>
            </a:extLst>
          </p:cNvPr>
          <p:cNvSpPr/>
          <p:nvPr/>
        </p:nvSpPr>
        <p:spPr>
          <a:xfrm>
            <a:off x="1365250" y="3206750"/>
            <a:ext cx="8931275" cy="12255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fr-FR" sz="2800" b="1" dirty="0">
                <a:latin typeface="Perpetua" panose="02020502060401020303" pitchFamily="18" charset="0"/>
              </a:rPr>
              <a:t>Analyse comparative des déterminants de la croissance économique des pays de l’UEMOA et des pays du BRICS de 2005-2018</a:t>
            </a:r>
          </a:p>
        </p:txBody>
      </p:sp>
      <p:cxnSp>
        <p:nvCxnSpPr>
          <p:cNvPr id="8" name="Connecteur droit 7">
            <a:extLst>
              <a:ext uri="{FF2B5EF4-FFF2-40B4-BE49-F238E27FC236}">
                <a16:creationId xmlns:a16="http://schemas.microsoft.com/office/drawing/2014/main" id="{E1149AFA-599A-4BFB-AF9B-E39BEFF21376}"/>
              </a:ext>
            </a:extLst>
          </p:cNvPr>
          <p:cNvCxnSpPr>
            <a:cxnSpLocks/>
          </p:cNvCxnSpPr>
          <p:nvPr/>
        </p:nvCxnSpPr>
        <p:spPr>
          <a:xfrm>
            <a:off x="978317" y="5521721"/>
            <a:ext cx="0" cy="8014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4431D53D-9537-4910-A44A-31E0EA2AAFE5}"/>
              </a:ext>
            </a:extLst>
          </p:cNvPr>
          <p:cNvSpPr/>
          <p:nvPr/>
        </p:nvSpPr>
        <p:spPr>
          <a:xfrm>
            <a:off x="843993" y="5309063"/>
            <a:ext cx="2614694" cy="425317"/>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t>Superviser par:</a:t>
            </a:r>
          </a:p>
        </p:txBody>
      </p:sp>
      <p:pic>
        <p:nvPicPr>
          <p:cNvPr id="1026" name="Picture 2">
            <a:extLst>
              <a:ext uri="{FF2B5EF4-FFF2-40B4-BE49-F238E27FC236}">
                <a16:creationId xmlns:a16="http://schemas.microsoft.com/office/drawing/2014/main" id="{E545684D-D849-48E7-9C64-8C21A05A5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3" y="31114"/>
            <a:ext cx="286702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10E7CB2-1406-49A1-A67A-155E8C70C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2675" y="31114"/>
            <a:ext cx="2219325"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469195"/>
      </p:ext>
    </p:extLst>
  </p:cSld>
  <p:clrMapOvr>
    <a:masterClrMapping/>
  </p:clrMapOvr>
  <mc:AlternateContent xmlns:mc="http://schemas.openxmlformats.org/markup-compatibility/2006">
    <mc:Choice xmlns:p15="http://schemas.microsoft.com/office/powerpoint/2012/main" Requires="p15">
      <p:transition spd="slow">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BB42BA-DEA1-4C37-B34E-BC3C5C330C47}"/>
              </a:ext>
            </a:extLst>
          </p:cNvPr>
          <p:cNvSpPr/>
          <p:nvPr/>
        </p:nvSpPr>
        <p:spPr>
          <a:xfrm>
            <a:off x="431800" y="401805"/>
            <a:ext cx="11328400" cy="7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fr-FR" sz="6000" dirty="0">
                <a:ln w="0"/>
                <a:solidFill>
                  <a:srgbClr val="7030A0"/>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PLAN</a:t>
            </a:r>
            <a:endParaRPr lang="fr-FR" sz="6000" dirty="0">
              <a:solidFill>
                <a:srgbClr val="7030A0"/>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endParaRPr>
          </a:p>
        </p:txBody>
      </p:sp>
      <p:sp>
        <p:nvSpPr>
          <p:cNvPr id="5124" name="Espace réservé du contenu 2">
            <a:extLst>
              <a:ext uri="{FF2B5EF4-FFF2-40B4-BE49-F238E27FC236}">
                <a16:creationId xmlns:a16="http://schemas.microsoft.com/office/drawing/2014/main" id="{35D767D2-11CE-419D-ABC9-8C33EBBB392E}"/>
              </a:ext>
            </a:extLst>
          </p:cNvPr>
          <p:cNvSpPr txBox="1">
            <a:spLocks noChangeArrowheads="1"/>
          </p:cNvSpPr>
          <p:nvPr/>
        </p:nvSpPr>
        <p:spPr bwMode="auto">
          <a:xfrm>
            <a:off x="662289" y="1108242"/>
            <a:ext cx="9280525" cy="57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pPr>
            <a:r>
              <a:rPr lang="fr-FR" altLang="fr-FR" sz="3600" b="1" dirty="0">
                <a:latin typeface="Perpetua" panose="02020502060401020303" pitchFamily="18" charset="0"/>
              </a:rPr>
              <a:t>Problématique</a:t>
            </a:r>
          </a:p>
          <a:p>
            <a:pPr eaLnBrk="1" hangingPunct="1">
              <a:lnSpc>
                <a:spcPct val="150000"/>
              </a:lnSpc>
            </a:pPr>
            <a:r>
              <a:rPr lang="fr-FR" altLang="fr-FR" sz="3600" b="1" dirty="0">
                <a:latin typeface="Perpetua" panose="02020502060401020303" pitchFamily="18" charset="0"/>
              </a:rPr>
              <a:t>Objectifs</a:t>
            </a:r>
          </a:p>
          <a:p>
            <a:pPr eaLnBrk="1" hangingPunct="1">
              <a:lnSpc>
                <a:spcPct val="150000"/>
              </a:lnSpc>
            </a:pPr>
            <a:r>
              <a:rPr lang="fr-FR" altLang="fr-FR" sz="3600" b="1" dirty="0">
                <a:latin typeface="Perpetua" panose="02020502060401020303" pitchFamily="18" charset="0"/>
              </a:rPr>
              <a:t>Hypothèses </a:t>
            </a:r>
          </a:p>
          <a:p>
            <a:pPr eaLnBrk="1" hangingPunct="1">
              <a:lnSpc>
                <a:spcPct val="150000"/>
              </a:lnSpc>
            </a:pPr>
            <a:r>
              <a:rPr lang="fr-FR" altLang="fr-FR" sz="3600" b="1" dirty="0">
                <a:latin typeface="Perpetua" panose="02020502060401020303" pitchFamily="18" charset="0"/>
              </a:rPr>
              <a:t>Méthodologie</a:t>
            </a:r>
          </a:p>
          <a:p>
            <a:pPr eaLnBrk="1" hangingPunct="1">
              <a:lnSpc>
                <a:spcPct val="150000"/>
              </a:lnSpc>
            </a:pPr>
            <a:r>
              <a:rPr lang="fr-FR" altLang="fr-FR" sz="3600" b="1" dirty="0">
                <a:latin typeface="Perpetua" panose="02020502060401020303" pitchFamily="18" charset="0"/>
              </a:rPr>
              <a:t>Résultats et vérification des hypothèses</a:t>
            </a:r>
          </a:p>
          <a:p>
            <a:pPr eaLnBrk="1" hangingPunct="1">
              <a:lnSpc>
                <a:spcPct val="150000"/>
              </a:lnSpc>
            </a:pPr>
            <a:r>
              <a:rPr lang="fr-FR" altLang="fr-FR" sz="3600" b="1" dirty="0">
                <a:latin typeface="Perpetua" panose="02020502060401020303" pitchFamily="18" charset="0"/>
              </a:rPr>
              <a:t>Préconisations opérationnelles</a:t>
            </a:r>
          </a:p>
          <a:p>
            <a:pPr marL="0" indent="0" eaLnBrk="1" hangingPunct="1">
              <a:buNone/>
            </a:pPr>
            <a:endParaRPr lang="fr-FR" altLang="fr-FR" sz="3600" b="1" dirty="0">
              <a:latin typeface="Perpetua" panose="02020502060401020303" pitchFamily="18" charset="0"/>
            </a:endParaRPr>
          </a:p>
        </p:txBody>
      </p:sp>
    </p:spTree>
  </p:cSld>
  <p:clrMapOvr>
    <a:masterClrMapping/>
  </p:clrMapOvr>
  <mc:AlternateContent xmlns:mc="http://schemas.openxmlformats.org/markup-compatibility/2006">
    <mc:Choice xmlns:p15="http://schemas.microsoft.com/office/powerpoint/2012/main" Requires="p15">
      <p:transition spd="slow">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802D1D4F-3D0A-4093-88F0-1A0AA8655722}"/>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(1/4)</a:t>
            </a:r>
            <a:endParaRPr lang="fr-FR" b="1" dirty="0">
              <a:solidFill>
                <a:schemeClr val="bg1"/>
              </a:solidFill>
              <a:latin typeface="Times New Roman" panose="02020603050405020304" pitchFamily="18" charset="0"/>
              <a:cs typeface="Times New Roman" panose="02020603050405020304" pitchFamily="18" charset="0"/>
            </a:endParaRPr>
          </a:p>
        </p:txBody>
      </p:sp>
      <p:sp>
        <p:nvSpPr>
          <p:cNvPr id="3" name="Cadre 2">
            <a:extLst>
              <a:ext uri="{FF2B5EF4-FFF2-40B4-BE49-F238E27FC236}">
                <a16:creationId xmlns:a16="http://schemas.microsoft.com/office/drawing/2014/main" id="{07C40A30-B60D-4916-9845-B61D2D08B135}"/>
              </a:ext>
            </a:extLst>
          </p:cNvPr>
          <p:cNvSpPr/>
          <p:nvPr/>
        </p:nvSpPr>
        <p:spPr>
          <a:xfrm>
            <a:off x="3015916" y="994611"/>
            <a:ext cx="5317958" cy="705853"/>
          </a:xfrm>
          <a:prstGeom prst="frame">
            <a:avLst/>
          </a:prstGeom>
          <a:noFill/>
          <a:ln>
            <a:solidFill>
              <a:schemeClr val="bg1"/>
            </a:solidFill>
          </a:ln>
          <a:effectLst>
            <a:glow rad="1016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ln w="0"/>
                <a:solidFill>
                  <a:schemeClr val="tx1"/>
                </a:solidFill>
                <a:latin typeface="Times New Roman" panose="02020603050405020304" pitchFamily="18" charset="0"/>
                <a:cs typeface="Times New Roman" panose="02020603050405020304" pitchFamily="18" charset="0"/>
              </a:rPr>
              <a:t>Récession économique de 1980</a:t>
            </a:r>
            <a:endParaRPr lang="fr-FR" b="1" dirty="0"/>
          </a:p>
        </p:txBody>
      </p:sp>
      <p:sp>
        <p:nvSpPr>
          <p:cNvPr id="4" name="Rectangle : en biseau 3">
            <a:extLst>
              <a:ext uri="{FF2B5EF4-FFF2-40B4-BE49-F238E27FC236}">
                <a16:creationId xmlns:a16="http://schemas.microsoft.com/office/drawing/2014/main" id="{2EE3D009-AC92-4FE8-9985-23DB3D261EB3}"/>
              </a:ext>
            </a:extLst>
          </p:cNvPr>
          <p:cNvSpPr/>
          <p:nvPr/>
        </p:nvSpPr>
        <p:spPr>
          <a:xfrm>
            <a:off x="481264" y="4362450"/>
            <a:ext cx="2711115" cy="2495550"/>
          </a:xfrm>
          <a:prstGeom prst="bevel">
            <a:avLst>
              <a:gd name="adj" fmla="val 5489"/>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t>
            </a: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résil</a:t>
            </a:r>
          </a:p>
          <a:p>
            <a:r>
              <a:rPr lang="fr-FR"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ussie</a:t>
            </a:r>
          </a:p>
          <a:p>
            <a:r>
              <a:rPr lang="fr-FR"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a:t>
            </a: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nde</a:t>
            </a:r>
          </a:p>
          <a:p>
            <a:r>
              <a:rPr lang="fr-FR"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
            </a: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hine</a:t>
            </a:r>
          </a:p>
          <a:p>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Afrique du </a:t>
            </a:r>
            <a:r>
              <a:rPr lang="fr-FR"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ud</a:t>
            </a:r>
          </a:p>
        </p:txBody>
      </p:sp>
      <p:cxnSp>
        <p:nvCxnSpPr>
          <p:cNvPr id="8" name="Connecteur droit avec flèche 7">
            <a:extLst>
              <a:ext uri="{FF2B5EF4-FFF2-40B4-BE49-F238E27FC236}">
                <a16:creationId xmlns:a16="http://schemas.microsoft.com/office/drawing/2014/main" id="{0FC5C295-B3E0-4758-9BF5-963C3ECC9DB8}"/>
              </a:ext>
            </a:extLst>
          </p:cNvPr>
          <p:cNvCxnSpPr>
            <a:cxnSpLocks/>
          </p:cNvCxnSpPr>
          <p:nvPr/>
        </p:nvCxnSpPr>
        <p:spPr>
          <a:xfrm>
            <a:off x="3192379" y="5951622"/>
            <a:ext cx="1732550" cy="0"/>
          </a:xfrm>
          <a:prstGeom prst="straightConnector1">
            <a:avLst/>
          </a:prstGeom>
          <a:ln w="57150">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0" name="Rectangle : en biseau 9">
            <a:extLst>
              <a:ext uri="{FF2B5EF4-FFF2-40B4-BE49-F238E27FC236}">
                <a16:creationId xmlns:a16="http://schemas.microsoft.com/office/drawing/2014/main" id="{A1CF0B18-CF4A-4439-8289-EAC813FDCB1A}"/>
              </a:ext>
            </a:extLst>
          </p:cNvPr>
          <p:cNvSpPr/>
          <p:nvPr/>
        </p:nvSpPr>
        <p:spPr>
          <a:xfrm>
            <a:off x="4924929" y="5486401"/>
            <a:ext cx="6545179" cy="866267"/>
          </a:xfrm>
          <a:prstGeom prst="bevel">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42,1</a:t>
            </a:r>
            <a:r>
              <a:rPr lang="fr-FR" sz="2800" dirty="0">
                <a:ln w="0"/>
                <a:solidFill>
                  <a:schemeClr val="tx1"/>
                </a:solidFill>
                <a:latin typeface="Times New Roman" panose="02020603050405020304" pitchFamily="18" charset="0"/>
                <a:cs typeface="Times New Roman" panose="02020603050405020304" pitchFamily="18" charset="0"/>
              </a:rPr>
              <a:t>% de la population mondiale</a:t>
            </a:r>
            <a:endParaRPr lang="fr-FR" sz="2800" dirty="0">
              <a:latin typeface="Times New Roman" panose="02020603050405020304" pitchFamily="18" charset="0"/>
              <a:cs typeface="Times New Roman" panose="02020603050405020304" pitchFamily="18" charset="0"/>
            </a:endParaRPr>
          </a:p>
        </p:txBody>
      </p:sp>
      <p:sp>
        <p:nvSpPr>
          <p:cNvPr id="18" name="Rectangle : en biseau 17">
            <a:extLst>
              <a:ext uri="{FF2B5EF4-FFF2-40B4-BE49-F238E27FC236}">
                <a16:creationId xmlns:a16="http://schemas.microsoft.com/office/drawing/2014/main" id="{E312B84E-68FF-472F-9AAB-EEBEBE46AD6C}"/>
              </a:ext>
            </a:extLst>
          </p:cNvPr>
          <p:cNvSpPr/>
          <p:nvPr/>
        </p:nvSpPr>
        <p:spPr>
          <a:xfrm>
            <a:off x="4924929" y="1955133"/>
            <a:ext cx="6545179" cy="2947734"/>
          </a:xfrm>
          <a:prstGeom prst="bevel">
            <a:avLst>
              <a:gd name="adj" fmla="val 5473"/>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Wingdings" panose="05000000000000000000" pitchFamily="2" charset="2"/>
              <a:buChar char="q"/>
            </a:pP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Investissement infrastructure rural</a:t>
            </a:r>
          </a:p>
          <a:p>
            <a:pPr marL="457200" indent="-457200">
              <a:lnSpc>
                <a:spcPct val="150000"/>
              </a:lnSpc>
              <a:buFont typeface="Wingdings" panose="05000000000000000000" pitchFamily="2" charset="2"/>
              <a:buChar char="q"/>
            </a:pP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Réformes agricoles</a:t>
            </a:r>
          </a:p>
          <a:p>
            <a:pPr marL="457200" indent="-457200">
              <a:lnSpc>
                <a:spcPct val="150000"/>
              </a:lnSpc>
              <a:buFont typeface="Wingdings" panose="05000000000000000000" pitchFamily="2" charset="2"/>
              <a:buChar char="q"/>
            </a:pP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Aspects organisationnels et institutionnels</a:t>
            </a:r>
          </a:p>
        </p:txBody>
      </p:sp>
      <p:sp>
        <p:nvSpPr>
          <p:cNvPr id="21" name="Cercle : creux 20">
            <a:extLst>
              <a:ext uri="{FF2B5EF4-FFF2-40B4-BE49-F238E27FC236}">
                <a16:creationId xmlns:a16="http://schemas.microsoft.com/office/drawing/2014/main" id="{FE44F6D6-97D1-46B7-A598-BFF58679C7D3}"/>
              </a:ext>
            </a:extLst>
          </p:cNvPr>
          <p:cNvSpPr/>
          <p:nvPr/>
        </p:nvSpPr>
        <p:spPr>
          <a:xfrm>
            <a:off x="481264" y="2667002"/>
            <a:ext cx="2967789" cy="1523996"/>
          </a:xfrm>
          <a:prstGeom prst="donut">
            <a:avLst>
              <a:gd name="adj" fmla="val 8873"/>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Pays de l’Est Asiatique</a:t>
            </a:r>
          </a:p>
        </p:txBody>
      </p:sp>
      <p:cxnSp>
        <p:nvCxnSpPr>
          <p:cNvPr id="25" name="Connecteur droit avec flèche 24">
            <a:extLst>
              <a:ext uri="{FF2B5EF4-FFF2-40B4-BE49-F238E27FC236}">
                <a16:creationId xmlns:a16="http://schemas.microsoft.com/office/drawing/2014/main" id="{C16FF352-EA62-4017-9639-83E2DEFFB328}"/>
              </a:ext>
            </a:extLst>
          </p:cNvPr>
          <p:cNvCxnSpPr>
            <a:cxnSpLocks/>
          </p:cNvCxnSpPr>
          <p:nvPr/>
        </p:nvCxnSpPr>
        <p:spPr>
          <a:xfrm>
            <a:off x="3449053" y="3404935"/>
            <a:ext cx="14758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788688"/>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250" fill="hold"/>
                                        <p:tgtEl>
                                          <p:spTgt spid="25"/>
                                        </p:tgtEl>
                                        <p:attrNameLst>
                                          <p:attrName>ppt_x</p:attrName>
                                        </p:attrNameLst>
                                      </p:cBhvr>
                                      <p:tavLst>
                                        <p:tav tm="0">
                                          <p:val>
                                            <p:strVal val="#ppt_x"/>
                                          </p:val>
                                        </p:tav>
                                        <p:tav tm="100000">
                                          <p:val>
                                            <p:strVal val="#ppt_x"/>
                                          </p:val>
                                        </p:tav>
                                      </p:tavLst>
                                    </p:anim>
                                    <p:anim calcmode="lin" valueType="num">
                                      <p:cBhvr additive="base">
                                        <p:cTn id="13" dur="250" fill="hold"/>
                                        <p:tgtEl>
                                          <p:spTgt spid="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250" fill="hold"/>
                                        <p:tgtEl>
                                          <p:spTgt spid="18"/>
                                        </p:tgtEl>
                                        <p:attrNameLst>
                                          <p:attrName>ppt_x</p:attrName>
                                        </p:attrNameLst>
                                      </p:cBhvr>
                                      <p:tavLst>
                                        <p:tav tm="0">
                                          <p:val>
                                            <p:strVal val="#ppt_x"/>
                                          </p:val>
                                        </p:tav>
                                        <p:tav tm="100000">
                                          <p:val>
                                            <p:strVal val="#ppt_x"/>
                                          </p:val>
                                        </p:tav>
                                      </p:tavLst>
                                    </p:anim>
                                    <p:anim calcmode="lin" valueType="num">
                                      <p:cBhvr additive="base">
                                        <p:cTn id="17"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250" fill="hold"/>
                                        <p:tgtEl>
                                          <p:spTgt spid="8"/>
                                        </p:tgtEl>
                                        <p:attrNameLst>
                                          <p:attrName>ppt_x</p:attrName>
                                        </p:attrNameLst>
                                      </p:cBhvr>
                                      <p:tavLst>
                                        <p:tav tm="0">
                                          <p:val>
                                            <p:strVal val="#ppt_x"/>
                                          </p:val>
                                        </p:tav>
                                        <p:tav tm="100000">
                                          <p:val>
                                            <p:strVal val="#ppt_x"/>
                                          </p:val>
                                        </p:tav>
                                      </p:tavLst>
                                    </p:anim>
                                    <p:anim calcmode="lin" valueType="num">
                                      <p:cBhvr additive="base">
                                        <p:cTn id="28" dur="25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250" fill="hold"/>
                                        <p:tgtEl>
                                          <p:spTgt spid="10"/>
                                        </p:tgtEl>
                                        <p:attrNameLst>
                                          <p:attrName>ppt_x</p:attrName>
                                        </p:attrNameLst>
                                      </p:cBhvr>
                                      <p:tavLst>
                                        <p:tav tm="0">
                                          <p:val>
                                            <p:strVal val="#ppt_x"/>
                                          </p:val>
                                        </p:tav>
                                        <p:tav tm="100000">
                                          <p:val>
                                            <p:strVal val="#ppt_x"/>
                                          </p:val>
                                        </p:tav>
                                      </p:tavLst>
                                    </p:anim>
                                    <p:anim calcmode="lin" valueType="num">
                                      <p:cBhvr additive="base">
                                        <p:cTn id="32"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dre 1">
            <a:extLst>
              <a:ext uri="{FF2B5EF4-FFF2-40B4-BE49-F238E27FC236}">
                <a16:creationId xmlns:a16="http://schemas.microsoft.com/office/drawing/2014/main" id="{1116DCBA-8669-432C-929D-CC38726B6F1F}"/>
              </a:ext>
            </a:extLst>
          </p:cNvPr>
          <p:cNvSpPr/>
          <p:nvPr/>
        </p:nvSpPr>
        <p:spPr>
          <a:xfrm>
            <a:off x="481262" y="3532272"/>
            <a:ext cx="2614863" cy="1074821"/>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ln w="0"/>
                <a:solidFill>
                  <a:schemeClr val="tx1"/>
                </a:solidFill>
                <a:latin typeface="Times New Roman" panose="02020603050405020304" pitchFamily="18" charset="0"/>
                <a:cs typeface="Times New Roman" panose="02020603050405020304" pitchFamily="18" charset="0"/>
              </a:rPr>
              <a:t>UEMOA</a:t>
            </a:r>
            <a:endParaRPr lang="fr-FR" sz="2800" b="1" dirty="0">
              <a:latin typeface="Times New Roman" panose="02020603050405020304" pitchFamily="18" charset="0"/>
              <a:cs typeface="Times New Roman" panose="02020603050405020304" pitchFamily="18" charset="0"/>
            </a:endParaRPr>
          </a:p>
        </p:txBody>
      </p:sp>
      <p:sp>
        <p:nvSpPr>
          <p:cNvPr id="3" name="Cadre 2">
            <a:extLst>
              <a:ext uri="{FF2B5EF4-FFF2-40B4-BE49-F238E27FC236}">
                <a16:creationId xmlns:a16="http://schemas.microsoft.com/office/drawing/2014/main" id="{B32F2692-259E-4806-B646-FC98DA96CD27}"/>
              </a:ext>
            </a:extLst>
          </p:cNvPr>
          <p:cNvSpPr/>
          <p:nvPr/>
        </p:nvSpPr>
        <p:spPr>
          <a:xfrm>
            <a:off x="4940968" y="1605213"/>
            <a:ext cx="6274470" cy="1074821"/>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rPr>
              <a:t>66 millions d’habitants en 1997 avec trois millions de population active</a:t>
            </a:r>
          </a:p>
        </p:txBody>
      </p:sp>
      <p:sp>
        <p:nvSpPr>
          <p:cNvPr id="5" name="Cadre 4">
            <a:extLst>
              <a:ext uri="{FF2B5EF4-FFF2-40B4-BE49-F238E27FC236}">
                <a16:creationId xmlns:a16="http://schemas.microsoft.com/office/drawing/2014/main" id="{93CB601F-7BCA-4585-92D8-26780FC8F23D}"/>
              </a:ext>
            </a:extLst>
          </p:cNvPr>
          <p:cNvSpPr/>
          <p:nvPr/>
        </p:nvSpPr>
        <p:spPr>
          <a:xfrm>
            <a:off x="4959017" y="5505454"/>
            <a:ext cx="6256421" cy="1074821"/>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rPr>
              <a:t>50 derniers pays (classement IDH 2013)</a:t>
            </a:r>
          </a:p>
        </p:txBody>
      </p:sp>
      <p:sp>
        <p:nvSpPr>
          <p:cNvPr id="7" name="Cadre 6">
            <a:extLst>
              <a:ext uri="{FF2B5EF4-FFF2-40B4-BE49-F238E27FC236}">
                <a16:creationId xmlns:a16="http://schemas.microsoft.com/office/drawing/2014/main" id="{3BD22ABF-554C-4DFA-9062-70DDF613238C}"/>
              </a:ext>
            </a:extLst>
          </p:cNvPr>
          <p:cNvSpPr/>
          <p:nvPr/>
        </p:nvSpPr>
        <p:spPr>
          <a:xfrm>
            <a:off x="4940967" y="3532272"/>
            <a:ext cx="6256421" cy="1078833"/>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rPr>
              <a:t>Pauvreté, Chômage, Insécurité alimentaire</a:t>
            </a:r>
          </a:p>
        </p:txBody>
      </p:sp>
      <p:cxnSp>
        <p:nvCxnSpPr>
          <p:cNvPr id="9" name="Connecteur droit avec flèche 8">
            <a:extLst>
              <a:ext uri="{FF2B5EF4-FFF2-40B4-BE49-F238E27FC236}">
                <a16:creationId xmlns:a16="http://schemas.microsoft.com/office/drawing/2014/main" id="{22D98552-1E76-4239-AA46-B9E659B027A9}"/>
              </a:ext>
            </a:extLst>
          </p:cNvPr>
          <p:cNvCxnSpPr/>
          <p:nvPr/>
        </p:nvCxnSpPr>
        <p:spPr>
          <a:xfrm flipV="1">
            <a:off x="3096125" y="2142624"/>
            <a:ext cx="1844843" cy="19270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954002B7-74C3-4F5D-83AE-69DB361D2AF2}"/>
              </a:ext>
            </a:extLst>
          </p:cNvPr>
          <p:cNvCxnSpPr>
            <a:cxnSpLocks/>
          </p:cNvCxnSpPr>
          <p:nvPr/>
        </p:nvCxnSpPr>
        <p:spPr>
          <a:xfrm>
            <a:off x="3096125" y="4069683"/>
            <a:ext cx="1862892" cy="461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9D7248DD-3484-4660-B934-BEFD8A64183E}"/>
              </a:ext>
            </a:extLst>
          </p:cNvPr>
          <p:cNvCxnSpPr/>
          <p:nvPr/>
        </p:nvCxnSpPr>
        <p:spPr>
          <a:xfrm>
            <a:off x="3096125" y="4069683"/>
            <a:ext cx="1862892" cy="19731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Rectangle : coins arrondis 28">
            <a:extLst>
              <a:ext uri="{FF2B5EF4-FFF2-40B4-BE49-F238E27FC236}">
                <a16:creationId xmlns:a16="http://schemas.microsoft.com/office/drawing/2014/main" id="{1E6E3186-F71B-494A-B183-3C3883A63B3F}"/>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(2/4)</a:t>
            </a:r>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738023"/>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anim calcmode="lin" valueType="num">
                                      <p:cBhvr>
                                        <p:cTn id="8" dur="250" fill="hold"/>
                                        <p:tgtEl>
                                          <p:spTgt spid="9"/>
                                        </p:tgtEl>
                                        <p:attrNameLst>
                                          <p:attrName>ppt_x</p:attrName>
                                        </p:attrNameLst>
                                      </p:cBhvr>
                                      <p:tavLst>
                                        <p:tav tm="0">
                                          <p:val>
                                            <p:strVal val="#ppt_x"/>
                                          </p:val>
                                        </p:tav>
                                        <p:tav tm="100000">
                                          <p:val>
                                            <p:strVal val="#ppt_x"/>
                                          </p:val>
                                        </p:tav>
                                      </p:tavLst>
                                    </p:anim>
                                    <p:anim calcmode="lin" valueType="num">
                                      <p:cBhvr>
                                        <p:cTn id="9" dur="2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anim calcmode="lin" valueType="num">
                                      <p:cBhvr>
                                        <p:cTn id="13" dur="250" fill="hold"/>
                                        <p:tgtEl>
                                          <p:spTgt spid="3"/>
                                        </p:tgtEl>
                                        <p:attrNameLst>
                                          <p:attrName>ppt_x</p:attrName>
                                        </p:attrNameLst>
                                      </p:cBhvr>
                                      <p:tavLst>
                                        <p:tav tm="0">
                                          <p:val>
                                            <p:strVal val="#ppt_x"/>
                                          </p:val>
                                        </p:tav>
                                        <p:tav tm="100000">
                                          <p:val>
                                            <p:strVal val="#ppt_x"/>
                                          </p:val>
                                        </p:tav>
                                      </p:tavLst>
                                    </p:anim>
                                    <p:anim calcmode="lin" valueType="num">
                                      <p:cBhvr>
                                        <p:cTn id="14"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anim calcmode="lin" valueType="num">
                                      <p:cBhvr>
                                        <p:cTn id="25" dur="250" fill="hold"/>
                                        <p:tgtEl>
                                          <p:spTgt spid="7"/>
                                        </p:tgtEl>
                                        <p:attrNameLst>
                                          <p:attrName>ppt_x</p:attrName>
                                        </p:attrNameLst>
                                      </p:cBhvr>
                                      <p:tavLst>
                                        <p:tav tm="0">
                                          <p:val>
                                            <p:strVal val="#ppt_x"/>
                                          </p:val>
                                        </p:tav>
                                        <p:tav tm="100000">
                                          <p:val>
                                            <p:strVal val="#ppt_x"/>
                                          </p:val>
                                        </p:tav>
                                      </p:tavLst>
                                    </p:anim>
                                    <p:anim calcmode="lin" valueType="num">
                                      <p:cBhvr>
                                        <p:cTn id="26"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anim calcmode="lin" valueType="num">
                                      <p:cBhvr>
                                        <p:cTn id="32" dur="250" fill="hold"/>
                                        <p:tgtEl>
                                          <p:spTgt spid="13"/>
                                        </p:tgtEl>
                                        <p:attrNameLst>
                                          <p:attrName>ppt_x</p:attrName>
                                        </p:attrNameLst>
                                      </p:cBhvr>
                                      <p:tavLst>
                                        <p:tav tm="0">
                                          <p:val>
                                            <p:strVal val="#ppt_x"/>
                                          </p:val>
                                        </p:tav>
                                        <p:tav tm="100000">
                                          <p:val>
                                            <p:strVal val="#ppt_x"/>
                                          </p:val>
                                        </p:tav>
                                      </p:tavLst>
                                    </p:anim>
                                    <p:anim calcmode="lin" valueType="num">
                                      <p:cBhvr>
                                        <p:cTn id="33" dur="25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250"/>
                                        <p:tgtEl>
                                          <p:spTgt spid="5"/>
                                        </p:tgtEl>
                                      </p:cBhvr>
                                    </p:animEffect>
                                    <p:anim calcmode="lin" valueType="num">
                                      <p:cBhvr>
                                        <p:cTn id="37" dur="250" fill="hold"/>
                                        <p:tgtEl>
                                          <p:spTgt spid="5"/>
                                        </p:tgtEl>
                                        <p:attrNameLst>
                                          <p:attrName>ppt_x</p:attrName>
                                        </p:attrNameLst>
                                      </p:cBhvr>
                                      <p:tavLst>
                                        <p:tav tm="0">
                                          <p:val>
                                            <p:strVal val="#ppt_x"/>
                                          </p:val>
                                        </p:tav>
                                        <p:tav tm="100000">
                                          <p:val>
                                            <p:strVal val="#ppt_x"/>
                                          </p:val>
                                        </p:tav>
                                      </p:tavLst>
                                    </p:anim>
                                    <p:anim calcmode="lin" valueType="num">
                                      <p:cBhvr>
                                        <p:cTn id="38"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C4D5EDF3-5C60-405A-ACBB-933F67B1621F}"/>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(3/4)</a:t>
            </a:r>
            <a:endParaRPr lang="fr-FR"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55E462-B1C4-4D64-86C1-5CE9BBB20296}"/>
              </a:ext>
            </a:extLst>
          </p:cNvPr>
          <p:cNvPicPr>
            <a:picLocks noChangeAspect="1"/>
          </p:cNvPicPr>
          <p:nvPr/>
        </p:nvPicPr>
        <p:blipFill>
          <a:blip r:embed="rId3"/>
          <a:stretch>
            <a:fillRect/>
          </a:stretch>
        </p:blipFill>
        <p:spPr>
          <a:xfrm>
            <a:off x="222423" y="976184"/>
            <a:ext cx="11825415" cy="5672888"/>
          </a:xfrm>
          <a:prstGeom prst="rect">
            <a:avLst/>
          </a:prstGeom>
        </p:spPr>
      </p:pic>
    </p:spTree>
    <p:extLst>
      <p:ext uri="{BB962C8B-B14F-4D97-AF65-F5344CB8AC3E}">
        <p14:creationId xmlns:p14="http://schemas.microsoft.com/office/powerpoint/2010/main" val="1568195931"/>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5">
            <a:extLst>
              <a:ext uri="{FF2B5EF4-FFF2-40B4-BE49-F238E27FC236}">
                <a16:creationId xmlns:a16="http://schemas.microsoft.com/office/drawing/2014/main" id="{18556359-9757-4BB6-9391-42BA585FD7B6}"/>
              </a:ext>
            </a:extLst>
          </p:cNvPr>
          <p:cNvPicPr>
            <a:picLocks noChangeAspect="1"/>
          </p:cNvPicPr>
          <p:nvPr/>
        </p:nvPicPr>
        <p:blipFill>
          <a:blip r:embed="rId3" cstate="print"/>
          <a:stretch>
            <a:fillRect/>
          </a:stretch>
        </p:blipFill>
        <p:spPr>
          <a:xfrm>
            <a:off x="8451272" y="1283984"/>
            <a:ext cx="3740728" cy="5042501"/>
          </a:xfrm>
          <a:prstGeom prst="rect">
            <a:avLst/>
          </a:prstGeom>
          <a:noFill/>
          <a:scene3d>
            <a:camera prst="perspectiveContrastingLeftFacing"/>
            <a:lightRig rig="threePt" dir="t"/>
          </a:scene3d>
        </p:spPr>
      </p:pic>
      <p:sp>
        <p:nvSpPr>
          <p:cNvPr id="2" name="Rectangle 1">
            <a:extLst>
              <a:ext uri="{FF2B5EF4-FFF2-40B4-BE49-F238E27FC236}">
                <a16:creationId xmlns:a16="http://schemas.microsoft.com/office/drawing/2014/main" id="{97299320-6A8A-47AE-89C4-CFDCA6B14C7F}"/>
              </a:ext>
            </a:extLst>
          </p:cNvPr>
          <p:cNvSpPr/>
          <p:nvPr/>
        </p:nvSpPr>
        <p:spPr>
          <a:xfrm>
            <a:off x="178378" y="2928934"/>
            <a:ext cx="9029700" cy="2057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4400" b="1" dirty="0">
                <a:ln w="0"/>
                <a:solidFill>
                  <a:schemeClr val="tx1"/>
                </a:solidFill>
                <a:latin typeface="Times New Roman" panose="02020603050405020304" pitchFamily="18" charset="0"/>
                <a:cs typeface="Times New Roman" panose="02020603050405020304" pitchFamily="18" charset="0"/>
              </a:rPr>
              <a:t>Comment expliquer l’écart de croissance économique entre les pays du BRICS et les pays de l’UEMOA ?</a:t>
            </a:r>
          </a:p>
        </p:txBody>
      </p:sp>
      <p:sp>
        <p:nvSpPr>
          <p:cNvPr id="6" name="Rectangle : coins arrondis 5">
            <a:extLst>
              <a:ext uri="{FF2B5EF4-FFF2-40B4-BE49-F238E27FC236}">
                <a16:creationId xmlns:a16="http://schemas.microsoft.com/office/drawing/2014/main" id="{07495875-81A5-4783-88B0-4E9755DCFF23}"/>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(4/4)</a:t>
            </a:r>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363468"/>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0514C-5562-4A6B-8959-A8E508CB4758}"/>
              </a:ext>
            </a:extLst>
          </p:cNvPr>
          <p:cNvSpPr/>
          <p:nvPr/>
        </p:nvSpPr>
        <p:spPr>
          <a:xfrm>
            <a:off x="0" y="133350"/>
            <a:ext cx="12192000" cy="6667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Objectifs</a:t>
            </a:r>
            <a:r>
              <a:rPr lang="fr-FR" sz="3800" b="1" dirty="0">
                <a:ln w="0"/>
                <a:solidFill>
                  <a:schemeClr val="bg1"/>
                </a:solidFill>
              </a:rPr>
              <a:t> </a:t>
            </a:r>
          </a:p>
        </p:txBody>
      </p:sp>
      <p:sp>
        <p:nvSpPr>
          <p:cNvPr id="3" name="Rectangle : en biseau 2">
            <a:extLst>
              <a:ext uri="{FF2B5EF4-FFF2-40B4-BE49-F238E27FC236}">
                <a16:creationId xmlns:a16="http://schemas.microsoft.com/office/drawing/2014/main" id="{0A497AC3-8B0B-4860-8EAB-B419D74FE3BE}"/>
              </a:ext>
            </a:extLst>
          </p:cNvPr>
          <p:cNvSpPr/>
          <p:nvPr/>
        </p:nvSpPr>
        <p:spPr>
          <a:xfrm>
            <a:off x="1295400" y="881610"/>
            <a:ext cx="10001250" cy="1143000"/>
          </a:xfrm>
          <a:prstGeom prst="bevel">
            <a:avLst/>
          </a:prstGeom>
          <a:noFill/>
          <a:ln>
            <a:solidFill>
              <a:schemeClr val="bg1"/>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3000" b="1" dirty="0">
                <a:ln w="0"/>
                <a:solidFill>
                  <a:schemeClr val="tx1"/>
                </a:solidFill>
              </a:rPr>
              <a:t>Expliquer </a:t>
            </a:r>
            <a:r>
              <a:rPr lang="fr-FR" sz="3000" b="1" dirty="0">
                <a:ln w="0"/>
                <a:solidFill>
                  <a:schemeClr val="tx1"/>
                </a:solidFill>
                <a:latin typeface="Times New Roman" panose="02020603050405020304" pitchFamily="18" charset="0"/>
                <a:cs typeface="Times New Roman" panose="02020603050405020304" pitchFamily="18" charset="0"/>
              </a:rPr>
              <a:t>l’écart</a:t>
            </a:r>
            <a:r>
              <a:rPr lang="fr-FR" sz="3000" b="1" dirty="0">
                <a:ln w="0"/>
                <a:solidFill>
                  <a:schemeClr val="tx1"/>
                </a:solidFill>
              </a:rPr>
              <a:t> de croissance entre les BRICS et les pays de l’UEMOA au moyen des variables explicatives.</a:t>
            </a:r>
          </a:p>
        </p:txBody>
      </p:sp>
      <p:sp>
        <p:nvSpPr>
          <p:cNvPr id="7" name="Rectangle 6">
            <a:extLst>
              <a:ext uri="{FF2B5EF4-FFF2-40B4-BE49-F238E27FC236}">
                <a16:creationId xmlns:a16="http://schemas.microsoft.com/office/drawing/2014/main" id="{F4660618-9699-4657-B05F-9D4DAB1E4CC2}"/>
              </a:ext>
            </a:extLst>
          </p:cNvPr>
          <p:cNvSpPr/>
          <p:nvPr/>
        </p:nvSpPr>
        <p:spPr>
          <a:xfrm>
            <a:off x="1295400" y="2286000"/>
            <a:ext cx="10306050" cy="1238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Estimer l'effet de l'investissement privé à court terme sur la croissance économique respectivement dans les pays de l'UEMOA et du BRICS.</a:t>
            </a:r>
            <a:endParaRPr lang="fr-FR" sz="2400" dirty="0">
              <a:ln w="0"/>
              <a:solidFill>
                <a:schemeClr val="tx1"/>
              </a:solidFill>
            </a:endParaRPr>
          </a:p>
        </p:txBody>
      </p:sp>
      <p:sp>
        <p:nvSpPr>
          <p:cNvPr id="9" name="Rectangle 8">
            <a:extLst>
              <a:ext uri="{FF2B5EF4-FFF2-40B4-BE49-F238E27FC236}">
                <a16:creationId xmlns:a16="http://schemas.microsoft.com/office/drawing/2014/main" id="{A727E05D-2FD9-46E2-A87D-9E7275B9212D}"/>
              </a:ext>
            </a:extLst>
          </p:cNvPr>
          <p:cNvSpPr/>
          <p:nvPr/>
        </p:nvSpPr>
        <p:spPr>
          <a:xfrm>
            <a:off x="1295400" y="3589855"/>
            <a:ext cx="10306050" cy="1238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Estimer l'effet de la population active à court terme sur la croissance économique respectivement dans les pays de l'UEMOA et du BRICS.</a:t>
            </a:r>
          </a:p>
        </p:txBody>
      </p:sp>
      <p:sp>
        <p:nvSpPr>
          <p:cNvPr id="11" name="Rectangle 10">
            <a:extLst>
              <a:ext uri="{FF2B5EF4-FFF2-40B4-BE49-F238E27FC236}">
                <a16:creationId xmlns:a16="http://schemas.microsoft.com/office/drawing/2014/main" id="{DE85BA63-2086-40DC-BA97-891165A0EB48}"/>
              </a:ext>
            </a:extLst>
          </p:cNvPr>
          <p:cNvSpPr/>
          <p:nvPr/>
        </p:nvSpPr>
        <p:spPr>
          <a:xfrm>
            <a:off x="1295400" y="5115697"/>
            <a:ext cx="10306050" cy="1277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Estimer l'effet des dépenses publiques à court terme sur la croissance économique respectivement dans les pays de l'UEMOA et des BRICS.</a:t>
            </a:r>
          </a:p>
        </p:txBody>
      </p:sp>
      <p:grpSp>
        <p:nvGrpSpPr>
          <p:cNvPr id="20" name="Shape 223">
            <a:extLst>
              <a:ext uri="{FF2B5EF4-FFF2-40B4-BE49-F238E27FC236}">
                <a16:creationId xmlns:a16="http://schemas.microsoft.com/office/drawing/2014/main" id="{29BE9BE8-6B79-473F-8725-644069F86C12}"/>
              </a:ext>
            </a:extLst>
          </p:cNvPr>
          <p:cNvGrpSpPr/>
          <p:nvPr/>
        </p:nvGrpSpPr>
        <p:grpSpPr>
          <a:xfrm>
            <a:off x="800100" y="2694475"/>
            <a:ext cx="310380" cy="325429"/>
            <a:chOff x="5961125" y="1623900"/>
            <a:chExt cx="427450" cy="448175"/>
          </a:xfrm>
        </p:grpSpPr>
        <p:sp>
          <p:nvSpPr>
            <p:cNvPr id="13" name="Shape 224">
              <a:extLst>
                <a:ext uri="{FF2B5EF4-FFF2-40B4-BE49-F238E27FC236}">
                  <a16:creationId xmlns:a16="http://schemas.microsoft.com/office/drawing/2014/main" id="{B750AD00-6ABA-47D4-91B8-67F10F369831}"/>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225">
              <a:extLst>
                <a:ext uri="{FF2B5EF4-FFF2-40B4-BE49-F238E27FC236}">
                  <a16:creationId xmlns:a16="http://schemas.microsoft.com/office/drawing/2014/main" id="{1DE65A96-CA1D-4D3F-AF90-CECFB4BC1DAB}"/>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226">
              <a:extLst>
                <a:ext uri="{FF2B5EF4-FFF2-40B4-BE49-F238E27FC236}">
                  <a16:creationId xmlns:a16="http://schemas.microsoft.com/office/drawing/2014/main" id="{7D44E438-9A32-4181-AAF2-DC000395BCBE}"/>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227">
              <a:extLst>
                <a:ext uri="{FF2B5EF4-FFF2-40B4-BE49-F238E27FC236}">
                  <a16:creationId xmlns:a16="http://schemas.microsoft.com/office/drawing/2014/main" id="{665CA6BE-DB7F-4C5A-AE7F-47959F126AA7}"/>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228">
              <a:extLst>
                <a:ext uri="{FF2B5EF4-FFF2-40B4-BE49-F238E27FC236}">
                  <a16:creationId xmlns:a16="http://schemas.microsoft.com/office/drawing/2014/main" id="{F0635FD4-27A6-4A13-B7DD-BE93327BC5CB}"/>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229">
              <a:extLst>
                <a:ext uri="{FF2B5EF4-FFF2-40B4-BE49-F238E27FC236}">
                  <a16:creationId xmlns:a16="http://schemas.microsoft.com/office/drawing/2014/main" id="{5722C9FF-9B10-4232-8C1E-802E1A9C71FB}"/>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230">
              <a:extLst>
                <a:ext uri="{FF2B5EF4-FFF2-40B4-BE49-F238E27FC236}">
                  <a16:creationId xmlns:a16="http://schemas.microsoft.com/office/drawing/2014/main" id="{23AE2F63-9E13-4479-B811-E773E31DD2E7}"/>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9" name="Shape 223">
            <a:extLst>
              <a:ext uri="{FF2B5EF4-FFF2-40B4-BE49-F238E27FC236}">
                <a16:creationId xmlns:a16="http://schemas.microsoft.com/office/drawing/2014/main" id="{EC574D84-114D-4E95-A58B-8173C1CB7714}"/>
              </a:ext>
            </a:extLst>
          </p:cNvPr>
          <p:cNvGrpSpPr/>
          <p:nvPr/>
        </p:nvGrpSpPr>
        <p:grpSpPr>
          <a:xfrm>
            <a:off x="812480" y="4032343"/>
            <a:ext cx="310380" cy="325429"/>
            <a:chOff x="5961125" y="1623900"/>
            <a:chExt cx="427450" cy="448175"/>
          </a:xfrm>
          <a:solidFill>
            <a:srgbClr val="7030A0"/>
          </a:solidFill>
        </p:grpSpPr>
        <p:sp>
          <p:nvSpPr>
            <p:cNvPr id="22" name="Shape 224">
              <a:extLst>
                <a:ext uri="{FF2B5EF4-FFF2-40B4-BE49-F238E27FC236}">
                  <a16:creationId xmlns:a16="http://schemas.microsoft.com/office/drawing/2014/main" id="{C95FA6FD-0320-47F3-8AD0-E99F75F27394}"/>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25">
              <a:extLst>
                <a:ext uri="{FF2B5EF4-FFF2-40B4-BE49-F238E27FC236}">
                  <a16:creationId xmlns:a16="http://schemas.microsoft.com/office/drawing/2014/main" id="{CB53F412-75A8-4187-841B-5D21CEDC09B8}"/>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26">
              <a:extLst>
                <a:ext uri="{FF2B5EF4-FFF2-40B4-BE49-F238E27FC236}">
                  <a16:creationId xmlns:a16="http://schemas.microsoft.com/office/drawing/2014/main" id="{746A996E-D6E8-47A4-85DE-9813340E511A}"/>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27">
              <a:extLst>
                <a:ext uri="{FF2B5EF4-FFF2-40B4-BE49-F238E27FC236}">
                  <a16:creationId xmlns:a16="http://schemas.microsoft.com/office/drawing/2014/main" id="{BDCEF641-C415-4257-96E2-10836F174B49}"/>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28">
              <a:extLst>
                <a:ext uri="{FF2B5EF4-FFF2-40B4-BE49-F238E27FC236}">
                  <a16:creationId xmlns:a16="http://schemas.microsoft.com/office/drawing/2014/main" id="{88821F38-1D25-4352-B081-1753650C1423}"/>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29">
              <a:extLst>
                <a:ext uri="{FF2B5EF4-FFF2-40B4-BE49-F238E27FC236}">
                  <a16:creationId xmlns:a16="http://schemas.microsoft.com/office/drawing/2014/main" id="{B137D421-4BF0-43DF-9302-3599C3CBB7FD}"/>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30">
              <a:extLst>
                <a:ext uri="{FF2B5EF4-FFF2-40B4-BE49-F238E27FC236}">
                  <a16:creationId xmlns:a16="http://schemas.microsoft.com/office/drawing/2014/main" id="{71E98A71-C062-435A-B22E-3634751F198B}"/>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 name="Shape 223">
            <a:extLst>
              <a:ext uri="{FF2B5EF4-FFF2-40B4-BE49-F238E27FC236}">
                <a16:creationId xmlns:a16="http://schemas.microsoft.com/office/drawing/2014/main" id="{1A450D92-E8A6-4AF1-B2B4-6591ADDB99B1}"/>
              </a:ext>
            </a:extLst>
          </p:cNvPr>
          <p:cNvGrpSpPr/>
          <p:nvPr/>
        </p:nvGrpSpPr>
        <p:grpSpPr>
          <a:xfrm>
            <a:off x="800924" y="5566518"/>
            <a:ext cx="310380" cy="325429"/>
            <a:chOff x="5961125" y="1623900"/>
            <a:chExt cx="427450" cy="448175"/>
          </a:xfrm>
        </p:grpSpPr>
        <p:sp>
          <p:nvSpPr>
            <p:cNvPr id="31" name="Shape 224">
              <a:extLst>
                <a:ext uri="{FF2B5EF4-FFF2-40B4-BE49-F238E27FC236}">
                  <a16:creationId xmlns:a16="http://schemas.microsoft.com/office/drawing/2014/main" id="{E4CE8445-C498-4E53-BF1B-7E072812F79E}"/>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225">
              <a:extLst>
                <a:ext uri="{FF2B5EF4-FFF2-40B4-BE49-F238E27FC236}">
                  <a16:creationId xmlns:a16="http://schemas.microsoft.com/office/drawing/2014/main" id="{D706F0A9-650D-488B-A55A-1B757FE6103E}"/>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226">
              <a:extLst>
                <a:ext uri="{FF2B5EF4-FFF2-40B4-BE49-F238E27FC236}">
                  <a16:creationId xmlns:a16="http://schemas.microsoft.com/office/drawing/2014/main" id="{91F204B8-491A-4992-B1BA-F0212A8608D8}"/>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227">
              <a:extLst>
                <a:ext uri="{FF2B5EF4-FFF2-40B4-BE49-F238E27FC236}">
                  <a16:creationId xmlns:a16="http://schemas.microsoft.com/office/drawing/2014/main" id="{78FF376D-7B3B-4A9E-8AC8-18590ACCC91F}"/>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228">
              <a:extLst>
                <a:ext uri="{FF2B5EF4-FFF2-40B4-BE49-F238E27FC236}">
                  <a16:creationId xmlns:a16="http://schemas.microsoft.com/office/drawing/2014/main" id="{2ADE459F-7D2C-4239-A3C0-0FCD21638D24}"/>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229">
              <a:extLst>
                <a:ext uri="{FF2B5EF4-FFF2-40B4-BE49-F238E27FC236}">
                  <a16:creationId xmlns:a16="http://schemas.microsoft.com/office/drawing/2014/main" id="{CF4FA651-D52C-4EAA-A081-D2EF0EA1EA69}"/>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230">
              <a:extLst>
                <a:ext uri="{FF2B5EF4-FFF2-40B4-BE49-F238E27FC236}">
                  <a16:creationId xmlns:a16="http://schemas.microsoft.com/office/drawing/2014/main" id="{3F22DD1D-9461-40BC-927A-76F62D4CD0E6}"/>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915832274"/>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20E443-4C03-4D86-9ABB-C215F932C14E}"/>
              </a:ext>
            </a:extLst>
          </p:cNvPr>
          <p:cNvSpPr/>
          <p:nvPr/>
        </p:nvSpPr>
        <p:spPr>
          <a:xfrm>
            <a:off x="0" y="133350"/>
            <a:ext cx="12192000" cy="8953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ln w="0"/>
                <a:solidFill>
                  <a:schemeClr val="bg1"/>
                </a:solidFill>
                <a:effectLst>
                  <a:outerShdw blurRad="38100" dist="19050" dir="2700000" algn="tl" rotWithShape="0">
                    <a:schemeClr val="dk1">
                      <a:alpha val="40000"/>
                    </a:schemeClr>
                  </a:outerShdw>
                </a:effectLst>
              </a:rPr>
              <a:t>Hypothèses</a:t>
            </a:r>
          </a:p>
        </p:txBody>
      </p:sp>
      <p:sp>
        <p:nvSpPr>
          <p:cNvPr id="5" name="Rectangle 4">
            <a:extLst>
              <a:ext uri="{FF2B5EF4-FFF2-40B4-BE49-F238E27FC236}">
                <a16:creationId xmlns:a16="http://schemas.microsoft.com/office/drawing/2014/main" id="{3B922B79-B708-427A-B380-C94EBB79878F}"/>
              </a:ext>
            </a:extLst>
          </p:cNvPr>
          <p:cNvSpPr/>
          <p:nvPr/>
        </p:nvSpPr>
        <p:spPr>
          <a:xfrm>
            <a:off x="1143000" y="1390650"/>
            <a:ext cx="10572748" cy="1276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Comparativement aux pays de l’UEMOA, l'investissement privé a un effet statistiquement plus important sur la croissance économique des pays BRICS à court terme.</a:t>
            </a:r>
          </a:p>
        </p:txBody>
      </p:sp>
      <p:sp>
        <p:nvSpPr>
          <p:cNvPr id="7" name="Rectangle 6">
            <a:extLst>
              <a:ext uri="{FF2B5EF4-FFF2-40B4-BE49-F238E27FC236}">
                <a16:creationId xmlns:a16="http://schemas.microsoft.com/office/drawing/2014/main" id="{B6B09B8F-4AAC-40F6-B18D-7556F1BF97D0}"/>
              </a:ext>
            </a:extLst>
          </p:cNvPr>
          <p:cNvSpPr/>
          <p:nvPr/>
        </p:nvSpPr>
        <p:spPr>
          <a:xfrm>
            <a:off x="1143000" y="3200400"/>
            <a:ext cx="10572748" cy="1276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La population active a un effet à court terme statistiquement plus important sur la croissance économique dans les pays de l'UEMOA que dans les pays du BRICS.</a:t>
            </a:r>
          </a:p>
        </p:txBody>
      </p:sp>
      <p:sp>
        <p:nvSpPr>
          <p:cNvPr id="9" name="Rectangle 8">
            <a:extLst>
              <a:ext uri="{FF2B5EF4-FFF2-40B4-BE49-F238E27FC236}">
                <a16:creationId xmlns:a16="http://schemas.microsoft.com/office/drawing/2014/main" id="{BCDC611B-72A8-4959-9F3A-35CA70DC7D77}"/>
              </a:ext>
            </a:extLst>
          </p:cNvPr>
          <p:cNvSpPr/>
          <p:nvPr/>
        </p:nvSpPr>
        <p:spPr>
          <a:xfrm>
            <a:off x="1143000" y="5010150"/>
            <a:ext cx="10572749" cy="1276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Les dépenses publiques ont un effet statistiquement plus significatif sur la croissance économique à court terme dans les pays BRICS que dans les pays de l'UEMOA.</a:t>
            </a:r>
          </a:p>
        </p:txBody>
      </p:sp>
      <p:grpSp>
        <p:nvGrpSpPr>
          <p:cNvPr id="12" name="Shape 696">
            <a:extLst>
              <a:ext uri="{FF2B5EF4-FFF2-40B4-BE49-F238E27FC236}">
                <a16:creationId xmlns:a16="http://schemas.microsoft.com/office/drawing/2014/main" id="{0F48733A-43A4-4261-9154-9A62B381BA6C}"/>
              </a:ext>
            </a:extLst>
          </p:cNvPr>
          <p:cNvGrpSpPr/>
          <p:nvPr/>
        </p:nvGrpSpPr>
        <p:grpSpPr>
          <a:xfrm>
            <a:off x="669822" y="1692122"/>
            <a:ext cx="284503" cy="387218"/>
            <a:chOff x="590250" y="244200"/>
            <a:chExt cx="407975" cy="532175"/>
          </a:xfrm>
        </p:grpSpPr>
        <p:sp>
          <p:nvSpPr>
            <p:cNvPr id="13" name="Shape 697">
              <a:extLst>
                <a:ext uri="{FF2B5EF4-FFF2-40B4-BE49-F238E27FC236}">
                  <a16:creationId xmlns:a16="http://schemas.microsoft.com/office/drawing/2014/main" id="{03A2E47D-A0D8-46BB-9245-1B7F86386638}"/>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698">
              <a:extLst>
                <a:ext uri="{FF2B5EF4-FFF2-40B4-BE49-F238E27FC236}">
                  <a16:creationId xmlns:a16="http://schemas.microsoft.com/office/drawing/2014/main" id="{DECD59B6-F9E1-400D-8229-237829B26B28}"/>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15" name="Shape 699">
              <a:extLst>
                <a:ext uri="{FF2B5EF4-FFF2-40B4-BE49-F238E27FC236}">
                  <a16:creationId xmlns:a16="http://schemas.microsoft.com/office/drawing/2014/main" id="{15708A60-295E-409B-9B53-350353AC1EF1}"/>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700">
              <a:extLst>
                <a:ext uri="{FF2B5EF4-FFF2-40B4-BE49-F238E27FC236}">
                  <a16:creationId xmlns:a16="http://schemas.microsoft.com/office/drawing/2014/main" id="{E4D0B9F2-DDEE-481A-BF1D-456B55B10423}"/>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701">
              <a:extLst>
                <a:ext uri="{FF2B5EF4-FFF2-40B4-BE49-F238E27FC236}">
                  <a16:creationId xmlns:a16="http://schemas.microsoft.com/office/drawing/2014/main" id="{1190257B-2A8D-4149-834A-D7E90A3E067D}"/>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702">
              <a:extLst>
                <a:ext uri="{FF2B5EF4-FFF2-40B4-BE49-F238E27FC236}">
                  <a16:creationId xmlns:a16="http://schemas.microsoft.com/office/drawing/2014/main" id="{F64E2051-C37A-428B-A0F9-F6FB2D82E34D}"/>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703">
              <a:extLst>
                <a:ext uri="{FF2B5EF4-FFF2-40B4-BE49-F238E27FC236}">
                  <a16:creationId xmlns:a16="http://schemas.microsoft.com/office/drawing/2014/main" id="{A8694466-0B6D-4919-8044-E29BA4DD88CE}"/>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704">
              <a:extLst>
                <a:ext uri="{FF2B5EF4-FFF2-40B4-BE49-F238E27FC236}">
                  <a16:creationId xmlns:a16="http://schemas.microsoft.com/office/drawing/2014/main" id="{E9773FDA-607C-4290-BAA3-0A0F93821890}"/>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705">
              <a:extLst>
                <a:ext uri="{FF2B5EF4-FFF2-40B4-BE49-F238E27FC236}">
                  <a16:creationId xmlns:a16="http://schemas.microsoft.com/office/drawing/2014/main" id="{E901E976-9F64-497E-AF6E-341FAA3F55DA}"/>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706">
              <a:extLst>
                <a:ext uri="{FF2B5EF4-FFF2-40B4-BE49-F238E27FC236}">
                  <a16:creationId xmlns:a16="http://schemas.microsoft.com/office/drawing/2014/main" id="{CF9CD078-97B8-464E-9A8B-7D3A6720D9FF}"/>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707">
              <a:extLst>
                <a:ext uri="{FF2B5EF4-FFF2-40B4-BE49-F238E27FC236}">
                  <a16:creationId xmlns:a16="http://schemas.microsoft.com/office/drawing/2014/main" id="{425F16DB-F172-4438-8F5E-A4601392C466}"/>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708">
              <a:extLst>
                <a:ext uri="{FF2B5EF4-FFF2-40B4-BE49-F238E27FC236}">
                  <a16:creationId xmlns:a16="http://schemas.microsoft.com/office/drawing/2014/main" id="{3FF4417D-58E8-44AE-BA5F-EB7CACE9CE52}"/>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709">
              <a:extLst>
                <a:ext uri="{FF2B5EF4-FFF2-40B4-BE49-F238E27FC236}">
                  <a16:creationId xmlns:a16="http://schemas.microsoft.com/office/drawing/2014/main" id="{00439095-EDA5-4A46-A2C3-20045A9F5054}"/>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710">
              <a:extLst>
                <a:ext uri="{FF2B5EF4-FFF2-40B4-BE49-F238E27FC236}">
                  <a16:creationId xmlns:a16="http://schemas.microsoft.com/office/drawing/2014/main" id="{9B88919A-1725-4D54-8B0F-DA8AA2218A87}"/>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7" name="Shape 696">
            <a:extLst>
              <a:ext uri="{FF2B5EF4-FFF2-40B4-BE49-F238E27FC236}">
                <a16:creationId xmlns:a16="http://schemas.microsoft.com/office/drawing/2014/main" id="{2FD0F186-2CC9-4527-A1FF-F546B5DF6BCF}"/>
              </a:ext>
            </a:extLst>
          </p:cNvPr>
          <p:cNvGrpSpPr/>
          <p:nvPr/>
        </p:nvGrpSpPr>
        <p:grpSpPr>
          <a:xfrm>
            <a:off x="669822" y="3451357"/>
            <a:ext cx="284503" cy="387218"/>
            <a:chOff x="590250" y="244200"/>
            <a:chExt cx="407975" cy="532175"/>
          </a:xfrm>
        </p:grpSpPr>
        <p:sp>
          <p:nvSpPr>
            <p:cNvPr id="28" name="Shape 697">
              <a:extLst>
                <a:ext uri="{FF2B5EF4-FFF2-40B4-BE49-F238E27FC236}">
                  <a16:creationId xmlns:a16="http://schemas.microsoft.com/office/drawing/2014/main" id="{A8C419AC-74C5-4509-B02E-400830DA3D5F}"/>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698">
              <a:extLst>
                <a:ext uri="{FF2B5EF4-FFF2-40B4-BE49-F238E27FC236}">
                  <a16:creationId xmlns:a16="http://schemas.microsoft.com/office/drawing/2014/main" id="{F407640D-6EC3-480A-8BC9-B67CAD719CD5}"/>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30" name="Shape 699">
              <a:extLst>
                <a:ext uri="{FF2B5EF4-FFF2-40B4-BE49-F238E27FC236}">
                  <a16:creationId xmlns:a16="http://schemas.microsoft.com/office/drawing/2014/main" id="{85B2690E-D5B0-4023-B992-D9294660E1F2}"/>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700">
              <a:extLst>
                <a:ext uri="{FF2B5EF4-FFF2-40B4-BE49-F238E27FC236}">
                  <a16:creationId xmlns:a16="http://schemas.microsoft.com/office/drawing/2014/main" id="{14FBDE27-B135-4F5B-8B3B-0FCBC01EE419}"/>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701">
              <a:extLst>
                <a:ext uri="{FF2B5EF4-FFF2-40B4-BE49-F238E27FC236}">
                  <a16:creationId xmlns:a16="http://schemas.microsoft.com/office/drawing/2014/main" id="{8D7E743D-BE4A-431F-AE35-3833511954C9}"/>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702">
              <a:extLst>
                <a:ext uri="{FF2B5EF4-FFF2-40B4-BE49-F238E27FC236}">
                  <a16:creationId xmlns:a16="http://schemas.microsoft.com/office/drawing/2014/main" id="{6515E476-CEC3-4DBF-B479-061D5DB7433E}"/>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703">
              <a:extLst>
                <a:ext uri="{FF2B5EF4-FFF2-40B4-BE49-F238E27FC236}">
                  <a16:creationId xmlns:a16="http://schemas.microsoft.com/office/drawing/2014/main" id="{F64D3563-33E0-4C7B-AD30-96DD3FB82607}"/>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704">
              <a:extLst>
                <a:ext uri="{FF2B5EF4-FFF2-40B4-BE49-F238E27FC236}">
                  <a16:creationId xmlns:a16="http://schemas.microsoft.com/office/drawing/2014/main" id="{AB7A4B30-462B-4DCE-BC47-719153A857A5}"/>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705">
              <a:extLst>
                <a:ext uri="{FF2B5EF4-FFF2-40B4-BE49-F238E27FC236}">
                  <a16:creationId xmlns:a16="http://schemas.microsoft.com/office/drawing/2014/main" id="{0A4CCC56-7990-42F1-95A1-868C1EDF9701}"/>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706">
              <a:extLst>
                <a:ext uri="{FF2B5EF4-FFF2-40B4-BE49-F238E27FC236}">
                  <a16:creationId xmlns:a16="http://schemas.microsoft.com/office/drawing/2014/main" id="{ED761466-D773-45BB-B69B-45599E37068C}"/>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707">
              <a:extLst>
                <a:ext uri="{FF2B5EF4-FFF2-40B4-BE49-F238E27FC236}">
                  <a16:creationId xmlns:a16="http://schemas.microsoft.com/office/drawing/2014/main" id="{7DC0F7D2-3166-4F54-919E-84B393AE29A8}"/>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708">
              <a:extLst>
                <a:ext uri="{FF2B5EF4-FFF2-40B4-BE49-F238E27FC236}">
                  <a16:creationId xmlns:a16="http://schemas.microsoft.com/office/drawing/2014/main" id="{B4E7C25A-B0A7-49F9-90FA-2918355B039D}"/>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709">
              <a:extLst>
                <a:ext uri="{FF2B5EF4-FFF2-40B4-BE49-F238E27FC236}">
                  <a16:creationId xmlns:a16="http://schemas.microsoft.com/office/drawing/2014/main" id="{779EA3B2-1D5E-4162-AC5C-03B0D5561B06}"/>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710">
              <a:extLst>
                <a:ext uri="{FF2B5EF4-FFF2-40B4-BE49-F238E27FC236}">
                  <a16:creationId xmlns:a16="http://schemas.microsoft.com/office/drawing/2014/main" id="{1A562C8F-4275-4783-9D31-195BAD47F0B0}"/>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 name="Shape 696">
            <a:extLst>
              <a:ext uri="{FF2B5EF4-FFF2-40B4-BE49-F238E27FC236}">
                <a16:creationId xmlns:a16="http://schemas.microsoft.com/office/drawing/2014/main" id="{E407F309-BBD8-49D5-BEFB-27966CF91492}"/>
              </a:ext>
            </a:extLst>
          </p:cNvPr>
          <p:cNvGrpSpPr/>
          <p:nvPr/>
        </p:nvGrpSpPr>
        <p:grpSpPr>
          <a:xfrm>
            <a:off x="711437" y="5261107"/>
            <a:ext cx="284503" cy="387218"/>
            <a:chOff x="590250" y="244200"/>
            <a:chExt cx="407975" cy="532175"/>
          </a:xfrm>
        </p:grpSpPr>
        <p:sp>
          <p:nvSpPr>
            <p:cNvPr id="43" name="Shape 697">
              <a:extLst>
                <a:ext uri="{FF2B5EF4-FFF2-40B4-BE49-F238E27FC236}">
                  <a16:creationId xmlns:a16="http://schemas.microsoft.com/office/drawing/2014/main" id="{3EBAFC2C-8283-4802-9FC1-2C6A043C93CC}"/>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698">
              <a:extLst>
                <a:ext uri="{FF2B5EF4-FFF2-40B4-BE49-F238E27FC236}">
                  <a16:creationId xmlns:a16="http://schemas.microsoft.com/office/drawing/2014/main" id="{8289B15F-6DAB-4EBB-9D25-2B1F51B15A69}"/>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45" name="Shape 699">
              <a:extLst>
                <a:ext uri="{FF2B5EF4-FFF2-40B4-BE49-F238E27FC236}">
                  <a16:creationId xmlns:a16="http://schemas.microsoft.com/office/drawing/2014/main" id="{BFF7483F-AD73-4CDE-9AF6-9ECD1110A3C5}"/>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700">
              <a:extLst>
                <a:ext uri="{FF2B5EF4-FFF2-40B4-BE49-F238E27FC236}">
                  <a16:creationId xmlns:a16="http://schemas.microsoft.com/office/drawing/2014/main" id="{A0DAC4DE-6D5D-423C-A0F6-734646FBBA0C}"/>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701">
              <a:extLst>
                <a:ext uri="{FF2B5EF4-FFF2-40B4-BE49-F238E27FC236}">
                  <a16:creationId xmlns:a16="http://schemas.microsoft.com/office/drawing/2014/main" id="{C953DCA5-5EC0-4F51-87BA-9E0C44B7FB33}"/>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702">
              <a:extLst>
                <a:ext uri="{FF2B5EF4-FFF2-40B4-BE49-F238E27FC236}">
                  <a16:creationId xmlns:a16="http://schemas.microsoft.com/office/drawing/2014/main" id="{5C6E6D4E-71DD-40A3-8E5D-A5E28E5E95F1}"/>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703">
              <a:extLst>
                <a:ext uri="{FF2B5EF4-FFF2-40B4-BE49-F238E27FC236}">
                  <a16:creationId xmlns:a16="http://schemas.microsoft.com/office/drawing/2014/main" id="{36C14388-CB5C-4533-9204-8CC9E98CBB2B}"/>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704">
              <a:extLst>
                <a:ext uri="{FF2B5EF4-FFF2-40B4-BE49-F238E27FC236}">
                  <a16:creationId xmlns:a16="http://schemas.microsoft.com/office/drawing/2014/main" id="{0AF58468-3A6F-475C-A69E-19BBB580735E}"/>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705">
              <a:extLst>
                <a:ext uri="{FF2B5EF4-FFF2-40B4-BE49-F238E27FC236}">
                  <a16:creationId xmlns:a16="http://schemas.microsoft.com/office/drawing/2014/main" id="{B7476092-B05C-4F72-9585-4819B07EDB93}"/>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706">
              <a:extLst>
                <a:ext uri="{FF2B5EF4-FFF2-40B4-BE49-F238E27FC236}">
                  <a16:creationId xmlns:a16="http://schemas.microsoft.com/office/drawing/2014/main" id="{47BECAFA-3068-4313-ABFF-7808C685A566}"/>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707">
              <a:extLst>
                <a:ext uri="{FF2B5EF4-FFF2-40B4-BE49-F238E27FC236}">
                  <a16:creationId xmlns:a16="http://schemas.microsoft.com/office/drawing/2014/main" id="{59A956D9-7648-4504-B203-3539C9CF692C}"/>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708">
              <a:extLst>
                <a:ext uri="{FF2B5EF4-FFF2-40B4-BE49-F238E27FC236}">
                  <a16:creationId xmlns:a16="http://schemas.microsoft.com/office/drawing/2014/main" id="{167942FC-32C3-4E31-943F-F7AA2E2137A3}"/>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709">
              <a:extLst>
                <a:ext uri="{FF2B5EF4-FFF2-40B4-BE49-F238E27FC236}">
                  <a16:creationId xmlns:a16="http://schemas.microsoft.com/office/drawing/2014/main" id="{9BC88610-FD6F-4363-9F2D-FF8363037C16}"/>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710">
              <a:extLst>
                <a:ext uri="{FF2B5EF4-FFF2-40B4-BE49-F238E27FC236}">
                  <a16:creationId xmlns:a16="http://schemas.microsoft.com/office/drawing/2014/main" id="{D1A7368A-7850-4F12-8FD4-804751B2B236}"/>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893191760"/>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4650</TotalTime>
  <Words>2364</Words>
  <Application>Microsoft Office PowerPoint</Application>
  <PresentationFormat>Widescreen</PresentationFormat>
  <Paragraphs>311</Paragraphs>
  <Slides>21</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Agency FB</vt:lpstr>
      <vt:lpstr>Andalus</vt:lpstr>
      <vt:lpstr>Arial</vt:lpstr>
      <vt:lpstr>Bodomi</vt:lpstr>
      <vt:lpstr>Calibri</vt:lpstr>
      <vt:lpstr>Calibri Light</vt:lpstr>
      <vt:lpstr>Perpetua</vt:lpstr>
      <vt:lpstr>Script MT Bold</vt:lpstr>
      <vt:lpstr>Söhne</vt:lpstr>
      <vt:lpstr>Times New Roman</vt:lpstr>
      <vt:lpstr>Wingdings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Ulrich Segodo</dc:creator>
  <cp:lastModifiedBy>boris gomez</cp:lastModifiedBy>
  <cp:revision>62</cp:revision>
  <dcterms:created xsi:type="dcterms:W3CDTF">2020-03-17T09:42:45Z</dcterms:created>
  <dcterms:modified xsi:type="dcterms:W3CDTF">2023-01-06T09:01:02Z</dcterms:modified>
</cp:coreProperties>
</file>