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6" r:id="rId3"/>
    <p:sldId id="276" r:id="rId4"/>
    <p:sldId id="270" r:id="rId5"/>
    <p:sldId id="259" r:id="rId6"/>
    <p:sldId id="268" r:id="rId7"/>
    <p:sldId id="269" r:id="rId8"/>
    <p:sldId id="271" r:id="rId9"/>
    <p:sldId id="272" r:id="rId10"/>
    <p:sldId id="273" r:id="rId11"/>
    <p:sldId id="275" r:id="rId12"/>
    <p:sldId id="274" r:id="rId13"/>
    <p:sldId id="265" r:id="rId14"/>
  </p:sldIdLst>
  <p:sldSz cx="18288000" cy="10287000"/>
  <p:notesSz cx="6858000" cy="9144000"/>
  <p:embeddedFontLs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4EFA18-E0FF-5C48-661C-6B2BE453FDCE}" v="1519" dt="2024-01-15T09:06:16.987"/>
    <p1510:client id="{5646D70D-3ABE-4D87-90CC-58EE459B8F12}" v="395" dt="2024-01-15T08:02:13.722"/>
    <p1510:client id="{60929D63-6F41-5C7F-4BE9-38DFDC5F8F22}" v="366" dt="2024-01-14T21:07:43.701"/>
    <p1510:client id="{C74E3501-B160-DAB1-B18E-52521D1428C4}" v="77" dt="2024-01-15T00:27:04.410"/>
    <p1510:client id="{EB8039AC-1C6F-BDB0-B106-A8F21ABF5815}" v="673" dt="2024-01-14T19:39:32.0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8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Feuil1!$B$3</c:f>
              <c:strCache>
                <c:ptCount val="1"/>
                <c:pt idx="0">
                  <c:v>Production (tonnes)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Feuil1!$A$4:$A$11</c:f>
              <c:strCache>
                <c:ptCount val="8"/>
                <c:pt idx="0">
                  <c:v>Etats-Unis</c:v>
                </c:pt>
                <c:pt idx="1">
                  <c:v>France</c:v>
                </c:pt>
                <c:pt idx="2">
                  <c:v>Maroc</c:v>
                </c:pt>
                <c:pt idx="3">
                  <c:v>Mexique</c:v>
                </c:pt>
                <c:pt idx="4">
                  <c:v>Philippines</c:v>
                </c:pt>
                <c:pt idx="5">
                  <c:v>Turquie </c:v>
                </c:pt>
                <c:pt idx="6">
                  <c:v>Pologne</c:v>
                </c:pt>
                <c:pt idx="7">
                  <c:v>Argentine</c:v>
                </c:pt>
              </c:strCache>
            </c:strRef>
          </c:cat>
          <c:val>
            <c:numRef>
              <c:f>Feuil1!$B$4:$B$11</c:f>
              <c:numCache>
                <c:formatCode>General</c:formatCode>
                <c:ptCount val="8"/>
                <c:pt idx="0">
                  <c:v>685995</c:v>
                </c:pt>
                <c:pt idx="1">
                  <c:v>393588.6</c:v>
                </c:pt>
                <c:pt idx="2">
                  <c:v>127520</c:v>
                </c:pt>
                <c:pt idx="3">
                  <c:v>122688.07</c:v>
                </c:pt>
                <c:pt idx="4">
                  <c:v>108781.43</c:v>
                </c:pt>
                <c:pt idx="5">
                  <c:v>76245</c:v>
                </c:pt>
                <c:pt idx="6">
                  <c:v>57445</c:v>
                </c:pt>
                <c:pt idx="7">
                  <c:v>50050.85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58-4E49-AD87-8E559DC711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36324384"/>
        <c:axId val="142054640"/>
      </c:barChart>
      <c:catAx>
        <c:axId val="53632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42054640"/>
        <c:crosses val="autoZero"/>
        <c:auto val="1"/>
        <c:lblAlgn val="ctr"/>
        <c:lblOffset val="100"/>
        <c:noMultiLvlLbl val="0"/>
      </c:catAx>
      <c:valAx>
        <c:axId val="14205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36324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Production per capita (kg)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Feuil1!$B$22</c:f>
              <c:strCache>
                <c:ptCount val="1"/>
                <c:pt idx="0">
                  <c:v>Production / personnes (kg)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Feuil1!$A$23:$A$30</c:f>
              <c:strCache>
                <c:ptCount val="8"/>
                <c:pt idx="0">
                  <c:v>Etats-Unis</c:v>
                </c:pt>
                <c:pt idx="1">
                  <c:v>France</c:v>
                </c:pt>
                <c:pt idx="2">
                  <c:v>Maroc</c:v>
                </c:pt>
                <c:pt idx="3">
                  <c:v>Mexique</c:v>
                </c:pt>
                <c:pt idx="4">
                  <c:v>Philippines</c:v>
                </c:pt>
                <c:pt idx="5">
                  <c:v>Turquie </c:v>
                </c:pt>
                <c:pt idx="6">
                  <c:v>Pologne</c:v>
                </c:pt>
                <c:pt idx="7">
                  <c:v>Argentine</c:v>
                </c:pt>
              </c:strCache>
            </c:strRef>
          </c:cat>
          <c:val>
            <c:numRef>
              <c:f>Feuil1!$B$23:$B$30</c:f>
              <c:numCache>
                <c:formatCode>General</c:formatCode>
                <c:ptCount val="8"/>
                <c:pt idx="0">
                  <c:v>2.093</c:v>
                </c:pt>
                <c:pt idx="1">
                  <c:v>5.8490000000000002</c:v>
                </c:pt>
                <c:pt idx="2">
                  <c:v>3.6669999999999998</c:v>
                </c:pt>
                <c:pt idx="3">
                  <c:v>1.022</c:v>
                </c:pt>
                <c:pt idx="4">
                  <c:v>1.022</c:v>
                </c:pt>
                <c:pt idx="5">
                  <c:v>0.94399999999999995</c:v>
                </c:pt>
                <c:pt idx="6">
                  <c:v>1.4950000000000001</c:v>
                </c:pt>
                <c:pt idx="7">
                  <c:v>1.125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7D-4160-BB0F-4D0349160E9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75234688"/>
        <c:axId val="531041728"/>
      </c:barChart>
      <c:catAx>
        <c:axId val="775234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31041728"/>
        <c:crosses val="autoZero"/>
        <c:auto val="1"/>
        <c:lblAlgn val="ctr"/>
        <c:lblOffset val="100"/>
        <c:noMultiLvlLbl val="0"/>
      </c:catAx>
      <c:valAx>
        <c:axId val="531041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75234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25BD91-A3E2-45E6-B1AB-D0CCD9303947}" type="doc">
      <dgm:prSet loTypeId="urn:microsoft.com/office/officeart/2005/8/layout/process2" loCatId="process" qsTypeId="urn:microsoft.com/office/officeart/2005/8/quickstyle/simple4" qsCatId="simple" csTypeId="urn:microsoft.com/office/officeart/2005/8/colors/accent3_2" csCatId="accent3" phldr="1"/>
      <dgm:spPr/>
    </dgm:pt>
    <dgm:pt modelId="{CB974B2B-5099-4EFB-A35A-14608591F95C}">
      <dgm:prSet phldrT="[Texte]" phldr="0" custT="1"/>
      <dgm:spPr/>
      <dgm:t>
        <a:bodyPr/>
        <a:lstStyle/>
        <a:p>
          <a:r>
            <a:rPr lang="fr-FR" sz="2400" b="1">
              <a:solidFill>
                <a:schemeClr val="tx1"/>
              </a:solidFill>
              <a:latin typeface="Calibri"/>
            </a:rPr>
            <a:t>Normalisation</a:t>
          </a:r>
          <a:endParaRPr lang="fr-FR" sz="2400" b="1">
            <a:solidFill>
              <a:schemeClr val="tx1"/>
            </a:solidFill>
          </a:endParaRPr>
        </a:p>
      </dgm:t>
    </dgm:pt>
    <dgm:pt modelId="{421F4BF0-26CE-4652-BC63-7C3A9AA34EF8}" type="parTrans" cxnId="{57C31DDC-DCA1-440B-A1D7-DCFCFA78FD31}">
      <dgm:prSet/>
      <dgm:spPr/>
      <dgm:t>
        <a:bodyPr/>
        <a:lstStyle/>
        <a:p>
          <a:endParaRPr lang="fr-FR"/>
        </a:p>
      </dgm:t>
    </dgm:pt>
    <dgm:pt modelId="{F665E003-92AD-4A50-A642-62406ABE333D}" type="sibTrans" cxnId="{57C31DDC-DCA1-440B-A1D7-DCFCFA78FD31}">
      <dgm:prSet/>
      <dgm:spPr/>
      <dgm:t>
        <a:bodyPr/>
        <a:lstStyle/>
        <a:p>
          <a:endParaRPr lang="fr-FR"/>
        </a:p>
      </dgm:t>
    </dgm:pt>
    <dgm:pt modelId="{D56AFD70-A413-418F-B6B2-F85A50256785}">
      <dgm:prSet phldrT="[Texte]" phldr="0"/>
      <dgm:spPr/>
      <dgm:t>
        <a:bodyPr/>
        <a:lstStyle/>
        <a:p>
          <a:pPr rtl="0"/>
          <a:r>
            <a:rPr lang="fr-FR" b="1" err="1">
              <a:solidFill>
                <a:schemeClr val="tx1"/>
              </a:solidFill>
              <a:latin typeface="Calibri"/>
            </a:rPr>
            <a:t>RobustScaler</a:t>
          </a:r>
          <a:r>
            <a:rPr lang="fr-FR" b="1">
              <a:solidFill>
                <a:schemeClr val="tx1"/>
              </a:solidFill>
              <a:latin typeface="Calibri"/>
            </a:rPr>
            <a:t>()</a:t>
          </a:r>
          <a:r>
            <a:rPr lang="fr-FR">
              <a:solidFill>
                <a:schemeClr val="tx1"/>
              </a:solidFill>
              <a:latin typeface="Calibri"/>
            </a:rPr>
            <a:t> </a:t>
          </a:r>
          <a:r>
            <a:rPr lang="fr-FR">
              <a:solidFill>
                <a:schemeClr val="tx1"/>
              </a:solidFill>
              <a:latin typeface="Consolas"/>
            </a:rPr>
            <a:t>uses </a:t>
          </a:r>
          <a:r>
            <a:rPr lang="fr-FR" err="1">
              <a:solidFill>
                <a:schemeClr val="tx1"/>
              </a:solidFill>
              <a:latin typeface="Consolas"/>
            </a:rPr>
            <a:t>median</a:t>
          </a:r>
          <a:r>
            <a:rPr lang="fr-FR">
              <a:solidFill>
                <a:schemeClr val="tx1"/>
              </a:solidFill>
              <a:latin typeface="Consolas"/>
            </a:rPr>
            <a:t> and quartiles to tackle the </a:t>
          </a:r>
          <a:r>
            <a:rPr lang="fr-FR" err="1">
              <a:solidFill>
                <a:schemeClr val="tx1"/>
              </a:solidFill>
              <a:latin typeface="Consolas"/>
            </a:rPr>
            <a:t>biases</a:t>
          </a:r>
          <a:r>
            <a:rPr lang="fr-FR">
              <a:solidFill>
                <a:schemeClr val="tx1"/>
              </a:solidFill>
              <a:latin typeface="Consolas"/>
            </a:rPr>
            <a:t> </a:t>
          </a:r>
          <a:r>
            <a:rPr lang="fr-FR" err="1">
              <a:solidFill>
                <a:schemeClr val="tx1"/>
              </a:solidFill>
              <a:latin typeface="Consolas"/>
            </a:rPr>
            <a:t>rooting</a:t>
          </a:r>
          <a:r>
            <a:rPr lang="fr-FR">
              <a:solidFill>
                <a:schemeClr val="tx1"/>
              </a:solidFill>
              <a:latin typeface="Consolas"/>
            </a:rPr>
            <a:t> </a:t>
          </a:r>
          <a:r>
            <a:rPr lang="fr-FR" err="1">
              <a:solidFill>
                <a:schemeClr val="tx1"/>
              </a:solidFill>
              <a:latin typeface="Consolas"/>
            </a:rPr>
            <a:t>from</a:t>
          </a:r>
          <a:r>
            <a:rPr lang="fr-FR">
              <a:solidFill>
                <a:schemeClr val="tx1"/>
              </a:solidFill>
              <a:latin typeface="Consolas"/>
            </a:rPr>
            <a:t> </a:t>
          </a:r>
          <a:r>
            <a:rPr lang="fr-FR" err="1">
              <a:solidFill>
                <a:schemeClr val="tx1"/>
              </a:solidFill>
              <a:latin typeface="Consolas"/>
            </a:rPr>
            <a:t>outliers</a:t>
          </a:r>
          <a:endParaRPr lang="fr-FR">
            <a:solidFill>
              <a:schemeClr val="tx1"/>
            </a:solidFill>
            <a:latin typeface="Consolas"/>
          </a:endParaRPr>
        </a:p>
      </dgm:t>
    </dgm:pt>
    <dgm:pt modelId="{4F174139-F180-46EA-BCE0-B1E91CB5CAE2}" type="parTrans" cxnId="{1EA45B12-6C50-448F-9ED8-2A077D118762}">
      <dgm:prSet/>
      <dgm:spPr/>
      <dgm:t>
        <a:bodyPr/>
        <a:lstStyle/>
        <a:p>
          <a:endParaRPr lang="fr-FR"/>
        </a:p>
      </dgm:t>
    </dgm:pt>
    <dgm:pt modelId="{A19589DB-2D54-4A54-899D-C3C6CB923750}" type="sibTrans" cxnId="{1EA45B12-6C50-448F-9ED8-2A077D118762}">
      <dgm:prSet/>
      <dgm:spPr/>
      <dgm:t>
        <a:bodyPr/>
        <a:lstStyle/>
        <a:p>
          <a:endParaRPr lang="fr-FR"/>
        </a:p>
      </dgm:t>
    </dgm:pt>
    <dgm:pt modelId="{9400B678-C6EE-41B2-A224-E19D4014D116}">
      <dgm:prSet phldrT="[Texte]" phldr="0"/>
      <dgm:spPr/>
      <dgm:t>
        <a:bodyPr/>
        <a:lstStyle/>
        <a:p>
          <a:pPr rtl="0"/>
          <a:r>
            <a:rPr lang="fr-FR" b="1" err="1">
              <a:solidFill>
                <a:schemeClr val="tx1"/>
              </a:solidFill>
              <a:latin typeface="Calibri"/>
            </a:rPr>
            <a:t>StandardScaler</a:t>
          </a:r>
          <a:r>
            <a:rPr lang="fr-FR" b="1">
              <a:solidFill>
                <a:schemeClr val="tx1"/>
              </a:solidFill>
              <a:latin typeface="Calibri"/>
            </a:rPr>
            <a:t>() </a:t>
          </a:r>
          <a:r>
            <a:rPr lang="fr-FR" b="0" err="1">
              <a:solidFill>
                <a:schemeClr val="tx1"/>
              </a:solidFill>
              <a:latin typeface="Consolas"/>
            </a:rPr>
            <a:t>bringing</a:t>
          </a:r>
          <a:r>
            <a:rPr lang="fr-FR" b="0">
              <a:solidFill>
                <a:schemeClr val="tx1"/>
              </a:solidFill>
              <a:latin typeface="Consolas"/>
            </a:rPr>
            <a:t> </a:t>
          </a:r>
          <a:r>
            <a:rPr lang="fr-FR" b="0" err="1">
              <a:solidFill>
                <a:schemeClr val="tx1"/>
              </a:solidFill>
              <a:latin typeface="Consolas"/>
            </a:rPr>
            <a:t>our</a:t>
          </a:r>
          <a:r>
            <a:rPr lang="fr-FR" b="0">
              <a:solidFill>
                <a:schemeClr val="tx1"/>
              </a:solidFill>
              <a:latin typeface="Consolas"/>
            </a:rPr>
            <a:t> X variables to Normal distribution </a:t>
          </a:r>
          <a:r>
            <a:rPr lang="fr-FR" b="0" err="1">
              <a:solidFill>
                <a:schemeClr val="tx1"/>
              </a:solidFill>
              <a:latin typeface="Consolas"/>
            </a:rPr>
            <a:t>i.e</a:t>
          </a:r>
          <a:r>
            <a:rPr lang="fr-FR" b="0">
              <a:solidFill>
                <a:schemeClr val="tx1"/>
              </a:solidFill>
              <a:latin typeface="Consolas"/>
            </a:rPr>
            <a:t> </a:t>
          </a:r>
          <a:r>
            <a:rPr lang="fr-FR" b="0" err="1">
              <a:solidFill>
                <a:schemeClr val="tx1"/>
              </a:solidFill>
              <a:latin typeface="Consolas"/>
            </a:rPr>
            <a:t>mean</a:t>
          </a:r>
          <a:r>
            <a:rPr lang="fr-FR" b="0">
              <a:solidFill>
                <a:schemeClr val="tx1"/>
              </a:solidFill>
              <a:latin typeface="Consolas"/>
            </a:rPr>
            <a:t> = 0 and variance = 1</a:t>
          </a:r>
        </a:p>
      </dgm:t>
    </dgm:pt>
    <dgm:pt modelId="{6C8EF2E5-D95C-4FDB-8E43-B6E5557CD8EB}" type="parTrans" cxnId="{92023B2E-2409-4352-B26A-0B349FEA131E}">
      <dgm:prSet/>
      <dgm:spPr/>
      <dgm:t>
        <a:bodyPr/>
        <a:lstStyle/>
        <a:p>
          <a:endParaRPr lang="fr-FR"/>
        </a:p>
      </dgm:t>
    </dgm:pt>
    <dgm:pt modelId="{5D169329-245D-44B5-BA00-4F4C75CCB8EA}" type="sibTrans" cxnId="{92023B2E-2409-4352-B26A-0B349FEA131E}">
      <dgm:prSet/>
      <dgm:spPr/>
      <dgm:t>
        <a:bodyPr/>
        <a:lstStyle/>
        <a:p>
          <a:endParaRPr lang="fr-FR"/>
        </a:p>
      </dgm:t>
    </dgm:pt>
    <dgm:pt modelId="{4709EBA3-BC59-45C7-AA29-08BB71ECDB87}" type="pres">
      <dgm:prSet presAssocID="{9425BD91-A3E2-45E6-B1AB-D0CCD9303947}" presName="linearFlow" presStyleCnt="0">
        <dgm:presLayoutVars>
          <dgm:resizeHandles val="exact"/>
        </dgm:presLayoutVars>
      </dgm:prSet>
      <dgm:spPr/>
    </dgm:pt>
    <dgm:pt modelId="{69812A0B-BE3E-466C-90B3-7219C1554192}" type="pres">
      <dgm:prSet presAssocID="{CB974B2B-5099-4EFB-A35A-14608591F95C}" presName="node" presStyleLbl="node1" presStyleIdx="0" presStyleCnt="3">
        <dgm:presLayoutVars>
          <dgm:bulletEnabled val="1"/>
        </dgm:presLayoutVars>
      </dgm:prSet>
      <dgm:spPr/>
    </dgm:pt>
    <dgm:pt modelId="{72678AA8-1E99-4871-928B-9EB9F3045568}" type="pres">
      <dgm:prSet presAssocID="{F665E003-92AD-4A50-A642-62406ABE333D}" presName="sibTrans" presStyleLbl="sibTrans2D1" presStyleIdx="0" presStyleCnt="2"/>
      <dgm:spPr/>
    </dgm:pt>
    <dgm:pt modelId="{D6BA9E15-68CE-43F3-93AB-6099A26A3AE5}" type="pres">
      <dgm:prSet presAssocID="{F665E003-92AD-4A50-A642-62406ABE333D}" presName="connectorText" presStyleLbl="sibTrans2D1" presStyleIdx="0" presStyleCnt="2"/>
      <dgm:spPr/>
    </dgm:pt>
    <dgm:pt modelId="{4F06A33E-FECB-4E9D-A2B4-A1C5BA843747}" type="pres">
      <dgm:prSet presAssocID="{D56AFD70-A413-418F-B6B2-F85A50256785}" presName="node" presStyleLbl="node1" presStyleIdx="1" presStyleCnt="3" custLinFactNeighborX="944" custLinFactNeighborY="-8498">
        <dgm:presLayoutVars>
          <dgm:bulletEnabled val="1"/>
        </dgm:presLayoutVars>
      </dgm:prSet>
      <dgm:spPr/>
    </dgm:pt>
    <dgm:pt modelId="{AB8B99EC-ED3A-4E6B-9396-E9D31662FF89}" type="pres">
      <dgm:prSet presAssocID="{A19589DB-2D54-4A54-899D-C3C6CB923750}" presName="sibTrans" presStyleLbl="sibTrans2D1" presStyleIdx="1" presStyleCnt="2"/>
      <dgm:spPr/>
    </dgm:pt>
    <dgm:pt modelId="{F397DE30-BF92-4E6B-9410-10CCA533AEBF}" type="pres">
      <dgm:prSet presAssocID="{A19589DB-2D54-4A54-899D-C3C6CB923750}" presName="connectorText" presStyleLbl="sibTrans2D1" presStyleIdx="1" presStyleCnt="2"/>
      <dgm:spPr/>
    </dgm:pt>
    <dgm:pt modelId="{1954E927-CD53-44AE-A378-5D8CF49D894D}" type="pres">
      <dgm:prSet presAssocID="{9400B678-C6EE-41B2-A224-E19D4014D116}" presName="node" presStyleLbl="node1" presStyleIdx="2" presStyleCnt="3">
        <dgm:presLayoutVars>
          <dgm:bulletEnabled val="1"/>
        </dgm:presLayoutVars>
      </dgm:prSet>
      <dgm:spPr/>
    </dgm:pt>
  </dgm:ptLst>
  <dgm:cxnLst>
    <dgm:cxn modelId="{1EA45B12-6C50-448F-9ED8-2A077D118762}" srcId="{9425BD91-A3E2-45E6-B1AB-D0CCD9303947}" destId="{D56AFD70-A413-418F-B6B2-F85A50256785}" srcOrd="1" destOrd="0" parTransId="{4F174139-F180-46EA-BCE0-B1E91CB5CAE2}" sibTransId="{A19589DB-2D54-4A54-899D-C3C6CB923750}"/>
    <dgm:cxn modelId="{92023B2E-2409-4352-B26A-0B349FEA131E}" srcId="{9425BD91-A3E2-45E6-B1AB-D0CCD9303947}" destId="{9400B678-C6EE-41B2-A224-E19D4014D116}" srcOrd="2" destOrd="0" parTransId="{6C8EF2E5-D95C-4FDB-8E43-B6E5557CD8EB}" sibTransId="{5D169329-245D-44B5-BA00-4F4C75CCB8EA}"/>
    <dgm:cxn modelId="{831F0A38-4A11-4AD0-971C-A26827F81C49}" type="presOf" srcId="{9400B678-C6EE-41B2-A224-E19D4014D116}" destId="{1954E927-CD53-44AE-A378-5D8CF49D894D}" srcOrd="0" destOrd="0" presId="urn:microsoft.com/office/officeart/2005/8/layout/process2"/>
    <dgm:cxn modelId="{9A6AB262-5516-41C6-B58A-7DDD308867CA}" type="presOf" srcId="{9425BD91-A3E2-45E6-B1AB-D0CCD9303947}" destId="{4709EBA3-BC59-45C7-AA29-08BB71ECDB87}" srcOrd="0" destOrd="0" presId="urn:microsoft.com/office/officeart/2005/8/layout/process2"/>
    <dgm:cxn modelId="{3604D473-6A2D-466F-AB9A-D340222F9EFF}" type="presOf" srcId="{D56AFD70-A413-418F-B6B2-F85A50256785}" destId="{4F06A33E-FECB-4E9D-A2B4-A1C5BA843747}" srcOrd="0" destOrd="0" presId="urn:microsoft.com/office/officeart/2005/8/layout/process2"/>
    <dgm:cxn modelId="{50EFF8D1-AA55-400D-A469-AFAEC0C7AFE3}" type="presOf" srcId="{F665E003-92AD-4A50-A642-62406ABE333D}" destId="{D6BA9E15-68CE-43F3-93AB-6099A26A3AE5}" srcOrd="1" destOrd="0" presId="urn:microsoft.com/office/officeart/2005/8/layout/process2"/>
    <dgm:cxn modelId="{AD7955D6-ED7B-4D09-AFA6-8102C955EAB4}" type="presOf" srcId="{A19589DB-2D54-4A54-899D-C3C6CB923750}" destId="{AB8B99EC-ED3A-4E6B-9396-E9D31662FF89}" srcOrd="0" destOrd="0" presId="urn:microsoft.com/office/officeart/2005/8/layout/process2"/>
    <dgm:cxn modelId="{57C31DDC-DCA1-440B-A1D7-DCFCFA78FD31}" srcId="{9425BD91-A3E2-45E6-B1AB-D0CCD9303947}" destId="{CB974B2B-5099-4EFB-A35A-14608591F95C}" srcOrd="0" destOrd="0" parTransId="{421F4BF0-26CE-4652-BC63-7C3A9AA34EF8}" sibTransId="{F665E003-92AD-4A50-A642-62406ABE333D}"/>
    <dgm:cxn modelId="{1A80B9E1-70C3-423A-B849-5FD9C53802AE}" type="presOf" srcId="{CB974B2B-5099-4EFB-A35A-14608591F95C}" destId="{69812A0B-BE3E-466C-90B3-7219C1554192}" srcOrd="0" destOrd="0" presId="urn:microsoft.com/office/officeart/2005/8/layout/process2"/>
    <dgm:cxn modelId="{F19B86F1-7ED1-4702-95C1-08AC9A3309AC}" type="presOf" srcId="{F665E003-92AD-4A50-A642-62406ABE333D}" destId="{72678AA8-1E99-4871-928B-9EB9F3045568}" srcOrd="0" destOrd="0" presId="urn:microsoft.com/office/officeart/2005/8/layout/process2"/>
    <dgm:cxn modelId="{ABD407F7-A9CC-4667-8B30-0A3AF66E0789}" type="presOf" srcId="{A19589DB-2D54-4A54-899D-C3C6CB923750}" destId="{F397DE30-BF92-4E6B-9410-10CCA533AEBF}" srcOrd="1" destOrd="0" presId="urn:microsoft.com/office/officeart/2005/8/layout/process2"/>
    <dgm:cxn modelId="{06C2AFA0-E960-4B58-810A-6893A7A399B6}" type="presParOf" srcId="{4709EBA3-BC59-45C7-AA29-08BB71ECDB87}" destId="{69812A0B-BE3E-466C-90B3-7219C1554192}" srcOrd="0" destOrd="0" presId="urn:microsoft.com/office/officeart/2005/8/layout/process2"/>
    <dgm:cxn modelId="{9661A95C-BC5D-45FC-BAA5-9994B317B187}" type="presParOf" srcId="{4709EBA3-BC59-45C7-AA29-08BB71ECDB87}" destId="{72678AA8-1E99-4871-928B-9EB9F3045568}" srcOrd="1" destOrd="0" presId="urn:microsoft.com/office/officeart/2005/8/layout/process2"/>
    <dgm:cxn modelId="{330A17BC-6F92-4B17-BB41-547EF6149BE5}" type="presParOf" srcId="{72678AA8-1E99-4871-928B-9EB9F3045568}" destId="{D6BA9E15-68CE-43F3-93AB-6099A26A3AE5}" srcOrd="0" destOrd="0" presId="urn:microsoft.com/office/officeart/2005/8/layout/process2"/>
    <dgm:cxn modelId="{8F874406-AE5C-40BF-A978-3882F772BC0B}" type="presParOf" srcId="{4709EBA3-BC59-45C7-AA29-08BB71ECDB87}" destId="{4F06A33E-FECB-4E9D-A2B4-A1C5BA843747}" srcOrd="2" destOrd="0" presId="urn:microsoft.com/office/officeart/2005/8/layout/process2"/>
    <dgm:cxn modelId="{3D1001A7-04B1-48E2-9CB9-14FD34AC158C}" type="presParOf" srcId="{4709EBA3-BC59-45C7-AA29-08BB71ECDB87}" destId="{AB8B99EC-ED3A-4E6B-9396-E9D31662FF89}" srcOrd="3" destOrd="0" presId="urn:microsoft.com/office/officeart/2005/8/layout/process2"/>
    <dgm:cxn modelId="{A4C4B973-8105-4F3B-9732-EFB45B0458E2}" type="presParOf" srcId="{AB8B99EC-ED3A-4E6B-9396-E9D31662FF89}" destId="{F397DE30-BF92-4E6B-9410-10CCA533AEBF}" srcOrd="0" destOrd="0" presId="urn:microsoft.com/office/officeart/2005/8/layout/process2"/>
    <dgm:cxn modelId="{51105FAB-B4CA-405E-858E-339D9169563F}" type="presParOf" srcId="{4709EBA3-BC59-45C7-AA29-08BB71ECDB87}" destId="{1954E927-CD53-44AE-A378-5D8CF49D894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12A0B-BE3E-466C-90B3-7219C1554192}">
      <dsp:nvSpPr>
        <dsp:cNvPr id="0" name=""/>
        <dsp:cNvSpPr/>
      </dsp:nvSpPr>
      <dsp:spPr>
        <a:xfrm>
          <a:off x="2083725" y="0"/>
          <a:ext cx="3458792" cy="19215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>
              <a:solidFill>
                <a:schemeClr val="tx1"/>
              </a:solidFill>
              <a:latin typeface="Calibri"/>
            </a:rPr>
            <a:t>Normalisation</a:t>
          </a:r>
          <a:endParaRPr lang="fr-FR" sz="2400" b="1" kern="1200">
            <a:solidFill>
              <a:schemeClr val="tx1"/>
            </a:solidFill>
          </a:endParaRPr>
        </a:p>
      </dsp:txBody>
      <dsp:txXfrm>
        <a:off x="2140005" y="56280"/>
        <a:ext cx="3346232" cy="1808991"/>
      </dsp:txXfrm>
    </dsp:sp>
    <dsp:sp modelId="{72678AA8-1E99-4871-928B-9EB9F3045568}">
      <dsp:nvSpPr>
        <dsp:cNvPr id="0" name=""/>
        <dsp:cNvSpPr/>
      </dsp:nvSpPr>
      <dsp:spPr>
        <a:xfrm rot="5359924">
          <a:off x="3499751" y="1928766"/>
          <a:ext cx="659391" cy="8646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 rot="-5400000">
        <a:off x="3568884" y="2031426"/>
        <a:ext cx="518818" cy="461574"/>
      </dsp:txXfrm>
    </dsp:sp>
    <dsp:sp modelId="{4F06A33E-FECB-4E9D-A2B4-A1C5BA843747}">
      <dsp:nvSpPr>
        <dsp:cNvPr id="0" name=""/>
        <dsp:cNvSpPr/>
      </dsp:nvSpPr>
      <dsp:spPr>
        <a:xfrm>
          <a:off x="2116376" y="2800680"/>
          <a:ext cx="3458792" cy="19215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err="1">
              <a:solidFill>
                <a:schemeClr val="tx1"/>
              </a:solidFill>
              <a:latin typeface="Calibri"/>
            </a:rPr>
            <a:t>RobustScaler</a:t>
          </a:r>
          <a:r>
            <a:rPr lang="fr-FR" sz="2100" b="1" kern="1200">
              <a:solidFill>
                <a:schemeClr val="tx1"/>
              </a:solidFill>
              <a:latin typeface="Calibri"/>
            </a:rPr>
            <a:t>()</a:t>
          </a:r>
          <a:r>
            <a:rPr lang="fr-FR" sz="2100" kern="1200">
              <a:solidFill>
                <a:schemeClr val="tx1"/>
              </a:solidFill>
              <a:latin typeface="Calibri"/>
            </a:rPr>
            <a:t> </a:t>
          </a:r>
          <a:r>
            <a:rPr lang="fr-FR" sz="2100" kern="1200">
              <a:solidFill>
                <a:schemeClr val="tx1"/>
              </a:solidFill>
              <a:latin typeface="Consolas"/>
            </a:rPr>
            <a:t>uses </a:t>
          </a:r>
          <a:r>
            <a:rPr lang="fr-FR" sz="2100" kern="1200" err="1">
              <a:solidFill>
                <a:schemeClr val="tx1"/>
              </a:solidFill>
              <a:latin typeface="Consolas"/>
            </a:rPr>
            <a:t>median</a:t>
          </a:r>
          <a:r>
            <a:rPr lang="fr-FR" sz="2100" kern="1200">
              <a:solidFill>
                <a:schemeClr val="tx1"/>
              </a:solidFill>
              <a:latin typeface="Consolas"/>
            </a:rPr>
            <a:t> and quartiles to tackle the </a:t>
          </a:r>
          <a:r>
            <a:rPr lang="fr-FR" sz="2100" kern="1200" err="1">
              <a:solidFill>
                <a:schemeClr val="tx1"/>
              </a:solidFill>
              <a:latin typeface="Consolas"/>
            </a:rPr>
            <a:t>biases</a:t>
          </a:r>
          <a:r>
            <a:rPr lang="fr-FR" sz="2100" kern="1200">
              <a:solidFill>
                <a:schemeClr val="tx1"/>
              </a:solidFill>
              <a:latin typeface="Consolas"/>
            </a:rPr>
            <a:t> </a:t>
          </a:r>
          <a:r>
            <a:rPr lang="fr-FR" sz="2100" kern="1200" err="1">
              <a:solidFill>
                <a:schemeClr val="tx1"/>
              </a:solidFill>
              <a:latin typeface="Consolas"/>
            </a:rPr>
            <a:t>rooting</a:t>
          </a:r>
          <a:r>
            <a:rPr lang="fr-FR" sz="2100" kern="1200">
              <a:solidFill>
                <a:schemeClr val="tx1"/>
              </a:solidFill>
              <a:latin typeface="Consolas"/>
            </a:rPr>
            <a:t> </a:t>
          </a:r>
          <a:r>
            <a:rPr lang="fr-FR" sz="2100" kern="1200" err="1">
              <a:solidFill>
                <a:schemeClr val="tx1"/>
              </a:solidFill>
              <a:latin typeface="Consolas"/>
            </a:rPr>
            <a:t>from</a:t>
          </a:r>
          <a:r>
            <a:rPr lang="fr-FR" sz="2100" kern="1200">
              <a:solidFill>
                <a:schemeClr val="tx1"/>
              </a:solidFill>
              <a:latin typeface="Consolas"/>
            </a:rPr>
            <a:t> </a:t>
          </a:r>
          <a:r>
            <a:rPr lang="fr-FR" sz="2100" kern="1200" err="1">
              <a:solidFill>
                <a:schemeClr val="tx1"/>
              </a:solidFill>
              <a:latin typeface="Consolas"/>
            </a:rPr>
            <a:t>outliers</a:t>
          </a:r>
          <a:endParaRPr lang="fr-FR" sz="2100" kern="1200">
            <a:solidFill>
              <a:schemeClr val="tx1"/>
            </a:solidFill>
            <a:latin typeface="Consolas"/>
          </a:endParaRPr>
        </a:p>
      </dsp:txBody>
      <dsp:txXfrm>
        <a:off x="2172656" y="2856960"/>
        <a:ext cx="3346232" cy="1808991"/>
      </dsp:txXfrm>
    </dsp:sp>
    <dsp:sp modelId="{AB8B99EC-ED3A-4E6B-9396-E9D31662FF89}">
      <dsp:nvSpPr>
        <dsp:cNvPr id="0" name=""/>
        <dsp:cNvSpPr/>
      </dsp:nvSpPr>
      <dsp:spPr>
        <a:xfrm rot="5437869">
          <a:off x="3438514" y="4811093"/>
          <a:ext cx="781864" cy="8646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 rot="-5400000">
        <a:off x="3571328" y="4852518"/>
        <a:ext cx="518818" cy="547305"/>
      </dsp:txXfrm>
    </dsp:sp>
    <dsp:sp modelId="{1954E927-CD53-44AE-A378-5D8CF49D894D}">
      <dsp:nvSpPr>
        <dsp:cNvPr id="0" name=""/>
        <dsp:cNvSpPr/>
      </dsp:nvSpPr>
      <dsp:spPr>
        <a:xfrm>
          <a:off x="2083725" y="5764653"/>
          <a:ext cx="3458792" cy="19215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err="1">
              <a:solidFill>
                <a:schemeClr val="tx1"/>
              </a:solidFill>
              <a:latin typeface="Calibri"/>
            </a:rPr>
            <a:t>StandardScaler</a:t>
          </a:r>
          <a:r>
            <a:rPr lang="fr-FR" sz="2100" b="1" kern="1200">
              <a:solidFill>
                <a:schemeClr val="tx1"/>
              </a:solidFill>
              <a:latin typeface="Calibri"/>
            </a:rPr>
            <a:t>() </a:t>
          </a:r>
          <a:r>
            <a:rPr lang="fr-FR" sz="2100" b="0" kern="1200" err="1">
              <a:solidFill>
                <a:schemeClr val="tx1"/>
              </a:solidFill>
              <a:latin typeface="Consolas"/>
            </a:rPr>
            <a:t>bringing</a:t>
          </a:r>
          <a:r>
            <a:rPr lang="fr-FR" sz="2100" b="0" kern="1200">
              <a:solidFill>
                <a:schemeClr val="tx1"/>
              </a:solidFill>
              <a:latin typeface="Consolas"/>
            </a:rPr>
            <a:t> </a:t>
          </a:r>
          <a:r>
            <a:rPr lang="fr-FR" sz="2100" b="0" kern="1200" err="1">
              <a:solidFill>
                <a:schemeClr val="tx1"/>
              </a:solidFill>
              <a:latin typeface="Consolas"/>
            </a:rPr>
            <a:t>our</a:t>
          </a:r>
          <a:r>
            <a:rPr lang="fr-FR" sz="2100" b="0" kern="1200">
              <a:solidFill>
                <a:schemeClr val="tx1"/>
              </a:solidFill>
              <a:latin typeface="Consolas"/>
            </a:rPr>
            <a:t> X variables to Normal distribution </a:t>
          </a:r>
          <a:r>
            <a:rPr lang="fr-FR" sz="2100" b="0" kern="1200" err="1">
              <a:solidFill>
                <a:schemeClr val="tx1"/>
              </a:solidFill>
              <a:latin typeface="Consolas"/>
            </a:rPr>
            <a:t>i.e</a:t>
          </a:r>
          <a:r>
            <a:rPr lang="fr-FR" sz="2100" b="0" kern="1200">
              <a:solidFill>
                <a:schemeClr val="tx1"/>
              </a:solidFill>
              <a:latin typeface="Consolas"/>
            </a:rPr>
            <a:t> </a:t>
          </a:r>
          <a:r>
            <a:rPr lang="fr-FR" sz="2100" b="0" kern="1200" err="1">
              <a:solidFill>
                <a:schemeClr val="tx1"/>
              </a:solidFill>
              <a:latin typeface="Consolas"/>
            </a:rPr>
            <a:t>mean</a:t>
          </a:r>
          <a:r>
            <a:rPr lang="fr-FR" sz="2100" b="0" kern="1200">
              <a:solidFill>
                <a:schemeClr val="tx1"/>
              </a:solidFill>
              <a:latin typeface="Consolas"/>
            </a:rPr>
            <a:t> = 0 and variance = 1</a:t>
          </a:r>
        </a:p>
      </dsp:txBody>
      <dsp:txXfrm>
        <a:off x="2140005" y="5820933"/>
        <a:ext cx="3346232" cy="18089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6.png"/><Relationship Id="rId3" Type="http://schemas.openxmlformats.org/officeDocument/2006/relationships/image" Target="../media/image13.svg"/><Relationship Id="rId7" Type="http://schemas.openxmlformats.org/officeDocument/2006/relationships/image" Target="../media/image15.svg"/><Relationship Id="rId12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8.svg"/><Relationship Id="rId5" Type="http://schemas.openxmlformats.org/officeDocument/2006/relationships/image" Target="../media/image14.sv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8.png"/><Relationship Id="rId3" Type="http://schemas.openxmlformats.org/officeDocument/2006/relationships/image" Target="../media/image13.svg"/><Relationship Id="rId7" Type="http://schemas.openxmlformats.org/officeDocument/2006/relationships/image" Target="../media/image15.svg"/><Relationship Id="rId12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8.svg"/><Relationship Id="rId5" Type="http://schemas.openxmlformats.org/officeDocument/2006/relationships/image" Target="../media/image14.sv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svg"/><Relationship Id="rId7" Type="http://schemas.openxmlformats.org/officeDocument/2006/relationships/image" Target="../media/image15.svg"/><Relationship Id="rId12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8.svg"/><Relationship Id="rId5" Type="http://schemas.openxmlformats.org/officeDocument/2006/relationships/image" Target="../media/image14.sv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2.svg"/><Relationship Id="rId3" Type="http://schemas.openxmlformats.org/officeDocument/2006/relationships/image" Target="../media/image41.svg"/><Relationship Id="rId7" Type="http://schemas.openxmlformats.org/officeDocument/2006/relationships/image" Target="../media/image4.svg"/><Relationship Id="rId12" Type="http://schemas.openxmlformats.org/officeDocument/2006/relationships/image" Target="../media/image17.png"/><Relationship Id="rId17" Type="http://schemas.openxmlformats.org/officeDocument/2006/relationships/image" Target="../media/image46.svg"/><Relationship Id="rId2" Type="http://schemas.openxmlformats.org/officeDocument/2006/relationships/image" Target="../media/image40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44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13.svg"/><Relationship Id="rId7" Type="http://schemas.openxmlformats.org/officeDocument/2006/relationships/image" Target="../media/image15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8.svg"/><Relationship Id="rId5" Type="http://schemas.openxmlformats.org/officeDocument/2006/relationships/image" Target="../media/image14.sv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13.svg"/><Relationship Id="rId7" Type="http://schemas.openxmlformats.org/officeDocument/2006/relationships/image" Target="../media/image15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8.svg"/><Relationship Id="rId5" Type="http://schemas.openxmlformats.org/officeDocument/2006/relationships/image" Target="../media/image14.svg"/><Relationship Id="rId15" Type="http://schemas.openxmlformats.org/officeDocument/2006/relationships/chart" Target="../charts/chart2.xml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svg"/><Relationship Id="rId1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4.svg"/><Relationship Id="rId3" Type="http://schemas.openxmlformats.org/officeDocument/2006/relationships/image" Target="../media/image19.svg"/><Relationship Id="rId7" Type="http://schemas.openxmlformats.org/officeDocument/2006/relationships/image" Target="../media/image21.svg"/><Relationship Id="rId12" Type="http://schemas.openxmlformats.org/officeDocument/2006/relationships/image" Target="../media/image11.png"/><Relationship Id="rId17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3.svg"/><Relationship Id="rId5" Type="http://schemas.openxmlformats.org/officeDocument/2006/relationships/image" Target="../media/image20.svg"/><Relationship Id="rId15" Type="http://schemas.openxmlformats.org/officeDocument/2006/relationships/image" Target="../media/image26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22.sv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13.svg"/><Relationship Id="rId7" Type="http://schemas.openxmlformats.org/officeDocument/2006/relationships/image" Target="../media/image15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8.svg"/><Relationship Id="rId5" Type="http://schemas.openxmlformats.org/officeDocument/2006/relationships/image" Target="../media/image14.sv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sv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diagramColors" Target="../diagrams/colors1.xml"/><Relationship Id="rId3" Type="http://schemas.openxmlformats.org/officeDocument/2006/relationships/image" Target="../media/image13.svg"/><Relationship Id="rId7" Type="http://schemas.openxmlformats.org/officeDocument/2006/relationships/image" Target="../media/image15.svg"/><Relationship Id="rId12" Type="http://schemas.openxmlformats.org/officeDocument/2006/relationships/image" Target="../media/image11.png"/><Relationship Id="rId1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6" Type="http://schemas.openxmlformats.org/officeDocument/2006/relationships/diagramLayout" Target="../diagrams/layou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8.svg"/><Relationship Id="rId5" Type="http://schemas.openxmlformats.org/officeDocument/2006/relationships/image" Target="../media/image14.svg"/><Relationship Id="rId15" Type="http://schemas.openxmlformats.org/officeDocument/2006/relationships/diagramData" Target="../diagrams/data1.xml"/><Relationship Id="rId10" Type="http://schemas.openxmlformats.org/officeDocument/2006/relationships/image" Target="../media/image17.png"/><Relationship Id="rId19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image" Target="../media/image16.svg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2.png"/><Relationship Id="rId3" Type="http://schemas.openxmlformats.org/officeDocument/2006/relationships/image" Target="../media/image13.svg"/><Relationship Id="rId7" Type="http://schemas.openxmlformats.org/officeDocument/2006/relationships/image" Target="../media/image15.svg"/><Relationship Id="rId12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8.svg"/><Relationship Id="rId5" Type="http://schemas.openxmlformats.org/officeDocument/2006/relationships/image" Target="../media/image14.sv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svg"/><Relationship Id="rId7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8.svg"/><Relationship Id="rId5" Type="http://schemas.openxmlformats.org/officeDocument/2006/relationships/image" Target="../media/image14.sv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4.png"/><Relationship Id="rId3" Type="http://schemas.openxmlformats.org/officeDocument/2006/relationships/image" Target="../media/image13.svg"/><Relationship Id="rId7" Type="http://schemas.openxmlformats.org/officeDocument/2006/relationships/image" Target="../media/image15.svg"/><Relationship Id="rId12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8.svg"/><Relationship Id="rId5" Type="http://schemas.openxmlformats.org/officeDocument/2006/relationships/image" Target="../media/image14.sv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13608209" flipH="1">
            <a:off x="15989699" y="279789"/>
            <a:ext cx="2140486" cy="2204620"/>
          </a:xfrm>
          <a:custGeom>
            <a:avLst/>
            <a:gdLst/>
            <a:ahLst/>
            <a:cxnLst/>
            <a:rect l="l" t="t" r="r" b="b"/>
            <a:pathLst>
              <a:path w="2140486" h="2204620">
                <a:moveTo>
                  <a:pt x="2140486" y="0"/>
                </a:moveTo>
                <a:lnTo>
                  <a:pt x="0" y="0"/>
                </a:lnTo>
                <a:lnTo>
                  <a:pt x="0" y="2204621"/>
                </a:lnTo>
                <a:lnTo>
                  <a:pt x="2140486" y="2204621"/>
                </a:lnTo>
                <a:lnTo>
                  <a:pt x="214048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-2025926" y="-911965"/>
            <a:ext cx="4656753" cy="3329578"/>
          </a:xfrm>
          <a:custGeom>
            <a:avLst/>
            <a:gdLst/>
            <a:ahLst/>
            <a:cxnLst/>
            <a:rect l="l" t="t" r="r" b="b"/>
            <a:pathLst>
              <a:path w="4656753" h="3329578">
                <a:moveTo>
                  <a:pt x="0" y="0"/>
                </a:moveTo>
                <a:lnTo>
                  <a:pt x="4656753" y="0"/>
                </a:lnTo>
                <a:lnTo>
                  <a:pt x="4656753" y="3329578"/>
                </a:lnTo>
                <a:lnTo>
                  <a:pt x="0" y="33295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0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>
            <a:off x="439972" y="-911965"/>
            <a:ext cx="1363027" cy="4114800"/>
          </a:xfrm>
          <a:custGeom>
            <a:avLst/>
            <a:gdLst/>
            <a:ahLst/>
            <a:cxnLst/>
            <a:rect l="l" t="t" r="r" b="b"/>
            <a:pathLst>
              <a:path w="1363027" h="4114800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Freeform 8"/>
          <p:cNvSpPr/>
          <p:nvPr/>
        </p:nvSpPr>
        <p:spPr>
          <a:xfrm>
            <a:off x="16064008" y="6773325"/>
            <a:ext cx="2223992" cy="3030994"/>
          </a:xfrm>
          <a:custGeom>
            <a:avLst/>
            <a:gdLst/>
            <a:ahLst/>
            <a:cxnLst/>
            <a:rect l="l" t="t" r="r" b="b"/>
            <a:pathLst>
              <a:path w="2223992" h="3030994">
                <a:moveTo>
                  <a:pt x="0" y="0"/>
                </a:moveTo>
                <a:lnTo>
                  <a:pt x="2223992" y="0"/>
                </a:lnTo>
                <a:lnTo>
                  <a:pt x="2223992" y="3030994"/>
                </a:lnTo>
                <a:lnTo>
                  <a:pt x="0" y="30309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4" name="TextBox 14"/>
          <p:cNvSpPr txBox="1"/>
          <p:nvPr/>
        </p:nvSpPr>
        <p:spPr>
          <a:xfrm>
            <a:off x="2525858" y="3528190"/>
            <a:ext cx="13733228" cy="1838801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  <a:latin typeface="Times New Roman"/>
                <a:cs typeface="Aharoni"/>
              </a:rPr>
              <a:t>Classification of Dry Beans Using Grains Features</a:t>
            </a:r>
            <a:endParaRPr lang="en-US" sz="5400" spc="380">
              <a:solidFill>
                <a:schemeClr val="tx1"/>
              </a:solidFill>
              <a:latin typeface="Times New Roman"/>
              <a:cs typeface="Aharoni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3309FF4-C408-AE29-FF5D-24AD0F1C53EF}"/>
              </a:ext>
            </a:extLst>
          </p:cNvPr>
          <p:cNvSpPr txBox="1"/>
          <p:nvPr/>
        </p:nvSpPr>
        <p:spPr>
          <a:xfrm>
            <a:off x="2498251" y="6077841"/>
            <a:ext cx="13760835" cy="19551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2800" b="1" i="0">
                <a:effectLst/>
                <a:latin typeface="Times New Roman"/>
                <a:cs typeface="Times New Roman"/>
              </a:rPr>
              <a:t>Felicia</a:t>
            </a:r>
            <a:r>
              <a:rPr lang="fr-FR" sz="2800" b="1">
                <a:latin typeface="Times New Roman"/>
                <a:cs typeface="Times New Roman"/>
              </a:rPr>
              <a:t> Sahi, Jean-Baptiste Gomez &amp; Nelly </a:t>
            </a:r>
            <a:r>
              <a:rPr lang="fr-FR" sz="2800" b="1" err="1">
                <a:latin typeface="Times New Roman"/>
                <a:cs typeface="Times New Roman"/>
              </a:rPr>
              <a:t>Agossou</a:t>
            </a:r>
            <a:endParaRPr lang="fr-FR" sz="2800" b="1">
              <a:latin typeface="Times New Roman"/>
              <a:cs typeface="Times New Roman"/>
            </a:endParaRPr>
          </a:p>
          <a:p>
            <a:pPr algn="ctr"/>
            <a:endParaRPr lang="fr-FR" sz="2800" b="1">
              <a:latin typeface="Times New Roman"/>
              <a:cs typeface="Times New Roman"/>
            </a:endParaRPr>
          </a:p>
          <a:p>
            <a:pPr algn="ctr">
              <a:lnSpc>
                <a:spcPts val="2550"/>
              </a:lnSpc>
            </a:pPr>
            <a:r>
              <a:rPr lang="en-US" sz="2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Gothic Light" panose="020B0300000000000000" pitchFamily="34" charset="-128"/>
              </a:rPr>
              <a:t>Course: 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Advanced methods in big data</a:t>
            </a:r>
          </a:p>
          <a:p>
            <a:pPr algn="ctr">
              <a:lnSpc>
                <a:spcPts val="2550"/>
              </a:lnSpc>
            </a:pPr>
            <a:endParaRPr lang="fr-FR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ts val="2550"/>
              </a:lnSpc>
            </a:pPr>
            <a:r>
              <a:rPr lang="en-US" sz="2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Gothic Light" panose="020B0300000000000000" pitchFamily="34" charset="-128"/>
              </a:rPr>
              <a:t>Professors </a:t>
            </a:r>
            <a:r>
              <a:rPr lang="en-US" sz="2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S. </a:t>
            </a:r>
            <a:r>
              <a:rPr lang="en-US" sz="28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Hué</a:t>
            </a:r>
            <a:r>
              <a:rPr lang="en-US" sz="2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 Michel</a:t>
            </a:r>
            <a:endParaRPr lang="fr-FR" sz="2800" b="1">
              <a:latin typeface="Times New Roman"/>
              <a:cs typeface="Times New Roman"/>
            </a:endParaRPr>
          </a:p>
        </p:txBody>
      </p:sp>
      <p:pic>
        <p:nvPicPr>
          <p:cNvPr id="2" name="Picture 1083514330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233299D6-E137-3B34-D936-D1252A212A1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93" y="887398"/>
            <a:ext cx="3072360" cy="1277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360089987" descr="Une image contenant texte, Police, symbole, logo&#10;&#10;Description générée automatiquement">
            <a:extLst>
              <a:ext uri="{FF2B5EF4-FFF2-40B4-BE49-F238E27FC236}">
                <a16:creationId xmlns:a16="http://schemas.microsoft.com/office/drawing/2014/main" id="{5098537B-ADB2-B82B-B1EA-94A4E5B32A8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432" y="1076429"/>
            <a:ext cx="3248208" cy="1112400"/>
          </a:xfrm>
          <a:prstGeom prst="rect">
            <a:avLst/>
          </a:prstGeom>
          <a:noFill/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8FD7A01-0043-F913-239B-204C3F08101C}"/>
              </a:ext>
            </a:extLst>
          </p:cNvPr>
          <p:cNvSpPr txBox="1"/>
          <p:nvPr/>
        </p:nvSpPr>
        <p:spPr>
          <a:xfrm>
            <a:off x="7490193" y="8702697"/>
            <a:ext cx="380455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2400" dirty="0"/>
              <a:t>2023 - 2024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1A12C4C-9C38-CA90-73D1-347673A475CC}"/>
              </a:ext>
            </a:extLst>
          </p:cNvPr>
          <p:cNvSpPr/>
          <p:nvPr/>
        </p:nvSpPr>
        <p:spPr>
          <a:xfrm>
            <a:off x="0" y="9948766"/>
            <a:ext cx="18287999" cy="158609"/>
          </a:xfrm>
          <a:custGeom>
            <a:avLst/>
            <a:gdLst/>
            <a:ahLst/>
            <a:cxnLst/>
            <a:rect l="l" t="t" r="r" b="b"/>
            <a:pathLst>
              <a:path w="2687831" h="70556">
                <a:moveTo>
                  <a:pt x="0" y="0"/>
                </a:moveTo>
                <a:lnTo>
                  <a:pt x="2687830" y="0"/>
                </a:lnTo>
                <a:lnTo>
                  <a:pt x="2687830" y="70556"/>
                </a:lnTo>
                <a:lnTo>
                  <a:pt x="0" y="7055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F681C0-5E0B-0752-D9FD-C8FFC8879C2D}"/>
              </a:ext>
            </a:extLst>
          </p:cNvPr>
          <p:cNvSpPr/>
          <p:nvPr/>
        </p:nvSpPr>
        <p:spPr>
          <a:xfrm>
            <a:off x="4108243" y="2838761"/>
            <a:ext cx="11111457" cy="618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>
                <a:solidFill>
                  <a:schemeClr val="tx1"/>
                </a:solidFill>
                <a:latin typeface="Times New Roman"/>
                <a:cs typeface="Calibri"/>
              </a:rPr>
              <a:t>Master 2 </a:t>
            </a:r>
            <a:r>
              <a:rPr lang="fr-FR" sz="2800" b="1" err="1">
                <a:solidFill>
                  <a:schemeClr val="tx1"/>
                </a:solidFill>
                <a:latin typeface="Times New Roman"/>
                <a:cs typeface="Calibri"/>
              </a:rPr>
              <a:t>Econometrics</a:t>
            </a:r>
            <a:r>
              <a:rPr lang="fr-FR" sz="2800" b="1">
                <a:solidFill>
                  <a:schemeClr val="tx1"/>
                </a:solidFill>
                <a:latin typeface="Times New Roman"/>
                <a:cs typeface="Calibri"/>
              </a:rPr>
              <a:t>, Big Data and </a:t>
            </a:r>
            <a:r>
              <a:rPr lang="fr-FR" sz="2800" b="1" err="1">
                <a:solidFill>
                  <a:schemeClr val="tx1"/>
                </a:solidFill>
                <a:latin typeface="Times New Roman"/>
                <a:cs typeface="Calibri"/>
              </a:rPr>
              <a:t>Statistics</a:t>
            </a:r>
            <a:r>
              <a:rPr lang="fr-FR" sz="2800" b="1">
                <a:solidFill>
                  <a:schemeClr val="tx1"/>
                </a:solidFill>
                <a:latin typeface="Times New Roman"/>
                <a:cs typeface="Calibri"/>
              </a:rPr>
              <a:t> Track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257E55-A02E-A869-278D-CE79A916E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DF91B69-916D-375D-0CA3-14879B6FF287}"/>
              </a:ext>
            </a:extLst>
          </p:cNvPr>
          <p:cNvSpPr/>
          <p:nvPr/>
        </p:nvSpPr>
        <p:spPr>
          <a:xfrm rot="-7991791" flipH="1">
            <a:off x="16088477" y="209233"/>
            <a:ext cx="2140486" cy="2204620"/>
          </a:xfrm>
          <a:custGeom>
            <a:avLst/>
            <a:gdLst/>
            <a:ahLst/>
            <a:cxnLst/>
            <a:rect l="l" t="t" r="r" b="b"/>
            <a:pathLst>
              <a:path w="2140486" h="2204620">
                <a:moveTo>
                  <a:pt x="2140486" y="0"/>
                </a:moveTo>
                <a:lnTo>
                  <a:pt x="0" y="0"/>
                </a:lnTo>
                <a:lnTo>
                  <a:pt x="0" y="2204621"/>
                </a:lnTo>
                <a:lnTo>
                  <a:pt x="2140486" y="2204621"/>
                </a:lnTo>
                <a:lnTo>
                  <a:pt x="214048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639EACFD-5F32-B910-CBB1-2507C4D6CB8D}"/>
              </a:ext>
            </a:extLst>
          </p:cNvPr>
          <p:cNvSpPr/>
          <p:nvPr/>
        </p:nvSpPr>
        <p:spPr>
          <a:xfrm>
            <a:off x="-2025926" y="-911965"/>
            <a:ext cx="4656753" cy="3329578"/>
          </a:xfrm>
          <a:custGeom>
            <a:avLst/>
            <a:gdLst/>
            <a:ahLst/>
            <a:cxnLst/>
            <a:rect l="l" t="t" r="r" b="b"/>
            <a:pathLst>
              <a:path w="4656753" h="3329578">
                <a:moveTo>
                  <a:pt x="0" y="0"/>
                </a:moveTo>
                <a:lnTo>
                  <a:pt x="4656753" y="0"/>
                </a:lnTo>
                <a:lnTo>
                  <a:pt x="4656753" y="3329578"/>
                </a:lnTo>
                <a:lnTo>
                  <a:pt x="0" y="33295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0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108227E3-8DCE-FBC7-AE0B-B6B371DBB979}"/>
              </a:ext>
            </a:extLst>
          </p:cNvPr>
          <p:cNvSpPr/>
          <p:nvPr/>
        </p:nvSpPr>
        <p:spPr>
          <a:xfrm>
            <a:off x="439972" y="-911965"/>
            <a:ext cx="1363027" cy="4114800"/>
          </a:xfrm>
          <a:custGeom>
            <a:avLst/>
            <a:gdLst/>
            <a:ahLst/>
            <a:cxnLst/>
            <a:rect l="l" t="t" r="r" b="b"/>
            <a:pathLst>
              <a:path w="1363027" h="4114800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5286FDD3-05A8-E84C-3F2F-FA095A53F062}"/>
              </a:ext>
            </a:extLst>
          </p:cNvPr>
          <p:cNvSpPr/>
          <p:nvPr/>
        </p:nvSpPr>
        <p:spPr>
          <a:xfrm>
            <a:off x="16064008" y="6773325"/>
            <a:ext cx="2223992" cy="3030994"/>
          </a:xfrm>
          <a:custGeom>
            <a:avLst/>
            <a:gdLst/>
            <a:ahLst/>
            <a:cxnLst/>
            <a:rect l="l" t="t" r="r" b="b"/>
            <a:pathLst>
              <a:path w="2223992" h="3030994">
                <a:moveTo>
                  <a:pt x="0" y="0"/>
                </a:moveTo>
                <a:lnTo>
                  <a:pt x="2223992" y="0"/>
                </a:lnTo>
                <a:lnTo>
                  <a:pt x="2223992" y="3030994"/>
                </a:lnTo>
                <a:lnTo>
                  <a:pt x="0" y="30309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9250F939-6165-A1F1-6216-5FFD0AFE7D02}"/>
              </a:ext>
            </a:extLst>
          </p:cNvPr>
          <p:cNvSpPr/>
          <p:nvPr/>
        </p:nvSpPr>
        <p:spPr>
          <a:xfrm>
            <a:off x="15622541" y="7902430"/>
            <a:ext cx="2071092" cy="2711741"/>
          </a:xfrm>
          <a:custGeom>
            <a:avLst/>
            <a:gdLst/>
            <a:ahLst/>
            <a:cxnLst/>
            <a:rect l="l" t="t" r="r" b="b"/>
            <a:pathLst>
              <a:path w="2071092" h="2711741">
                <a:moveTo>
                  <a:pt x="0" y="0"/>
                </a:moveTo>
                <a:lnTo>
                  <a:pt x="2071092" y="0"/>
                </a:lnTo>
                <a:lnTo>
                  <a:pt x="2071092" y="2711740"/>
                </a:lnTo>
                <a:lnTo>
                  <a:pt x="0" y="27117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A26A7DA8-E04A-C5CE-5204-1070C932514A}"/>
              </a:ext>
            </a:extLst>
          </p:cNvPr>
          <p:cNvSpPr txBox="1"/>
          <p:nvPr/>
        </p:nvSpPr>
        <p:spPr>
          <a:xfrm>
            <a:off x="4110272" y="347976"/>
            <a:ext cx="10559537" cy="917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799"/>
              </a:lnSpc>
            </a:pPr>
            <a:r>
              <a:rPr lang="en-US" sz="5550" spc="250">
                <a:solidFill>
                  <a:srgbClr val="414B3B"/>
                </a:solidFill>
                <a:latin typeface="Times New Roman"/>
                <a:cs typeface="Times New Roman"/>
              </a:rPr>
              <a:t>Deep Learning Model</a:t>
            </a:r>
            <a:endParaRPr lang="en-US" sz="5571" spc="250" err="1">
              <a:solidFill>
                <a:srgbClr val="414B3B"/>
              </a:solidFill>
              <a:latin typeface="Times New Roman"/>
              <a:cs typeface="Times New Roman"/>
            </a:endParaRP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DDA30229-1802-276A-81D7-D4F4278B457A}"/>
              </a:ext>
            </a:extLst>
          </p:cNvPr>
          <p:cNvSpPr txBox="1"/>
          <p:nvPr/>
        </p:nvSpPr>
        <p:spPr>
          <a:xfrm>
            <a:off x="2124075" y="1959418"/>
            <a:ext cx="13707471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2800" spc="250">
                <a:latin typeface="Calibri"/>
                <a:ea typeface="+mn-lt"/>
                <a:cs typeface="Times New Roman"/>
              </a:rPr>
              <a:t>We implement a deep learning model for classification with four layers comprising 128, 64, 32, and 7 neurons, respectively. Two activation functions are employed: </a:t>
            </a:r>
            <a:r>
              <a:rPr lang="en-US" sz="2800" b="1" spc="250" err="1">
                <a:latin typeface="Calibri"/>
                <a:ea typeface="+mn-lt"/>
                <a:cs typeface="Times New Roman"/>
              </a:rPr>
              <a:t>ReLU</a:t>
            </a:r>
            <a:r>
              <a:rPr lang="en-US" sz="2800" spc="250">
                <a:latin typeface="Calibri"/>
                <a:ea typeface="+mn-lt"/>
                <a:cs typeface="Times New Roman"/>
              </a:rPr>
              <a:t> and </a:t>
            </a:r>
            <a:r>
              <a:rPr lang="en-US" sz="2800" b="1" spc="250">
                <a:latin typeface="Calibri"/>
                <a:ea typeface="+mn-lt"/>
                <a:cs typeface="Times New Roman"/>
              </a:rPr>
              <a:t>linear</a:t>
            </a:r>
            <a:r>
              <a:rPr lang="en-US" sz="2800" spc="250">
                <a:latin typeface="Calibri"/>
                <a:ea typeface="+mn-lt"/>
                <a:cs typeface="Times New Roman"/>
              </a:rPr>
              <a:t>.</a:t>
            </a:r>
            <a:endParaRPr lang="fr-FR">
              <a:latin typeface="Calibri"/>
            </a:endParaRPr>
          </a:p>
        </p:txBody>
      </p:sp>
      <p:pic>
        <p:nvPicPr>
          <p:cNvPr id="11" name="Image 10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B64986D7-E872-D188-2310-C05B76DA8E9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48031" y="3724275"/>
            <a:ext cx="6528215" cy="4581057"/>
          </a:xfrm>
          <a:prstGeom prst="rect">
            <a:avLst/>
          </a:prstGeom>
        </p:spPr>
      </p:pic>
      <p:pic>
        <p:nvPicPr>
          <p:cNvPr id="12" name="Image 11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BF081861-8AF9-620D-74E1-AECD9E2840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17948" y="3724275"/>
            <a:ext cx="6660004" cy="4599794"/>
          </a:xfrm>
          <a:prstGeom prst="rect">
            <a:avLst/>
          </a:prstGeom>
        </p:spPr>
      </p:pic>
      <p:sp>
        <p:nvSpPr>
          <p:cNvPr id="13" name="TextBox 13">
            <a:extLst>
              <a:ext uri="{FF2B5EF4-FFF2-40B4-BE49-F238E27FC236}">
                <a16:creationId xmlns:a16="http://schemas.microsoft.com/office/drawing/2014/main" id="{A23AA0E7-6B43-52A6-F222-FFBA5655CD35}"/>
              </a:ext>
            </a:extLst>
          </p:cNvPr>
          <p:cNvSpPr txBox="1"/>
          <p:nvPr/>
        </p:nvSpPr>
        <p:spPr>
          <a:xfrm>
            <a:off x="3864231" y="8355662"/>
            <a:ext cx="10559537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799"/>
              </a:lnSpc>
            </a:pPr>
            <a:r>
              <a:rPr lang="en-US" sz="3200" spc="250">
                <a:solidFill>
                  <a:srgbClr val="414B3B"/>
                </a:solidFill>
                <a:latin typeface="Times New Roman"/>
                <a:cs typeface="Times New Roman"/>
              </a:rPr>
              <a:t>Test Accuracy: 0.9192</a:t>
            </a:r>
            <a:endParaRPr lang="en-US" sz="3200" spc="250" err="1">
              <a:solidFill>
                <a:srgbClr val="414B3B"/>
              </a:solidFill>
              <a:latin typeface="Times New Roman"/>
              <a:cs typeface="Times New Roman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3CF2C04-64B2-08B8-C4F1-44B433AA6ABC}"/>
              </a:ext>
            </a:extLst>
          </p:cNvPr>
          <p:cNvSpPr txBox="1"/>
          <p:nvPr/>
        </p:nvSpPr>
        <p:spPr>
          <a:xfrm>
            <a:off x="9143999" y="9542709"/>
            <a:ext cx="58783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83181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9CEB4A-6112-E8A5-4D79-0239E89CD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4CC9551-E2E1-CAF1-2033-C0287B17B85D}"/>
              </a:ext>
            </a:extLst>
          </p:cNvPr>
          <p:cNvSpPr/>
          <p:nvPr/>
        </p:nvSpPr>
        <p:spPr>
          <a:xfrm rot="-7991791" flipH="1">
            <a:off x="16088477" y="209233"/>
            <a:ext cx="2140486" cy="2204620"/>
          </a:xfrm>
          <a:custGeom>
            <a:avLst/>
            <a:gdLst/>
            <a:ahLst/>
            <a:cxnLst/>
            <a:rect l="l" t="t" r="r" b="b"/>
            <a:pathLst>
              <a:path w="2140486" h="2204620">
                <a:moveTo>
                  <a:pt x="2140486" y="0"/>
                </a:moveTo>
                <a:lnTo>
                  <a:pt x="0" y="0"/>
                </a:lnTo>
                <a:lnTo>
                  <a:pt x="0" y="2204621"/>
                </a:lnTo>
                <a:lnTo>
                  <a:pt x="2140486" y="2204621"/>
                </a:lnTo>
                <a:lnTo>
                  <a:pt x="214048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D2CD5865-B4B3-2FD3-BE73-E67AC900E059}"/>
              </a:ext>
            </a:extLst>
          </p:cNvPr>
          <p:cNvSpPr/>
          <p:nvPr/>
        </p:nvSpPr>
        <p:spPr>
          <a:xfrm>
            <a:off x="-2025926" y="-911965"/>
            <a:ext cx="4656753" cy="3329578"/>
          </a:xfrm>
          <a:custGeom>
            <a:avLst/>
            <a:gdLst/>
            <a:ahLst/>
            <a:cxnLst/>
            <a:rect l="l" t="t" r="r" b="b"/>
            <a:pathLst>
              <a:path w="4656753" h="3329578">
                <a:moveTo>
                  <a:pt x="0" y="0"/>
                </a:moveTo>
                <a:lnTo>
                  <a:pt x="4656753" y="0"/>
                </a:lnTo>
                <a:lnTo>
                  <a:pt x="4656753" y="3329578"/>
                </a:lnTo>
                <a:lnTo>
                  <a:pt x="0" y="33295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0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79384DED-D8B6-5578-4C82-C52C3F6F6148}"/>
              </a:ext>
            </a:extLst>
          </p:cNvPr>
          <p:cNvSpPr/>
          <p:nvPr/>
        </p:nvSpPr>
        <p:spPr>
          <a:xfrm>
            <a:off x="439972" y="-911965"/>
            <a:ext cx="1363027" cy="4114800"/>
          </a:xfrm>
          <a:custGeom>
            <a:avLst/>
            <a:gdLst/>
            <a:ahLst/>
            <a:cxnLst/>
            <a:rect l="l" t="t" r="r" b="b"/>
            <a:pathLst>
              <a:path w="1363027" h="4114800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38EFAEF4-8F0F-304C-C930-F6291772BB95}"/>
              </a:ext>
            </a:extLst>
          </p:cNvPr>
          <p:cNvSpPr/>
          <p:nvPr/>
        </p:nvSpPr>
        <p:spPr>
          <a:xfrm>
            <a:off x="16064008" y="6773325"/>
            <a:ext cx="2223992" cy="3030994"/>
          </a:xfrm>
          <a:custGeom>
            <a:avLst/>
            <a:gdLst/>
            <a:ahLst/>
            <a:cxnLst/>
            <a:rect l="l" t="t" r="r" b="b"/>
            <a:pathLst>
              <a:path w="2223992" h="3030994">
                <a:moveTo>
                  <a:pt x="0" y="0"/>
                </a:moveTo>
                <a:lnTo>
                  <a:pt x="2223992" y="0"/>
                </a:lnTo>
                <a:lnTo>
                  <a:pt x="2223992" y="3030994"/>
                </a:lnTo>
                <a:lnTo>
                  <a:pt x="0" y="30309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9DC68CC3-651A-96F7-8B29-E22305C5C420}"/>
              </a:ext>
            </a:extLst>
          </p:cNvPr>
          <p:cNvSpPr/>
          <p:nvPr/>
        </p:nvSpPr>
        <p:spPr>
          <a:xfrm>
            <a:off x="15622541" y="7902430"/>
            <a:ext cx="2071092" cy="2711741"/>
          </a:xfrm>
          <a:custGeom>
            <a:avLst/>
            <a:gdLst/>
            <a:ahLst/>
            <a:cxnLst/>
            <a:rect l="l" t="t" r="r" b="b"/>
            <a:pathLst>
              <a:path w="2071092" h="2711741">
                <a:moveTo>
                  <a:pt x="0" y="0"/>
                </a:moveTo>
                <a:lnTo>
                  <a:pt x="2071092" y="0"/>
                </a:lnTo>
                <a:lnTo>
                  <a:pt x="2071092" y="2711740"/>
                </a:lnTo>
                <a:lnTo>
                  <a:pt x="0" y="27117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800CEBB3-C0D8-56D3-D1CF-C02B535B1963}"/>
              </a:ext>
            </a:extLst>
          </p:cNvPr>
          <p:cNvSpPr txBox="1"/>
          <p:nvPr/>
        </p:nvSpPr>
        <p:spPr>
          <a:xfrm>
            <a:off x="2442617" y="347976"/>
            <a:ext cx="13932323" cy="17081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5550" spc="250" dirty="0">
                <a:solidFill>
                  <a:srgbClr val="414B3B"/>
                </a:solidFill>
                <a:latin typeface="Times New Roman"/>
                <a:cs typeface="Times New Roman"/>
              </a:rPr>
              <a:t>SHAPLEY VALUES with Random Forest Classifier</a:t>
            </a:r>
            <a:endParaRPr lang="fr-FR" dirty="0"/>
          </a:p>
        </p:txBody>
      </p:sp>
      <p:pic>
        <p:nvPicPr>
          <p:cNvPr id="8" name="Image 7" descr="Une image contenant texte, capture d’écran, ligne, nombre&#10;&#10;Description générée automatiquement">
            <a:extLst>
              <a:ext uri="{FF2B5EF4-FFF2-40B4-BE49-F238E27FC236}">
                <a16:creationId xmlns:a16="http://schemas.microsoft.com/office/drawing/2014/main" id="{F40B02AD-0CA0-9107-BA8B-4EA94EFD106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7602" y="3305096"/>
            <a:ext cx="7439960" cy="6749789"/>
          </a:xfrm>
          <a:prstGeom prst="rect">
            <a:avLst/>
          </a:prstGeom>
        </p:spPr>
      </p:pic>
      <p:pic>
        <p:nvPicPr>
          <p:cNvPr id="11" name="Image 10" descr="Une image contenant texte, capture d’écran, Caractère coloré, diagramme&#10;&#10;Description générée automatiquement">
            <a:extLst>
              <a:ext uri="{FF2B5EF4-FFF2-40B4-BE49-F238E27FC236}">
                <a16:creationId xmlns:a16="http://schemas.microsoft.com/office/drawing/2014/main" id="{97A467E5-5CBA-44BC-0FE3-22267140459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05850" y="3296197"/>
            <a:ext cx="6928578" cy="663642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E7BA69F-356D-4D63-D161-67225C0192FD}"/>
              </a:ext>
            </a:extLst>
          </p:cNvPr>
          <p:cNvSpPr/>
          <p:nvPr/>
        </p:nvSpPr>
        <p:spPr>
          <a:xfrm>
            <a:off x="1686393" y="2421847"/>
            <a:ext cx="15346178" cy="880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sz="3200" b="1" err="1">
                <a:solidFill>
                  <a:schemeClr val="tx1"/>
                </a:solidFill>
                <a:latin typeface="Calibri"/>
                <a:cs typeface="Calibri"/>
              </a:rPr>
              <a:t>Extent</a:t>
            </a:r>
            <a:r>
              <a:rPr lang="fr-FR" sz="3200">
                <a:solidFill>
                  <a:schemeClr val="tx1"/>
                </a:solidFill>
                <a:latin typeface="Calibri"/>
                <a:cs typeface="Calibri"/>
              </a:rPr>
              <a:t>, </a:t>
            </a:r>
            <a:r>
              <a:rPr lang="fr-FR" sz="3200" b="1" err="1">
                <a:solidFill>
                  <a:schemeClr val="tx1"/>
                </a:solidFill>
                <a:latin typeface="Calibri"/>
                <a:cs typeface="Calibri"/>
              </a:rPr>
              <a:t>Solidity</a:t>
            </a:r>
            <a:r>
              <a:rPr lang="fr-FR" sz="3200">
                <a:solidFill>
                  <a:schemeClr val="tx1"/>
                </a:solidFill>
                <a:latin typeface="Calibri"/>
                <a:cs typeface="Calibri"/>
              </a:rPr>
              <a:t>, </a:t>
            </a:r>
            <a:r>
              <a:rPr lang="fr-FR" sz="3200" b="1">
                <a:solidFill>
                  <a:schemeClr val="tx1"/>
                </a:solidFill>
                <a:latin typeface="Calibri"/>
                <a:cs typeface="Calibri"/>
              </a:rPr>
              <a:t>ShapeFactor2 </a:t>
            </a:r>
            <a:r>
              <a:rPr lang="fr-FR" sz="3200">
                <a:solidFill>
                  <a:schemeClr val="tx1"/>
                </a:solidFill>
                <a:latin typeface="Calibri"/>
                <a:cs typeface="Calibri"/>
              </a:rPr>
              <a:t>have </a:t>
            </a:r>
            <a:r>
              <a:rPr lang="fr-FR" sz="3200" err="1">
                <a:solidFill>
                  <a:schemeClr val="tx1"/>
                </a:solidFill>
                <a:latin typeface="Calibri"/>
                <a:cs typeface="Calibri"/>
              </a:rPr>
              <a:t>very</a:t>
            </a:r>
            <a:r>
              <a:rPr lang="fr-FR" sz="320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fr-FR" sz="3200" err="1">
                <a:solidFill>
                  <a:schemeClr val="tx1"/>
                </a:solidFill>
                <a:latin typeface="Calibri"/>
                <a:cs typeface="Calibri"/>
              </a:rPr>
              <a:t>little</a:t>
            </a:r>
            <a:r>
              <a:rPr lang="fr-FR" sz="3200">
                <a:solidFill>
                  <a:schemeClr val="tx1"/>
                </a:solidFill>
                <a:latin typeface="Calibri"/>
                <a:cs typeface="Calibri"/>
              </a:rPr>
              <a:t> impact on the </a:t>
            </a:r>
            <a:r>
              <a:rPr lang="fr-FR" sz="3200" err="1">
                <a:solidFill>
                  <a:schemeClr val="tx1"/>
                </a:solidFill>
                <a:latin typeface="Calibri"/>
                <a:cs typeface="Calibri"/>
              </a:rPr>
              <a:t>model's</a:t>
            </a:r>
            <a:r>
              <a:rPr lang="fr-FR" sz="3200">
                <a:solidFill>
                  <a:schemeClr val="tx1"/>
                </a:solidFill>
                <a:latin typeface="Calibri"/>
                <a:cs typeface="Calibri"/>
              </a:rPr>
              <a:t> output.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B20F30C-5BDA-29A3-FE4C-6181540360B5}"/>
              </a:ext>
            </a:extLst>
          </p:cNvPr>
          <p:cNvSpPr txBox="1"/>
          <p:nvPr/>
        </p:nvSpPr>
        <p:spPr>
          <a:xfrm>
            <a:off x="8276270" y="9677414"/>
            <a:ext cx="58783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002116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376441-0B5F-262E-624B-0C9C846DC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8B3615B-EBC5-177F-1D12-2C1C2BDD0338}"/>
              </a:ext>
            </a:extLst>
          </p:cNvPr>
          <p:cNvSpPr/>
          <p:nvPr/>
        </p:nvSpPr>
        <p:spPr>
          <a:xfrm rot="-7991791" flipH="1">
            <a:off x="16088477" y="209233"/>
            <a:ext cx="2140486" cy="2204620"/>
          </a:xfrm>
          <a:custGeom>
            <a:avLst/>
            <a:gdLst/>
            <a:ahLst/>
            <a:cxnLst/>
            <a:rect l="l" t="t" r="r" b="b"/>
            <a:pathLst>
              <a:path w="2140486" h="2204620">
                <a:moveTo>
                  <a:pt x="2140486" y="0"/>
                </a:moveTo>
                <a:lnTo>
                  <a:pt x="0" y="0"/>
                </a:lnTo>
                <a:lnTo>
                  <a:pt x="0" y="2204621"/>
                </a:lnTo>
                <a:lnTo>
                  <a:pt x="2140486" y="2204621"/>
                </a:lnTo>
                <a:lnTo>
                  <a:pt x="214048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C69297E6-723C-6322-A92E-40D65F41AFB7}"/>
              </a:ext>
            </a:extLst>
          </p:cNvPr>
          <p:cNvSpPr/>
          <p:nvPr/>
        </p:nvSpPr>
        <p:spPr>
          <a:xfrm>
            <a:off x="-2025926" y="-911965"/>
            <a:ext cx="4656753" cy="3329578"/>
          </a:xfrm>
          <a:custGeom>
            <a:avLst/>
            <a:gdLst/>
            <a:ahLst/>
            <a:cxnLst/>
            <a:rect l="l" t="t" r="r" b="b"/>
            <a:pathLst>
              <a:path w="4656753" h="3329578">
                <a:moveTo>
                  <a:pt x="0" y="0"/>
                </a:moveTo>
                <a:lnTo>
                  <a:pt x="4656753" y="0"/>
                </a:lnTo>
                <a:lnTo>
                  <a:pt x="4656753" y="3329578"/>
                </a:lnTo>
                <a:lnTo>
                  <a:pt x="0" y="33295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0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DCC6041-18BD-FD34-1C0C-48CADFD22904}"/>
              </a:ext>
            </a:extLst>
          </p:cNvPr>
          <p:cNvSpPr/>
          <p:nvPr/>
        </p:nvSpPr>
        <p:spPr>
          <a:xfrm>
            <a:off x="439972" y="-911965"/>
            <a:ext cx="1363027" cy="4114800"/>
          </a:xfrm>
          <a:custGeom>
            <a:avLst/>
            <a:gdLst/>
            <a:ahLst/>
            <a:cxnLst/>
            <a:rect l="l" t="t" r="r" b="b"/>
            <a:pathLst>
              <a:path w="1363027" h="4114800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BACEEFA-A00F-6B86-22F3-ECB5D9C2EEA9}"/>
              </a:ext>
            </a:extLst>
          </p:cNvPr>
          <p:cNvSpPr/>
          <p:nvPr/>
        </p:nvSpPr>
        <p:spPr>
          <a:xfrm>
            <a:off x="16064008" y="6773325"/>
            <a:ext cx="2223992" cy="3030994"/>
          </a:xfrm>
          <a:custGeom>
            <a:avLst/>
            <a:gdLst/>
            <a:ahLst/>
            <a:cxnLst/>
            <a:rect l="l" t="t" r="r" b="b"/>
            <a:pathLst>
              <a:path w="2223992" h="3030994">
                <a:moveTo>
                  <a:pt x="0" y="0"/>
                </a:moveTo>
                <a:lnTo>
                  <a:pt x="2223992" y="0"/>
                </a:lnTo>
                <a:lnTo>
                  <a:pt x="2223992" y="3030994"/>
                </a:lnTo>
                <a:lnTo>
                  <a:pt x="0" y="30309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128EEDA8-6E90-8690-8B29-7616671657CA}"/>
              </a:ext>
            </a:extLst>
          </p:cNvPr>
          <p:cNvSpPr/>
          <p:nvPr/>
        </p:nvSpPr>
        <p:spPr>
          <a:xfrm>
            <a:off x="15622541" y="7902430"/>
            <a:ext cx="2071092" cy="2711741"/>
          </a:xfrm>
          <a:custGeom>
            <a:avLst/>
            <a:gdLst/>
            <a:ahLst/>
            <a:cxnLst/>
            <a:rect l="l" t="t" r="r" b="b"/>
            <a:pathLst>
              <a:path w="2071092" h="2711741">
                <a:moveTo>
                  <a:pt x="0" y="0"/>
                </a:moveTo>
                <a:lnTo>
                  <a:pt x="2071092" y="0"/>
                </a:lnTo>
                <a:lnTo>
                  <a:pt x="2071092" y="2711740"/>
                </a:lnTo>
                <a:lnTo>
                  <a:pt x="0" y="27117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12804523-3B2B-57BB-7B28-0CC7BB980DC7}"/>
              </a:ext>
            </a:extLst>
          </p:cNvPr>
          <p:cNvSpPr txBox="1"/>
          <p:nvPr/>
        </p:nvSpPr>
        <p:spPr>
          <a:xfrm>
            <a:off x="4110272" y="347976"/>
            <a:ext cx="10559537" cy="917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799"/>
              </a:lnSpc>
            </a:pPr>
            <a:r>
              <a:rPr lang="en-US" sz="5550" spc="250">
                <a:solidFill>
                  <a:srgbClr val="414B3B"/>
                </a:solidFill>
                <a:latin typeface="Times New Roman"/>
                <a:cs typeface="Times New Roman"/>
              </a:rPr>
              <a:t>Final Model and Conclusion</a:t>
            </a:r>
            <a:endParaRPr lang="en-US" sz="5571" spc="250" err="1">
              <a:solidFill>
                <a:srgbClr val="414B3B"/>
              </a:solidFill>
              <a:latin typeface="Times New Roman"/>
              <a:cs typeface="Times New Roman"/>
            </a:endParaRPr>
          </a:p>
        </p:txBody>
      </p:sp>
      <p:pic>
        <p:nvPicPr>
          <p:cNvPr id="8" name="Image 7" descr="Une image contenant texte, capture d’écran, carré, Rectangle&#10;&#10;Description générée automatiquement">
            <a:extLst>
              <a:ext uri="{FF2B5EF4-FFF2-40B4-BE49-F238E27FC236}">
                <a16:creationId xmlns:a16="http://schemas.microsoft.com/office/drawing/2014/main" id="{36410F47-115B-7B59-1820-792C3059815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74024" y="2577450"/>
            <a:ext cx="6033853" cy="5525592"/>
          </a:xfrm>
          <a:prstGeom prst="rect">
            <a:avLst/>
          </a:prstGeom>
        </p:spPr>
      </p:pic>
      <p:sp>
        <p:nvSpPr>
          <p:cNvPr id="11" name="TextBox 13">
            <a:extLst>
              <a:ext uri="{FF2B5EF4-FFF2-40B4-BE49-F238E27FC236}">
                <a16:creationId xmlns:a16="http://schemas.microsoft.com/office/drawing/2014/main" id="{0CF07190-253F-697F-9D9A-63CF0F2F5567}"/>
              </a:ext>
            </a:extLst>
          </p:cNvPr>
          <p:cNvSpPr txBox="1"/>
          <p:nvPr/>
        </p:nvSpPr>
        <p:spPr>
          <a:xfrm>
            <a:off x="1708421" y="4281725"/>
            <a:ext cx="8179847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200" spc="250">
                <a:latin typeface="Calibri"/>
                <a:ea typeface="+mn-lt"/>
                <a:cs typeface="Times New Roman"/>
              </a:rPr>
              <a:t>Perform Random Forest without non-significant features and accuracy is increased by </a:t>
            </a:r>
            <a:r>
              <a:rPr lang="en-US" sz="3200" b="1" spc="250">
                <a:latin typeface="Calibri"/>
                <a:ea typeface="+mn-lt"/>
                <a:cs typeface="Times New Roman"/>
              </a:rPr>
              <a:t>3.37%</a:t>
            </a:r>
            <a:r>
              <a:rPr lang="en-US" sz="3200" spc="250">
                <a:latin typeface="Calibri"/>
                <a:ea typeface="+mn-lt"/>
                <a:cs typeface="Times New Roman"/>
              </a:rPr>
              <a:t> </a:t>
            </a:r>
            <a:r>
              <a:rPr lang="en-US" sz="3200" spc="250" err="1">
                <a:latin typeface="Calibri"/>
                <a:ea typeface="+mn-lt"/>
                <a:cs typeface="Times New Roman"/>
              </a:rPr>
              <a:t>i.e</a:t>
            </a:r>
            <a:r>
              <a:rPr lang="en-US" sz="3200" spc="250">
                <a:latin typeface="Calibri"/>
                <a:ea typeface="+mn-lt"/>
                <a:cs typeface="Times New Roman"/>
              </a:rPr>
              <a:t> </a:t>
            </a:r>
            <a:r>
              <a:rPr lang="en-US" sz="3200" b="1" spc="250">
                <a:latin typeface="Calibri"/>
                <a:ea typeface="+mn-lt"/>
                <a:cs typeface="Times New Roman"/>
              </a:rPr>
              <a:t>0.9509. </a:t>
            </a:r>
            <a:r>
              <a:rPr lang="en-US" sz="3200" spc="250">
                <a:latin typeface="Calibri"/>
                <a:ea typeface="+mn-lt"/>
                <a:cs typeface="Times New Roman"/>
              </a:rPr>
              <a:t>(Test set is 30% of our data)</a:t>
            </a:r>
            <a:endParaRPr lang="fr-FR" sz="3200">
              <a:latin typeface="Calibri"/>
              <a:cs typeface="Calibri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A09E640-F249-53CB-0D64-C07633F0A02C}"/>
              </a:ext>
            </a:extLst>
          </p:cNvPr>
          <p:cNvSpPr txBox="1"/>
          <p:nvPr/>
        </p:nvSpPr>
        <p:spPr>
          <a:xfrm>
            <a:off x="8850085" y="9542709"/>
            <a:ext cx="58783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5180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3892984">
            <a:off x="6566210" y="4927470"/>
            <a:ext cx="4508048" cy="4659482"/>
          </a:xfrm>
          <a:custGeom>
            <a:avLst/>
            <a:gdLst/>
            <a:ahLst/>
            <a:cxnLst/>
            <a:rect l="l" t="t" r="r" b="b"/>
            <a:pathLst>
              <a:path w="4508048" h="4659482">
                <a:moveTo>
                  <a:pt x="0" y="0"/>
                </a:moveTo>
                <a:lnTo>
                  <a:pt x="4508049" y="0"/>
                </a:lnTo>
                <a:lnTo>
                  <a:pt x="4508049" y="4659481"/>
                </a:lnTo>
                <a:lnTo>
                  <a:pt x="0" y="46594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 rot="-7991791" flipH="1">
            <a:off x="16088477" y="209233"/>
            <a:ext cx="2140486" cy="2204620"/>
          </a:xfrm>
          <a:custGeom>
            <a:avLst/>
            <a:gdLst/>
            <a:ahLst/>
            <a:cxnLst/>
            <a:rect l="l" t="t" r="r" b="b"/>
            <a:pathLst>
              <a:path w="2140486" h="2204620">
                <a:moveTo>
                  <a:pt x="2140486" y="0"/>
                </a:moveTo>
                <a:lnTo>
                  <a:pt x="0" y="0"/>
                </a:lnTo>
                <a:lnTo>
                  <a:pt x="0" y="2204621"/>
                </a:lnTo>
                <a:lnTo>
                  <a:pt x="2140486" y="2204621"/>
                </a:lnTo>
                <a:lnTo>
                  <a:pt x="214048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-2025926" y="-911965"/>
            <a:ext cx="4656753" cy="3329578"/>
          </a:xfrm>
          <a:custGeom>
            <a:avLst/>
            <a:gdLst/>
            <a:ahLst/>
            <a:cxnLst/>
            <a:rect l="l" t="t" r="r" b="b"/>
            <a:pathLst>
              <a:path w="4656753" h="3329578">
                <a:moveTo>
                  <a:pt x="0" y="0"/>
                </a:moveTo>
                <a:lnTo>
                  <a:pt x="4656753" y="0"/>
                </a:lnTo>
                <a:lnTo>
                  <a:pt x="4656753" y="3329578"/>
                </a:lnTo>
                <a:lnTo>
                  <a:pt x="0" y="33295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0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>
            <a:off x="439972" y="-911965"/>
            <a:ext cx="1363027" cy="4114800"/>
          </a:xfrm>
          <a:custGeom>
            <a:avLst/>
            <a:gdLst/>
            <a:ahLst/>
            <a:cxnLst/>
            <a:rect l="l" t="t" r="r" b="b"/>
            <a:pathLst>
              <a:path w="1363027" h="4114800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Freeform 8"/>
          <p:cNvSpPr/>
          <p:nvPr/>
        </p:nvSpPr>
        <p:spPr>
          <a:xfrm>
            <a:off x="16064008" y="6773325"/>
            <a:ext cx="2223992" cy="3030994"/>
          </a:xfrm>
          <a:custGeom>
            <a:avLst/>
            <a:gdLst/>
            <a:ahLst/>
            <a:cxnLst/>
            <a:rect l="l" t="t" r="r" b="b"/>
            <a:pathLst>
              <a:path w="2223992" h="3030994">
                <a:moveTo>
                  <a:pt x="0" y="0"/>
                </a:moveTo>
                <a:lnTo>
                  <a:pt x="2223992" y="0"/>
                </a:lnTo>
                <a:lnTo>
                  <a:pt x="2223992" y="3030994"/>
                </a:lnTo>
                <a:lnTo>
                  <a:pt x="0" y="303099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Freeform 9"/>
          <p:cNvSpPr/>
          <p:nvPr/>
        </p:nvSpPr>
        <p:spPr>
          <a:xfrm>
            <a:off x="15622541" y="7902430"/>
            <a:ext cx="2071092" cy="2711741"/>
          </a:xfrm>
          <a:custGeom>
            <a:avLst/>
            <a:gdLst/>
            <a:ahLst/>
            <a:cxnLst/>
            <a:rect l="l" t="t" r="r" b="b"/>
            <a:pathLst>
              <a:path w="2071092" h="2711741">
                <a:moveTo>
                  <a:pt x="0" y="0"/>
                </a:moveTo>
                <a:lnTo>
                  <a:pt x="2071092" y="0"/>
                </a:lnTo>
                <a:lnTo>
                  <a:pt x="2071092" y="2711740"/>
                </a:lnTo>
                <a:lnTo>
                  <a:pt x="0" y="271174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Freeform 10"/>
          <p:cNvSpPr/>
          <p:nvPr/>
        </p:nvSpPr>
        <p:spPr>
          <a:xfrm>
            <a:off x="12197408" y="6272421"/>
            <a:ext cx="1288048" cy="1109331"/>
          </a:xfrm>
          <a:custGeom>
            <a:avLst/>
            <a:gdLst/>
            <a:ahLst/>
            <a:cxnLst/>
            <a:rect l="l" t="t" r="r" b="b"/>
            <a:pathLst>
              <a:path w="1288048" h="1109331">
                <a:moveTo>
                  <a:pt x="0" y="0"/>
                </a:moveTo>
                <a:lnTo>
                  <a:pt x="1288048" y="0"/>
                </a:lnTo>
                <a:lnTo>
                  <a:pt x="1288048" y="1109331"/>
                </a:lnTo>
                <a:lnTo>
                  <a:pt x="0" y="110933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>
          <a:xfrm flipH="1">
            <a:off x="4802544" y="6272421"/>
            <a:ext cx="1288048" cy="1109331"/>
          </a:xfrm>
          <a:custGeom>
            <a:avLst/>
            <a:gdLst/>
            <a:ahLst/>
            <a:cxnLst/>
            <a:rect l="l" t="t" r="r" b="b"/>
            <a:pathLst>
              <a:path w="1288048" h="1109331">
                <a:moveTo>
                  <a:pt x="1288048" y="0"/>
                </a:moveTo>
                <a:lnTo>
                  <a:pt x="0" y="0"/>
                </a:lnTo>
                <a:lnTo>
                  <a:pt x="0" y="1109331"/>
                </a:lnTo>
                <a:lnTo>
                  <a:pt x="1288048" y="1109331"/>
                </a:lnTo>
                <a:lnTo>
                  <a:pt x="1288048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4" name="TextBox 14"/>
          <p:cNvSpPr txBox="1"/>
          <p:nvPr/>
        </p:nvSpPr>
        <p:spPr>
          <a:xfrm>
            <a:off x="1938591" y="3546718"/>
            <a:ext cx="14410813" cy="1445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45"/>
              </a:lnSpc>
            </a:pPr>
            <a:r>
              <a:rPr lang="en-US" sz="8450" spc="380">
                <a:solidFill>
                  <a:srgbClr val="414B3B"/>
                </a:solidFill>
                <a:latin typeface="Montserrat"/>
              </a:rPr>
              <a:t>THANKS FOR WATCH</a:t>
            </a: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230BEA7E-3F0E-7F9D-50F0-911487ABC41E}"/>
              </a:ext>
            </a:extLst>
          </p:cNvPr>
          <p:cNvSpPr/>
          <p:nvPr/>
        </p:nvSpPr>
        <p:spPr>
          <a:xfrm>
            <a:off x="7439882" y="6565734"/>
            <a:ext cx="3408233" cy="1802103"/>
          </a:xfrm>
          <a:custGeom>
            <a:avLst/>
            <a:gdLst/>
            <a:ahLst/>
            <a:cxnLst/>
            <a:rect l="l" t="t" r="r" b="b"/>
            <a:pathLst>
              <a:path w="3408233" h="1802103">
                <a:moveTo>
                  <a:pt x="0" y="0"/>
                </a:moveTo>
                <a:lnTo>
                  <a:pt x="3408232" y="0"/>
                </a:lnTo>
                <a:lnTo>
                  <a:pt x="3408232" y="1802103"/>
                </a:lnTo>
                <a:lnTo>
                  <a:pt x="0" y="180210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1C6F49-EC0E-5E14-9778-38D1D7270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4CB2A37-80F4-6D90-AB33-CECC8A99A8F7}"/>
              </a:ext>
            </a:extLst>
          </p:cNvPr>
          <p:cNvSpPr/>
          <p:nvPr/>
        </p:nvSpPr>
        <p:spPr>
          <a:xfrm rot="-7991791" flipH="1">
            <a:off x="16088477" y="209233"/>
            <a:ext cx="2140486" cy="2204620"/>
          </a:xfrm>
          <a:custGeom>
            <a:avLst/>
            <a:gdLst/>
            <a:ahLst/>
            <a:cxnLst/>
            <a:rect l="l" t="t" r="r" b="b"/>
            <a:pathLst>
              <a:path w="2140486" h="2204620">
                <a:moveTo>
                  <a:pt x="2140486" y="0"/>
                </a:moveTo>
                <a:lnTo>
                  <a:pt x="0" y="0"/>
                </a:lnTo>
                <a:lnTo>
                  <a:pt x="0" y="2204621"/>
                </a:lnTo>
                <a:lnTo>
                  <a:pt x="2140486" y="2204621"/>
                </a:lnTo>
                <a:lnTo>
                  <a:pt x="214048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524DCA26-4889-E6D9-5AB7-92A8BED51564}"/>
              </a:ext>
            </a:extLst>
          </p:cNvPr>
          <p:cNvSpPr/>
          <p:nvPr/>
        </p:nvSpPr>
        <p:spPr>
          <a:xfrm>
            <a:off x="-2025926" y="-911965"/>
            <a:ext cx="4656753" cy="3329578"/>
          </a:xfrm>
          <a:custGeom>
            <a:avLst/>
            <a:gdLst/>
            <a:ahLst/>
            <a:cxnLst/>
            <a:rect l="l" t="t" r="r" b="b"/>
            <a:pathLst>
              <a:path w="4656753" h="3329578">
                <a:moveTo>
                  <a:pt x="0" y="0"/>
                </a:moveTo>
                <a:lnTo>
                  <a:pt x="4656753" y="0"/>
                </a:lnTo>
                <a:lnTo>
                  <a:pt x="4656753" y="3329578"/>
                </a:lnTo>
                <a:lnTo>
                  <a:pt x="0" y="33295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0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50014372-17A4-0288-EE8D-3FF9F81796AA}"/>
              </a:ext>
            </a:extLst>
          </p:cNvPr>
          <p:cNvSpPr/>
          <p:nvPr/>
        </p:nvSpPr>
        <p:spPr>
          <a:xfrm>
            <a:off x="439972" y="-911965"/>
            <a:ext cx="1363027" cy="4114800"/>
          </a:xfrm>
          <a:custGeom>
            <a:avLst/>
            <a:gdLst/>
            <a:ahLst/>
            <a:cxnLst/>
            <a:rect l="l" t="t" r="r" b="b"/>
            <a:pathLst>
              <a:path w="1363027" h="4114800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60CBB03-7A21-E373-DF0C-C0F8C7739707}"/>
              </a:ext>
            </a:extLst>
          </p:cNvPr>
          <p:cNvSpPr/>
          <p:nvPr/>
        </p:nvSpPr>
        <p:spPr>
          <a:xfrm>
            <a:off x="16064008" y="6773325"/>
            <a:ext cx="2223992" cy="3030994"/>
          </a:xfrm>
          <a:custGeom>
            <a:avLst/>
            <a:gdLst/>
            <a:ahLst/>
            <a:cxnLst/>
            <a:rect l="l" t="t" r="r" b="b"/>
            <a:pathLst>
              <a:path w="2223992" h="3030994">
                <a:moveTo>
                  <a:pt x="0" y="0"/>
                </a:moveTo>
                <a:lnTo>
                  <a:pt x="2223992" y="0"/>
                </a:lnTo>
                <a:lnTo>
                  <a:pt x="2223992" y="3030994"/>
                </a:lnTo>
                <a:lnTo>
                  <a:pt x="0" y="30309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AD252BA0-60F9-7307-96C6-C072F4030D26}"/>
              </a:ext>
            </a:extLst>
          </p:cNvPr>
          <p:cNvSpPr/>
          <p:nvPr/>
        </p:nvSpPr>
        <p:spPr>
          <a:xfrm>
            <a:off x="15622541" y="7902430"/>
            <a:ext cx="2071092" cy="2711741"/>
          </a:xfrm>
          <a:custGeom>
            <a:avLst/>
            <a:gdLst/>
            <a:ahLst/>
            <a:cxnLst/>
            <a:rect l="l" t="t" r="r" b="b"/>
            <a:pathLst>
              <a:path w="2071092" h="2711741">
                <a:moveTo>
                  <a:pt x="0" y="0"/>
                </a:moveTo>
                <a:lnTo>
                  <a:pt x="2071092" y="0"/>
                </a:lnTo>
                <a:lnTo>
                  <a:pt x="2071092" y="2711740"/>
                </a:lnTo>
                <a:lnTo>
                  <a:pt x="0" y="27117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A08CF597-3909-6D98-25A2-8C9B1AAF4548}"/>
              </a:ext>
            </a:extLst>
          </p:cNvPr>
          <p:cNvSpPr/>
          <p:nvPr/>
        </p:nvSpPr>
        <p:spPr>
          <a:xfrm>
            <a:off x="3685601" y="2864574"/>
            <a:ext cx="1642829" cy="91949"/>
          </a:xfrm>
          <a:custGeom>
            <a:avLst/>
            <a:gdLst/>
            <a:ahLst/>
            <a:cxnLst/>
            <a:rect l="l" t="t" r="r" b="b"/>
            <a:pathLst>
              <a:path w="2687831" h="70556">
                <a:moveTo>
                  <a:pt x="0" y="0"/>
                </a:moveTo>
                <a:lnTo>
                  <a:pt x="2687830" y="0"/>
                </a:lnTo>
                <a:lnTo>
                  <a:pt x="2687830" y="70556"/>
                </a:lnTo>
                <a:lnTo>
                  <a:pt x="0" y="7055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10753C4A-80CB-9C3B-C01F-92C34BBCF31B}"/>
              </a:ext>
            </a:extLst>
          </p:cNvPr>
          <p:cNvSpPr txBox="1"/>
          <p:nvPr/>
        </p:nvSpPr>
        <p:spPr>
          <a:xfrm>
            <a:off x="2925349" y="1935641"/>
            <a:ext cx="3027949" cy="85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799"/>
              </a:lnSpc>
            </a:pPr>
            <a:r>
              <a:rPr lang="fr-FR" sz="3600" b="1" i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goal </a:t>
            </a:r>
            <a:endParaRPr lang="en-US" sz="3600" b="1" spc="25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7A29230A-EC4B-5424-3885-A93AEBD524FD}"/>
              </a:ext>
            </a:extLst>
          </p:cNvPr>
          <p:cNvSpPr/>
          <p:nvPr/>
        </p:nvSpPr>
        <p:spPr>
          <a:xfrm>
            <a:off x="4049486" y="6001877"/>
            <a:ext cx="1436146" cy="107863"/>
          </a:xfrm>
          <a:custGeom>
            <a:avLst/>
            <a:gdLst/>
            <a:ahLst/>
            <a:cxnLst/>
            <a:rect l="l" t="t" r="r" b="b"/>
            <a:pathLst>
              <a:path w="2687831" h="70556">
                <a:moveTo>
                  <a:pt x="0" y="0"/>
                </a:moveTo>
                <a:lnTo>
                  <a:pt x="2687830" y="0"/>
                </a:lnTo>
                <a:lnTo>
                  <a:pt x="2687830" y="70556"/>
                </a:lnTo>
                <a:lnTo>
                  <a:pt x="0" y="7055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B1D9EE-AAC4-7350-7B4C-DE399E118567}"/>
              </a:ext>
            </a:extLst>
          </p:cNvPr>
          <p:cNvSpPr/>
          <p:nvPr/>
        </p:nvSpPr>
        <p:spPr>
          <a:xfrm>
            <a:off x="5782670" y="1990283"/>
            <a:ext cx="493911" cy="630643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67EC10B-10D6-F9E8-E6EA-AFBBD744D71C}"/>
              </a:ext>
            </a:extLst>
          </p:cNvPr>
          <p:cNvSpPr txBox="1"/>
          <p:nvPr/>
        </p:nvSpPr>
        <p:spPr>
          <a:xfrm>
            <a:off x="7552235" y="2233339"/>
            <a:ext cx="8808994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/>
              <a:t>-</a:t>
            </a:r>
            <a:r>
              <a:rPr lang="en-US" sz="2400">
                <a:latin typeface="Times New Roman"/>
                <a:cs typeface="Times New Roman"/>
              </a:rPr>
              <a:t> Improve the accuracy of classification by exploring methods that use the specific characteristics of dry beans, including "machine learning".</a:t>
            </a:r>
          </a:p>
          <a:p>
            <a:r>
              <a:rPr lang="en-US" sz="2400">
                <a:latin typeface="Times New Roman"/>
                <a:cs typeface="Times New Roman"/>
              </a:rPr>
              <a:t>- Also facilitate the classification of seeds and other products in the agricultural sector to increase profitability.</a:t>
            </a:r>
            <a:endParaRPr lang="fr-FR" sz="2400">
              <a:latin typeface="Times New Roman"/>
              <a:cs typeface="Times New Roman"/>
            </a:endParaRP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1A382D55-5591-D025-3B99-8B512593D153}"/>
              </a:ext>
            </a:extLst>
          </p:cNvPr>
          <p:cNvSpPr/>
          <p:nvPr/>
        </p:nvSpPr>
        <p:spPr>
          <a:xfrm>
            <a:off x="6551040" y="2402249"/>
            <a:ext cx="637113" cy="42868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5F08AFD8-4E65-1606-1C58-2B7307AFBA8C}"/>
              </a:ext>
            </a:extLst>
          </p:cNvPr>
          <p:cNvSpPr/>
          <p:nvPr/>
        </p:nvSpPr>
        <p:spPr>
          <a:xfrm>
            <a:off x="6573619" y="5841466"/>
            <a:ext cx="702546" cy="42868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D39370-0D9F-AA04-451D-B601C5DC9BD7}"/>
              </a:ext>
            </a:extLst>
          </p:cNvPr>
          <p:cNvSpPr txBox="1"/>
          <p:nvPr/>
        </p:nvSpPr>
        <p:spPr>
          <a:xfrm>
            <a:off x="3171152" y="5143500"/>
            <a:ext cx="3027949" cy="85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799"/>
              </a:lnSpc>
            </a:pPr>
            <a:r>
              <a:rPr lang="fr-FR" sz="3600" b="1" i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3600" b="1" spc="25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C9B4D26-666A-C99E-20C7-85A8EFB89DFC}"/>
              </a:ext>
            </a:extLst>
          </p:cNvPr>
          <p:cNvSpPr txBox="1"/>
          <p:nvPr/>
        </p:nvSpPr>
        <p:spPr>
          <a:xfrm>
            <a:off x="7552235" y="5768218"/>
            <a:ext cx="101383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13,611 images.</a:t>
            </a:r>
          </a:p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- 16 features have been extracted from the dry beans.</a:t>
            </a:r>
          </a:p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- 7 different types of dry beans.</a:t>
            </a:r>
          </a:p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- 7 classes: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Seker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Barbunya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Bombay, Cali,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Dermosan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Horoz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and Sira.</a:t>
            </a:r>
            <a:endParaRPr lang="fr-FR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3943CCC-FE66-F3C4-3591-CB631F846B26}"/>
              </a:ext>
            </a:extLst>
          </p:cNvPr>
          <p:cNvSpPr txBox="1"/>
          <p:nvPr/>
        </p:nvSpPr>
        <p:spPr>
          <a:xfrm>
            <a:off x="9144000" y="9339943"/>
            <a:ext cx="359229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0317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1C6F49-EC0E-5E14-9778-38D1D7270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4CB2A37-80F4-6D90-AB33-CECC8A99A8F7}"/>
              </a:ext>
            </a:extLst>
          </p:cNvPr>
          <p:cNvSpPr/>
          <p:nvPr/>
        </p:nvSpPr>
        <p:spPr>
          <a:xfrm rot="-7991791" flipH="1">
            <a:off x="16088477" y="209233"/>
            <a:ext cx="2140486" cy="2204620"/>
          </a:xfrm>
          <a:custGeom>
            <a:avLst/>
            <a:gdLst/>
            <a:ahLst/>
            <a:cxnLst/>
            <a:rect l="l" t="t" r="r" b="b"/>
            <a:pathLst>
              <a:path w="2140486" h="2204620">
                <a:moveTo>
                  <a:pt x="2140486" y="0"/>
                </a:moveTo>
                <a:lnTo>
                  <a:pt x="0" y="0"/>
                </a:lnTo>
                <a:lnTo>
                  <a:pt x="0" y="2204621"/>
                </a:lnTo>
                <a:lnTo>
                  <a:pt x="2140486" y="2204621"/>
                </a:lnTo>
                <a:lnTo>
                  <a:pt x="214048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524DCA26-4889-E6D9-5AB7-92A8BED51564}"/>
              </a:ext>
            </a:extLst>
          </p:cNvPr>
          <p:cNvSpPr/>
          <p:nvPr/>
        </p:nvSpPr>
        <p:spPr>
          <a:xfrm>
            <a:off x="-2025926" y="-911965"/>
            <a:ext cx="4656753" cy="3329578"/>
          </a:xfrm>
          <a:custGeom>
            <a:avLst/>
            <a:gdLst/>
            <a:ahLst/>
            <a:cxnLst/>
            <a:rect l="l" t="t" r="r" b="b"/>
            <a:pathLst>
              <a:path w="4656753" h="3329578">
                <a:moveTo>
                  <a:pt x="0" y="0"/>
                </a:moveTo>
                <a:lnTo>
                  <a:pt x="4656753" y="0"/>
                </a:lnTo>
                <a:lnTo>
                  <a:pt x="4656753" y="3329578"/>
                </a:lnTo>
                <a:lnTo>
                  <a:pt x="0" y="33295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0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50014372-17A4-0288-EE8D-3FF9F81796AA}"/>
              </a:ext>
            </a:extLst>
          </p:cNvPr>
          <p:cNvSpPr/>
          <p:nvPr/>
        </p:nvSpPr>
        <p:spPr>
          <a:xfrm>
            <a:off x="439972" y="-911965"/>
            <a:ext cx="1363027" cy="4114800"/>
          </a:xfrm>
          <a:custGeom>
            <a:avLst/>
            <a:gdLst/>
            <a:ahLst/>
            <a:cxnLst/>
            <a:rect l="l" t="t" r="r" b="b"/>
            <a:pathLst>
              <a:path w="1363027" h="4114800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60CBB03-7A21-E373-DF0C-C0F8C7739707}"/>
              </a:ext>
            </a:extLst>
          </p:cNvPr>
          <p:cNvSpPr/>
          <p:nvPr/>
        </p:nvSpPr>
        <p:spPr>
          <a:xfrm>
            <a:off x="16064008" y="6773325"/>
            <a:ext cx="2223992" cy="3030994"/>
          </a:xfrm>
          <a:custGeom>
            <a:avLst/>
            <a:gdLst/>
            <a:ahLst/>
            <a:cxnLst/>
            <a:rect l="l" t="t" r="r" b="b"/>
            <a:pathLst>
              <a:path w="2223992" h="3030994">
                <a:moveTo>
                  <a:pt x="0" y="0"/>
                </a:moveTo>
                <a:lnTo>
                  <a:pt x="2223992" y="0"/>
                </a:lnTo>
                <a:lnTo>
                  <a:pt x="2223992" y="3030994"/>
                </a:lnTo>
                <a:lnTo>
                  <a:pt x="0" y="30309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AD252BA0-60F9-7307-96C6-C072F4030D26}"/>
              </a:ext>
            </a:extLst>
          </p:cNvPr>
          <p:cNvSpPr/>
          <p:nvPr/>
        </p:nvSpPr>
        <p:spPr>
          <a:xfrm>
            <a:off x="3707904" y="7816934"/>
            <a:ext cx="2071092" cy="2711741"/>
          </a:xfrm>
          <a:custGeom>
            <a:avLst/>
            <a:gdLst/>
            <a:ahLst/>
            <a:cxnLst/>
            <a:rect l="l" t="t" r="r" b="b"/>
            <a:pathLst>
              <a:path w="2071092" h="2711741">
                <a:moveTo>
                  <a:pt x="0" y="0"/>
                </a:moveTo>
                <a:lnTo>
                  <a:pt x="2071092" y="0"/>
                </a:lnTo>
                <a:lnTo>
                  <a:pt x="2071092" y="2711740"/>
                </a:lnTo>
                <a:lnTo>
                  <a:pt x="0" y="27117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A08CF597-3909-6D98-25A2-8C9B1AAF4548}"/>
              </a:ext>
            </a:extLst>
          </p:cNvPr>
          <p:cNvSpPr/>
          <p:nvPr/>
        </p:nvSpPr>
        <p:spPr>
          <a:xfrm>
            <a:off x="2955471" y="3451057"/>
            <a:ext cx="3575958" cy="177665"/>
          </a:xfrm>
          <a:custGeom>
            <a:avLst/>
            <a:gdLst/>
            <a:ahLst/>
            <a:cxnLst/>
            <a:rect l="l" t="t" r="r" b="b"/>
            <a:pathLst>
              <a:path w="2687831" h="70556">
                <a:moveTo>
                  <a:pt x="0" y="0"/>
                </a:moveTo>
                <a:lnTo>
                  <a:pt x="2687830" y="0"/>
                </a:lnTo>
                <a:lnTo>
                  <a:pt x="2687830" y="70556"/>
                </a:lnTo>
                <a:lnTo>
                  <a:pt x="0" y="7055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10753C4A-80CB-9C3B-C01F-92C34BBCF31B}"/>
              </a:ext>
            </a:extLst>
          </p:cNvPr>
          <p:cNvSpPr txBox="1"/>
          <p:nvPr/>
        </p:nvSpPr>
        <p:spPr>
          <a:xfrm>
            <a:off x="2533881" y="2437409"/>
            <a:ext cx="4419138" cy="8691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798"/>
              </a:lnSpc>
            </a:pPr>
            <a:r>
              <a:rPr lang="fr-FR" sz="3600" b="1" err="1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Research</a:t>
            </a:r>
            <a:r>
              <a:rPr lang="fr-FR" sz="3600" b="1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 question </a:t>
            </a:r>
            <a:endParaRPr lang="fr-FR" sz="3600" b="1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88480FB-3B66-1D0D-1BBF-F947BCCC1181}"/>
              </a:ext>
            </a:extLst>
          </p:cNvPr>
          <p:cNvCxnSpPr/>
          <p:nvPr/>
        </p:nvCxnSpPr>
        <p:spPr>
          <a:xfrm>
            <a:off x="4743450" y="3853542"/>
            <a:ext cx="0" cy="6694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78C37D60-B194-09CF-884F-2846ED84188B}"/>
              </a:ext>
            </a:extLst>
          </p:cNvPr>
          <p:cNvSpPr txBox="1"/>
          <p:nvPr/>
        </p:nvSpPr>
        <p:spPr>
          <a:xfrm>
            <a:off x="1802999" y="4676546"/>
            <a:ext cx="647836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How can we optimize the performance of modern machine learning algorithms in the classification of dry beans by effectively taking advantage of the morphological characteristics of the beans?</a:t>
            </a:r>
            <a:endParaRPr lang="fr-FR" sz="2800"/>
          </a:p>
        </p:txBody>
      </p:sp>
      <p:graphicFrame>
        <p:nvGraphicFramePr>
          <p:cNvPr id="22" name="Graphique 21">
            <a:extLst>
              <a:ext uri="{FF2B5EF4-FFF2-40B4-BE49-F238E27FC236}">
                <a16:creationId xmlns:a16="http://schemas.microsoft.com/office/drawing/2014/main" id="{A435811C-504C-ACDF-375D-B4C1F39944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6780872"/>
              </p:ext>
            </p:extLst>
          </p:nvPr>
        </p:nvGraphicFramePr>
        <p:xfrm>
          <a:off x="10248780" y="2052765"/>
          <a:ext cx="5815228" cy="3151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23" name="Graphique 22">
            <a:extLst>
              <a:ext uri="{FF2B5EF4-FFF2-40B4-BE49-F238E27FC236}">
                <a16:creationId xmlns:a16="http://schemas.microsoft.com/office/drawing/2014/main" id="{4939B511-7B43-A137-EB58-0E6988862E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9213620"/>
              </p:ext>
            </p:extLst>
          </p:nvPr>
        </p:nvGraphicFramePr>
        <p:xfrm>
          <a:off x="10384971" y="6074229"/>
          <a:ext cx="5679037" cy="3151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25" name="ZoneTexte 24">
            <a:extLst>
              <a:ext uri="{FF2B5EF4-FFF2-40B4-BE49-F238E27FC236}">
                <a16:creationId xmlns:a16="http://schemas.microsoft.com/office/drawing/2014/main" id="{9F9C3961-7FA5-B47C-EA7C-D9131DE4905C}"/>
              </a:ext>
            </a:extLst>
          </p:cNvPr>
          <p:cNvSpPr txBox="1"/>
          <p:nvPr/>
        </p:nvSpPr>
        <p:spPr>
          <a:xfrm>
            <a:off x="9144000" y="9339943"/>
            <a:ext cx="359229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0143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69D474-B91C-5050-3BC2-3D1ACBCA4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66D8845-6EE2-B4B7-C771-EEC3F5D2629F}"/>
              </a:ext>
            </a:extLst>
          </p:cNvPr>
          <p:cNvSpPr/>
          <p:nvPr/>
        </p:nvSpPr>
        <p:spPr>
          <a:xfrm rot="-7991791" flipH="1">
            <a:off x="16088477" y="209233"/>
            <a:ext cx="2140486" cy="2204620"/>
          </a:xfrm>
          <a:custGeom>
            <a:avLst/>
            <a:gdLst/>
            <a:ahLst/>
            <a:cxnLst/>
            <a:rect l="l" t="t" r="r" b="b"/>
            <a:pathLst>
              <a:path w="2140486" h="2204620">
                <a:moveTo>
                  <a:pt x="2140486" y="0"/>
                </a:moveTo>
                <a:lnTo>
                  <a:pt x="0" y="0"/>
                </a:lnTo>
                <a:lnTo>
                  <a:pt x="0" y="2204621"/>
                </a:lnTo>
                <a:lnTo>
                  <a:pt x="2140486" y="2204621"/>
                </a:lnTo>
                <a:lnTo>
                  <a:pt x="214048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4CF8CEFC-F4C0-6728-EAC1-066B581EC0D1}"/>
              </a:ext>
            </a:extLst>
          </p:cNvPr>
          <p:cNvSpPr/>
          <p:nvPr/>
        </p:nvSpPr>
        <p:spPr>
          <a:xfrm>
            <a:off x="-2025926" y="-911965"/>
            <a:ext cx="4656753" cy="3329578"/>
          </a:xfrm>
          <a:custGeom>
            <a:avLst/>
            <a:gdLst/>
            <a:ahLst/>
            <a:cxnLst/>
            <a:rect l="l" t="t" r="r" b="b"/>
            <a:pathLst>
              <a:path w="4656753" h="3329578">
                <a:moveTo>
                  <a:pt x="0" y="0"/>
                </a:moveTo>
                <a:lnTo>
                  <a:pt x="4656753" y="0"/>
                </a:lnTo>
                <a:lnTo>
                  <a:pt x="4656753" y="3329578"/>
                </a:lnTo>
                <a:lnTo>
                  <a:pt x="0" y="33295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0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F5720DB1-0F72-EBFC-50EC-168ACAC5C4EF}"/>
              </a:ext>
            </a:extLst>
          </p:cNvPr>
          <p:cNvSpPr/>
          <p:nvPr/>
        </p:nvSpPr>
        <p:spPr>
          <a:xfrm>
            <a:off x="439972" y="-911965"/>
            <a:ext cx="1363027" cy="4114800"/>
          </a:xfrm>
          <a:custGeom>
            <a:avLst/>
            <a:gdLst/>
            <a:ahLst/>
            <a:cxnLst/>
            <a:rect l="l" t="t" r="r" b="b"/>
            <a:pathLst>
              <a:path w="1363027" h="4114800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502224EF-ACC4-4868-26C6-0307BA9340D0}"/>
              </a:ext>
            </a:extLst>
          </p:cNvPr>
          <p:cNvSpPr/>
          <p:nvPr/>
        </p:nvSpPr>
        <p:spPr>
          <a:xfrm>
            <a:off x="16064008" y="6773325"/>
            <a:ext cx="2223992" cy="3030994"/>
          </a:xfrm>
          <a:custGeom>
            <a:avLst/>
            <a:gdLst/>
            <a:ahLst/>
            <a:cxnLst/>
            <a:rect l="l" t="t" r="r" b="b"/>
            <a:pathLst>
              <a:path w="2223992" h="3030994">
                <a:moveTo>
                  <a:pt x="0" y="0"/>
                </a:moveTo>
                <a:lnTo>
                  <a:pt x="2223992" y="0"/>
                </a:lnTo>
                <a:lnTo>
                  <a:pt x="2223992" y="3030994"/>
                </a:lnTo>
                <a:lnTo>
                  <a:pt x="0" y="30309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8E27A98E-81DD-6F79-5701-A0513059F8F2}"/>
              </a:ext>
            </a:extLst>
          </p:cNvPr>
          <p:cNvSpPr/>
          <p:nvPr/>
        </p:nvSpPr>
        <p:spPr>
          <a:xfrm>
            <a:off x="15622541" y="7902430"/>
            <a:ext cx="2071092" cy="2711741"/>
          </a:xfrm>
          <a:custGeom>
            <a:avLst/>
            <a:gdLst/>
            <a:ahLst/>
            <a:cxnLst/>
            <a:rect l="l" t="t" r="r" b="b"/>
            <a:pathLst>
              <a:path w="2071092" h="2711741">
                <a:moveTo>
                  <a:pt x="0" y="0"/>
                </a:moveTo>
                <a:lnTo>
                  <a:pt x="2071092" y="0"/>
                </a:lnTo>
                <a:lnTo>
                  <a:pt x="2071092" y="2711740"/>
                </a:lnTo>
                <a:lnTo>
                  <a:pt x="0" y="27117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8">
            <a:extLst>
              <a:ext uri="{FF2B5EF4-FFF2-40B4-BE49-F238E27FC236}">
                <a16:creationId xmlns:a16="http://schemas.microsoft.com/office/drawing/2014/main" id="{2BD35D33-EF17-050A-8FF9-F03A6F3992DF}"/>
              </a:ext>
            </a:extLst>
          </p:cNvPr>
          <p:cNvSpPr/>
          <p:nvPr/>
        </p:nvSpPr>
        <p:spPr>
          <a:xfrm>
            <a:off x="7797800" y="1232495"/>
            <a:ext cx="2687831" cy="70556"/>
          </a:xfrm>
          <a:custGeom>
            <a:avLst/>
            <a:gdLst/>
            <a:ahLst/>
            <a:cxnLst/>
            <a:rect l="l" t="t" r="r" b="b"/>
            <a:pathLst>
              <a:path w="2687831" h="70556">
                <a:moveTo>
                  <a:pt x="0" y="0"/>
                </a:moveTo>
                <a:lnTo>
                  <a:pt x="2687830" y="0"/>
                </a:lnTo>
                <a:lnTo>
                  <a:pt x="2687830" y="70556"/>
                </a:lnTo>
                <a:lnTo>
                  <a:pt x="0" y="7055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/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26A8EBE3-5299-FD07-27F3-67736C0E8AB1}"/>
              </a:ext>
            </a:extLst>
          </p:cNvPr>
          <p:cNvSpPr txBox="1"/>
          <p:nvPr/>
        </p:nvSpPr>
        <p:spPr>
          <a:xfrm>
            <a:off x="3847945" y="347976"/>
            <a:ext cx="10821864" cy="917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99"/>
              </a:lnSpc>
            </a:pPr>
            <a:r>
              <a:rPr lang="en-US" sz="5550" spc="250">
                <a:solidFill>
                  <a:srgbClr val="414B3B"/>
                </a:solidFill>
                <a:latin typeface="Times New Roman"/>
                <a:cs typeface="Times New Roman"/>
              </a:rPr>
              <a:t>Explanatory Data Analysis</a:t>
            </a:r>
            <a:endParaRPr lang="en-US" sz="5571" spc="250">
              <a:solidFill>
                <a:srgbClr val="414B3B"/>
              </a:solidFill>
              <a:latin typeface="Times New Roman"/>
              <a:cs typeface="Times New Roman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F1B974-510F-2B2A-2783-79A6E410255B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5586" t="2239" r="6523" b="588"/>
          <a:stretch/>
        </p:blipFill>
        <p:spPr>
          <a:xfrm>
            <a:off x="1588614" y="1460994"/>
            <a:ext cx="6959096" cy="4355500"/>
          </a:xfrm>
          <a:prstGeom prst="rect">
            <a:avLst/>
          </a:prstGeom>
        </p:spPr>
      </p:pic>
      <p:pic>
        <p:nvPicPr>
          <p:cNvPr id="8" name="Image 7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35414927-9603-216C-D673-F0CE722C1FD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38482" y="1464129"/>
            <a:ext cx="7971063" cy="4370614"/>
          </a:xfrm>
          <a:prstGeom prst="rect">
            <a:avLst/>
          </a:prstGeom>
        </p:spPr>
      </p:pic>
      <p:pic>
        <p:nvPicPr>
          <p:cNvPr id="9" name="Image 8" descr="Une image contenant capture d’écran, diagramme, texte, ligne&#10;&#10;Description générée automatiquement">
            <a:extLst>
              <a:ext uri="{FF2B5EF4-FFF2-40B4-BE49-F238E27FC236}">
                <a16:creationId xmlns:a16="http://schemas.microsoft.com/office/drawing/2014/main" id="{C4A60634-CD62-CA91-E8BF-0A1C0481B74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81150" y="5828620"/>
            <a:ext cx="6961414" cy="4236475"/>
          </a:xfrm>
          <a:prstGeom prst="rect">
            <a:avLst/>
          </a:prstGeom>
        </p:spPr>
      </p:pic>
      <p:pic>
        <p:nvPicPr>
          <p:cNvPr id="12" name="Image 11" descr="Une image contenant diagramme, texte, Tracé&#10;&#10;Description générée automatiquement">
            <a:extLst>
              <a:ext uri="{FF2B5EF4-FFF2-40B4-BE49-F238E27FC236}">
                <a16:creationId xmlns:a16="http://schemas.microsoft.com/office/drawing/2014/main" id="{D462E08A-13A7-847B-7BC1-B9E9305A65C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63983" y="5827939"/>
            <a:ext cx="7976506" cy="424815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AC2832CA-FCF4-F59B-A26D-4C3584C69865}"/>
              </a:ext>
            </a:extLst>
          </p:cNvPr>
          <p:cNvSpPr txBox="1"/>
          <p:nvPr/>
        </p:nvSpPr>
        <p:spPr>
          <a:xfrm>
            <a:off x="8535761" y="9677414"/>
            <a:ext cx="359229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0758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7991791" flipH="1">
            <a:off x="16088477" y="209233"/>
            <a:ext cx="2140486" cy="2204620"/>
          </a:xfrm>
          <a:custGeom>
            <a:avLst/>
            <a:gdLst/>
            <a:ahLst/>
            <a:cxnLst/>
            <a:rect l="l" t="t" r="r" b="b"/>
            <a:pathLst>
              <a:path w="2140486" h="2204620">
                <a:moveTo>
                  <a:pt x="2140486" y="0"/>
                </a:moveTo>
                <a:lnTo>
                  <a:pt x="0" y="0"/>
                </a:lnTo>
                <a:lnTo>
                  <a:pt x="0" y="2204621"/>
                </a:lnTo>
                <a:lnTo>
                  <a:pt x="2140486" y="2204621"/>
                </a:lnTo>
                <a:lnTo>
                  <a:pt x="214048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>
            <a:off x="-2025926" y="-911965"/>
            <a:ext cx="4656753" cy="3329578"/>
          </a:xfrm>
          <a:custGeom>
            <a:avLst/>
            <a:gdLst/>
            <a:ahLst/>
            <a:cxnLst/>
            <a:rect l="l" t="t" r="r" b="b"/>
            <a:pathLst>
              <a:path w="4656753" h="3329578">
                <a:moveTo>
                  <a:pt x="0" y="0"/>
                </a:moveTo>
                <a:lnTo>
                  <a:pt x="4656753" y="0"/>
                </a:lnTo>
                <a:lnTo>
                  <a:pt x="4656753" y="3329578"/>
                </a:lnTo>
                <a:lnTo>
                  <a:pt x="0" y="33295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0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/>
          <p:cNvSpPr/>
          <p:nvPr/>
        </p:nvSpPr>
        <p:spPr>
          <a:xfrm>
            <a:off x="439972" y="-911965"/>
            <a:ext cx="1363027" cy="4114800"/>
          </a:xfrm>
          <a:custGeom>
            <a:avLst/>
            <a:gdLst/>
            <a:ahLst/>
            <a:cxnLst/>
            <a:rect l="l" t="t" r="r" b="b"/>
            <a:pathLst>
              <a:path w="1363027" h="4114800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16064008" y="6773325"/>
            <a:ext cx="2223992" cy="3030994"/>
          </a:xfrm>
          <a:custGeom>
            <a:avLst/>
            <a:gdLst/>
            <a:ahLst/>
            <a:cxnLst/>
            <a:rect l="l" t="t" r="r" b="b"/>
            <a:pathLst>
              <a:path w="2223992" h="3030994">
                <a:moveTo>
                  <a:pt x="0" y="0"/>
                </a:moveTo>
                <a:lnTo>
                  <a:pt x="2223992" y="0"/>
                </a:lnTo>
                <a:lnTo>
                  <a:pt x="2223992" y="3030994"/>
                </a:lnTo>
                <a:lnTo>
                  <a:pt x="0" y="30309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>
            <a:off x="15622541" y="7902430"/>
            <a:ext cx="2071092" cy="2711741"/>
          </a:xfrm>
          <a:custGeom>
            <a:avLst/>
            <a:gdLst/>
            <a:ahLst/>
            <a:cxnLst/>
            <a:rect l="l" t="t" r="r" b="b"/>
            <a:pathLst>
              <a:path w="2071092" h="2711741">
                <a:moveTo>
                  <a:pt x="0" y="0"/>
                </a:moveTo>
                <a:lnTo>
                  <a:pt x="2071092" y="0"/>
                </a:lnTo>
                <a:lnTo>
                  <a:pt x="2071092" y="2711740"/>
                </a:lnTo>
                <a:lnTo>
                  <a:pt x="0" y="27117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8">
            <a:extLst>
              <a:ext uri="{FF2B5EF4-FFF2-40B4-BE49-F238E27FC236}">
                <a16:creationId xmlns:a16="http://schemas.microsoft.com/office/drawing/2014/main" id="{DD8AB145-CBD6-34BB-1FAE-8073741C36A0}"/>
              </a:ext>
            </a:extLst>
          </p:cNvPr>
          <p:cNvSpPr/>
          <p:nvPr/>
        </p:nvSpPr>
        <p:spPr>
          <a:xfrm>
            <a:off x="7797800" y="1232495"/>
            <a:ext cx="2687831" cy="70556"/>
          </a:xfrm>
          <a:custGeom>
            <a:avLst/>
            <a:gdLst/>
            <a:ahLst/>
            <a:cxnLst/>
            <a:rect l="l" t="t" r="r" b="b"/>
            <a:pathLst>
              <a:path w="2687831" h="70556">
                <a:moveTo>
                  <a:pt x="0" y="0"/>
                </a:moveTo>
                <a:lnTo>
                  <a:pt x="2687830" y="0"/>
                </a:lnTo>
                <a:lnTo>
                  <a:pt x="2687830" y="70556"/>
                </a:lnTo>
                <a:lnTo>
                  <a:pt x="0" y="7055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/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BD57E712-89AC-87D7-A2F1-5BAF90C7B2C6}"/>
              </a:ext>
            </a:extLst>
          </p:cNvPr>
          <p:cNvSpPr txBox="1"/>
          <p:nvPr/>
        </p:nvSpPr>
        <p:spPr>
          <a:xfrm>
            <a:off x="3960371" y="347976"/>
            <a:ext cx="10709438" cy="9357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799"/>
              </a:lnSpc>
            </a:pPr>
            <a:r>
              <a:rPr lang="en-US" sz="5550">
                <a:latin typeface="Times New Roman"/>
                <a:cs typeface="Times New Roman"/>
              </a:rPr>
              <a:t>Explanatory</a:t>
            </a:r>
            <a:r>
              <a:rPr lang="en-US" sz="5550" spc="250">
                <a:solidFill>
                  <a:srgbClr val="414B3B"/>
                </a:solidFill>
                <a:latin typeface="Times New Roman"/>
                <a:cs typeface="Times New Roman"/>
              </a:rPr>
              <a:t> Data Analysis</a:t>
            </a:r>
            <a:endParaRPr lang="en-US" sz="5571" spc="250">
              <a:solidFill>
                <a:srgbClr val="414B3B"/>
              </a:solidFill>
              <a:latin typeface="Times New Roman"/>
              <a:cs typeface="Times New Roman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78E9E6-F81C-5086-7CB9-3D8C81095EE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40301" y="1294726"/>
            <a:ext cx="9101438" cy="7961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5B34ADD-E435-4F93-F94D-403208BF8BC2}"/>
              </a:ext>
            </a:extLst>
          </p:cNvPr>
          <p:cNvSpPr/>
          <p:nvPr/>
        </p:nvSpPr>
        <p:spPr>
          <a:xfrm>
            <a:off x="811791" y="3037783"/>
            <a:ext cx="6914211" cy="5640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sz="2800" err="1">
                <a:solidFill>
                  <a:schemeClr val="tx1"/>
                </a:solidFill>
                <a:ea typeface="+mn-lt"/>
                <a:cs typeface="+mn-lt"/>
              </a:rPr>
              <a:t>We</a:t>
            </a:r>
            <a:r>
              <a:rPr lang="fr-FR" sz="28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fr-FR" sz="2800" err="1">
                <a:solidFill>
                  <a:schemeClr val="tx1"/>
                </a:solidFill>
                <a:ea typeface="+mn-lt"/>
                <a:cs typeface="+mn-lt"/>
              </a:rPr>
              <a:t>observed</a:t>
            </a:r>
            <a:r>
              <a:rPr lang="fr-FR" sz="2800">
                <a:solidFill>
                  <a:schemeClr val="tx1"/>
                </a:solidFill>
                <a:ea typeface="+mn-lt"/>
                <a:cs typeface="+mn-lt"/>
              </a:rPr>
              <a:t> a </a:t>
            </a:r>
            <a:r>
              <a:rPr lang="fr-FR" sz="2800" err="1">
                <a:solidFill>
                  <a:schemeClr val="tx1"/>
                </a:solidFill>
                <a:ea typeface="+mn-lt"/>
                <a:cs typeface="+mn-lt"/>
              </a:rPr>
              <a:t>strong</a:t>
            </a:r>
            <a:r>
              <a:rPr lang="fr-FR" sz="28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fr-FR" sz="2800" err="1">
                <a:solidFill>
                  <a:schemeClr val="tx1"/>
                </a:solidFill>
                <a:ea typeface="+mn-lt"/>
                <a:cs typeface="+mn-lt"/>
              </a:rPr>
              <a:t>correlation</a:t>
            </a:r>
            <a:r>
              <a:rPr lang="fr-FR" sz="28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fr-FR" sz="2800" err="1">
                <a:solidFill>
                  <a:schemeClr val="tx1"/>
                </a:solidFill>
                <a:ea typeface="+mn-lt"/>
                <a:cs typeface="+mn-lt"/>
              </a:rPr>
              <a:t>between</a:t>
            </a:r>
            <a:r>
              <a:rPr lang="fr-FR" sz="28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fr-FR" sz="2800" err="1">
                <a:solidFill>
                  <a:schemeClr val="tx1"/>
                </a:solidFill>
                <a:ea typeface="+mn-lt"/>
                <a:cs typeface="+mn-lt"/>
              </a:rPr>
              <a:t>some</a:t>
            </a:r>
            <a:r>
              <a:rPr lang="fr-FR" sz="2800">
                <a:solidFill>
                  <a:schemeClr val="tx1"/>
                </a:solidFill>
                <a:ea typeface="+mn-lt"/>
                <a:cs typeface="+mn-lt"/>
              </a:rPr>
              <a:t> of </a:t>
            </a:r>
            <a:r>
              <a:rPr lang="fr-FR" sz="2800" err="1">
                <a:solidFill>
                  <a:schemeClr val="tx1"/>
                </a:solidFill>
                <a:ea typeface="+mn-lt"/>
                <a:cs typeface="+mn-lt"/>
              </a:rPr>
              <a:t>our</a:t>
            </a:r>
            <a:r>
              <a:rPr lang="fr-FR" sz="2800">
                <a:solidFill>
                  <a:schemeClr val="tx1"/>
                </a:solidFill>
                <a:ea typeface="+mn-lt"/>
                <a:cs typeface="+mn-lt"/>
              </a:rPr>
              <a:t> variables, as </a:t>
            </a:r>
            <a:r>
              <a:rPr lang="fr-FR" sz="2800" err="1">
                <a:solidFill>
                  <a:schemeClr val="tx1"/>
                </a:solidFill>
                <a:ea typeface="+mn-lt"/>
                <a:cs typeface="+mn-lt"/>
              </a:rPr>
              <a:t>shown</a:t>
            </a:r>
            <a:r>
              <a:rPr lang="fr-FR" sz="2800">
                <a:solidFill>
                  <a:schemeClr val="tx1"/>
                </a:solidFill>
                <a:ea typeface="+mn-lt"/>
                <a:cs typeface="+mn-lt"/>
              </a:rPr>
              <a:t> in the </a:t>
            </a:r>
            <a:r>
              <a:rPr lang="fr-FR" sz="2800" err="1">
                <a:solidFill>
                  <a:schemeClr val="tx1"/>
                </a:solidFill>
                <a:ea typeface="+mn-lt"/>
                <a:cs typeface="+mn-lt"/>
              </a:rPr>
              <a:t>correlation</a:t>
            </a:r>
            <a:r>
              <a:rPr lang="fr-FR" sz="2800">
                <a:solidFill>
                  <a:schemeClr val="tx1"/>
                </a:solidFill>
                <a:ea typeface="+mn-lt"/>
                <a:cs typeface="+mn-lt"/>
              </a:rPr>
              <a:t> matrix </a:t>
            </a:r>
            <a:r>
              <a:rPr lang="fr-FR" sz="2800" err="1">
                <a:solidFill>
                  <a:schemeClr val="tx1"/>
                </a:solidFill>
                <a:ea typeface="+mn-lt"/>
                <a:cs typeface="+mn-lt"/>
              </a:rPr>
              <a:t>provided</a:t>
            </a:r>
            <a:r>
              <a:rPr lang="fr-FR" sz="28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fr-FR" sz="2800" err="1">
                <a:solidFill>
                  <a:schemeClr val="tx1"/>
                </a:solidFill>
                <a:ea typeface="+mn-lt"/>
                <a:cs typeface="+mn-lt"/>
              </a:rPr>
              <a:t>below</a:t>
            </a:r>
            <a:r>
              <a:rPr lang="fr-FR" sz="2800">
                <a:solidFill>
                  <a:schemeClr val="tx1"/>
                </a:solidFill>
                <a:ea typeface="+mn-lt"/>
                <a:cs typeface="+mn-lt"/>
              </a:rPr>
              <a:t>. </a:t>
            </a:r>
            <a:r>
              <a:rPr lang="fr-FR" sz="2800" err="1">
                <a:solidFill>
                  <a:schemeClr val="tx1"/>
                </a:solidFill>
                <a:ea typeface="+mn-lt"/>
                <a:cs typeface="+mn-lt"/>
              </a:rPr>
              <a:t>Consequently</a:t>
            </a:r>
            <a:r>
              <a:rPr lang="fr-FR" sz="2800">
                <a:solidFill>
                  <a:schemeClr val="tx1"/>
                </a:solidFill>
                <a:ea typeface="+mn-lt"/>
                <a:cs typeface="+mn-lt"/>
              </a:rPr>
              <a:t>, the use of techniques </a:t>
            </a:r>
            <a:r>
              <a:rPr lang="fr-FR" sz="2800" err="1">
                <a:solidFill>
                  <a:schemeClr val="tx1"/>
                </a:solidFill>
                <a:ea typeface="+mn-lt"/>
                <a:cs typeface="+mn-lt"/>
              </a:rPr>
              <a:t>such</a:t>
            </a:r>
            <a:r>
              <a:rPr lang="fr-FR" sz="2800">
                <a:solidFill>
                  <a:schemeClr val="tx1"/>
                </a:solidFill>
                <a:ea typeface="+mn-lt"/>
                <a:cs typeface="+mn-lt"/>
              </a:rPr>
              <a:t> as Principal Component </a:t>
            </a:r>
            <a:r>
              <a:rPr lang="fr-FR" sz="2800" err="1">
                <a:solidFill>
                  <a:schemeClr val="tx1"/>
                </a:solidFill>
                <a:ea typeface="+mn-lt"/>
                <a:cs typeface="+mn-lt"/>
              </a:rPr>
              <a:t>Analysis</a:t>
            </a:r>
            <a:r>
              <a:rPr lang="fr-FR" sz="2800">
                <a:solidFill>
                  <a:schemeClr val="tx1"/>
                </a:solidFill>
                <a:ea typeface="+mn-lt"/>
                <a:cs typeface="+mn-lt"/>
              </a:rPr>
              <a:t> (PCA) to </a:t>
            </a:r>
            <a:r>
              <a:rPr lang="fr-FR" sz="2800" err="1">
                <a:solidFill>
                  <a:schemeClr val="tx1"/>
                </a:solidFill>
                <a:ea typeface="+mn-lt"/>
                <a:cs typeface="+mn-lt"/>
              </a:rPr>
              <a:t>reduce</a:t>
            </a:r>
            <a:r>
              <a:rPr lang="fr-FR" sz="28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fr-FR" sz="2800" err="1">
                <a:solidFill>
                  <a:schemeClr val="tx1"/>
                </a:solidFill>
                <a:ea typeface="+mn-lt"/>
                <a:cs typeface="+mn-lt"/>
              </a:rPr>
              <a:t>dimensionality</a:t>
            </a:r>
            <a:r>
              <a:rPr lang="fr-FR" sz="2800">
                <a:solidFill>
                  <a:schemeClr val="tx1"/>
                </a:solidFill>
                <a:ea typeface="+mn-lt"/>
                <a:cs typeface="+mn-lt"/>
              </a:rPr>
              <a:t> and </a:t>
            </a:r>
            <a:r>
              <a:rPr lang="fr-FR" sz="2800" err="1">
                <a:solidFill>
                  <a:schemeClr val="tx1"/>
                </a:solidFill>
                <a:ea typeface="+mn-lt"/>
                <a:cs typeface="+mn-lt"/>
              </a:rPr>
              <a:t>obtain</a:t>
            </a:r>
            <a:r>
              <a:rPr lang="fr-FR" sz="28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fr-FR" sz="2800" err="1">
                <a:solidFill>
                  <a:schemeClr val="tx1"/>
                </a:solidFill>
                <a:ea typeface="+mn-lt"/>
                <a:cs typeface="+mn-lt"/>
              </a:rPr>
              <a:t>uncorrelated</a:t>
            </a:r>
            <a:r>
              <a:rPr lang="fr-FR" sz="28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fr-FR" sz="2800" err="1">
                <a:solidFill>
                  <a:schemeClr val="tx1"/>
                </a:solidFill>
                <a:ea typeface="+mn-lt"/>
                <a:cs typeface="+mn-lt"/>
              </a:rPr>
              <a:t>features</a:t>
            </a:r>
            <a:r>
              <a:rPr lang="fr-FR" sz="28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fr-FR" sz="2800" err="1">
                <a:solidFill>
                  <a:schemeClr val="tx1"/>
                </a:solidFill>
                <a:ea typeface="+mn-lt"/>
                <a:cs typeface="+mn-lt"/>
              </a:rPr>
              <a:t>is</a:t>
            </a:r>
            <a:r>
              <a:rPr lang="fr-FR" sz="28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fr-FR" sz="2800" err="1">
                <a:solidFill>
                  <a:schemeClr val="tx1"/>
                </a:solidFill>
                <a:ea typeface="+mn-lt"/>
                <a:cs typeface="+mn-lt"/>
              </a:rPr>
              <a:t>required</a:t>
            </a:r>
            <a:r>
              <a:rPr lang="fr-FR" sz="2800">
                <a:solidFill>
                  <a:schemeClr val="tx1"/>
                </a:solidFill>
                <a:ea typeface="+mn-lt"/>
                <a:cs typeface="+mn-lt"/>
              </a:rPr>
              <a:t>.</a:t>
            </a:r>
          </a:p>
          <a:p>
            <a:pPr algn="ctr"/>
            <a:endParaRPr lang="fr-FR" sz="2800">
              <a:solidFill>
                <a:schemeClr val="tx1"/>
              </a:solidFill>
              <a:latin typeface="Times New Roman"/>
              <a:ea typeface="Calibri"/>
              <a:cs typeface="Calibri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DB642D7-87B9-27AD-5BE8-C2D77DB6A33E}"/>
              </a:ext>
            </a:extLst>
          </p:cNvPr>
          <p:cNvSpPr txBox="1"/>
          <p:nvPr/>
        </p:nvSpPr>
        <p:spPr>
          <a:xfrm>
            <a:off x="8523514" y="9542709"/>
            <a:ext cx="359229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B46028-3D12-20FA-C588-75812C2B4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55D34C3-EDA0-0013-4553-62C2369F1EA8}"/>
              </a:ext>
            </a:extLst>
          </p:cNvPr>
          <p:cNvSpPr/>
          <p:nvPr/>
        </p:nvSpPr>
        <p:spPr>
          <a:xfrm rot="-7991791" flipH="1">
            <a:off x="16088477" y="209233"/>
            <a:ext cx="2140486" cy="2204620"/>
          </a:xfrm>
          <a:custGeom>
            <a:avLst/>
            <a:gdLst/>
            <a:ahLst/>
            <a:cxnLst/>
            <a:rect l="l" t="t" r="r" b="b"/>
            <a:pathLst>
              <a:path w="2140486" h="2204620">
                <a:moveTo>
                  <a:pt x="2140486" y="0"/>
                </a:moveTo>
                <a:lnTo>
                  <a:pt x="0" y="0"/>
                </a:lnTo>
                <a:lnTo>
                  <a:pt x="0" y="2204621"/>
                </a:lnTo>
                <a:lnTo>
                  <a:pt x="2140486" y="2204621"/>
                </a:lnTo>
                <a:lnTo>
                  <a:pt x="214048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4507D8D1-95D6-90E7-26BC-2D43E933E838}"/>
              </a:ext>
            </a:extLst>
          </p:cNvPr>
          <p:cNvSpPr/>
          <p:nvPr/>
        </p:nvSpPr>
        <p:spPr>
          <a:xfrm>
            <a:off x="-2025926" y="-911965"/>
            <a:ext cx="4656753" cy="3329578"/>
          </a:xfrm>
          <a:custGeom>
            <a:avLst/>
            <a:gdLst/>
            <a:ahLst/>
            <a:cxnLst/>
            <a:rect l="l" t="t" r="r" b="b"/>
            <a:pathLst>
              <a:path w="4656753" h="3329578">
                <a:moveTo>
                  <a:pt x="0" y="0"/>
                </a:moveTo>
                <a:lnTo>
                  <a:pt x="4656753" y="0"/>
                </a:lnTo>
                <a:lnTo>
                  <a:pt x="4656753" y="3329578"/>
                </a:lnTo>
                <a:lnTo>
                  <a:pt x="0" y="33295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0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A4B2EA39-1BFD-C29D-F4FF-23F99B272D3E}"/>
              </a:ext>
            </a:extLst>
          </p:cNvPr>
          <p:cNvSpPr/>
          <p:nvPr/>
        </p:nvSpPr>
        <p:spPr>
          <a:xfrm>
            <a:off x="439972" y="-911965"/>
            <a:ext cx="1363027" cy="4114800"/>
          </a:xfrm>
          <a:custGeom>
            <a:avLst/>
            <a:gdLst/>
            <a:ahLst/>
            <a:cxnLst/>
            <a:rect l="l" t="t" r="r" b="b"/>
            <a:pathLst>
              <a:path w="1363027" h="4114800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0A491FC-CEFA-3148-502C-5F8D218A38E2}"/>
              </a:ext>
            </a:extLst>
          </p:cNvPr>
          <p:cNvSpPr/>
          <p:nvPr/>
        </p:nvSpPr>
        <p:spPr>
          <a:xfrm>
            <a:off x="16064008" y="6773325"/>
            <a:ext cx="2223992" cy="3030994"/>
          </a:xfrm>
          <a:custGeom>
            <a:avLst/>
            <a:gdLst/>
            <a:ahLst/>
            <a:cxnLst/>
            <a:rect l="l" t="t" r="r" b="b"/>
            <a:pathLst>
              <a:path w="2223992" h="3030994">
                <a:moveTo>
                  <a:pt x="0" y="0"/>
                </a:moveTo>
                <a:lnTo>
                  <a:pt x="2223992" y="0"/>
                </a:lnTo>
                <a:lnTo>
                  <a:pt x="2223992" y="3030994"/>
                </a:lnTo>
                <a:lnTo>
                  <a:pt x="0" y="30309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B703A7EE-4FE1-972D-BBF0-B89EB27F925E}"/>
              </a:ext>
            </a:extLst>
          </p:cNvPr>
          <p:cNvSpPr/>
          <p:nvPr/>
        </p:nvSpPr>
        <p:spPr>
          <a:xfrm>
            <a:off x="15622541" y="7902430"/>
            <a:ext cx="2071092" cy="2711741"/>
          </a:xfrm>
          <a:custGeom>
            <a:avLst/>
            <a:gdLst/>
            <a:ahLst/>
            <a:cxnLst/>
            <a:rect l="l" t="t" r="r" b="b"/>
            <a:pathLst>
              <a:path w="2071092" h="2711741">
                <a:moveTo>
                  <a:pt x="0" y="0"/>
                </a:moveTo>
                <a:lnTo>
                  <a:pt x="2071092" y="0"/>
                </a:lnTo>
                <a:lnTo>
                  <a:pt x="2071092" y="2711740"/>
                </a:lnTo>
                <a:lnTo>
                  <a:pt x="0" y="27117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8">
            <a:extLst>
              <a:ext uri="{FF2B5EF4-FFF2-40B4-BE49-F238E27FC236}">
                <a16:creationId xmlns:a16="http://schemas.microsoft.com/office/drawing/2014/main" id="{68D5408F-8E1C-1596-CBF1-11AE274FE64D}"/>
              </a:ext>
            </a:extLst>
          </p:cNvPr>
          <p:cNvSpPr/>
          <p:nvPr/>
        </p:nvSpPr>
        <p:spPr>
          <a:xfrm>
            <a:off x="7797800" y="1232495"/>
            <a:ext cx="2687831" cy="70556"/>
          </a:xfrm>
          <a:custGeom>
            <a:avLst/>
            <a:gdLst/>
            <a:ahLst/>
            <a:cxnLst/>
            <a:rect l="l" t="t" r="r" b="b"/>
            <a:pathLst>
              <a:path w="2687831" h="70556">
                <a:moveTo>
                  <a:pt x="0" y="0"/>
                </a:moveTo>
                <a:lnTo>
                  <a:pt x="2687830" y="0"/>
                </a:lnTo>
                <a:lnTo>
                  <a:pt x="2687830" y="70556"/>
                </a:lnTo>
                <a:lnTo>
                  <a:pt x="0" y="7055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/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2C1FBCFE-DDC1-B1FA-DA4D-8F16CD727431}"/>
              </a:ext>
            </a:extLst>
          </p:cNvPr>
          <p:cNvSpPr txBox="1"/>
          <p:nvPr/>
        </p:nvSpPr>
        <p:spPr>
          <a:xfrm>
            <a:off x="3847945" y="347976"/>
            <a:ext cx="10821864" cy="917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99"/>
              </a:lnSpc>
            </a:pPr>
            <a:r>
              <a:rPr lang="en-US" sz="5550" spc="250">
                <a:solidFill>
                  <a:srgbClr val="414B3B"/>
                </a:solidFill>
                <a:latin typeface="Times New Roman"/>
                <a:cs typeface="Times New Roman"/>
              </a:rPr>
              <a:t>Explanatory Data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7C855C-32D6-A807-80E9-3DB7DE596DEC}"/>
              </a:ext>
            </a:extLst>
          </p:cNvPr>
          <p:cNvSpPr/>
          <p:nvPr/>
        </p:nvSpPr>
        <p:spPr>
          <a:xfrm>
            <a:off x="1700447" y="1887824"/>
            <a:ext cx="7926048" cy="955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fr-FR" sz="280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Balancing Data </a:t>
            </a:r>
            <a:r>
              <a:rPr lang="fr-FR" sz="280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with</a:t>
            </a:r>
            <a:r>
              <a:rPr lang="fr-FR" sz="280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 Over-sampling technique</a:t>
            </a:r>
            <a:r>
              <a:rPr lang="fr-FR" sz="2800" b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SMOTE</a:t>
            </a:r>
          </a:p>
        </p:txBody>
      </p:sp>
      <p:pic>
        <p:nvPicPr>
          <p:cNvPr id="9" name="Image 8" descr="Une image contenant texte, diagramme, cercle, capture d’écran&#10;&#10;Description générée automatiquement">
            <a:extLst>
              <a:ext uri="{FF2B5EF4-FFF2-40B4-BE49-F238E27FC236}">
                <a16:creationId xmlns:a16="http://schemas.microsoft.com/office/drawing/2014/main" id="{7D6589FB-AB12-B774-9CAB-E7A894586AE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99589" y="3207271"/>
            <a:ext cx="7075201" cy="5746229"/>
          </a:xfrm>
          <a:prstGeom prst="rect">
            <a:avLst/>
          </a:prstGeom>
        </p:spPr>
      </p:pic>
      <p:graphicFrame>
        <p:nvGraphicFramePr>
          <p:cNvPr id="14" name="Diagramme 13">
            <a:extLst>
              <a:ext uri="{FF2B5EF4-FFF2-40B4-BE49-F238E27FC236}">
                <a16:creationId xmlns:a16="http://schemas.microsoft.com/office/drawing/2014/main" id="{9A7AD261-944D-BBEF-E104-C8586B076B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9045086"/>
              </p:ext>
            </p:extLst>
          </p:nvPr>
        </p:nvGraphicFramePr>
        <p:xfrm>
          <a:off x="9556232" y="1890635"/>
          <a:ext cx="7626243" cy="768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63AEA33B-900E-0B21-3065-F680457B95E4}"/>
              </a:ext>
            </a:extLst>
          </p:cNvPr>
          <p:cNvSpPr txBox="1"/>
          <p:nvPr/>
        </p:nvSpPr>
        <p:spPr>
          <a:xfrm>
            <a:off x="9155884" y="9542709"/>
            <a:ext cx="359229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19882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332A94-AE48-5BE9-F793-9F5877662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F754A0F-936A-D287-BEDA-3E6FA227A12C}"/>
              </a:ext>
            </a:extLst>
          </p:cNvPr>
          <p:cNvSpPr/>
          <p:nvPr/>
        </p:nvSpPr>
        <p:spPr>
          <a:xfrm rot="-7991791" flipH="1">
            <a:off x="16088477" y="209233"/>
            <a:ext cx="2140486" cy="2204620"/>
          </a:xfrm>
          <a:custGeom>
            <a:avLst/>
            <a:gdLst/>
            <a:ahLst/>
            <a:cxnLst/>
            <a:rect l="l" t="t" r="r" b="b"/>
            <a:pathLst>
              <a:path w="2140486" h="2204620">
                <a:moveTo>
                  <a:pt x="2140486" y="0"/>
                </a:moveTo>
                <a:lnTo>
                  <a:pt x="0" y="0"/>
                </a:lnTo>
                <a:lnTo>
                  <a:pt x="0" y="2204621"/>
                </a:lnTo>
                <a:lnTo>
                  <a:pt x="2140486" y="2204621"/>
                </a:lnTo>
                <a:lnTo>
                  <a:pt x="214048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262EB639-6DAE-D2D4-F38E-4B39D5643978}"/>
              </a:ext>
            </a:extLst>
          </p:cNvPr>
          <p:cNvSpPr/>
          <p:nvPr/>
        </p:nvSpPr>
        <p:spPr>
          <a:xfrm>
            <a:off x="-2025926" y="-911965"/>
            <a:ext cx="4656753" cy="3329578"/>
          </a:xfrm>
          <a:custGeom>
            <a:avLst/>
            <a:gdLst/>
            <a:ahLst/>
            <a:cxnLst/>
            <a:rect l="l" t="t" r="r" b="b"/>
            <a:pathLst>
              <a:path w="4656753" h="3329578">
                <a:moveTo>
                  <a:pt x="0" y="0"/>
                </a:moveTo>
                <a:lnTo>
                  <a:pt x="4656753" y="0"/>
                </a:lnTo>
                <a:lnTo>
                  <a:pt x="4656753" y="3329578"/>
                </a:lnTo>
                <a:lnTo>
                  <a:pt x="0" y="33295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0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0ED1F9B4-8856-1B8D-3EA8-691522A72106}"/>
              </a:ext>
            </a:extLst>
          </p:cNvPr>
          <p:cNvSpPr/>
          <p:nvPr/>
        </p:nvSpPr>
        <p:spPr>
          <a:xfrm>
            <a:off x="439972" y="-911965"/>
            <a:ext cx="1363027" cy="4114800"/>
          </a:xfrm>
          <a:custGeom>
            <a:avLst/>
            <a:gdLst/>
            <a:ahLst/>
            <a:cxnLst/>
            <a:rect l="l" t="t" r="r" b="b"/>
            <a:pathLst>
              <a:path w="1363027" h="4114800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488A05B7-218F-50DA-2C32-1B6DB1DD4DF3}"/>
              </a:ext>
            </a:extLst>
          </p:cNvPr>
          <p:cNvSpPr/>
          <p:nvPr/>
        </p:nvSpPr>
        <p:spPr>
          <a:xfrm>
            <a:off x="16064008" y="6773325"/>
            <a:ext cx="2223992" cy="3030994"/>
          </a:xfrm>
          <a:custGeom>
            <a:avLst/>
            <a:gdLst/>
            <a:ahLst/>
            <a:cxnLst/>
            <a:rect l="l" t="t" r="r" b="b"/>
            <a:pathLst>
              <a:path w="2223992" h="3030994">
                <a:moveTo>
                  <a:pt x="0" y="0"/>
                </a:moveTo>
                <a:lnTo>
                  <a:pt x="2223992" y="0"/>
                </a:lnTo>
                <a:lnTo>
                  <a:pt x="2223992" y="3030994"/>
                </a:lnTo>
                <a:lnTo>
                  <a:pt x="0" y="30309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C8E31051-9677-0993-05A3-92E4CD19A3BA}"/>
              </a:ext>
            </a:extLst>
          </p:cNvPr>
          <p:cNvSpPr/>
          <p:nvPr/>
        </p:nvSpPr>
        <p:spPr>
          <a:xfrm>
            <a:off x="15622541" y="7902430"/>
            <a:ext cx="2071092" cy="2711741"/>
          </a:xfrm>
          <a:custGeom>
            <a:avLst/>
            <a:gdLst/>
            <a:ahLst/>
            <a:cxnLst/>
            <a:rect l="l" t="t" r="r" b="b"/>
            <a:pathLst>
              <a:path w="2071092" h="2711741">
                <a:moveTo>
                  <a:pt x="0" y="0"/>
                </a:moveTo>
                <a:lnTo>
                  <a:pt x="2071092" y="0"/>
                </a:lnTo>
                <a:lnTo>
                  <a:pt x="2071092" y="2711740"/>
                </a:lnTo>
                <a:lnTo>
                  <a:pt x="0" y="27117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63EBEBE8-A8FC-C76E-A6FD-BE3FD89557A9}"/>
              </a:ext>
            </a:extLst>
          </p:cNvPr>
          <p:cNvSpPr txBox="1"/>
          <p:nvPr/>
        </p:nvSpPr>
        <p:spPr>
          <a:xfrm>
            <a:off x="3847945" y="347976"/>
            <a:ext cx="10821864" cy="917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99"/>
              </a:lnSpc>
            </a:pPr>
            <a:r>
              <a:rPr lang="en-US" sz="5550" spc="250">
                <a:solidFill>
                  <a:srgbClr val="414B3B"/>
                </a:solidFill>
                <a:latin typeface="Times New Roman"/>
                <a:cs typeface="Times New Roman"/>
              </a:rPr>
              <a:t>Preprocessing and PCA</a:t>
            </a:r>
          </a:p>
        </p:txBody>
      </p:sp>
      <p:pic>
        <p:nvPicPr>
          <p:cNvPr id="10" name="Image 9" descr="Une image contenant cercle, capture d’écran, texte, Graphique&#10;&#10;Description générée automatiquement">
            <a:extLst>
              <a:ext uri="{FF2B5EF4-FFF2-40B4-BE49-F238E27FC236}">
                <a16:creationId xmlns:a16="http://schemas.microsoft.com/office/drawing/2014/main" id="{717CAF2F-7CB6-1C59-D77F-9CAAE24DC1D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91445" y="3279023"/>
            <a:ext cx="8461947" cy="4837486"/>
          </a:xfrm>
          <a:prstGeom prst="rect">
            <a:avLst/>
          </a:prstGeom>
        </p:spPr>
      </p:pic>
      <p:pic>
        <p:nvPicPr>
          <p:cNvPr id="11" name="Image 10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CFBCD0D1-27A8-0E5F-7DBB-FB210C6CAA3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47222" y="3328128"/>
            <a:ext cx="7518816" cy="4792482"/>
          </a:xfrm>
          <a:prstGeom prst="rect">
            <a:avLst/>
          </a:prstGeom>
        </p:spPr>
      </p:pic>
      <p:sp>
        <p:nvSpPr>
          <p:cNvPr id="12" name="TextBox 13">
            <a:extLst>
              <a:ext uri="{FF2B5EF4-FFF2-40B4-BE49-F238E27FC236}">
                <a16:creationId xmlns:a16="http://schemas.microsoft.com/office/drawing/2014/main" id="{25C79030-A11D-CFB8-3A2A-84CCD2674F61}"/>
              </a:ext>
            </a:extLst>
          </p:cNvPr>
          <p:cNvSpPr txBox="1"/>
          <p:nvPr/>
        </p:nvSpPr>
        <p:spPr>
          <a:xfrm>
            <a:off x="10762157" y="2409123"/>
            <a:ext cx="6212390" cy="8856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799"/>
              </a:lnSpc>
            </a:pPr>
            <a:r>
              <a:rPr lang="en-US" sz="4000" spc="250">
                <a:solidFill>
                  <a:srgbClr val="414B3B"/>
                </a:solidFill>
                <a:latin typeface="Calibri"/>
                <a:cs typeface="Times New Roman"/>
              </a:rPr>
              <a:t>Elbow Method (4)</a:t>
            </a:r>
          </a:p>
        </p:txBody>
      </p:sp>
      <p:sp>
        <p:nvSpPr>
          <p:cNvPr id="3" name="TextBox 13">
            <a:extLst>
              <a:ext uri="{FF2B5EF4-FFF2-40B4-BE49-F238E27FC236}">
                <a16:creationId xmlns:a16="http://schemas.microsoft.com/office/drawing/2014/main" id="{3F5ACC17-9F38-D5AE-45F3-22F9252FD886}"/>
              </a:ext>
            </a:extLst>
          </p:cNvPr>
          <p:cNvSpPr txBox="1"/>
          <p:nvPr/>
        </p:nvSpPr>
        <p:spPr>
          <a:xfrm>
            <a:off x="1803000" y="1832429"/>
            <a:ext cx="14855088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800" spc="250">
                <a:ea typeface="+mn-lt"/>
                <a:cs typeface="+mn-lt"/>
              </a:rPr>
              <a:t>Following the data cleaning process, our dataset now has dimensions of </a:t>
            </a:r>
            <a:r>
              <a:rPr lang="en-US" sz="2800" b="1" spc="250">
                <a:ea typeface="+mn-lt"/>
                <a:cs typeface="+mn-lt"/>
              </a:rPr>
              <a:t>(13543, 17)</a:t>
            </a:r>
            <a:endParaRPr lang="fr-FR" b="1">
              <a:cs typeface="Calibri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FDB385-986B-6BE8-E588-0D67EBEA2BEE}"/>
              </a:ext>
            </a:extLst>
          </p:cNvPr>
          <p:cNvSpPr txBox="1"/>
          <p:nvPr/>
        </p:nvSpPr>
        <p:spPr>
          <a:xfrm>
            <a:off x="9144000" y="9339943"/>
            <a:ext cx="359229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8847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252725-1C97-E381-642A-5714F78E9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4FBE14C-0FF4-2FCC-5736-1A1CD2FB9450}"/>
              </a:ext>
            </a:extLst>
          </p:cNvPr>
          <p:cNvSpPr/>
          <p:nvPr/>
        </p:nvSpPr>
        <p:spPr>
          <a:xfrm rot="-7991791" flipH="1">
            <a:off x="16088477" y="209233"/>
            <a:ext cx="2140486" cy="2204620"/>
          </a:xfrm>
          <a:custGeom>
            <a:avLst/>
            <a:gdLst/>
            <a:ahLst/>
            <a:cxnLst/>
            <a:rect l="l" t="t" r="r" b="b"/>
            <a:pathLst>
              <a:path w="2140486" h="2204620">
                <a:moveTo>
                  <a:pt x="2140486" y="0"/>
                </a:moveTo>
                <a:lnTo>
                  <a:pt x="0" y="0"/>
                </a:lnTo>
                <a:lnTo>
                  <a:pt x="0" y="2204621"/>
                </a:lnTo>
                <a:lnTo>
                  <a:pt x="2140486" y="2204621"/>
                </a:lnTo>
                <a:lnTo>
                  <a:pt x="214048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0545A010-1D8F-F82D-C291-58EADE21274A}"/>
              </a:ext>
            </a:extLst>
          </p:cNvPr>
          <p:cNvSpPr/>
          <p:nvPr/>
        </p:nvSpPr>
        <p:spPr>
          <a:xfrm>
            <a:off x="-2025926" y="-911965"/>
            <a:ext cx="4656753" cy="3329578"/>
          </a:xfrm>
          <a:custGeom>
            <a:avLst/>
            <a:gdLst/>
            <a:ahLst/>
            <a:cxnLst/>
            <a:rect l="l" t="t" r="r" b="b"/>
            <a:pathLst>
              <a:path w="4656753" h="3329578">
                <a:moveTo>
                  <a:pt x="0" y="0"/>
                </a:moveTo>
                <a:lnTo>
                  <a:pt x="4656753" y="0"/>
                </a:lnTo>
                <a:lnTo>
                  <a:pt x="4656753" y="3329578"/>
                </a:lnTo>
                <a:lnTo>
                  <a:pt x="0" y="33295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0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C218FD91-CFA4-1C0F-2F8B-40D3EDBBF53C}"/>
              </a:ext>
            </a:extLst>
          </p:cNvPr>
          <p:cNvSpPr/>
          <p:nvPr/>
        </p:nvSpPr>
        <p:spPr>
          <a:xfrm>
            <a:off x="439972" y="-911965"/>
            <a:ext cx="1363027" cy="4114800"/>
          </a:xfrm>
          <a:custGeom>
            <a:avLst/>
            <a:gdLst/>
            <a:ahLst/>
            <a:cxnLst/>
            <a:rect l="l" t="t" r="r" b="b"/>
            <a:pathLst>
              <a:path w="1363027" h="4114800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E747FB9D-3C9C-9E2B-1C29-9E3DAD881EFE}"/>
              </a:ext>
            </a:extLst>
          </p:cNvPr>
          <p:cNvSpPr/>
          <p:nvPr/>
        </p:nvSpPr>
        <p:spPr>
          <a:xfrm>
            <a:off x="16064008" y="6773325"/>
            <a:ext cx="2223992" cy="3030994"/>
          </a:xfrm>
          <a:custGeom>
            <a:avLst/>
            <a:gdLst/>
            <a:ahLst/>
            <a:cxnLst/>
            <a:rect l="l" t="t" r="r" b="b"/>
            <a:pathLst>
              <a:path w="2223992" h="3030994">
                <a:moveTo>
                  <a:pt x="0" y="0"/>
                </a:moveTo>
                <a:lnTo>
                  <a:pt x="2223992" y="0"/>
                </a:lnTo>
                <a:lnTo>
                  <a:pt x="2223992" y="3030994"/>
                </a:lnTo>
                <a:lnTo>
                  <a:pt x="0" y="30309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9FC796DF-BE12-7620-6AB6-33496274EB78}"/>
              </a:ext>
            </a:extLst>
          </p:cNvPr>
          <p:cNvSpPr/>
          <p:nvPr/>
        </p:nvSpPr>
        <p:spPr>
          <a:xfrm>
            <a:off x="15622541" y="7902430"/>
            <a:ext cx="2071092" cy="2711741"/>
          </a:xfrm>
          <a:custGeom>
            <a:avLst/>
            <a:gdLst/>
            <a:ahLst/>
            <a:cxnLst/>
            <a:rect l="l" t="t" r="r" b="b"/>
            <a:pathLst>
              <a:path w="2071092" h="2711741">
                <a:moveTo>
                  <a:pt x="0" y="0"/>
                </a:moveTo>
                <a:lnTo>
                  <a:pt x="2071092" y="0"/>
                </a:lnTo>
                <a:lnTo>
                  <a:pt x="2071092" y="2711740"/>
                </a:lnTo>
                <a:lnTo>
                  <a:pt x="0" y="27117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071E6D4E-B73D-4896-0B4D-E8E92C13272E}"/>
              </a:ext>
            </a:extLst>
          </p:cNvPr>
          <p:cNvSpPr txBox="1"/>
          <p:nvPr/>
        </p:nvSpPr>
        <p:spPr>
          <a:xfrm>
            <a:off x="3847945" y="347976"/>
            <a:ext cx="10821864" cy="917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99"/>
              </a:lnSpc>
            </a:pPr>
            <a:r>
              <a:rPr lang="en-US" sz="5550" spc="250">
                <a:solidFill>
                  <a:srgbClr val="414B3B"/>
                </a:solidFill>
                <a:latin typeface="Times New Roman"/>
                <a:ea typeface="Calibri"/>
                <a:cs typeface="Calibri"/>
              </a:rPr>
              <a:t>Results of our Models</a:t>
            </a:r>
            <a:endParaRPr lang="en-US" sz="5571" spc="250" err="1">
              <a:solidFill>
                <a:srgbClr val="414B3B"/>
              </a:solidFill>
              <a:latin typeface="Times New Roman"/>
            </a:endParaRP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B1755DA8-A78E-B7C4-2B11-648FD89B8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9248"/>
              </p:ext>
            </p:extLst>
          </p:nvPr>
        </p:nvGraphicFramePr>
        <p:xfrm>
          <a:off x="2510852" y="1817557"/>
          <a:ext cx="12711416" cy="70742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77153">
                  <a:extLst>
                    <a:ext uri="{9D8B030D-6E8A-4147-A177-3AD203B41FA5}">
                      <a16:colId xmlns:a16="http://schemas.microsoft.com/office/drawing/2014/main" val="2373495122"/>
                    </a:ext>
                  </a:extLst>
                </a:gridCol>
                <a:gridCol w="3177153">
                  <a:extLst>
                    <a:ext uri="{9D8B030D-6E8A-4147-A177-3AD203B41FA5}">
                      <a16:colId xmlns:a16="http://schemas.microsoft.com/office/drawing/2014/main" val="409478867"/>
                    </a:ext>
                  </a:extLst>
                </a:gridCol>
                <a:gridCol w="3178555">
                  <a:extLst>
                    <a:ext uri="{9D8B030D-6E8A-4147-A177-3AD203B41FA5}">
                      <a16:colId xmlns:a16="http://schemas.microsoft.com/office/drawing/2014/main" val="2879383990"/>
                    </a:ext>
                  </a:extLst>
                </a:gridCol>
                <a:gridCol w="3178555">
                  <a:extLst>
                    <a:ext uri="{9D8B030D-6E8A-4147-A177-3AD203B41FA5}">
                      <a16:colId xmlns:a16="http://schemas.microsoft.com/office/drawing/2014/main" val="1121163202"/>
                    </a:ext>
                  </a:extLst>
                </a:gridCol>
              </a:tblGrid>
              <a:tr h="4921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</a:pPr>
                      <a:r>
                        <a:rPr lang="fr-FR" sz="2800" b="1">
                          <a:solidFill>
                            <a:srgbClr val="FFFFFF"/>
                          </a:solidFill>
                          <a:effectLst/>
                        </a:rPr>
                        <a:t>A</a:t>
                      </a:r>
                      <a:endParaRPr lang="fr-FR" sz="28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</a:pPr>
                      <a:r>
                        <a:rPr lang="fr-FR" sz="2800" b="1">
                          <a:solidFill>
                            <a:srgbClr val="FFFFFF"/>
                          </a:solidFill>
                          <a:effectLst/>
                        </a:rPr>
                        <a:t>Classifier</a:t>
                      </a:r>
                      <a:endParaRPr lang="fr-FR" sz="2800">
                        <a:effectLst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</a:pPr>
                      <a:r>
                        <a:rPr lang="fr-FR" sz="2800" b="1">
                          <a:solidFill>
                            <a:srgbClr val="FFFFFF"/>
                          </a:solidFill>
                          <a:effectLst/>
                        </a:rPr>
                        <a:t>Training </a:t>
                      </a:r>
                      <a:r>
                        <a:rPr lang="fr-FR" sz="2800" b="1" err="1">
                          <a:solidFill>
                            <a:srgbClr val="FFFFFF"/>
                          </a:solidFill>
                          <a:effectLst/>
                        </a:rPr>
                        <a:t>Accuracy</a:t>
                      </a:r>
                      <a:endParaRPr lang="fr-FR" sz="2800" err="1">
                        <a:effectLst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</a:pPr>
                      <a:r>
                        <a:rPr lang="fr-FR" sz="2800" b="1">
                          <a:solidFill>
                            <a:srgbClr val="FFFFFF"/>
                          </a:solidFill>
                          <a:effectLst/>
                        </a:rPr>
                        <a:t>Validation </a:t>
                      </a:r>
                      <a:r>
                        <a:rPr lang="fr-FR" sz="2800" b="1" err="1">
                          <a:solidFill>
                            <a:srgbClr val="FFFFFF"/>
                          </a:solidFill>
                          <a:effectLst/>
                        </a:rPr>
                        <a:t>Accuracy</a:t>
                      </a:r>
                      <a:endParaRPr lang="fr-FR" sz="2800" err="1">
                        <a:effectLst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32489"/>
                  </a:ext>
                </a:extLst>
              </a:tr>
              <a:tr h="1168267">
                <a:tc>
                  <a:txBody>
                    <a:bodyPr/>
                    <a:lstStyle/>
                    <a:p>
                      <a:pPr marL="0"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fr-FR" sz="2800" b="1">
                          <a:solidFill>
                            <a:srgbClr val="FFFFFF"/>
                          </a:solidFill>
                          <a:effectLst/>
                        </a:rPr>
                        <a:t>0</a:t>
                      </a:r>
                      <a:endParaRPr lang="fr-FR" sz="28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fr-FR" sz="2800" b="1" err="1">
                          <a:solidFill>
                            <a:srgbClr val="000000"/>
                          </a:solidFill>
                          <a:effectLst/>
                        </a:rPr>
                        <a:t>Elastic</a:t>
                      </a:r>
                      <a:r>
                        <a:rPr lang="fr-FR" sz="2800" b="1">
                          <a:solidFill>
                            <a:srgbClr val="000000"/>
                          </a:solidFill>
                          <a:effectLst/>
                        </a:rPr>
                        <a:t> Net </a:t>
                      </a:r>
                      <a:r>
                        <a:rPr lang="fr-FR" sz="2800" b="1" err="1">
                          <a:solidFill>
                            <a:srgbClr val="000000"/>
                          </a:solidFill>
                          <a:effectLst/>
                        </a:rPr>
                        <a:t>Logistic</a:t>
                      </a:r>
                      <a:r>
                        <a:rPr lang="fr-FR" sz="2800" b="1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fr-FR" sz="2800" b="1" err="1">
                          <a:solidFill>
                            <a:srgbClr val="000000"/>
                          </a:solidFill>
                          <a:effectLst/>
                        </a:rPr>
                        <a:t>Regression</a:t>
                      </a:r>
                      <a:endParaRPr lang="fr-FR" sz="2800" b="1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2800">
                          <a:solidFill>
                            <a:srgbClr val="000000"/>
                          </a:solidFill>
                          <a:effectLst/>
                        </a:rPr>
                        <a:t>0.943597</a:t>
                      </a:r>
                      <a:endParaRPr lang="fr-FR" sz="28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2800">
                          <a:solidFill>
                            <a:srgbClr val="000000"/>
                          </a:solidFill>
                          <a:effectLst/>
                        </a:rPr>
                        <a:t>0.947086</a:t>
                      </a:r>
                      <a:endParaRPr lang="fr-FR" sz="28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862426"/>
                  </a:ext>
                </a:extLst>
              </a:tr>
              <a:tr h="4921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2800" b="1">
                          <a:solidFill>
                            <a:srgbClr val="FFFFFF"/>
                          </a:solidFill>
                          <a:effectLst/>
                        </a:rPr>
                        <a:t>1</a:t>
                      </a:r>
                      <a:endParaRPr lang="fr-FR" sz="28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fr-FR" sz="2800" b="1" err="1">
                          <a:solidFill>
                            <a:srgbClr val="000000"/>
                          </a:solidFill>
                          <a:effectLst/>
                        </a:rPr>
                        <a:t>Random</a:t>
                      </a:r>
                      <a:r>
                        <a:rPr lang="fr-FR" sz="2800" b="1">
                          <a:solidFill>
                            <a:srgbClr val="000000"/>
                          </a:solidFill>
                          <a:effectLst/>
                        </a:rPr>
                        <a:t> Forest</a:t>
                      </a:r>
                      <a:endParaRPr lang="fr-FR" sz="2800" b="1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2800">
                          <a:solidFill>
                            <a:srgbClr val="000000"/>
                          </a:solidFill>
                          <a:effectLst/>
                        </a:rPr>
                        <a:t>1.000000</a:t>
                      </a:r>
                      <a:endParaRPr lang="fr-FR" sz="28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2800">
                          <a:solidFill>
                            <a:srgbClr val="000000"/>
                          </a:solidFill>
                          <a:effectLst/>
                        </a:rPr>
                        <a:t>0.918883</a:t>
                      </a:r>
                      <a:endParaRPr lang="fr-FR" sz="28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524926"/>
                  </a:ext>
                </a:extLst>
              </a:tr>
              <a:tr h="4921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2800" b="1">
                          <a:solidFill>
                            <a:srgbClr val="FFFFFF"/>
                          </a:solidFill>
                          <a:effectLst/>
                        </a:rPr>
                        <a:t>2</a:t>
                      </a:r>
                      <a:endParaRPr lang="fr-FR" sz="28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fr-FR" sz="2800" err="1">
                          <a:solidFill>
                            <a:srgbClr val="000000"/>
                          </a:solidFill>
                          <a:effectLst/>
                        </a:rPr>
                        <a:t>GradientBoosting</a:t>
                      </a:r>
                      <a:endParaRPr lang="fr-FR" sz="28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E5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2800">
                          <a:solidFill>
                            <a:srgbClr val="000000"/>
                          </a:solidFill>
                          <a:effectLst/>
                        </a:rPr>
                        <a:t>1.000000</a:t>
                      </a:r>
                      <a:endParaRPr lang="fr-FR" sz="28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E5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2800">
                          <a:solidFill>
                            <a:srgbClr val="000000"/>
                          </a:solidFill>
                          <a:effectLst/>
                        </a:rPr>
                        <a:t>0.915928</a:t>
                      </a:r>
                      <a:endParaRPr lang="fr-FR" sz="28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E5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029309"/>
                  </a:ext>
                </a:extLst>
              </a:tr>
              <a:tr h="4921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2800" b="1">
                          <a:solidFill>
                            <a:srgbClr val="FFFFFF"/>
                          </a:solidFill>
                          <a:effectLst/>
                        </a:rPr>
                        <a:t>3</a:t>
                      </a:r>
                      <a:endParaRPr lang="fr-FR" sz="28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fr-FR" sz="2800">
                          <a:solidFill>
                            <a:srgbClr val="000000"/>
                          </a:solidFill>
                          <a:effectLst/>
                        </a:rPr>
                        <a:t>Neural Network</a:t>
                      </a:r>
                      <a:endParaRPr lang="fr-FR" sz="28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2800">
                          <a:solidFill>
                            <a:srgbClr val="000000"/>
                          </a:solidFill>
                          <a:effectLst/>
                        </a:rPr>
                        <a:t>0.919079</a:t>
                      </a:r>
                      <a:endParaRPr lang="fr-FR" sz="28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2800">
                          <a:solidFill>
                            <a:srgbClr val="000000"/>
                          </a:solidFill>
                          <a:effectLst/>
                        </a:rPr>
                        <a:t>0.915391</a:t>
                      </a:r>
                      <a:endParaRPr lang="fr-FR" sz="28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788617"/>
                  </a:ext>
                </a:extLst>
              </a:tr>
              <a:tr h="4921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2800" b="1">
                          <a:solidFill>
                            <a:srgbClr val="FFFFFF"/>
                          </a:solidFill>
                          <a:effectLst/>
                        </a:rPr>
                        <a:t>4</a:t>
                      </a:r>
                      <a:endParaRPr lang="fr-FR" sz="28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fr-FR" sz="2800">
                          <a:solidFill>
                            <a:srgbClr val="000000"/>
                          </a:solidFill>
                          <a:effectLst/>
                        </a:rPr>
                        <a:t>SVM</a:t>
                      </a:r>
                      <a:endParaRPr lang="fr-FR" sz="28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E5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2800">
                          <a:solidFill>
                            <a:srgbClr val="000000"/>
                          </a:solidFill>
                          <a:effectLst/>
                        </a:rPr>
                        <a:t>0.926791</a:t>
                      </a:r>
                      <a:endParaRPr lang="fr-FR" sz="28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E5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2800">
                          <a:solidFill>
                            <a:srgbClr val="000000"/>
                          </a:solidFill>
                          <a:effectLst/>
                        </a:rPr>
                        <a:t>0.914854</a:t>
                      </a:r>
                      <a:endParaRPr lang="fr-FR" sz="28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E5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491194"/>
                  </a:ext>
                </a:extLst>
              </a:tr>
              <a:tr h="4921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2800" b="1">
                          <a:solidFill>
                            <a:srgbClr val="FFFFFF"/>
                          </a:solidFill>
                          <a:effectLst/>
                        </a:rPr>
                        <a:t>5</a:t>
                      </a:r>
                      <a:endParaRPr lang="fr-FR" sz="28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fr-FR" sz="2800">
                          <a:solidFill>
                            <a:srgbClr val="000000"/>
                          </a:solidFill>
                          <a:effectLst/>
                        </a:rPr>
                        <a:t>KNN Classifier</a:t>
                      </a:r>
                      <a:endParaRPr lang="fr-FR" sz="28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2800">
                          <a:solidFill>
                            <a:srgbClr val="000000"/>
                          </a:solidFill>
                          <a:effectLst/>
                        </a:rPr>
                        <a:t>0.929439</a:t>
                      </a:r>
                      <a:endParaRPr lang="fr-FR" sz="28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2800">
                          <a:solidFill>
                            <a:srgbClr val="000000"/>
                          </a:solidFill>
                          <a:effectLst/>
                        </a:rPr>
                        <a:t>0.911093</a:t>
                      </a:r>
                      <a:endParaRPr lang="fr-FR" sz="28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204272"/>
                  </a:ext>
                </a:extLst>
              </a:tr>
              <a:tr h="4921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2800" b="1">
                          <a:solidFill>
                            <a:srgbClr val="FFFFFF"/>
                          </a:solidFill>
                          <a:effectLst/>
                        </a:rPr>
                        <a:t>6</a:t>
                      </a:r>
                      <a:endParaRPr lang="fr-FR" sz="28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fr-FR" sz="2800" err="1">
                          <a:solidFill>
                            <a:srgbClr val="000000"/>
                          </a:solidFill>
                          <a:effectLst/>
                        </a:rPr>
                        <a:t>XGBoost</a:t>
                      </a:r>
                      <a:endParaRPr lang="fr-FR" sz="2800" err="1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E5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2800">
                          <a:solidFill>
                            <a:srgbClr val="000000"/>
                          </a:solidFill>
                          <a:effectLst/>
                        </a:rPr>
                        <a:t>0.929899</a:t>
                      </a:r>
                      <a:endParaRPr lang="fr-FR" sz="28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E5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2800">
                          <a:solidFill>
                            <a:srgbClr val="000000"/>
                          </a:solidFill>
                          <a:effectLst/>
                        </a:rPr>
                        <a:t>0.907601</a:t>
                      </a:r>
                      <a:endParaRPr lang="fr-FR" sz="28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E5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381302"/>
                  </a:ext>
                </a:extLst>
              </a:tr>
              <a:tr h="4921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2800" b="1">
                          <a:solidFill>
                            <a:srgbClr val="FFFFFF"/>
                          </a:solidFill>
                          <a:effectLst/>
                        </a:rPr>
                        <a:t>7</a:t>
                      </a:r>
                      <a:endParaRPr lang="fr-FR" sz="28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fr-FR" sz="2800" err="1">
                          <a:solidFill>
                            <a:srgbClr val="000000"/>
                          </a:solidFill>
                          <a:effectLst/>
                        </a:rPr>
                        <a:t>Decision</a:t>
                      </a:r>
                      <a:r>
                        <a:rPr lang="fr-FR" sz="28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fr-FR" sz="2800" err="1">
                          <a:solidFill>
                            <a:srgbClr val="000000"/>
                          </a:solidFill>
                          <a:effectLst/>
                        </a:rPr>
                        <a:t>Tree</a:t>
                      </a:r>
                      <a:endParaRPr lang="fr-FR" sz="2800" err="1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2800">
                          <a:solidFill>
                            <a:srgbClr val="000000"/>
                          </a:solidFill>
                          <a:effectLst/>
                        </a:rPr>
                        <a:t>0.930129</a:t>
                      </a:r>
                      <a:endParaRPr lang="fr-FR" sz="28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2800">
                          <a:solidFill>
                            <a:srgbClr val="000000"/>
                          </a:solidFill>
                          <a:effectLst/>
                        </a:rPr>
                        <a:t>0.897663</a:t>
                      </a:r>
                      <a:endParaRPr lang="fr-FR" sz="28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70055"/>
                  </a:ext>
                </a:extLst>
              </a:tr>
              <a:tr h="4921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2800" b="1">
                          <a:solidFill>
                            <a:srgbClr val="FFFFFF"/>
                          </a:solidFill>
                          <a:effectLst/>
                        </a:rPr>
                        <a:t>8</a:t>
                      </a:r>
                      <a:endParaRPr lang="fr-FR" sz="28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fr-FR" sz="2800" err="1">
                          <a:solidFill>
                            <a:srgbClr val="000000"/>
                          </a:solidFill>
                          <a:effectLst/>
                        </a:rPr>
                        <a:t>Naives</a:t>
                      </a:r>
                      <a:r>
                        <a:rPr lang="fr-FR" sz="2800">
                          <a:solidFill>
                            <a:srgbClr val="000000"/>
                          </a:solidFill>
                          <a:effectLst/>
                        </a:rPr>
                        <a:t> Bayes</a:t>
                      </a:r>
                      <a:endParaRPr lang="fr-FR" sz="28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E5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2800">
                          <a:solidFill>
                            <a:srgbClr val="000000"/>
                          </a:solidFill>
                          <a:effectLst/>
                        </a:rPr>
                        <a:t>0.867050</a:t>
                      </a:r>
                      <a:endParaRPr lang="fr-FR" sz="28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E5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2800">
                          <a:solidFill>
                            <a:srgbClr val="000000"/>
                          </a:solidFill>
                          <a:effectLst/>
                        </a:rPr>
                        <a:t>0.875369</a:t>
                      </a:r>
                      <a:endParaRPr lang="fr-FR" sz="28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E5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992019"/>
                  </a:ext>
                </a:extLst>
              </a:tr>
              <a:tr h="4921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2800" b="1">
                          <a:solidFill>
                            <a:srgbClr val="FFFFFF"/>
                          </a:solidFill>
                          <a:effectLst/>
                        </a:rPr>
                        <a:t>9</a:t>
                      </a:r>
                      <a:endParaRPr lang="fr-FR" sz="28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fr-FR" sz="2800">
                          <a:solidFill>
                            <a:srgbClr val="000000"/>
                          </a:solidFill>
                          <a:effectLst/>
                        </a:rPr>
                        <a:t>SGD Classifier</a:t>
                      </a:r>
                      <a:endParaRPr lang="fr-FR" sz="28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2800">
                          <a:solidFill>
                            <a:srgbClr val="000000"/>
                          </a:solidFill>
                          <a:effectLst/>
                        </a:rPr>
                        <a:t>0.854043</a:t>
                      </a:r>
                      <a:endParaRPr lang="fr-FR" sz="28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2800">
                          <a:solidFill>
                            <a:srgbClr val="000000"/>
                          </a:solidFill>
                          <a:effectLst/>
                        </a:rPr>
                        <a:t>0.849315</a:t>
                      </a:r>
                      <a:endParaRPr lang="fr-FR" sz="28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478570"/>
                  </a:ext>
                </a:extLst>
              </a:tr>
              <a:tr h="4921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2800" b="1">
                          <a:solidFill>
                            <a:srgbClr val="FFFFFF"/>
                          </a:solidFill>
                          <a:effectLst/>
                        </a:rPr>
                        <a:t>10</a:t>
                      </a:r>
                      <a:endParaRPr lang="fr-FR" sz="28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fr-FR" sz="2800" err="1">
                          <a:solidFill>
                            <a:srgbClr val="000000"/>
                          </a:solidFill>
                          <a:effectLst/>
                        </a:rPr>
                        <a:t>AdaBoost</a:t>
                      </a:r>
                      <a:endParaRPr lang="fr-FR" sz="2800" err="1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E5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2800">
                          <a:solidFill>
                            <a:srgbClr val="000000"/>
                          </a:solidFill>
                          <a:effectLst/>
                        </a:rPr>
                        <a:t>0.813871</a:t>
                      </a:r>
                      <a:endParaRPr lang="fr-FR" sz="28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E5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2800">
                          <a:solidFill>
                            <a:srgbClr val="000000"/>
                          </a:solidFill>
                          <a:effectLst/>
                        </a:rPr>
                        <a:t>0.814128</a:t>
                      </a:r>
                      <a:endParaRPr lang="fr-FR" sz="28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E5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96417"/>
                  </a:ext>
                </a:extLst>
              </a:tr>
              <a:tr h="4921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2800" b="1">
                          <a:solidFill>
                            <a:srgbClr val="FFFFFF"/>
                          </a:solidFill>
                          <a:effectLst/>
                        </a:rPr>
                        <a:t>11</a:t>
                      </a:r>
                      <a:endParaRPr lang="fr-FR" sz="28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fr-FR" sz="2800">
                          <a:solidFill>
                            <a:srgbClr val="000000"/>
                          </a:solidFill>
                          <a:effectLst/>
                        </a:rPr>
                        <a:t>Ridge Classifier</a:t>
                      </a:r>
                      <a:endParaRPr lang="fr-FR" sz="28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2800">
                          <a:solidFill>
                            <a:srgbClr val="000000"/>
                          </a:solidFill>
                          <a:effectLst/>
                        </a:rPr>
                        <a:t>0.592691</a:t>
                      </a:r>
                      <a:endParaRPr lang="fr-FR" sz="28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2800">
                          <a:solidFill>
                            <a:srgbClr val="000000"/>
                          </a:solidFill>
                          <a:effectLst/>
                        </a:rPr>
                        <a:t>0.584743</a:t>
                      </a:r>
                      <a:endParaRPr lang="fr-FR" sz="28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761307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EC942D56-174E-01F0-6528-C3A7CF4F0815}"/>
              </a:ext>
            </a:extLst>
          </p:cNvPr>
          <p:cNvSpPr txBox="1"/>
          <p:nvPr/>
        </p:nvSpPr>
        <p:spPr>
          <a:xfrm>
            <a:off x="9144000" y="9339943"/>
            <a:ext cx="359229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62640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8D7547-B6DA-F0A5-88B7-83B52E76D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F0049FD-70E1-2221-0E51-8C05F4E94E41}"/>
              </a:ext>
            </a:extLst>
          </p:cNvPr>
          <p:cNvSpPr/>
          <p:nvPr/>
        </p:nvSpPr>
        <p:spPr>
          <a:xfrm rot="-7991791" flipH="1">
            <a:off x="16088477" y="209233"/>
            <a:ext cx="2140486" cy="2204620"/>
          </a:xfrm>
          <a:custGeom>
            <a:avLst/>
            <a:gdLst/>
            <a:ahLst/>
            <a:cxnLst/>
            <a:rect l="l" t="t" r="r" b="b"/>
            <a:pathLst>
              <a:path w="2140486" h="2204620">
                <a:moveTo>
                  <a:pt x="2140486" y="0"/>
                </a:moveTo>
                <a:lnTo>
                  <a:pt x="0" y="0"/>
                </a:lnTo>
                <a:lnTo>
                  <a:pt x="0" y="2204621"/>
                </a:lnTo>
                <a:lnTo>
                  <a:pt x="2140486" y="2204621"/>
                </a:lnTo>
                <a:lnTo>
                  <a:pt x="214048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636443A3-864D-8B8F-2351-6C9E4FE9F15B}"/>
              </a:ext>
            </a:extLst>
          </p:cNvPr>
          <p:cNvSpPr/>
          <p:nvPr/>
        </p:nvSpPr>
        <p:spPr>
          <a:xfrm>
            <a:off x="-2025926" y="-911965"/>
            <a:ext cx="4656753" cy="3329578"/>
          </a:xfrm>
          <a:custGeom>
            <a:avLst/>
            <a:gdLst/>
            <a:ahLst/>
            <a:cxnLst/>
            <a:rect l="l" t="t" r="r" b="b"/>
            <a:pathLst>
              <a:path w="4656753" h="3329578">
                <a:moveTo>
                  <a:pt x="0" y="0"/>
                </a:moveTo>
                <a:lnTo>
                  <a:pt x="4656753" y="0"/>
                </a:lnTo>
                <a:lnTo>
                  <a:pt x="4656753" y="3329578"/>
                </a:lnTo>
                <a:lnTo>
                  <a:pt x="0" y="33295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0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84A4BA1-5A8A-92A8-B460-0D222048C288}"/>
              </a:ext>
            </a:extLst>
          </p:cNvPr>
          <p:cNvSpPr/>
          <p:nvPr/>
        </p:nvSpPr>
        <p:spPr>
          <a:xfrm>
            <a:off x="439972" y="-911965"/>
            <a:ext cx="1363027" cy="4114800"/>
          </a:xfrm>
          <a:custGeom>
            <a:avLst/>
            <a:gdLst/>
            <a:ahLst/>
            <a:cxnLst/>
            <a:rect l="l" t="t" r="r" b="b"/>
            <a:pathLst>
              <a:path w="1363027" h="4114800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0BACC59-926B-53AF-CF93-6488B345AA56}"/>
              </a:ext>
            </a:extLst>
          </p:cNvPr>
          <p:cNvSpPr/>
          <p:nvPr/>
        </p:nvSpPr>
        <p:spPr>
          <a:xfrm>
            <a:off x="16064008" y="6773325"/>
            <a:ext cx="2223992" cy="3030994"/>
          </a:xfrm>
          <a:custGeom>
            <a:avLst/>
            <a:gdLst/>
            <a:ahLst/>
            <a:cxnLst/>
            <a:rect l="l" t="t" r="r" b="b"/>
            <a:pathLst>
              <a:path w="2223992" h="3030994">
                <a:moveTo>
                  <a:pt x="0" y="0"/>
                </a:moveTo>
                <a:lnTo>
                  <a:pt x="2223992" y="0"/>
                </a:lnTo>
                <a:lnTo>
                  <a:pt x="2223992" y="3030994"/>
                </a:lnTo>
                <a:lnTo>
                  <a:pt x="0" y="30309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77B89AAC-E15C-0E04-1610-0F6D3FE18C1C}"/>
              </a:ext>
            </a:extLst>
          </p:cNvPr>
          <p:cNvSpPr/>
          <p:nvPr/>
        </p:nvSpPr>
        <p:spPr>
          <a:xfrm>
            <a:off x="6184627" y="8288822"/>
            <a:ext cx="2071092" cy="2711741"/>
          </a:xfrm>
          <a:custGeom>
            <a:avLst/>
            <a:gdLst/>
            <a:ahLst/>
            <a:cxnLst/>
            <a:rect l="l" t="t" r="r" b="b"/>
            <a:pathLst>
              <a:path w="2071092" h="2711741">
                <a:moveTo>
                  <a:pt x="0" y="0"/>
                </a:moveTo>
                <a:lnTo>
                  <a:pt x="2071092" y="0"/>
                </a:lnTo>
                <a:lnTo>
                  <a:pt x="2071092" y="2711740"/>
                </a:lnTo>
                <a:lnTo>
                  <a:pt x="0" y="27117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A3E46077-A0CF-DCF7-286C-968F4DF6226C}"/>
              </a:ext>
            </a:extLst>
          </p:cNvPr>
          <p:cNvSpPr txBox="1"/>
          <p:nvPr/>
        </p:nvSpPr>
        <p:spPr>
          <a:xfrm>
            <a:off x="4110272" y="347976"/>
            <a:ext cx="10559537" cy="917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799"/>
              </a:lnSpc>
            </a:pPr>
            <a:r>
              <a:rPr lang="en-US" sz="5550" spc="250">
                <a:solidFill>
                  <a:srgbClr val="414B3B"/>
                </a:solidFill>
                <a:latin typeface="Times New Roman"/>
                <a:cs typeface="Times New Roman"/>
              </a:rPr>
              <a:t>Evaluation of selected Models</a:t>
            </a:r>
            <a:endParaRPr lang="en-US" sz="5571" spc="250" err="1">
              <a:solidFill>
                <a:srgbClr val="414B3B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F786A302-8B2F-D3D0-DA8A-E9B117D14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488251"/>
              </p:ext>
            </p:extLst>
          </p:nvPr>
        </p:nvGraphicFramePr>
        <p:xfrm>
          <a:off x="1077293" y="4317256"/>
          <a:ext cx="6065958" cy="31810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32979">
                  <a:extLst>
                    <a:ext uri="{9D8B030D-6E8A-4147-A177-3AD203B41FA5}">
                      <a16:colId xmlns:a16="http://schemas.microsoft.com/office/drawing/2014/main" val="147159258"/>
                    </a:ext>
                  </a:extLst>
                </a:gridCol>
                <a:gridCol w="3032979">
                  <a:extLst>
                    <a:ext uri="{9D8B030D-6E8A-4147-A177-3AD203B41FA5}">
                      <a16:colId xmlns:a16="http://schemas.microsoft.com/office/drawing/2014/main" val="1693527229"/>
                    </a:ext>
                  </a:extLst>
                </a:gridCol>
              </a:tblGrid>
              <a:tr h="7414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2800" err="1">
                          <a:solidFill>
                            <a:schemeClr val="tx1"/>
                          </a:solidFill>
                          <a:latin typeface="Calibri"/>
                        </a:rPr>
                        <a:t>Models</a:t>
                      </a:r>
                      <a:endParaRPr lang="fr-FR" sz="280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2800">
                          <a:solidFill>
                            <a:schemeClr val="tx1"/>
                          </a:solidFill>
                          <a:latin typeface="Calibri"/>
                        </a:rPr>
                        <a:t>Test </a:t>
                      </a:r>
                      <a:r>
                        <a:rPr lang="fr-FR" sz="2800" err="1">
                          <a:solidFill>
                            <a:schemeClr val="tx1"/>
                          </a:solidFill>
                          <a:latin typeface="Calibri"/>
                        </a:rPr>
                        <a:t>Accuracy</a:t>
                      </a:r>
                      <a:endParaRPr lang="fr-FR" sz="280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651938"/>
                  </a:ext>
                </a:extLst>
              </a:tr>
              <a:tr h="14599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2800" b="1" err="1">
                          <a:latin typeface="Calibri"/>
                        </a:rPr>
                        <a:t>ElasticNet</a:t>
                      </a:r>
                      <a:r>
                        <a:rPr lang="fr-FR" sz="2800" b="1">
                          <a:latin typeface="Calibri"/>
                        </a:rPr>
                        <a:t> for </a:t>
                      </a:r>
                      <a:r>
                        <a:rPr lang="fr-FR" sz="2800" b="1" err="1">
                          <a:latin typeface="Calibri"/>
                        </a:rPr>
                        <a:t>Logistic</a:t>
                      </a:r>
                      <a:r>
                        <a:rPr lang="fr-FR" sz="2800" b="1">
                          <a:latin typeface="Calibri"/>
                        </a:rPr>
                        <a:t> </a:t>
                      </a:r>
                      <a:r>
                        <a:rPr lang="fr-FR" sz="2800" b="1" err="1">
                          <a:latin typeface="Calibri"/>
                        </a:rPr>
                        <a:t>Regression</a:t>
                      </a:r>
                      <a:endParaRPr lang="fr-FR" sz="2800" b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-FR" sz="28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0.9076</a:t>
                      </a:r>
                      <a:endParaRPr lang="fr-FR" sz="280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474392"/>
                  </a:ext>
                </a:extLst>
              </a:tr>
              <a:tr h="9796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2800" b="1" err="1">
                          <a:latin typeface="Calibri"/>
                        </a:rPr>
                        <a:t>Random</a:t>
                      </a:r>
                      <a:r>
                        <a:rPr lang="fr-FR" sz="2800" b="1">
                          <a:latin typeface="Calibri"/>
                        </a:rPr>
                        <a:t>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fr-FR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0.9199</a:t>
                      </a:r>
                      <a:endParaRPr lang="fr-FR" sz="280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905627"/>
                  </a:ext>
                </a:extLst>
              </a:tr>
            </a:tbl>
          </a:graphicData>
        </a:graphic>
      </p:graphicFrame>
      <p:pic>
        <p:nvPicPr>
          <p:cNvPr id="10" name="Image 9" descr="Une image contenant texte, capture d’écran, carré, diagramme&#10;&#10;Description générée automatiquement">
            <a:extLst>
              <a:ext uri="{FF2B5EF4-FFF2-40B4-BE49-F238E27FC236}">
                <a16:creationId xmlns:a16="http://schemas.microsoft.com/office/drawing/2014/main" id="{94DD4573-19D5-8F91-7573-DCFC5836752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902909" y="5437414"/>
            <a:ext cx="5014970" cy="427233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989725A-70C8-1509-0C4B-FB0102EA0ED2}"/>
              </a:ext>
            </a:extLst>
          </p:cNvPr>
          <p:cNvSpPr txBox="1"/>
          <p:nvPr/>
        </p:nvSpPr>
        <p:spPr>
          <a:xfrm>
            <a:off x="9144000" y="9339943"/>
            <a:ext cx="359229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/>
              <a:t>9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F562E1D-A4A8-9DE2-E718-CDD938C4B92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32938" y="1621543"/>
            <a:ext cx="4992010" cy="427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0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474</Words>
  <Application>Microsoft Office PowerPoint</Application>
  <PresentationFormat>Custom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Montserrat</vt:lpstr>
      <vt:lpstr>Times New Roman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Clean Illustrated Kid’s Learning Vegetable Presentation</dc:title>
  <cp:lastModifiedBy>boris gomez</cp:lastModifiedBy>
  <cp:revision>6</cp:revision>
  <dcterms:created xsi:type="dcterms:W3CDTF">2006-08-16T00:00:00Z</dcterms:created>
  <dcterms:modified xsi:type="dcterms:W3CDTF">2024-01-16T17:38:28Z</dcterms:modified>
  <dc:identifier>DAF2hQEhSJI</dc:identifier>
</cp:coreProperties>
</file>