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3" r:id="rId3"/>
    <p:sldId id="257" r:id="rId4"/>
    <p:sldId id="258" r:id="rId5"/>
    <p:sldId id="259" r:id="rId6"/>
    <p:sldId id="261" r:id="rId7"/>
    <p:sldId id="262" r:id="rId8"/>
    <p:sldId id="263" r:id="rId9"/>
    <p:sldId id="264" r:id="rId10"/>
    <p:sldId id="265" r:id="rId11"/>
    <p:sldId id="266" r:id="rId12"/>
    <p:sldId id="267" r:id="rId13"/>
    <p:sldId id="270" r:id="rId14"/>
    <p:sldId id="275" r:id="rId15"/>
    <p:sldId id="289" r:id="rId16"/>
    <p:sldId id="288" r:id="rId17"/>
    <p:sldId id="278" r:id="rId18"/>
    <p:sldId id="279" r:id="rId19"/>
    <p:sldId id="280" r:id="rId20"/>
    <p:sldId id="287" r:id="rId21"/>
  </p:sldIdLst>
  <p:sldSz cx="12192000" cy="6858000"/>
  <p:notesSz cx="6858000" cy="9144000"/>
  <p:defaultTextStyle>
    <a:defPPr>
      <a:defRPr lang="fr-FR"/>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09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611" autoAdjust="0"/>
  </p:normalViewPr>
  <p:slideViewPr>
    <p:cSldViewPr snapToGrid="0">
      <p:cViewPr varScale="1">
        <p:scale>
          <a:sx n="62" d="100"/>
          <a:sy n="62" d="100"/>
        </p:scale>
        <p:origin x="141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ris gomez" userId="04892687d56549c8" providerId="LiveId" clId="{40DB0282-1F4D-45B4-91AA-BB61A428CC6C}"/>
    <pc:docChg chg="undo custSel modSld">
      <pc:chgData name="boris gomez" userId="04892687d56549c8" providerId="LiveId" clId="{40DB0282-1F4D-45B4-91AA-BB61A428CC6C}" dt="2023-01-06T09:01:00.219" v="57"/>
      <pc:docMkLst>
        <pc:docMk/>
      </pc:docMkLst>
      <pc:sldChg chg="modTransition">
        <pc:chgData name="boris gomez" userId="04892687d56549c8" providerId="LiveId" clId="{40DB0282-1F4D-45B4-91AA-BB61A428CC6C}" dt="2023-01-06T00:11:39.457" v="35"/>
        <pc:sldMkLst>
          <pc:docMk/>
          <pc:sldMk cId="0" sldId="256"/>
        </pc:sldMkLst>
      </pc:sldChg>
      <pc:sldChg chg="modTransition">
        <pc:chgData name="boris gomez" userId="04892687d56549c8" providerId="LiveId" clId="{40DB0282-1F4D-45B4-91AA-BB61A428CC6C}" dt="2023-01-06T08:59:38.488" v="43"/>
        <pc:sldMkLst>
          <pc:docMk/>
          <pc:sldMk cId="0" sldId="257"/>
        </pc:sldMkLst>
      </pc:sldChg>
      <pc:sldChg chg="modTransition">
        <pc:chgData name="boris gomez" userId="04892687d56549c8" providerId="LiveId" clId="{40DB0282-1F4D-45B4-91AA-BB61A428CC6C}" dt="2023-01-06T08:59:43.015" v="44"/>
        <pc:sldMkLst>
          <pc:docMk/>
          <pc:sldMk cId="885788688" sldId="258"/>
        </pc:sldMkLst>
      </pc:sldChg>
      <pc:sldChg chg="modTransition">
        <pc:chgData name="boris gomez" userId="04892687d56549c8" providerId="LiveId" clId="{40DB0282-1F4D-45B4-91AA-BB61A428CC6C}" dt="2023-01-06T08:59:51.420" v="45"/>
        <pc:sldMkLst>
          <pc:docMk/>
          <pc:sldMk cId="3885738023" sldId="259"/>
        </pc:sldMkLst>
      </pc:sldChg>
      <pc:sldChg chg="modTransition">
        <pc:chgData name="boris gomez" userId="04892687d56549c8" providerId="LiveId" clId="{40DB0282-1F4D-45B4-91AA-BB61A428CC6C}" dt="2023-01-06T08:59:57.663" v="46"/>
        <pc:sldMkLst>
          <pc:docMk/>
          <pc:sldMk cId="1568195931" sldId="260"/>
        </pc:sldMkLst>
      </pc:sldChg>
      <pc:sldChg chg="modTransition">
        <pc:chgData name="boris gomez" userId="04892687d56549c8" providerId="LiveId" clId="{40DB0282-1F4D-45B4-91AA-BB61A428CC6C}" dt="2023-01-06T09:00:02.444" v="47"/>
        <pc:sldMkLst>
          <pc:docMk/>
          <pc:sldMk cId="3963363468" sldId="261"/>
        </pc:sldMkLst>
      </pc:sldChg>
      <pc:sldChg chg="modTransition">
        <pc:chgData name="boris gomez" userId="04892687d56549c8" providerId="LiveId" clId="{40DB0282-1F4D-45B4-91AA-BB61A428CC6C}" dt="2023-01-06T09:00:19.948" v="48"/>
        <pc:sldMkLst>
          <pc:docMk/>
          <pc:sldMk cId="2915832274" sldId="262"/>
        </pc:sldMkLst>
      </pc:sldChg>
      <pc:sldChg chg="modTransition">
        <pc:chgData name="boris gomez" userId="04892687d56549c8" providerId="LiveId" clId="{40DB0282-1F4D-45B4-91AA-BB61A428CC6C}" dt="2023-01-06T09:00:26.113" v="49"/>
        <pc:sldMkLst>
          <pc:docMk/>
          <pc:sldMk cId="3893191760" sldId="263"/>
        </pc:sldMkLst>
      </pc:sldChg>
      <pc:sldChg chg="modSp mod">
        <pc:chgData name="boris gomez" userId="04892687d56549c8" providerId="LiveId" clId="{40DB0282-1F4D-45B4-91AA-BB61A428CC6C}" dt="2023-01-06T00:08:24.842" v="31" actId="207"/>
        <pc:sldMkLst>
          <pc:docMk/>
          <pc:sldMk cId="4011615028" sldId="275"/>
        </pc:sldMkLst>
        <pc:graphicFrameChg chg="modGraphic">
          <ac:chgData name="boris gomez" userId="04892687d56549c8" providerId="LiveId" clId="{40DB0282-1F4D-45B4-91AA-BB61A428CC6C}" dt="2023-01-06T00:08:24.842" v="31" actId="207"/>
          <ac:graphicFrameMkLst>
            <pc:docMk/>
            <pc:sldMk cId="4011615028" sldId="275"/>
            <ac:graphicFrameMk id="5" creationId="{7CB5F4DF-69C6-4F0C-82EF-67EB0E45CE6E}"/>
          </ac:graphicFrameMkLst>
        </pc:graphicFrameChg>
      </pc:sldChg>
      <pc:sldChg chg="modTransition">
        <pc:chgData name="boris gomez" userId="04892687d56549c8" providerId="LiveId" clId="{40DB0282-1F4D-45B4-91AA-BB61A428CC6C}" dt="2023-01-06T09:00:53.625" v="53"/>
        <pc:sldMkLst>
          <pc:docMk/>
          <pc:sldMk cId="1052392971" sldId="280"/>
        </pc:sldMkLst>
      </pc:sldChg>
      <pc:sldChg chg="modTransition">
        <pc:chgData name="boris gomez" userId="04892687d56549c8" providerId="LiveId" clId="{40DB0282-1F4D-45B4-91AA-BB61A428CC6C}" dt="2023-01-06T08:59:31.932" v="39"/>
        <pc:sldMkLst>
          <pc:docMk/>
          <pc:sldMk cId="1577470291" sldId="283"/>
        </pc:sldMkLst>
      </pc:sldChg>
      <pc:sldChg chg="modTransition">
        <pc:chgData name="boris gomez" userId="04892687d56549c8" providerId="LiveId" clId="{40DB0282-1F4D-45B4-91AA-BB61A428CC6C}" dt="2023-01-06T09:01:00.219" v="57"/>
        <pc:sldMkLst>
          <pc:docMk/>
          <pc:sldMk cId="1397469195" sldId="28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B20A96-FB1D-4DF6-97E1-3D7E9DA8C048}" type="doc">
      <dgm:prSet loTypeId="urn:microsoft.com/office/officeart/2005/8/layout/process1" loCatId="process" qsTypeId="urn:microsoft.com/office/officeart/2005/8/quickstyle/simple1" qsCatId="simple" csTypeId="urn:microsoft.com/office/officeart/2005/8/colors/accent1_2" csCatId="accent1" phldr="1"/>
      <dgm:spPr/>
    </dgm:pt>
    <dgm:pt modelId="{4D71A60D-DAAD-4996-BD3B-B1E38C2ACF49}">
      <dgm:prSet phldrT="[Text]"/>
      <dgm:spPr/>
      <dgm:t>
        <a:bodyPr/>
        <a:lstStyle/>
        <a:p>
          <a:r>
            <a:rPr lang="fr-FR" b="1" dirty="0">
              <a:solidFill>
                <a:schemeClr val="bg1"/>
              </a:solidFill>
            </a:rPr>
            <a:t>Tendance commune</a:t>
          </a:r>
        </a:p>
      </dgm:t>
    </dgm:pt>
    <dgm:pt modelId="{9615EB03-8B58-48E2-83B5-AE01B28B4503}" type="parTrans" cxnId="{82E05F31-5590-476A-BD0C-A6C01025233F}">
      <dgm:prSet/>
      <dgm:spPr/>
      <dgm:t>
        <a:bodyPr/>
        <a:lstStyle/>
        <a:p>
          <a:endParaRPr lang="fr-FR"/>
        </a:p>
      </dgm:t>
    </dgm:pt>
    <dgm:pt modelId="{4A1BA7E3-A102-4D49-B44A-5493EA06EA8E}" type="sibTrans" cxnId="{82E05F31-5590-476A-BD0C-A6C01025233F}">
      <dgm:prSet/>
      <dgm:spPr/>
      <dgm:t>
        <a:bodyPr/>
        <a:lstStyle/>
        <a:p>
          <a:endParaRPr lang="fr-FR"/>
        </a:p>
      </dgm:t>
    </dgm:pt>
    <dgm:pt modelId="{00025215-9A50-48A1-B43F-913DF0E55DAC}">
      <dgm:prSet phldrT="[Text]"/>
      <dgm:spPr/>
      <dgm:t>
        <a:bodyPr/>
        <a:lstStyle/>
        <a:p>
          <a:r>
            <a:rPr lang="fr-FR" b="1" dirty="0"/>
            <a:t>Estimation de l’effet moyen</a:t>
          </a:r>
        </a:p>
      </dgm:t>
    </dgm:pt>
    <dgm:pt modelId="{C4C9A739-3DF5-497D-926A-E8A8F4FE394B}" type="parTrans" cxnId="{00C5619F-EF37-402E-B0B6-935EC2B199E4}">
      <dgm:prSet/>
      <dgm:spPr/>
      <dgm:t>
        <a:bodyPr/>
        <a:lstStyle/>
        <a:p>
          <a:endParaRPr lang="fr-FR"/>
        </a:p>
      </dgm:t>
    </dgm:pt>
    <dgm:pt modelId="{A884D757-7040-4323-B066-7CD6F1C5E5ED}" type="sibTrans" cxnId="{00C5619F-EF37-402E-B0B6-935EC2B199E4}">
      <dgm:prSet/>
      <dgm:spPr/>
      <dgm:t>
        <a:bodyPr/>
        <a:lstStyle/>
        <a:p>
          <a:endParaRPr lang="fr-FR"/>
        </a:p>
      </dgm:t>
    </dgm:pt>
    <dgm:pt modelId="{2FEE501F-8554-4A6F-9CF2-96BEE67CE5CB}">
      <dgm:prSet phldrT="[Text]"/>
      <dgm:spPr/>
      <dgm:t>
        <a:bodyPr/>
        <a:lstStyle/>
        <a:p>
          <a:r>
            <a:rPr lang="fr-FR" b="1" dirty="0" err="1"/>
            <a:t>Resultats</a:t>
          </a:r>
          <a:endParaRPr lang="fr-FR" b="1" dirty="0"/>
        </a:p>
      </dgm:t>
    </dgm:pt>
    <dgm:pt modelId="{974E38D5-4E67-485E-B6AF-2423EB851930}" type="parTrans" cxnId="{E37FC2D6-D2D4-4A40-9E0E-70A0A63D9DA2}">
      <dgm:prSet/>
      <dgm:spPr/>
      <dgm:t>
        <a:bodyPr/>
        <a:lstStyle/>
        <a:p>
          <a:endParaRPr lang="fr-FR"/>
        </a:p>
      </dgm:t>
    </dgm:pt>
    <dgm:pt modelId="{2D39A663-A24C-4E2E-8E4B-07098A035735}" type="sibTrans" cxnId="{E37FC2D6-D2D4-4A40-9E0E-70A0A63D9DA2}">
      <dgm:prSet/>
      <dgm:spPr/>
      <dgm:t>
        <a:bodyPr/>
        <a:lstStyle/>
        <a:p>
          <a:endParaRPr lang="fr-FR"/>
        </a:p>
      </dgm:t>
    </dgm:pt>
    <dgm:pt modelId="{7D4E88F4-603A-4159-9102-4AB8A6DFD3B8}">
      <dgm:prSet/>
      <dgm:spPr/>
      <dgm:t>
        <a:bodyPr/>
        <a:lstStyle/>
        <a:p>
          <a:r>
            <a:rPr lang="fr-FR" b="1" dirty="0"/>
            <a:t>Test Placebo</a:t>
          </a:r>
        </a:p>
      </dgm:t>
    </dgm:pt>
    <dgm:pt modelId="{D2D5DB13-106F-453D-917F-93A462D1DFEB}" type="parTrans" cxnId="{F86EB299-72C0-41B2-9EBF-8A381A426349}">
      <dgm:prSet/>
      <dgm:spPr/>
      <dgm:t>
        <a:bodyPr/>
        <a:lstStyle/>
        <a:p>
          <a:endParaRPr lang="fr-FR"/>
        </a:p>
      </dgm:t>
    </dgm:pt>
    <dgm:pt modelId="{E3EE46ED-8107-4376-8E24-FA30AD18B7DF}" type="sibTrans" cxnId="{F86EB299-72C0-41B2-9EBF-8A381A426349}">
      <dgm:prSet/>
      <dgm:spPr/>
      <dgm:t>
        <a:bodyPr/>
        <a:lstStyle/>
        <a:p>
          <a:endParaRPr lang="fr-FR"/>
        </a:p>
      </dgm:t>
    </dgm:pt>
    <dgm:pt modelId="{745A25DA-E3CF-4D03-B1BF-6A6D56742EA4}">
      <dgm:prSet/>
      <dgm:spPr/>
      <dgm:t>
        <a:bodyPr/>
        <a:lstStyle/>
        <a:p>
          <a:r>
            <a:rPr lang="fr-FR" b="1" dirty="0"/>
            <a:t>Diff-in-Diff</a:t>
          </a:r>
        </a:p>
      </dgm:t>
    </dgm:pt>
    <dgm:pt modelId="{331F91BE-700B-4400-9A34-ED635832F820}" type="parTrans" cxnId="{C5F8E678-B475-4B4E-898C-52057AAAE859}">
      <dgm:prSet/>
      <dgm:spPr/>
      <dgm:t>
        <a:bodyPr/>
        <a:lstStyle/>
        <a:p>
          <a:endParaRPr lang="fr-FR"/>
        </a:p>
      </dgm:t>
    </dgm:pt>
    <dgm:pt modelId="{417A7ABA-E092-4904-9DF7-74E5754DF57F}" type="sibTrans" cxnId="{C5F8E678-B475-4B4E-898C-52057AAAE859}">
      <dgm:prSet/>
      <dgm:spPr/>
      <dgm:t>
        <a:bodyPr/>
        <a:lstStyle/>
        <a:p>
          <a:endParaRPr lang="fr-FR"/>
        </a:p>
      </dgm:t>
    </dgm:pt>
    <dgm:pt modelId="{6193D00D-68E5-4DEC-81F1-00A766A64A05}" type="pres">
      <dgm:prSet presAssocID="{2AB20A96-FB1D-4DF6-97E1-3D7E9DA8C048}" presName="Name0" presStyleCnt="0">
        <dgm:presLayoutVars>
          <dgm:dir/>
          <dgm:resizeHandles val="exact"/>
        </dgm:presLayoutVars>
      </dgm:prSet>
      <dgm:spPr/>
    </dgm:pt>
    <dgm:pt modelId="{669073BE-321D-4E81-A91E-4F8177E930BA}" type="pres">
      <dgm:prSet presAssocID="{4D71A60D-DAAD-4996-BD3B-B1E38C2ACF49}" presName="node" presStyleLbl="node1" presStyleIdx="0" presStyleCnt="5">
        <dgm:presLayoutVars>
          <dgm:bulletEnabled val="1"/>
        </dgm:presLayoutVars>
      </dgm:prSet>
      <dgm:spPr/>
    </dgm:pt>
    <dgm:pt modelId="{57C66819-F368-4527-ADDB-C43F2D285EB2}" type="pres">
      <dgm:prSet presAssocID="{4A1BA7E3-A102-4D49-B44A-5493EA06EA8E}" presName="sibTrans" presStyleLbl="sibTrans2D1" presStyleIdx="0" presStyleCnt="4"/>
      <dgm:spPr/>
    </dgm:pt>
    <dgm:pt modelId="{76F80B33-552C-4CB2-9EDF-0B4DE45799FF}" type="pres">
      <dgm:prSet presAssocID="{4A1BA7E3-A102-4D49-B44A-5493EA06EA8E}" presName="connectorText" presStyleLbl="sibTrans2D1" presStyleIdx="0" presStyleCnt="4"/>
      <dgm:spPr/>
    </dgm:pt>
    <dgm:pt modelId="{1C09DFDE-B940-4057-AAA8-99730AC93BA4}" type="pres">
      <dgm:prSet presAssocID="{7D4E88F4-603A-4159-9102-4AB8A6DFD3B8}" presName="node" presStyleLbl="node1" presStyleIdx="1" presStyleCnt="5">
        <dgm:presLayoutVars>
          <dgm:bulletEnabled val="1"/>
        </dgm:presLayoutVars>
      </dgm:prSet>
      <dgm:spPr/>
    </dgm:pt>
    <dgm:pt modelId="{CA3EEB31-12C5-4271-B81D-5FD6BF447121}" type="pres">
      <dgm:prSet presAssocID="{E3EE46ED-8107-4376-8E24-FA30AD18B7DF}" presName="sibTrans" presStyleLbl="sibTrans2D1" presStyleIdx="1" presStyleCnt="4"/>
      <dgm:spPr/>
    </dgm:pt>
    <dgm:pt modelId="{D384E5BF-FE85-4FBE-A0AD-D19A2BDE709C}" type="pres">
      <dgm:prSet presAssocID="{E3EE46ED-8107-4376-8E24-FA30AD18B7DF}" presName="connectorText" presStyleLbl="sibTrans2D1" presStyleIdx="1" presStyleCnt="4"/>
      <dgm:spPr/>
    </dgm:pt>
    <dgm:pt modelId="{3A100B0C-E093-483D-912F-323DF862D39D}" type="pres">
      <dgm:prSet presAssocID="{00025215-9A50-48A1-B43F-913DF0E55DAC}" presName="node" presStyleLbl="node1" presStyleIdx="2" presStyleCnt="5">
        <dgm:presLayoutVars>
          <dgm:bulletEnabled val="1"/>
        </dgm:presLayoutVars>
      </dgm:prSet>
      <dgm:spPr/>
    </dgm:pt>
    <dgm:pt modelId="{C89A35D2-4B3A-49CD-A5BD-58330AF4A97D}" type="pres">
      <dgm:prSet presAssocID="{A884D757-7040-4323-B066-7CD6F1C5E5ED}" presName="sibTrans" presStyleLbl="sibTrans2D1" presStyleIdx="2" presStyleCnt="4"/>
      <dgm:spPr/>
    </dgm:pt>
    <dgm:pt modelId="{D9608F57-5AD2-4EC7-8863-2E77C291D1BB}" type="pres">
      <dgm:prSet presAssocID="{A884D757-7040-4323-B066-7CD6F1C5E5ED}" presName="connectorText" presStyleLbl="sibTrans2D1" presStyleIdx="2" presStyleCnt="4"/>
      <dgm:spPr/>
    </dgm:pt>
    <dgm:pt modelId="{383B68BB-9FFE-46CF-9F7F-310A4AC42BFD}" type="pres">
      <dgm:prSet presAssocID="{745A25DA-E3CF-4D03-B1BF-6A6D56742EA4}" presName="node" presStyleLbl="node1" presStyleIdx="3" presStyleCnt="5">
        <dgm:presLayoutVars>
          <dgm:bulletEnabled val="1"/>
        </dgm:presLayoutVars>
      </dgm:prSet>
      <dgm:spPr/>
    </dgm:pt>
    <dgm:pt modelId="{15B9C23A-FD30-46BC-8BB3-3BA2B8ECC41F}" type="pres">
      <dgm:prSet presAssocID="{417A7ABA-E092-4904-9DF7-74E5754DF57F}" presName="sibTrans" presStyleLbl="sibTrans2D1" presStyleIdx="3" presStyleCnt="4"/>
      <dgm:spPr/>
    </dgm:pt>
    <dgm:pt modelId="{2DF7BA1E-0221-4671-A1D2-41043BB94EE0}" type="pres">
      <dgm:prSet presAssocID="{417A7ABA-E092-4904-9DF7-74E5754DF57F}" presName="connectorText" presStyleLbl="sibTrans2D1" presStyleIdx="3" presStyleCnt="4"/>
      <dgm:spPr/>
    </dgm:pt>
    <dgm:pt modelId="{E0BF5C2A-DC48-4F49-9246-2D421B9D5CC4}" type="pres">
      <dgm:prSet presAssocID="{2FEE501F-8554-4A6F-9CF2-96BEE67CE5CB}" presName="node" presStyleLbl="node1" presStyleIdx="4" presStyleCnt="5">
        <dgm:presLayoutVars>
          <dgm:bulletEnabled val="1"/>
        </dgm:presLayoutVars>
      </dgm:prSet>
      <dgm:spPr/>
    </dgm:pt>
  </dgm:ptLst>
  <dgm:cxnLst>
    <dgm:cxn modelId="{00797605-3BD8-4C4F-B399-B0C79A16B2F5}" type="presOf" srcId="{2AB20A96-FB1D-4DF6-97E1-3D7E9DA8C048}" destId="{6193D00D-68E5-4DEC-81F1-00A766A64A05}" srcOrd="0" destOrd="0" presId="urn:microsoft.com/office/officeart/2005/8/layout/process1"/>
    <dgm:cxn modelId="{C33ABD10-28FC-475B-8C9F-D755DD727978}" type="presOf" srcId="{417A7ABA-E092-4904-9DF7-74E5754DF57F}" destId="{2DF7BA1E-0221-4671-A1D2-41043BB94EE0}" srcOrd="1" destOrd="0" presId="urn:microsoft.com/office/officeart/2005/8/layout/process1"/>
    <dgm:cxn modelId="{B59DEE1E-9B4E-485A-9E1D-5DA30C655AE9}" type="presOf" srcId="{E3EE46ED-8107-4376-8E24-FA30AD18B7DF}" destId="{CA3EEB31-12C5-4271-B81D-5FD6BF447121}" srcOrd="0" destOrd="0" presId="urn:microsoft.com/office/officeart/2005/8/layout/process1"/>
    <dgm:cxn modelId="{6E20D12E-B785-4B02-8257-78F695FD0FE8}" type="presOf" srcId="{7D4E88F4-603A-4159-9102-4AB8A6DFD3B8}" destId="{1C09DFDE-B940-4057-AAA8-99730AC93BA4}" srcOrd="0" destOrd="0" presId="urn:microsoft.com/office/officeart/2005/8/layout/process1"/>
    <dgm:cxn modelId="{82E05F31-5590-476A-BD0C-A6C01025233F}" srcId="{2AB20A96-FB1D-4DF6-97E1-3D7E9DA8C048}" destId="{4D71A60D-DAAD-4996-BD3B-B1E38C2ACF49}" srcOrd="0" destOrd="0" parTransId="{9615EB03-8B58-48E2-83B5-AE01B28B4503}" sibTransId="{4A1BA7E3-A102-4D49-B44A-5493EA06EA8E}"/>
    <dgm:cxn modelId="{A2CA9B35-F75A-4083-B5D5-4C67EF2B808E}" type="presOf" srcId="{4A1BA7E3-A102-4D49-B44A-5493EA06EA8E}" destId="{76F80B33-552C-4CB2-9EDF-0B4DE45799FF}" srcOrd="1" destOrd="0" presId="urn:microsoft.com/office/officeart/2005/8/layout/process1"/>
    <dgm:cxn modelId="{B6802A3C-9156-421E-AB26-1E6C0E1DEBB5}" type="presOf" srcId="{2FEE501F-8554-4A6F-9CF2-96BEE67CE5CB}" destId="{E0BF5C2A-DC48-4F49-9246-2D421B9D5CC4}" srcOrd="0" destOrd="0" presId="urn:microsoft.com/office/officeart/2005/8/layout/process1"/>
    <dgm:cxn modelId="{C5F8E678-B475-4B4E-898C-52057AAAE859}" srcId="{2AB20A96-FB1D-4DF6-97E1-3D7E9DA8C048}" destId="{745A25DA-E3CF-4D03-B1BF-6A6D56742EA4}" srcOrd="3" destOrd="0" parTransId="{331F91BE-700B-4400-9A34-ED635832F820}" sibTransId="{417A7ABA-E092-4904-9DF7-74E5754DF57F}"/>
    <dgm:cxn modelId="{7C7ACE59-8B6E-44DE-8E42-BCF406DFA704}" type="presOf" srcId="{4D71A60D-DAAD-4996-BD3B-B1E38C2ACF49}" destId="{669073BE-321D-4E81-A91E-4F8177E930BA}" srcOrd="0" destOrd="0" presId="urn:microsoft.com/office/officeart/2005/8/layout/process1"/>
    <dgm:cxn modelId="{5F25D959-CEB4-4EB2-A2F7-1BF0036726C6}" type="presOf" srcId="{4A1BA7E3-A102-4D49-B44A-5493EA06EA8E}" destId="{57C66819-F368-4527-ADDB-C43F2D285EB2}" srcOrd="0" destOrd="0" presId="urn:microsoft.com/office/officeart/2005/8/layout/process1"/>
    <dgm:cxn modelId="{2A48FC90-B548-42F0-9E7D-3824F8E8B02A}" type="presOf" srcId="{E3EE46ED-8107-4376-8E24-FA30AD18B7DF}" destId="{D384E5BF-FE85-4FBE-A0AD-D19A2BDE709C}" srcOrd="1" destOrd="0" presId="urn:microsoft.com/office/officeart/2005/8/layout/process1"/>
    <dgm:cxn modelId="{69BA3C96-821C-4D1B-9691-CF64AAA72E07}" type="presOf" srcId="{745A25DA-E3CF-4D03-B1BF-6A6D56742EA4}" destId="{383B68BB-9FFE-46CF-9F7F-310A4AC42BFD}" srcOrd="0" destOrd="0" presId="urn:microsoft.com/office/officeart/2005/8/layout/process1"/>
    <dgm:cxn modelId="{F86EB299-72C0-41B2-9EBF-8A381A426349}" srcId="{2AB20A96-FB1D-4DF6-97E1-3D7E9DA8C048}" destId="{7D4E88F4-603A-4159-9102-4AB8A6DFD3B8}" srcOrd="1" destOrd="0" parTransId="{D2D5DB13-106F-453D-917F-93A462D1DFEB}" sibTransId="{E3EE46ED-8107-4376-8E24-FA30AD18B7DF}"/>
    <dgm:cxn modelId="{00C5619F-EF37-402E-B0B6-935EC2B199E4}" srcId="{2AB20A96-FB1D-4DF6-97E1-3D7E9DA8C048}" destId="{00025215-9A50-48A1-B43F-913DF0E55DAC}" srcOrd="2" destOrd="0" parTransId="{C4C9A739-3DF5-497D-926A-E8A8F4FE394B}" sibTransId="{A884D757-7040-4323-B066-7CD6F1C5E5ED}"/>
    <dgm:cxn modelId="{5066FAA6-9820-44F2-8E8F-30685289F719}" type="presOf" srcId="{00025215-9A50-48A1-B43F-913DF0E55DAC}" destId="{3A100B0C-E093-483D-912F-323DF862D39D}" srcOrd="0" destOrd="0" presId="urn:microsoft.com/office/officeart/2005/8/layout/process1"/>
    <dgm:cxn modelId="{9DED40A9-D862-4215-BBCA-175F74848356}" type="presOf" srcId="{A884D757-7040-4323-B066-7CD6F1C5E5ED}" destId="{D9608F57-5AD2-4EC7-8863-2E77C291D1BB}" srcOrd="1" destOrd="0" presId="urn:microsoft.com/office/officeart/2005/8/layout/process1"/>
    <dgm:cxn modelId="{E37FC2D6-D2D4-4A40-9E0E-70A0A63D9DA2}" srcId="{2AB20A96-FB1D-4DF6-97E1-3D7E9DA8C048}" destId="{2FEE501F-8554-4A6F-9CF2-96BEE67CE5CB}" srcOrd="4" destOrd="0" parTransId="{974E38D5-4E67-485E-B6AF-2423EB851930}" sibTransId="{2D39A663-A24C-4E2E-8E4B-07098A035735}"/>
    <dgm:cxn modelId="{0CC2E9E1-FC49-4A5B-98E9-EC65D95FDF27}" type="presOf" srcId="{417A7ABA-E092-4904-9DF7-74E5754DF57F}" destId="{15B9C23A-FD30-46BC-8BB3-3BA2B8ECC41F}" srcOrd="0" destOrd="0" presId="urn:microsoft.com/office/officeart/2005/8/layout/process1"/>
    <dgm:cxn modelId="{646380ED-03B2-413A-AEB5-8C4749EAF3E8}" type="presOf" srcId="{A884D757-7040-4323-B066-7CD6F1C5E5ED}" destId="{C89A35D2-4B3A-49CD-A5BD-58330AF4A97D}" srcOrd="0" destOrd="0" presId="urn:microsoft.com/office/officeart/2005/8/layout/process1"/>
    <dgm:cxn modelId="{296E17A3-B7DE-4630-A5D1-0B834909DFFF}" type="presParOf" srcId="{6193D00D-68E5-4DEC-81F1-00A766A64A05}" destId="{669073BE-321D-4E81-A91E-4F8177E930BA}" srcOrd="0" destOrd="0" presId="urn:microsoft.com/office/officeart/2005/8/layout/process1"/>
    <dgm:cxn modelId="{69CB25A2-D81B-4A2D-B89E-C7C0999B66C8}" type="presParOf" srcId="{6193D00D-68E5-4DEC-81F1-00A766A64A05}" destId="{57C66819-F368-4527-ADDB-C43F2D285EB2}" srcOrd="1" destOrd="0" presId="urn:microsoft.com/office/officeart/2005/8/layout/process1"/>
    <dgm:cxn modelId="{6259691F-0313-48AD-A13F-06DDFC6D7DED}" type="presParOf" srcId="{57C66819-F368-4527-ADDB-C43F2D285EB2}" destId="{76F80B33-552C-4CB2-9EDF-0B4DE45799FF}" srcOrd="0" destOrd="0" presId="urn:microsoft.com/office/officeart/2005/8/layout/process1"/>
    <dgm:cxn modelId="{E069F4C3-7BA1-4E35-A3AA-48738A969BD1}" type="presParOf" srcId="{6193D00D-68E5-4DEC-81F1-00A766A64A05}" destId="{1C09DFDE-B940-4057-AAA8-99730AC93BA4}" srcOrd="2" destOrd="0" presId="urn:microsoft.com/office/officeart/2005/8/layout/process1"/>
    <dgm:cxn modelId="{DFBFD072-44CA-42FE-A46C-4EE18B34F0A2}" type="presParOf" srcId="{6193D00D-68E5-4DEC-81F1-00A766A64A05}" destId="{CA3EEB31-12C5-4271-B81D-5FD6BF447121}" srcOrd="3" destOrd="0" presId="urn:microsoft.com/office/officeart/2005/8/layout/process1"/>
    <dgm:cxn modelId="{A1701739-3904-49A2-880B-0F7A62449558}" type="presParOf" srcId="{CA3EEB31-12C5-4271-B81D-5FD6BF447121}" destId="{D384E5BF-FE85-4FBE-A0AD-D19A2BDE709C}" srcOrd="0" destOrd="0" presId="urn:microsoft.com/office/officeart/2005/8/layout/process1"/>
    <dgm:cxn modelId="{139B0AA0-E537-486D-AB97-D0F6322BE4EB}" type="presParOf" srcId="{6193D00D-68E5-4DEC-81F1-00A766A64A05}" destId="{3A100B0C-E093-483D-912F-323DF862D39D}" srcOrd="4" destOrd="0" presId="urn:microsoft.com/office/officeart/2005/8/layout/process1"/>
    <dgm:cxn modelId="{232F0BC0-B264-460D-9768-76BC181C108E}" type="presParOf" srcId="{6193D00D-68E5-4DEC-81F1-00A766A64A05}" destId="{C89A35D2-4B3A-49CD-A5BD-58330AF4A97D}" srcOrd="5" destOrd="0" presId="urn:microsoft.com/office/officeart/2005/8/layout/process1"/>
    <dgm:cxn modelId="{5F79440B-3D7A-4AE4-9D83-D1B54ED98944}" type="presParOf" srcId="{C89A35D2-4B3A-49CD-A5BD-58330AF4A97D}" destId="{D9608F57-5AD2-4EC7-8863-2E77C291D1BB}" srcOrd="0" destOrd="0" presId="urn:microsoft.com/office/officeart/2005/8/layout/process1"/>
    <dgm:cxn modelId="{3828FA8C-B61A-44F8-A633-8935FCA3E598}" type="presParOf" srcId="{6193D00D-68E5-4DEC-81F1-00A766A64A05}" destId="{383B68BB-9FFE-46CF-9F7F-310A4AC42BFD}" srcOrd="6" destOrd="0" presId="urn:microsoft.com/office/officeart/2005/8/layout/process1"/>
    <dgm:cxn modelId="{E8E51587-19B1-4E56-84A0-D854EBE2FF5F}" type="presParOf" srcId="{6193D00D-68E5-4DEC-81F1-00A766A64A05}" destId="{15B9C23A-FD30-46BC-8BB3-3BA2B8ECC41F}" srcOrd="7" destOrd="0" presId="urn:microsoft.com/office/officeart/2005/8/layout/process1"/>
    <dgm:cxn modelId="{A31116D6-1325-4139-987C-2D4F53EAB91E}" type="presParOf" srcId="{15B9C23A-FD30-46BC-8BB3-3BA2B8ECC41F}" destId="{2DF7BA1E-0221-4671-A1D2-41043BB94EE0}" srcOrd="0" destOrd="0" presId="urn:microsoft.com/office/officeart/2005/8/layout/process1"/>
    <dgm:cxn modelId="{C3B12689-1835-4068-BC3A-AFF6C63B5A62}" type="presParOf" srcId="{6193D00D-68E5-4DEC-81F1-00A766A64A05}" destId="{E0BF5C2A-DC48-4F49-9246-2D421B9D5CC4}"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073BE-321D-4E81-A91E-4F8177E930BA}">
      <dsp:nvSpPr>
        <dsp:cNvPr id="0" name=""/>
        <dsp:cNvSpPr/>
      </dsp:nvSpPr>
      <dsp:spPr>
        <a:xfrm>
          <a:off x="5485" y="756932"/>
          <a:ext cx="1700549" cy="10203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b="1" kern="1200" dirty="0">
              <a:solidFill>
                <a:schemeClr val="bg1"/>
              </a:solidFill>
            </a:rPr>
            <a:t>Tendance commune</a:t>
          </a:r>
        </a:p>
      </dsp:txBody>
      <dsp:txXfrm>
        <a:off x="35369" y="786816"/>
        <a:ext cx="1640781" cy="960561"/>
      </dsp:txXfrm>
    </dsp:sp>
    <dsp:sp modelId="{57C66819-F368-4527-ADDB-C43F2D285EB2}">
      <dsp:nvSpPr>
        <dsp:cNvPr id="0" name=""/>
        <dsp:cNvSpPr/>
      </dsp:nvSpPr>
      <dsp:spPr>
        <a:xfrm>
          <a:off x="1876090" y="1056229"/>
          <a:ext cx="360516" cy="4217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a:off x="1876090" y="1140576"/>
        <a:ext cx="252361" cy="253042"/>
      </dsp:txXfrm>
    </dsp:sp>
    <dsp:sp modelId="{1C09DFDE-B940-4057-AAA8-99730AC93BA4}">
      <dsp:nvSpPr>
        <dsp:cNvPr id="0" name=""/>
        <dsp:cNvSpPr/>
      </dsp:nvSpPr>
      <dsp:spPr>
        <a:xfrm>
          <a:off x="2386255" y="756932"/>
          <a:ext cx="1700549" cy="10203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b="1" kern="1200" dirty="0"/>
            <a:t>Test Placebo</a:t>
          </a:r>
        </a:p>
      </dsp:txBody>
      <dsp:txXfrm>
        <a:off x="2416139" y="786816"/>
        <a:ext cx="1640781" cy="960561"/>
      </dsp:txXfrm>
    </dsp:sp>
    <dsp:sp modelId="{CA3EEB31-12C5-4271-B81D-5FD6BF447121}">
      <dsp:nvSpPr>
        <dsp:cNvPr id="0" name=""/>
        <dsp:cNvSpPr/>
      </dsp:nvSpPr>
      <dsp:spPr>
        <a:xfrm>
          <a:off x="4256859" y="1056229"/>
          <a:ext cx="360516" cy="4217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a:off x="4256859" y="1140576"/>
        <a:ext cx="252361" cy="253042"/>
      </dsp:txXfrm>
    </dsp:sp>
    <dsp:sp modelId="{3A100B0C-E093-483D-912F-323DF862D39D}">
      <dsp:nvSpPr>
        <dsp:cNvPr id="0" name=""/>
        <dsp:cNvSpPr/>
      </dsp:nvSpPr>
      <dsp:spPr>
        <a:xfrm>
          <a:off x="4767024" y="756932"/>
          <a:ext cx="1700549" cy="10203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b="1" kern="1200" dirty="0"/>
            <a:t>Estimation de l’effet moyen</a:t>
          </a:r>
        </a:p>
      </dsp:txBody>
      <dsp:txXfrm>
        <a:off x="4796908" y="786816"/>
        <a:ext cx="1640781" cy="960561"/>
      </dsp:txXfrm>
    </dsp:sp>
    <dsp:sp modelId="{C89A35D2-4B3A-49CD-A5BD-58330AF4A97D}">
      <dsp:nvSpPr>
        <dsp:cNvPr id="0" name=""/>
        <dsp:cNvSpPr/>
      </dsp:nvSpPr>
      <dsp:spPr>
        <a:xfrm>
          <a:off x="6637629" y="1056229"/>
          <a:ext cx="360516" cy="4217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a:off x="6637629" y="1140576"/>
        <a:ext cx="252361" cy="253042"/>
      </dsp:txXfrm>
    </dsp:sp>
    <dsp:sp modelId="{383B68BB-9FFE-46CF-9F7F-310A4AC42BFD}">
      <dsp:nvSpPr>
        <dsp:cNvPr id="0" name=""/>
        <dsp:cNvSpPr/>
      </dsp:nvSpPr>
      <dsp:spPr>
        <a:xfrm>
          <a:off x="7147794" y="756932"/>
          <a:ext cx="1700549" cy="10203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b="1" kern="1200" dirty="0"/>
            <a:t>Diff-in-Diff</a:t>
          </a:r>
        </a:p>
      </dsp:txBody>
      <dsp:txXfrm>
        <a:off x="7177678" y="786816"/>
        <a:ext cx="1640781" cy="960561"/>
      </dsp:txXfrm>
    </dsp:sp>
    <dsp:sp modelId="{15B9C23A-FD30-46BC-8BB3-3BA2B8ECC41F}">
      <dsp:nvSpPr>
        <dsp:cNvPr id="0" name=""/>
        <dsp:cNvSpPr/>
      </dsp:nvSpPr>
      <dsp:spPr>
        <a:xfrm>
          <a:off x="9018398" y="1056229"/>
          <a:ext cx="360516" cy="4217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a:off x="9018398" y="1140576"/>
        <a:ext cx="252361" cy="253042"/>
      </dsp:txXfrm>
    </dsp:sp>
    <dsp:sp modelId="{E0BF5C2A-DC48-4F49-9246-2D421B9D5CC4}">
      <dsp:nvSpPr>
        <dsp:cNvPr id="0" name=""/>
        <dsp:cNvSpPr/>
      </dsp:nvSpPr>
      <dsp:spPr>
        <a:xfrm>
          <a:off x="9528563" y="756932"/>
          <a:ext cx="1700549" cy="10203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b="1" kern="1200" dirty="0" err="1"/>
            <a:t>Resultats</a:t>
          </a:r>
          <a:endParaRPr lang="fr-FR" sz="2000" b="1" kern="1200" dirty="0"/>
        </a:p>
      </dsp:txBody>
      <dsp:txXfrm>
        <a:off x="9558447" y="786816"/>
        <a:ext cx="1640781" cy="9605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4427C0D-C168-4976-9C7E-2077E02B01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fr-FR"/>
          </a:p>
        </p:txBody>
      </p:sp>
      <p:sp>
        <p:nvSpPr>
          <p:cNvPr id="3" name="Espace réservé de la date 2">
            <a:extLst>
              <a:ext uri="{FF2B5EF4-FFF2-40B4-BE49-F238E27FC236}">
                <a16:creationId xmlns:a16="http://schemas.microsoft.com/office/drawing/2014/main" id="{92CE4286-ECC9-4EF3-AFE1-52A28E1A9E0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740C7F1D-4E98-403D-9139-D775D9FF8909}" type="datetimeFigureOut">
              <a:rPr lang="fr-FR"/>
              <a:pPr>
                <a:defRPr/>
              </a:pPr>
              <a:t>08/03/2023</a:t>
            </a:fld>
            <a:endParaRPr lang="fr-FR"/>
          </a:p>
        </p:txBody>
      </p:sp>
      <p:sp>
        <p:nvSpPr>
          <p:cNvPr id="4" name="Espace réservé de l'image des diapositives 3">
            <a:extLst>
              <a:ext uri="{FF2B5EF4-FFF2-40B4-BE49-F238E27FC236}">
                <a16:creationId xmlns:a16="http://schemas.microsoft.com/office/drawing/2014/main" id="{750EE920-FD97-4B02-A0C1-95CBD4B35AE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notes 4">
            <a:extLst>
              <a:ext uri="{FF2B5EF4-FFF2-40B4-BE49-F238E27FC236}">
                <a16:creationId xmlns:a16="http://schemas.microsoft.com/office/drawing/2014/main" id="{DA8D9180-7927-40C0-9BAC-E118F14B00B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a:extLst>
              <a:ext uri="{FF2B5EF4-FFF2-40B4-BE49-F238E27FC236}">
                <a16:creationId xmlns:a16="http://schemas.microsoft.com/office/drawing/2014/main" id="{DCDE717A-57B7-479B-97DD-82980615040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fr-FR"/>
          </a:p>
        </p:txBody>
      </p:sp>
      <p:sp>
        <p:nvSpPr>
          <p:cNvPr id="7" name="Espace réservé du numéro de diapositive 6">
            <a:extLst>
              <a:ext uri="{FF2B5EF4-FFF2-40B4-BE49-F238E27FC236}">
                <a16:creationId xmlns:a16="http://schemas.microsoft.com/office/drawing/2014/main" id="{F80C4D26-FC28-4E25-AF3B-0B29A27AA46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1F373528-BF9F-4862-A1FF-4DF023C87806}" type="slidenum">
              <a:rPr lang="fr-FR"/>
              <a:pPr>
                <a:defRPr/>
              </a:pPr>
              <a:t>‹#›</a:t>
            </a:fld>
            <a:endParaRPr lang="fr-F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image des diapositives 1">
            <a:extLst>
              <a:ext uri="{FF2B5EF4-FFF2-40B4-BE49-F238E27FC236}">
                <a16:creationId xmlns:a16="http://schemas.microsoft.com/office/drawing/2014/main" id="{C13CB829-2FB8-43A9-B5B0-0B68A7C68C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Espace réservé des notes 2">
            <a:extLst>
              <a:ext uri="{FF2B5EF4-FFF2-40B4-BE49-F238E27FC236}">
                <a16:creationId xmlns:a16="http://schemas.microsoft.com/office/drawing/2014/main" id="{119891DC-9B4A-4479-B546-CCBC1F743E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fr-FR" altLang="fr-FR" dirty="0"/>
          </a:p>
        </p:txBody>
      </p:sp>
      <p:sp>
        <p:nvSpPr>
          <p:cNvPr id="4100" name="Espace réservé du numéro de diapositive 3">
            <a:extLst>
              <a:ext uri="{FF2B5EF4-FFF2-40B4-BE49-F238E27FC236}">
                <a16:creationId xmlns:a16="http://schemas.microsoft.com/office/drawing/2014/main" id="{26E8E182-80E1-4BFD-AFB4-3340A4C0B6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3FB12B8-03FC-4697-BC4E-44C64B92EAE5}" type="slidenum">
              <a:rPr lang="fr-FR" altLang="fr-FR"/>
              <a:pPr fontAlgn="base">
                <a:spcBef>
                  <a:spcPct val="0"/>
                </a:spcBef>
                <a:spcAft>
                  <a:spcPct val="0"/>
                </a:spcAft>
              </a:pPr>
              <a:t>1</a:t>
            </a:fld>
            <a:endParaRPr lang="fr-FR" alt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Afin de mieux expliquer la croissance économique à partir du PIB par habitant, 1e variable de contrôle quantitatives a été intégrée dans notre étude. </a:t>
            </a:r>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10</a:t>
            </a:fld>
            <a:endParaRPr lang="fr-FR"/>
          </a:p>
        </p:txBody>
      </p:sp>
    </p:spTree>
    <p:extLst>
      <p:ext uri="{BB962C8B-B14F-4D97-AF65-F5344CB8AC3E}">
        <p14:creationId xmlns:p14="http://schemas.microsoft.com/office/powerpoint/2010/main" val="1741878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b="0" i="0" u="none" strike="noStrike" kern="1200" baseline="0" dirty="0">
                <a:solidFill>
                  <a:schemeClr val="tx1"/>
                </a:solidFill>
                <a:latin typeface="+mn-lt"/>
                <a:ea typeface="+mn-ea"/>
                <a:cs typeface="+mn-cs"/>
              </a:rPr>
              <a:t>En linéarisant et introduisant les autres variables de notre étude nous avons retenu le modèle qui suit pour estimer notre effet moyen DD:</a:t>
            </a:r>
            <a:endParaRPr lang="fr-FR" dirty="0"/>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11</a:t>
            </a:fld>
            <a:endParaRPr lang="fr-FR"/>
          </a:p>
        </p:txBody>
      </p:sp>
    </p:spTree>
    <p:extLst>
      <p:ext uri="{BB962C8B-B14F-4D97-AF65-F5344CB8AC3E}">
        <p14:creationId xmlns:p14="http://schemas.microsoft.com/office/powerpoint/2010/main" val="275008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b="1" i="0" dirty="0">
              <a:solidFill>
                <a:srgbClr val="D1D5DB"/>
              </a:solidFill>
              <a:effectLst/>
              <a:latin typeface="Perpetua" panose="02020502060401020303" pitchFamily="18" charset="0"/>
            </a:endParaRPr>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12</a:t>
            </a:fld>
            <a:endParaRPr lang="fr-FR"/>
          </a:p>
        </p:txBody>
      </p:sp>
    </p:spTree>
    <p:extLst>
      <p:ext uri="{BB962C8B-B14F-4D97-AF65-F5344CB8AC3E}">
        <p14:creationId xmlns:p14="http://schemas.microsoft.com/office/powerpoint/2010/main" val="3548616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dirty="0"/>
              <a:t>Présentation des résultats :</a:t>
            </a:r>
          </a:p>
          <a:p>
            <a:pPr algn="l"/>
            <a:r>
              <a:rPr lang="fr-FR" dirty="0"/>
              <a:t>Ce tableau </a:t>
            </a:r>
            <a:r>
              <a:rPr lang="fr-FR" sz="1800" b="0" i="0" u="none" strike="noStrike" baseline="0" dirty="0">
                <a:latin typeface="LMRoman12-Regular"/>
              </a:rPr>
              <a:t>présente le résumé de nos variables par groupe. Le tableau montre que les moyennes de toutes les variables sont plus élevées dans le groupe de traitement</a:t>
            </a:r>
          </a:p>
          <a:p>
            <a:pPr algn="l"/>
            <a:r>
              <a:rPr lang="fr-FR" sz="1800" b="0" i="0" u="none" strike="noStrike" baseline="0" dirty="0">
                <a:latin typeface="LMRoman12-Regular"/>
              </a:rPr>
              <a:t>que dans le groupe de contrôle. En effet, le PIB par habitant a une moyenne de 9,37 dans le groupe de traitement, tandis qu’il a une moyenne de 10,55 dans le groupe de</a:t>
            </a:r>
          </a:p>
          <a:p>
            <a:pPr algn="l"/>
            <a:r>
              <a:rPr lang="fr-FR" sz="1800" b="0" i="0" u="none" strike="noStrike" baseline="0" dirty="0">
                <a:latin typeface="LMRoman12-Regular"/>
              </a:rPr>
              <a:t>contrôle. De même, la population active a une moyenne de 3,45 dans le groupe de traitement, tandis qu’elle a une moyenne de 4,26 dans le groupe de contrôle.</a:t>
            </a:r>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13</a:t>
            </a:fld>
            <a:endParaRPr lang="fr-FR"/>
          </a:p>
        </p:txBody>
      </p:sp>
    </p:spTree>
    <p:extLst>
      <p:ext uri="{BB962C8B-B14F-4D97-AF65-F5344CB8AC3E}">
        <p14:creationId xmlns:p14="http://schemas.microsoft.com/office/powerpoint/2010/main" val="349050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sz="1800" b="0" i="0" u="none" strike="noStrike" baseline="0" dirty="0">
                <a:latin typeface="LMRoman12-Regular"/>
              </a:rPr>
              <a:t>Comme le montre la </a:t>
            </a:r>
            <a:r>
              <a:rPr lang="fr-FR" sz="1800" b="1" i="0" u="none" strike="noStrike" baseline="0" dirty="0">
                <a:latin typeface="LMRoman12-Bold"/>
              </a:rPr>
              <a:t>Figure 4.3 </a:t>
            </a:r>
            <a:r>
              <a:rPr lang="fr-FR" sz="1800" b="0" i="0" u="none" strike="noStrike" baseline="0" dirty="0">
                <a:latin typeface="LMRoman12-Regular"/>
              </a:rPr>
              <a:t>et la </a:t>
            </a:r>
            <a:r>
              <a:rPr lang="fr-FR" sz="1800" b="1" i="0" u="none" strike="noStrike" baseline="0" dirty="0">
                <a:latin typeface="LMRoman12-Bold"/>
              </a:rPr>
              <a:t>Figure 4.4</a:t>
            </a:r>
            <a:r>
              <a:rPr lang="fr-FR" sz="1800" b="0" i="0" u="none" strike="noStrike" baseline="0" dirty="0">
                <a:latin typeface="LMRoman12-Regular"/>
              </a:rPr>
              <a:t>, nous pouvons dire que graphiquement l’hypothèse de tendance commune est validée.</a:t>
            </a:r>
            <a:endParaRPr lang="fr-FR" sz="1200" dirty="0">
              <a:ln w="0"/>
              <a:solidFill>
                <a:schemeClr val="tx1"/>
              </a:solidFill>
            </a:endParaRPr>
          </a:p>
          <a:p>
            <a:endParaRPr lang="fr-FR" dirty="0"/>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14</a:t>
            </a:fld>
            <a:endParaRPr lang="fr-FR"/>
          </a:p>
        </p:txBody>
      </p:sp>
    </p:spTree>
    <p:extLst>
      <p:ext uri="{BB962C8B-B14F-4D97-AF65-F5344CB8AC3E}">
        <p14:creationId xmlns:p14="http://schemas.microsoft.com/office/powerpoint/2010/main" val="4224609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fr-FR" sz="1200" dirty="0">
              <a:ln w="0"/>
              <a:solidFill>
                <a:schemeClr val="tx1"/>
              </a:solidFill>
            </a:endParaRPr>
          </a:p>
          <a:p>
            <a:endParaRPr lang="fr-FR" dirty="0"/>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15</a:t>
            </a:fld>
            <a:endParaRPr lang="fr-FR"/>
          </a:p>
        </p:txBody>
      </p:sp>
    </p:spTree>
    <p:extLst>
      <p:ext uri="{BB962C8B-B14F-4D97-AF65-F5344CB8AC3E}">
        <p14:creationId xmlns:p14="http://schemas.microsoft.com/office/powerpoint/2010/main" val="3685321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fr-FR" sz="1200" dirty="0">
              <a:ln w="0"/>
              <a:solidFill>
                <a:schemeClr val="tx1"/>
              </a:solidFill>
            </a:endParaRPr>
          </a:p>
          <a:p>
            <a:endParaRPr lang="fr-FR" dirty="0"/>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16</a:t>
            </a:fld>
            <a:endParaRPr lang="fr-FR"/>
          </a:p>
        </p:txBody>
      </p:sp>
    </p:spTree>
    <p:extLst>
      <p:ext uri="{BB962C8B-B14F-4D97-AF65-F5344CB8AC3E}">
        <p14:creationId xmlns:p14="http://schemas.microsoft.com/office/powerpoint/2010/main" val="2644572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mn-ea"/>
                <a:cs typeface="+mn-cs"/>
              </a:rPr>
              <a:t>Au Regard de ces résultats, et face à la question : </a:t>
            </a:r>
            <a:r>
              <a:rPr lang="fr-FR" sz="1200" b="1" dirty="0"/>
              <a:t>Les hypothèses sont –elles confirmées ?</a:t>
            </a:r>
            <a:endParaRPr lang="fr-FR" sz="12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mn-ea"/>
                <a:cs typeface="+mn-cs"/>
              </a:rPr>
              <a:t>Nous répondons oui, nos trois hypothèses sont confirmées.</a:t>
            </a:r>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17</a:t>
            </a:fld>
            <a:endParaRPr lang="fr-FR"/>
          </a:p>
        </p:txBody>
      </p:sp>
    </p:spTree>
    <p:extLst>
      <p:ext uri="{BB962C8B-B14F-4D97-AF65-F5344CB8AC3E}">
        <p14:creationId xmlns:p14="http://schemas.microsoft.com/office/powerpoint/2010/main" val="2333660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18</a:t>
            </a:fld>
            <a:endParaRPr lang="fr-FR"/>
          </a:p>
        </p:txBody>
      </p:sp>
    </p:spTree>
    <p:extLst>
      <p:ext uri="{BB962C8B-B14F-4D97-AF65-F5344CB8AC3E}">
        <p14:creationId xmlns:p14="http://schemas.microsoft.com/office/powerpoint/2010/main" val="3064862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baseline="0" dirty="0"/>
              <a:t>Telle est la substance du travail soumis à votre appréciation.  Vos critiques, remarques et suggestions seront d’un grand apport pour améliorer la qualité de ce travail. </a:t>
            </a:r>
          </a:p>
          <a:p>
            <a:r>
              <a:rPr lang="fr-FR" b="1" baseline="0" dirty="0"/>
              <a:t>Nous vous remercions pour votre attention.</a:t>
            </a:r>
            <a:endParaRPr lang="fr-FR" b="1" dirty="0"/>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19</a:t>
            </a:fld>
            <a:endParaRPr lang="fr-FR"/>
          </a:p>
        </p:txBody>
      </p:sp>
    </p:spTree>
    <p:extLst>
      <p:ext uri="{BB962C8B-B14F-4D97-AF65-F5344CB8AC3E}">
        <p14:creationId xmlns:p14="http://schemas.microsoft.com/office/powerpoint/2010/main" val="1035443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image des diapositives 1">
            <a:extLst>
              <a:ext uri="{FF2B5EF4-FFF2-40B4-BE49-F238E27FC236}">
                <a16:creationId xmlns:a16="http://schemas.microsoft.com/office/drawing/2014/main" id="{C13CB829-2FB8-43A9-B5B0-0B68A7C68C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Espace réservé des notes 2">
            <a:extLst>
              <a:ext uri="{FF2B5EF4-FFF2-40B4-BE49-F238E27FC236}">
                <a16:creationId xmlns:a16="http://schemas.microsoft.com/office/drawing/2014/main" id="{119891DC-9B4A-4479-B546-CCBC1F743E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fr-FR" dirty="0"/>
              <a:t>Bonjour M.,</a:t>
            </a:r>
          </a:p>
          <a:p>
            <a:pPr marL="0" marR="0" lvl="0" indent="0" algn="l" defTabSz="914400" rtl="0" eaLnBrk="1" fontAlgn="base" latinLnBrk="0" hangingPunct="1">
              <a:lnSpc>
                <a:spcPct val="100000"/>
              </a:lnSpc>
              <a:spcBef>
                <a:spcPct val="0"/>
              </a:spcBef>
              <a:spcAft>
                <a:spcPct val="0"/>
              </a:spcAft>
              <a:buClrTx/>
              <a:buSzTx/>
              <a:buFontTx/>
              <a:buNone/>
              <a:tabLst/>
              <a:defRPr/>
            </a:pPr>
            <a:r>
              <a:rPr lang="fr-FR" altLang="fr-FR" dirty="0"/>
              <a:t>Le travail que nous avons ainsi l’immense honneur de vous présenter est intitulé :</a:t>
            </a:r>
            <a:r>
              <a:rPr lang="fr-FR" altLang="fr-FR" b="1" dirty="0"/>
              <a:t> </a:t>
            </a:r>
            <a:r>
              <a:rPr lang="fr-FR" altLang="fr-FR" dirty="0"/>
              <a:t>« </a:t>
            </a:r>
            <a:r>
              <a:rPr lang="fr-FR" sz="1200" b="1" i="0" dirty="0">
                <a:effectLst/>
                <a:latin typeface="Times New Roman" panose="02020603050405020304" pitchFamily="18" charset="0"/>
                <a:cs typeface="Times New Roman" panose="02020603050405020304" pitchFamily="18" charset="0"/>
              </a:rPr>
              <a:t>Évaluation de l’effet de l’annonce du Brexit sur la croissance économique du Royaume-Uni et l’Allemagne à l’aide de la méthode de différences-différences (Diff-in-Diff)</a:t>
            </a:r>
            <a:r>
              <a:rPr lang="fr-FR" altLang="fr-FR" dirty="0"/>
              <a:t>».</a:t>
            </a:r>
          </a:p>
          <a:p>
            <a:pPr>
              <a:spcBef>
                <a:spcPct val="0"/>
              </a:spcBef>
            </a:pPr>
            <a:endParaRPr lang="fr-FR" altLang="fr-FR" dirty="0"/>
          </a:p>
        </p:txBody>
      </p:sp>
      <p:sp>
        <p:nvSpPr>
          <p:cNvPr id="4100" name="Espace réservé du numéro de diapositive 3">
            <a:extLst>
              <a:ext uri="{FF2B5EF4-FFF2-40B4-BE49-F238E27FC236}">
                <a16:creationId xmlns:a16="http://schemas.microsoft.com/office/drawing/2014/main" id="{26E8E182-80E1-4BFD-AFB4-3340A4C0B6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3FB12B8-03FC-4697-BC4E-44C64B92EAE5}" type="slidenum">
              <a:rPr lang="fr-FR" altLang="fr-FR"/>
              <a:pPr fontAlgn="base">
                <a:spcBef>
                  <a:spcPct val="0"/>
                </a:spcBef>
                <a:spcAft>
                  <a:spcPct val="0"/>
                </a:spcAft>
              </a:pPr>
              <a:t>2</a:t>
            </a:fld>
            <a:endParaRPr lang="fr-FR" altLang="fr-FR"/>
          </a:p>
        </p:txBody>
      </p:sp>
    </p:spTree>
    <p:extLst>
      <p:ext uri="{BB962C8B-B14F-4D97-AF65-F5344CB8AC3E}">
        <p14:creationId xmlns:p14="http://schemas.microsoft.com/office/powerpoint/2010/main" val="675984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image des diapositives 1">
            <a:extLst>
              <a:ext uri="{FF2B5EF4-FFF2-40B4-BE49-F238E27FC236}">
                <a16:creationId xmlns:a16="http://schemas.microsoft.com/office/drawing/2014/main" id="{C13CB829-2FB8-43A9-B5B0-0B68A7C68C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Espace réservé des notes 2">
            <a:extLst>
              <a:ext uri="{FF2B5EF4-FFF2-40B4-BE49-F238E27FC236}">
                <a16:creationId xmlns:a16="http://schemas.microsoft.com/office/drawing/2014/main" id="{119891DC-9B4A-4479-B546-CCBC1F743E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fr-FR" dirty="0"/>
              <a:t>Bonjour M.,</a:t>
            </a:r>
          </a:p>
          <a:p>
            <a:pPr marL="0" marR="0" lvl="0" indent="0" algn="l" defTabSz="914400" rtl="0" eaLnBrk="1" fontAlgn="base" latinLnBrk="0" hangingPunct="1">
              <a:lnSpc>
                <a:spcPct val="100000"/>
              </a:lnSpc>
              <a:spcBef>
                <a:spcPct val="0"/>
              </a:spcBef>
              <a:spcAft>
                <a:spcPct val="0"/>
              </a:spcAft>
              <a:buClrTx/>
              <a:buSzTx/>
              <a:buFontTx/>
              <a:buNone/>
              <a:tabLst/>
              <a:defRPr/>
            </a:pPr>
            <a:r>
              <a:rPr lang="fr-FR" altLang="fr-FR" dirty="0"/>
              <a:t>Le travail que nous avons ainsi l’immense honneur de vous présenter est intitulé :</a:t>
            </a:r>
            <a:r>
              <a:rPr lang="fr-FR" altLang="fr-FR" b="1" dirty="0"/>
              <a:t> </a:t>
            </a:r>
            <a:r>
              <a:rPr lang="fr-FR" altLang="fr-FR" dirty="0"/>
              <a:t>« </a:t>
            </a:r>
            <a:r>
              <a:rPr lang="fr-FR" sz="1200" b="1" i="0" dirty="0">
                <a:effectLst/>
                <a:latin typeface="Times New Roman" panose="02020603050405020304" pitchFamily="18" charset="0"/>
                <a:cs typeface="Times New Roman" panose="02020603050405020304" pitchFamily="18" charset="0"/>
              </a:rPr>
              <a:t>Évaluation de l’effet de l’annonce du Brexit sur la croissance économique du Royaume-Uni et l’Allemagne à l’aide de la méthode de différences-différences (Diff-in-Diff)</a:t>
            </a:r>
            <a:r>
              <a:rPr lang="fr-FR" altLang="fr-FR" dirty="0"/>
              <a:t>».</a:t>
            </a:r>
          </a:p>
          <a:p>
            <a:pPr>
              <a:spcBef>
                <a:spcPct val="0"/>
              </a:spcBef>
            </a:pPr>
            <a:endParaRPr lang="fr-FR" altLang="fr-FR" dirty="0"/>
          </a:p>
        </p:txBody>
      </p:sp>
      <p:sp>
        <p:nvSpPr>
          <p:cNvPr id="4100" name="Espace réservé du numéro de diapositive 3">
            <a:extLst>
              <a:ext uri="{FF2B5EF4-FFF2-40B4-BE49-F238E27FC236}">
                <a16:creationId xmlns:a16="http://schemas.microsoft.com/office/drawing/2014/main" id="{26E8E182-80E1-4BFD-AFB4-3340A4C0B6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3FB12B8-03FC-4697-BC4E-44C64B92EAE5}" type="slidenum">
              <a:rPr lang="fr-FR" altLang="fr-FR"/>
              <a:pPr fontAlgn="base">
                <a:spcBef>
                  <a:spcPct val="0"/>
                </a:spcBef>
                <a:spcAft>
                  <a:spcPct val="0"/>
                </a:spcAft>
              </a:pPr>
              <a:t>20</a:t>
            </a:fld>
            <a:endParaRPr lang="fr-FR" altLang="fr-FR"/>
          </a:p>
        </p:txBody>
      </p:sp>
    </p:spTree>
    <p:extLst>
      <p:ext uri="{BB962C8B-B14F-4D97-AF65-F5344CB8AC3E}">
        <p14:creationId xmlns:p14="http://schemas.microsoft.com/office/powerpoint/2010/main" val="24255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a:extLst>
              <a:ext uri="{FF2B5EF4-FFF2-40B4-BE49-F238E27FC236}">
                <a16:creationId xmlns:a16="http://schemas.microsoft.com/office/drawing/2014/main" id="{4BB6D75D-6367-48EB-A770-F68A27378CA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Espace réservé des notes 2">
            <a:extLst>
              <a:ext uri="{FF2B5EF4-FFF2-40B4-BE49-F238E27FC236}">
                <a16:creationId xmlns:a16="http://schemas.microsoft.com/office/drawing/2014/main" id="{2D72B5E6-E0E2-4E3F-9816-2843436F43D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fr-FR" dirty="0"/>
              <a:t>Partant des faits et constats ayant motivés nos recherches, nous présenterons successivement les objectifs, les hypothèses et la méthodologie adoptée. Suivra ensuite la présentation des résultats qui nous permettra de formuler des préconisations opérationnelles,</a:t>
            </a:r>
          </a:p>
        </p:txBody>
      </p:sp>
      <p:sp>
        <p:nvSpPr>
          <p:cNvPr id="6148" name="Espace réservé du numéro de diapositive 3">
            <a:extLst>
              <a:ext uri="{FF2B5EF4-FFF2-40B4-BE49-F238E27FC236}">
                <a16:creationId xmlns:a16="http://schemas.microsoft.com/office/drawing/2014/main" id="{D4D3563D-80B9-4AEC-8A01-A7A68801B2E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F216878-EF68-477B-8265-BBD921287D11}" type="slidenum">
              <a:rPr lang="fr-FR" altLang="fr-FR"/>
              <a:pPr fontAlgn="base">
                <a:spcBef>
                  <a:spcPct val="0"/>
                </a:spcBef>
                <a:spcAft>
                  <a:spcPct val="0"/>
                </a:spcAft>
              </a:pPr>
              <a:t>3</a:t>
            </a:fld>
            <a:endParaRPr lang="fr-FR" alt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sz="2800" b="0" i="0" dirty="0">
                <a:solidFill>
                  <a:srgbClr val="D1D5DB"/>
                </a:solidFill>
                <a:effectLst/>
                <a:latin typeface="Söhne"/>
              </a:rPr>
              <a:t>Le référendum britannique sur le Brexit en juin 2016 a mis fin à 45 ans d'intégration économique étroite entre le Royaume-Uni et l'Union européenne, ce qui a eu des répercussions significatives sur les relations économiques du Royaume-Uni avec l'UE et le reste du monde. En tant que membre de l'UE, le Royaume-Uni faisait partie du marché unique et de l'union douanière, et une sortie aurait des conséquences pour les deux entités. </a:t>
            </a:r>
            <a:r>
              <a:rPr lang="fr-FR" sz="1800" b="0" i="0" u="none" strike="noStrike" baseline="0" dirty="0">
                <a:latin typeface="LMRoman12-Regular"/>
              </a:rPr>
              <a:t>Le marché unique assure la libre circulation des biens et des services entre ses membres, l’union douanière garantit l’absence de frontières et implique une politique commerciale extérieure commune.  Une sortie du Royaume-Uni ne serait certainement pas sans conséquence pour ces deux entités. </a:t>
            </a:r>
            <a:r>
              <a:rPr lang="fr-FR" sz="2800" b="0" i="0" dirty="0">
                <a:solidFill>
                  <a:srgbClr val="D1D5DB"/>
                </a:solidFill>
                <a:effectLst/>
                <a:latin typeface="Söhne"/>
              </a:rPr>
              <a:t>Il est crucial de comprendre les conséquences de cet événement rare.</a:t>
            </a:r>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4</a:t>
            </a:fld>
            <a:endParaRPr lang="fr-FR"/>
          </a:p>
        </p:txBody>
      </p:sp>
    </p:spTree>
    <p:extLst>
      <p:ext uri="{BB962C8B-B14F-4D97-AF65-F5344CB8AC3E}">
        <p14:creationId xmlns:p14="http://schemas.microsoft.com/office/powerpoint/2010/main" val="3594620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D1D5DB"/>
                </a:solidFill>
                <a:effectLst/>
                <a:latin typeface="Söhne"/>
              </a:rPr>
              <a:t>La plupart des études académiques s'accordent sur le fait que le Brexit sera coûteux pour le Royaume-Uni, bien que l'ampleur de ces coûts reste incertaine. Le référendum a déjà eu un impact sur l'économie britannique, avec une ouverture des marchés financiers suite à l'annonce du vote et une dépréciation de la livre sterling vis-à-vis des principales monnaies(euro, dollar, yen, …).</a:t>
            </a:r>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5</a:t>
            </a:fld>
            <a:endParaRPr lang="fr-FR"/>
          </a:p>
        </p:txBody>
      </p:sp>
    </p:spTree>
    <p:extLst>
      <p:ext uri="{BB962C8B-B14F-4D97-AF65-F5344CB8AC3E}">
        <p14:creationId xmlns:p14="http://schemas.microsoft.com/office/powerpoint/2010/main" val="1667366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b="1"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Quel est l’impact de l’a</a:t>
            </a:r>
            <a:r>
              <a:rPr lang="fr-FR" sz="12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nnonce du référendum britannique </a:t>
            </a:r>
            <a:r>
              <a:rPr lang="fr-FR" sz="1200" b="1"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sur la croissance économique </a:t>
            </a:r>
            <a:r>
              <a:rPr lang="fr-FR" sz="1200" b="1" i="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du Royaume-Uni et de l’Allemagne</a:t>
            </a:r>
            <a:r>
              <a:rPr lang="fr-FR" sz="1200" b="1">
                <a:ln w="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endParaRPr lang="fr-FR" sz="1200" b="1" dirty="0">
              <a:ln w="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6</a:t>
            </a:fld>
            <a:endParaRPr lang="fr-FR"/>
          </a:p>
        </p:txBody>
      </p:sp>
    </p:spTree>
    <p:extLst>
      <p:ext uri="{BB962C8B-B14F-4D97-AF65-F5344CB8AC3E}">
        <p14:creationId xmlns:p14="http://schemas.microsoft.com/office/powerpoint/2010/main" val="3794010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just" defTabSz="914400" rtl="0" eaLnBrk="1" fontAlgn="base" latinLnBrk="0" hangingPunct="1">
              <a:lnSpc>
                <a:spcPct val="100000"/>
              </a:lnSpc>
              <a:spcBef>
                <a:spcPct val="30000"/>
              </a:spcBef>
              <a:spcAft>
                <a:spcPct val="0"/>
              </a:spcAft>
              <a:buClrTx/>
              <a:buSzTx/>
              <a:buFontTx/>
              <a:buNone/>
              <a:tabLst/>
              <a:defRPr/>
            </a:pPr>
            <a:r>
              <a:rPr lang="fr-FR" dirty="0"/>
              <a:t>L’objectif général de ce travail est donc d’</a:t>
            </a:r>
            <a:r>
              <a:rPr lang="fr-FR" sz="1200" b="1" dirty="0">
                <a:ln w="0"/>
                <a:solidFill>
                  <a:schemeClr val="tx1"/>
                </a:solidFill>
              </a:rPr>
              <a:t>Evaluer l’impact de l’annonce du référendum britannique Brexit sur la croissance économique du Royaume-Uni et de l’Allemagne?</a:t>
            </a:r>
            <a:endParaRPr lang="fr-FR" dirty="0"/>
          </a:p>
          <a:p>
            <a:pPr marL="0" marR="0" lvl="0" indent="0" algn="just" defTabSz="914400" rtl="0" eaLnBrk="1" fontAlgn="base" latinLnBrk="0" hangingPunct="1">
              <a:lnSpc>
                <a:spcPct val="100000"/>
              </a:lnSpc>
              <a:spcBef>
                <a:spcPct val="30000"/>
              </a:spcBef>
              <a:spcAft>
                <a:spcPct val="0"/>
              </a:spcAft>
              <a:buClrTx/>
              <a:buSzTx/>
              <a:buFontTx/>
              <a:buNone/>
              <a:tabLst/>
              <a:defRPr/>
            </a:pPr>
            <a:r>
              <a:rPr lang="fr-FR" dirty="0"/>
              <a:t>Spécifiquement il s’agira d’abord, de</a:t>
            </a:r>
            <a:r>
              <a:rPr lang="fr-FR" sz="1200" dirty="0">
                <a:ln w="0"/>
                <a:solidFill>
                  <a:schemeClr val="tx1"/>
                </a:solidFill>
                <a:latin typeface="Times New Roman" panose="02020603050405020304" pitchFamily="18" charset="0"/>
                <a:cs typeface="Times New Roman" panose="02020603050405020304" pitchFamily="18" charset="0"/>
              </a:rPr>
              <a:t> vérifier si les deux groupes avaient une tendance commune avant l’annonce du référendum britannique pour valider l’hypothèse de tendance commune</a:t>
            </a:r>
            <a:r>
              <a:rPr lang="fr-FR" dirty="0"/>
              <a:t>; Ensuite, d’</a:t>
            </a:r>
            <a:r>
              <a:rPr lang="fr-FR" sz="1200" dirty="0">
                <a:ln w="0"/>
                <a:solidFill>
                  <a:schemeClr val="tx1"/>
                </a:solidFill>
                <a:latin typeface="Times New Roman" panose="02020603050405020304" pitchFamily="18" charset="0"/>
                <a:cs typeface="Times New Roman" panose="02020603050405020304" pitchFamily="18" charset="0"/>
              </a:rPr>
              <a:t> Évaluer l’impact de l’annonce du référendum britannique sur la croissance économique des deux groupes en utilisant la méthode de Diff-in-Diff </a:t>
            </a:r>
            <a:r>
              <a:rPr lang="fr-FR" dirty="0"/>
              <a:t>et enfin, d’</a:t>
            </a:r>
            <a:r>
              <a:rPr lang="fr-FR" sz="1200" dirty="0">
                <a:ln w="0"/>
                <a:solidFill>
                  <a:schemeClr val="tx1"/>
                </a:solidFill>
                <a:latin typeface="Times New Roman" panose="02020603050405020304" pitchFamily="18" charset="0"/>
                <a:cs typeface="Times New Roman" panose="02020603050405020304" pitchFamily="18" charset="0"/>
              </a:rPr>
              <a:t> </a:t>
            </a:r>
            <a:r>
              <a:rPr lang="fr-FR" sz="1200" b="1" dirty="0">
                <a:ln w="0"/>
                <a:solidFill>
                  <a:schemeClr val="tx1"/>
                </a:solidFill>
                <a:latin typeface="Times New Roman" panose="02020603050405020304" pitchFamily="18" charset="0"/>
                <a:cs typeface="Times New Roman" panose="02020603050405020304" pitchFamily="18" charset="0"/>
              </a:rPr>
              <a:t>Estimer l'effet </a:t>
            </a:r>
            <a:r>
              <a:rPr lang="fr-FR" sz="1200" dirty="0">
                <a:ln w="0"/>
                <a:solidFill>
                  <a:schemeClr val="tx1"/>
                </a:solidFill>
                <a:latin typeface="Times New Roman" panose="02020603050405020304" pitchFamily="18" charset="0"/>
                <a:cs typeface="Times New Roman" panose="02020603050405020304" pitchFamily="18" charset="0"/>
              </a:rPr>
              <a:t>de la population active sur la croissance économique des deux groupes.</a:t>
            </a:r>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7</a:t>
            </a:fld>
            <a:endParaRPr lang="fr-FR"/>
          </a:p>
        </p:txBody>
      </p:sp>
    </p:spTree>
    <p:extLst>
      <p:ext uri="{BB962C8B-B14F-4D97-AF65-F5344CB8AC3E}">
        <p14:creationId xmlns:p14="http://schemas.microsoft.com/office/powerpoint/2010/main" val="1504875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sz="1200" kern="1200" dirty="0">
                <a:solidFill>
                  <a:schemeClr val="tx1"/>
                </a:solidFill>
                <a:effectLst/>
                <a:latin typeface="+mn-lt"/>
                <a:ea typeface="+mn-ea"/>
                <a:cs typeface="+mn-cs"/>
              </a:rPr>
              <a:t>Pour atteindre ces objectifs, nous avons formulé les hypothèses suivantes :la 1</a:t>
            </a:r>
            <a:r>
              <a:rPr lang="fr-FR" sz="1200" kern="1200" baseline="30000" dirty="0">
                <a:solidFill>
                  <a:schemeClr val="tx1"/>
                </a:solidFill>
                <a:effectLst/>
                <a:latin typeface="+mn-lt"/>
                <a:ea typeface="+mn-ea"/>
                <a:cs typeface="+mn-cs"/>
              </a:rPr>
              <a:t>ère</a:t>
            </a:r>
            <a:r>
              <a:rPr lang="fr-FR" sz="1200" kern="1200" dirty="0">
                <a:solidFill>
                  <a:schemeClr val="tx1"/>
                </a:solidFill>
                <a:effectLst/>
                <a:latin typeface="+mn-lt"/>
                <a:ea typeface="+mn-ea"/>
                <a:cs typeface="+mn-cs"/>
              </a:rPr>
              <a:t> hypothèse est qu’</a:t>
            </a:r>
            <a:r>
              <a:rPr lang="fr-FR" sz="1200" b="1" kern="1200" dirty="0">
                <a:ln w="0"/>
                <a:solidFill>
                  <a:schemeClr val="tx1"/>
                </a:solidFill>
                <a:effectLst/>
                <a:latin typeface="Times New Roman" panose="02020603050405020304" pitchFamily="18" charset="0"/>
                <a:ea typeface="+mn-ea"/>
                <a:cs typeface="Times New Roman" panose="02020603050405020304" pitchFamily="18" charset="0"/>
              </a:rPr>
              <a:t>a</a:t>
            </a:r>
            <a:r>
              <a:rPr lang="fr-FR" sz="1200" b="1" dirty="0">
                <a:ln w="0"/>
                <a:solidFill>
                  <a:schemeClr val="tx1"/>
                </a:solidFill>
                <a:latin typeface="Times New Roman" panose="02020603050405020304" pitchFamily="18" charset="0"/>
                <a:cs typeface="Times New Roman" panose="02020603050405020304" pitchFamily="18" charset="0"/>
              </a:rPr>
              <a:t>vant l’annonce du référendum Brexit, l’Allemagne et le Royaume-</a:t>
            </a:r>
          </a:p>
          <a:p>
            <a:pPr algn="l"/>
            <a:r>
              <a:rPr lang="fr-FR" sz="1200" b="1" dirty="0">
                <a:ln w="0"/>
                <a:solidFill>
                  <a:schemeClr val="tx1"/>
                </a:solidFill>
                <a:latin typeface="Times New Roman" panose="02020603050405020304" pitchFamily="18" charset="0"/>
                <a:cs typeface="Times New Roman" panose="02020603050405020304" pitchFamily="18" charset="0"/>
              </a:rPr>
              <a:t>Uni partageaient une tendance commune, étant donné leurs similitudes en termes de caractéristiques économiques et sociales,</a:t>
            </a:r>
            <a:r>
              <a:rPr lang="fr-FR" sz="1200" b="1" dirty="0">
                <a:ln w="0"/>
                <a:solidFill>
                  <a:schemeClr val="tx1"/>
                </a:solidFill>
              </a:rPr>
              <a:t> </a:t>
            </a:r>
            <a:r>
              <a:rPr lang="fr-FR" sz="1200" kern="1200" dirty="0">
                <a:solidFill>
                  <a:schemeClr val="tx1"/>
                </a:solidFill>
                <a:effectLst/>
                <a:latin typeface="+mn-lt"/>
                <a:ea typeface="+mn-ea"/>
                <a:cs typeface="+mn-cs"/>
              </a:rPr>
              <a:t>la 2</a:t>
            </a:r>
            <a:r>
              <a:rPr lang="fr-FR" sz="1200" kern="1200" baseline="30000" dirty="0">
                <a:solidFill>
                  <a:schemeClr val="tx1"/>
                </a:solidFill>
                <a:effectLst/>
                <a:latin typeface="+mn-lt"/>
                <a:ea typeface="+mn-ea"/>
                <a:cs typeface="+mn-cs"/>
              </a:rPr>
              <a:t>ème</a:t>
            </a:r>
            <a:r>
              <a:rPr lang="fr-FR" sz="1200" kern="1200" dirty="0">
                <a:solidFill>
                  <a:schemeClr val="tx1"/>
                </a:solidFill>
                <a:effectLst/>
                <a:latin typeface="+mn-lt"/>
                <a:ea typeface="+mn-ea"/>
                <a:cs typeface="+mn-cs"/>
              </a:rPr>
              <a:t> hypothèse est qu’ </a:t>
            </a:r>
            <a:r>
              <a:rPr lang="fr-FR" sz="1200" b="1" kern="1200" dirty="0">
                <a:solidFill>
                  <a:schemeClr val="tx1"/>
                </a:solidFill>
                <a:effectLst/>
                <a:latin typeface="+mn-lt"/>
                <a:ea typeface="+mn-ea"/>
                <a:cs typeface="+mn-cs"/>
              </a:rPr>
              <a:t>i</a:t>
            </a:r>
            <a:r>
              <a:rPr lang="fr-FR" sz="1800" b="1" i="0" u="none" strike="noStrike" baseline="0" dirty="0">
                <a:latin typeface="LMRoman12-Regular"/>
              </a:rPr>
              <a:t>l n’y a pas de différence significative de l’annonce du référendum britannique sur la croissance économique des deux groupes</a:t>
            </a:r>
            <a:r>
              <a:rPr lang="fr-FR" sz="1200" b="1" dirty="0">
                <a:ln w="0"/>
                <a:solidFill>
                  <a:schemeClr val="tx1"/>
                </a:solidFill>
                <a:latin typeface="Times New Roman" panose="02020603050405020304" pitchFamily="18" charset="0"/>
                <a:cs typeface="Times New Roman" panose="02020603050405020304" pitchFamily="18" charset="0"/>
              </a:rPr>
              <a:t>,</a:t>
            </a:r>
            <a:r>
              <a:rPr lang="fr-FR" sz="1200" dirty="0">
                <a:ln w="0"/>
                <a:solidFill>
                  <a:schemeClr val="tx1"/>
                </a:solidFill>
                <a:latin typeface="Times New Roman" panose="02020603050405020304" pitchFamily="18" charset="0"/>
                <a:cs typeface="Times New Roman" panose="02020603050405020304" pitchFamily="18" charset="0"/>
              </a:rPr>
              <a:t> </a:t>
            </a:r>
            <a:r>
              <a:rPr lang="fr-FR" sz="1200" b="0" dirty="0">
                <a:ln w="0"/>
                <a:solidFill>
                  <a:schemeClr val="tx1"/>
                </a:solidFill>
              </a:rPr>
              <a:t>la 3</a:t>
            </a:r>
            <a:r>
              <a:rPr lang="fr-FR" sz="1200" b="0" baseline="30000" dirty="0">
                <a:ln w="0"/>
                <a:solidFill>
                  <a:schemeClr val="tx1"/>
                </a:solidFill>
              </a:rPr>
              <a:t>ème</a:t>
            </a:r>
            <a:r>
              <a:rPr lang="fr-FR" sz="1200" b="0" dirty="0">
                <a:ln w="0"/>
                <a:solidFill>
                  <a:schemeClr val="tx1"/>
                </a:solidFill>
              </a:rPr>
              <a:t> hypothèse est que</a:t>
            </a:r>
            <a:r>
              <a:rPr lang="fr-FR" sz="1800" b="0" i="0" u="none" strike="noStrike" baseline="0" dirty="0">
                <a:ln w="0"/>
                <a:solidFill>
                  <a:schemeClr val="tx1"/>
                </a:solidFill>
                <a:latin typeface="LMRoman12-Regular"/>
              </a:rPr>
              <a:t> </a:t>
            </a:r>
            <a:r>
              <a:rPr lang="fr-FR" sz="1800" b="1" i="0" u="none" strike="noStrike" baseline="0" dirty="0" err="1">
                <a:ln w="0"/>
                <a:solidFill>
                  <a:schemeClr val="tx1"/>
                </a:solidFill>
                <a:latin typeface="LMRoman12-Regular"/>
              </a:rPr>
              <a:t>la</a:t>
            </a:r>
            <a:r>
              <a:rPr lang="fr-FR" sz="1800" b="1" i="0" u="none" strike="noStrike" baseline="0" dirty="0" err="1">
                <a:latin typeface="LMRoman12-Regular"/>
              </a:rPr>
              <a:t>population</a:t>
            </a:r>
            <a:r>
              <a:rPr lang="fr-FR" sz="1800" b="1" i="0" u="none" strike="noStrike" baseline="0" dirty="0">
                <a:latin typeface="LMRoman12-Regular"/>
              </a:rPr>
              <a:t> active a un effet significativement positive sur la croissance économiques des deux groupes.</a:t>
            </a:r>
            <a:endParaRPr lang="fr-FR" sz="1200" b="1" dirty="0">
              <a:ln w="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FR" sz="1200" b="1" dirty="0">
              <a:ln w="0"/>
              <a:solidFill>
                <a:schemeClr val="tx1"/>
              </a:solidFill>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FR" sz="1200" b="1" dirty="0">
              <a:ln w="0"/>
              <a:solidFill>
                <a:schemeClr val="tx1"/>
              </a:solidFill>
            </a:endParaRPr>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8</a:t>
            </a:fld>
            <a:endParaRPr lang="fr-FR"/>
          </a:p>
        </p:txBody>
      </p:sp>
    </p:spTree>
    <p:extLst>
      <p:ext uri="{BB962C8B-B14F-4D97-AF65-F5344CB8AC3E}">
        <p14:creationId xmlns:p14="http://schemas.microsoft.com/office/powerpoint/2010/main" val="2633588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just">
              <a:buClr>
                <a:srgbClr val="7030A0"/>
              </a:buClr>
              <a:buFont typeface="Wingdings" panose="05000000000000000000" pitchFamily="2" charset="2"/>
              <a:buNone/>
            </a:pPr>
            <a:r>
              <a:rPr lang="fr-FR" dirty="0"/>
              <a:t>Les données utilisées pour la réalisation de cette étude sont des données de panel couvrant la période </a:t>
            </a:r>
            <a:r>
              <a:rPr lang="fr-FR" sz="1200" b="1" dirty="0">
                <a:ln w="0"/>
                <a:solidFill>
                  <a:schemeClr val="tx1"/>
                </a:solidFill>
              </a:rPr>
              <a:t>2012-2019 sur les </a:t>
            </a:r>
            <a:r>
              <a:rPr lang="fr-FR" sz="1200" b="1" dirty="0" err="1">
                <a:ln w="0"/>
                <a:solidFill>
                  <a:schemeClr val="tx1"/>
                </a:solidFill>
              </a:rPr>
              <a:t>regions</a:t>
            </a:r>
            <a:r>
              <a:rPr lang="fr-FR" sz="1200" b="1" dirty="0">
                <a:ln w="0"/>
                <a:solidFill>
                  <a:schemeClr val="tx1"/>
                </a:solidFill>
              </a:rPr>
              <a:t> du Royaume-Uni et l’Allemagne</a:t>
            </a:r>
            <a:r>
              <a:rPr lang="fr-FR" dirty="0"/>
              <a:t>, et proviennent des </a:t>
            </a:r>
            <a:r>
              <a:rPr lang="fr-FR" sz="1200" b="0" dirty="0">
                <a:ln w="0"/>
                <a:solidFill>
                  <a:schemeClr val="tx1"/>
                </a:solidFill>
              </a:rPr>
              <a:t>bases de donnée</a:t>
            </a:r>
            <a:r>
              <a:rPr lang="fr-FR" sz="1200" b="1" dirty="0">
                <a:ln w="0"/>
                <a:solidFill>
                  <a:schemeClr val="tx1"/>
                </a:solidFill>
              </a:rPr>
              <a:t>s d’Eurostat et de la Banque Mondiale(pays). </a:t>
            </a:r>
          </a:p>
          <a:p>
            <a:endParaRPr lang="fr-FR" dirty="0"/>
          </a:p>
        </p:txBody>
      </p:sp>
      <p:sp>
        <p:nvSpPr>
          <p:cNvPr id="4" name="Espace réservé du numéro de diapositive 3"/>
          <p:cNvSpPr>
            <a:spLocks noGrp="1"/>
          </p:cNvSpPr>
          <p:nvPr>
            <p:ph type="sldNum" sz="quarter" idx="5"/>
          </p:nvPr>
        </p:nvSpPr>
        <p:spPr/>
        <p:txBody>
          <a:bodyPr/>
          <a:lstStyle/>
          <a:p>
            <a:pPr>
              <a:defRPr/>
            </a:pPr>
            <a:fld id="{1F373528-BF9F-4862-A1FF-4DF023C87806}" type="slidenum">
              <a:rPr lang="fr-FR" smtClean="0"/>
              <a:pPr>
                <a:defRPr/>
              </a:pPr>
              <a:t>9</a:t>
            </a:fld>
            <a:endParaRPr lang="fr-FR"/>
          </a:p>
        </p:txBody>
      </p:sp>
    </p:spTree>
    <p:extLst>
      <p:ext uri="{BB962C8B-B14F-4D97-AF65-F5344CB8AC3E}">
        <p14:creationId xmlns:p14="http://schemas.microsoft.com/office/powerpoint/2010/main" val="3880541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E4A5945-C141-459D-97CF-13547B3478A6}"/>
              </a:ext>
            </a:extLst>
          </p:cNvPr>
          <p:cNvSpPr>
            <a:spLocks noGrp="1"/>
          </p:cNvSpPr>
          <p:nvPr>
            <p:ph type="dt" sz="half" idx="10"/>
          </p:nvPr>
        </p:nvSpPr>
        <p:spPr/>
        <p:txBody>
          <a:bodyPr/>
          <a:lstStyle>
            <a:lvl1pPr>
              <a:defRPr/>
            </a:lvl1pPr>
          </a:lstStyle>
          <a:p>
            <a:pPr>
              <a:defRPr/>
            </a:pPr>
            <a:fld id="{A54BB462-85E5-4355-AC0E-09079A95C54D}" type="datetimeFigureOut">
              <a:rPr lang="fr-FR"/>
              <a:pPr>
                <a:defRPr/>
              </a:pPr>
              <a:t>08/03/2023</a:t>
            </a:fld>
            <a:endParaRPr lang="fr-FR"/>
          </a:p>
        </p:txBody>
      </p:sp>
      <p:sp>
        <p:nvSpPr>
          <p:cNvPr id="5" name="Espace réservé du pied de page 4">
            <a:extLst>
              <a:ext uri="{FF2B5EF4-FFF2-40B4-BE49-F238E27FC236}">
                <a16:creationId xmlns:a16="http://schemas.microsoft.com/office/drawing/2014/main" id="{BE2C4E64-A7A2-417D-A33E-2039B52FB179}"/>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23C85940-6433-460B-9BB4-FAC75427948C}"/>
              </a:ext>
            </a:extLst>
          </p:cNvPr>
          <p:cNvSpPr>
            <a:spLocks noGrp="1"/>
          </p:cNvSpPr>
          <p:nvPr>
            <p:ph type="sldNum" sz="quarter" idx="12"/>
          </p:nvPr>
        </p:nvSpPr>
        <p:spPr/>
        <p:txBody>
          <a:bodyPr/>
          <a:lstStyle>
            <a:lvl1pPr>
              <a:defRPr/>
            </a:lvl1pPr>
          </a:lstStyle>
          <a:p>
            <a:pPr>
              <a:defRPr/>
            </a:pPr>
            <a:fld id="{524828F4-5B1C-40D6-BCFF-56ACB8690D41}" type="slidenum">
              <a:rPr lang="fr-FR"/>
              <a:pPr>
                <a:defRPr/>
              </a:pPr>
              <a:t>‹#›</a:t>
            </a:fld>
            <a:endParaRPr lang="fr-FR"/>
          </a:p>
        </p:txBody>
      </p:sp>
    </p:spTree>
    <p:extLst>
      <p:ext uri="{BB962C8B-B14F-4D97-AF65-F5344CB8AC3E}">
        <p14:creationId xmlns:p14="http://schemas.microsoft.com/office/powerpoint/2010/main" val="199748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2776B56-D721-4A45-84FD-D05A6CC2D2AC}"/>
              </a:ext>
            </a:extLst>
          </p:cNvPr>
          <p:cNvSpPr>
            <a:spLocks noGrp="1"/>
          </p:cNvSpPr>
          <p:nvPr>
            <p:ph type="dt" sz="half" idx="10"/>
          </p:nvPr>
        </p:nvSpPr>
        <p:spPr/>
        <p:txBody>
          <a:bodyPr/>
          <a:lstStyle>
            <a:lvl1pPr>
              <a:defRPr/>
            </a:lvl1pPr>
          </a:lstStyle>
          <a:p>
            <a:pPr>
              <a:defRPr/>
            </a:pPr>
            <a:fld id="{24E27236-665E-4AD3-8575-1749DA4D3B3B}" type="datetimeFigureOut">
              <a:rPr lang="fr-FR"/>
              <a:pPr>
                <a:defRPr/>
              </a:pPr>
              <a:t>08/03/2023</a:t>
            </a:fld>
            <a:endParaRPr lang="fr-FR"/>
          </a:p>
        </p:txBody>
      </p:sp>
      <p:sp>
        <p:nvSpPr>
          <p:cNvPr id="5" name="Espace réservé du pied de page 4">
            <a:extLst>
              <a:ext uri="{FF2B5EF4-FFF2-40B4-BE49-F238E27FC236}">
                <a16:creationId xmlns:a16="http://schemas.microsoft.com/office/drawing/2014/main" id="{5199C5C1-ED73-4B0A-9A92-E0C087A2CE5F}"/>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F84202AE-00D8-4AEA-A363-E08755B0F9B0}"/>
              </a:ext>
            </a:extLst>
          </p:cNvPr>
          <p:cNvSpPr>
            <a:spLocks noGrp="1"/>
          </p:cNvSpPr>
          <p:nvPr>
            <p:ph type="sldNum" sz="quarter" idx="12"/>
          </p:nvPr>
        </p:nvSpPr>
        <p:spPr/>
        <p:txBody>
          <a:bodyPr/>
          <a:lstStyle>
            <a:lvl1pPr>
              <a:defRPr/>
            </a:lvl1pPr>
          </a:lstStyle>
          <a:p>
            <a:pPr>
              <a:defRPr/>
            </a:pPr>
            <a:fld id="{4BF91432-D366-4A6C-AF23-C000A68755C4}" type="slidenum">
              <a:rPr lang="fr-FR"/>
              <a:pPr>
                <a:defRPr/>
              </a:pPr>
              <a:t>‹#›</a:t>
            </a:fld>
            <a:endParaRPr lang="fr-FR"/>
          </a:p>
        </p:txBody>
      </p:sp>
    </p:spTree>
    <p:extLst>
      <p:ext uri="{BB962C8B-B14F-4D97-AF65-F5344CB8AC3E}">
        <p14:creationId xmlns:p14="http://schemas.microsoft.com/office/powerpoint/2010/main" val="267182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A9BFADC-EE67-4857-A7FE-1866C96E924A}"/>
              </a:ext>
            </a:extLst>
          </p:cNvPr>
          <p:cNvSpPr>
            <a:spLocks noGrp="1"/>
          </p:cNvSpPr>
          <p:nvPr>
            <p:ph type="dt" sz="half" idx="10"/>
          </p:nvPr>
        </p:nvSpPr>
        <p:spPr/>
        <p:txBody>
          <a:bodyPr/>
          <a:lstStyle>
            <a:lvl1pPr>
              <a:defRPr/>
            </a:lvl1pPr>
          </a:lstStyle>
          <a:p>
            <a:pPr>
              <a:defRPr/>
            </a:pPr>
            <a:fld id="{78E1CC7C-E51E-446D-ABA3-AB4D3148320E}" type="datetimeFigureOut">
              <a:rPr lang="fr-FR"/>
              <a:pPr>
                <a:defRPr/>
              </a:pPr>
              <a:t>08/03/2023</a:t>
            </a:fld>
            <a:endParaRPr lang="fr-FR"/>
          </a:p>
        </p:txBody>
      </p:sp>
      <p:sp>
        <p:nvSpPr>
          <p:cNvPr id="5" name="Espace réservé du pied de page 4">
            <a:extLst>
              <a:ext uri="{FF2B5EF4-FFF2-40B4-BE49-F238E27FC236}">
                <a16:creationId xmlns:a16="http://schemas.microsoft.com/office/drawing/2014/main" id="{3267B86D-FA51-414C-9181-262C5CA097DA}"/>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F1735616-3446-42F6-B9AA-1E5E86C599C8}"/>
              </a:ext>
            </a:extLst>
          </p:cNvPr>
          <p:cNvSpPr>
            <a:spLocks noGrp="1"/>
          </p:cNvSpPr>
          <p:nvPr>
            <p:ph type="sldNum" sz="quarter" idx="12"/>
          </p:nvPr>
        </p:nvSpPr>
        <p:spPr/>
        <p:txBody>
          <a:bodyPr/>
          <a:lstStyle>
            <a:lvl1pPr>
              <a:defRPr/>
            </a:lvl1pPr>
          </a:lstStyle>
          <a:p>
            <a:pPr>
              <a:defRPr/>
            </a:pPr>
            <a:fld id="{F334430D-BD69-4EE2-A3E5-E2254E368549}" type="slidenum">
              <a:rPr lang="fr-FR"/>
              <a:pPr>
                <a:defRPr/>
              </a:pPr>
              <a:t>‹#›</a:t>
            </a:fld>
            <a:endParaRPr lang="fr-FR"/>
          </a:p>
        </p:txBody>
      </p:sp>
    </p:spTree>
    <p:extLst>
      <p:ext uri="{BB962C8B-B14F-4D97-AF65-F5344CB8AC3E}">
        <p14:creationId xmlns:p14="http://schemas.microsoft.com/office/powerpoint/2010/main" val="138186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104DB9A-14B3-4B41-955D-D833DA37C0B3}"/>
              </a:ext>
            </a:extLst>
          </p:cNvPr>
          <p:cNvSpPr>
            <a:spLocks noGrp="1"/>
          </p:cNvSpPr>
          <p:nvPr>
            <p:ph type="dt" sz="half" idx="10"/>
          </p:nvPr>
        </p:nvSpPr>
        <p:spPr/>
        <p:txBody>
          <a:bodyPr/>
          <a:lstStyle>
            <a:lvl1pPr>
              <a:defRPr/>
            </a:lvl1pPr>
          </a:lstStyle>
          <a:p>
            <a:pPr>
              <a:defRPr/>
            </a:pPr>
            <a:fld id="{7CA60529-B592-4D8F-978C-164551EA0B06}" type="datetimeFigureOut">
              <a:rPr lang="fr-FR"/>
              <a:pPr>
                <a:defRPr/>
              </a:pPr>
              <a:t>08/03/2023</a:t>
            </a:fld>
            <a:endParaRPr lang="fr-FR"/>
          </a:p>
        </p:txBody>
      </p:sp>
      <p:sp>
        <p:nvSpPr>
          <p:cNvPr id="5" name="Espace réservé du pied de page 4">
            <a:extLst>
              <a:ext uri="{FF2B5EF4-FFF2-40B4-BE49-F238E27FC236}">
                <a16:creationId xmlns:a16="http://schemas.microsoft.com/office/drawing/2014/main" id="{46E6BB44-3838-4FDA-BC27-269643288AA5}"/>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4B7C29BE-0F20-45C8-94E6-8258795C9665}"/>
              </a:ext>
            </a:extLst>
          </p:cNvPr>
          <p:cNvSpPr>
            <a:spLocks noGrp="1"/>
          </p:cNvSpPr>
          <p:nvPr>
            <p:ph type="sldNum" sz="quarter" idx="12"/>
          </p:nvPr>
        </p:nvSpPr>
        <p:spPr/>
        <p:txBody>
          <a:bodyPr/>
          <a:lstStyle>
            <a:lvl1pPr>
              <a:defRPr/>
            </a:lvl1pPr>
          </a:lstStyle>
          <a:p>
            <a:pPr>
              <a:defRPr/>
            </a:pPr>
            <a:fld id="{CD0FA71E-6B62-4C39-B5ED-CD8E195F7D9F}" type="slidenum">
              <a:rPr lang="fr-FR"/>
              <a:pPr>
                <a:defRPr/>
              </a:pPr>
              <a:t>‹#›</a:t>
            </a:fld>
            <a:endParaRPr lang="fr-FR"/>
          </a:p>
        </p:txBody>
      </p:sp>
    </p:spTree>
    <p:extLst>
      <p:ext uri="{BB962C8B-B14F-4D97-AF65-F5344CB8AC3E}">
        <p14:creationId xmlns:p14="http://schemas.microsoft.com/office/powerpoint/2010/main" val="337794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FC042CD-9C84-457E-9D97-0674F2D479F3}"/>
              </a:ext>
            </a:extLst>
          </p:cNvPr>
          <p:cNvSpPr>
            <a:spLocks noGrp="1"/>
          </p:cNvSpPr>
          <p:nvPr>
            <p:ph type="dt" sz="half" idx="10"/>
          </p:nvPr>
        </p:nvSpPr>
        <p:spPr/>
        <p:txBody>
          <a:bodyPr/>
          <a:lstStyle>
            <a:lvl1pPr>
              <a:defRPr/>
            </a:lvl1pPr>
          </a:lstStyle>
          <a:p>
            <a:pPr>
              <a:defRPr/>
            </a:pPr>
            <a:fld id="{67362578-9EA5-45A6-B47B-A7AA4060C17B}" type="datetimeFigureOut">
              <a:rPr lang="fr-FR"/>
              <a:pPr>
                <a:defRPr/>
              </a:pPr>
              <a:t>08/03/2023</a:t>
            </a:fld>
            <a:endParaRPr lang="fr-FR"/>
          </a:p>
        </p:txBody>
      </p:sp>
      <p:sp>
        <p:nvSpPr>
          <p:cNvPr id="5" name="Espace réservé du pied de page 4">
            <a:extLst>
              <a:ext uri="{FF2B5EF4-FFF2-40B4-BE49-F238E27FC236}">
                <a16:creationId xmlns:a16="http://schemas.microsoft.com/office/drawing/2014/main" id="{0D36AC81-B2DF-4AB6-B9A4-5E3CA00A2D69}"/>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3E101029-5C90-4C86-94EF-BC99AD7BE8B0}"/>
              </a:ext>
            </a:extLst>
          </p:cNvPr>
          <p:cNvSpPr>
            <a:spLocks noGrp="1"/>
          </p:cNvSpPr>
          <p:nvPr>
            <p:ph type="sldNum" sz="quarter" idx="12"/>
          </p:nvPr>
        </p:nvSpPr>
        <p:spPr/>
        <p:txBody>
          <a:bodyPr/>
          <a:lstStyle>
            <a:lvl1pPr>
              <a:defRPr/>
            </a:lvl1pPr>
          </a:lstStyle>
          <a:p>
            <a:pPr>
              <a:defRPr/>
            </a:pPr>
            <a:fld id="{A661B6E9-C0A3-4753-9540-8FA6A55F3F76}" type="slidenum">
              <a:rPr lang="fr-FR"/>
              <a:pPr>
                <a:defRPr/>
              </a:pPr>
              <a:t>‹#›</a:t>
            </a:fld>
            <a:endParaRPr lang="fr-FR"/>
          </a:p>
        </p:txBody>
      </p:sp>
    </p:spTree>
    <p:extLst>
      <p:ext uri="{BB962C8B-B14F-4D97-AF65-F5344CB8AC3E}">
        <p14:creationId xmlns:p14="http://schemas.microsoft.com/office/powerpoint/2010/main" val="341127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a:extLst>
              <a:ext uri="{FF2B5EF4-FFF2-40B4-BE49-F238E27FC236}">
                <a16:creationId xmlns:a16="http://schemas.microsoft.com/office/drawing/2014/main" id="{0E6A66DF-9840-450E-88F7-51804C51206C}"/>
              </a:ext>
            </a:extLst>
          </p:cNvPr>
          <p:cNvSpPr>
            <a:spLocks noGrp="1"/>
          </p:cNvSpPr>
          <p:nvPr>
            <p:ph type="dt" sz="half" idx="10"/>
          </p:nvPr>
        </p:nvSpPr>
        <p:spPr/>
        <p:txBody>
          <a:bodyPr/>
          <a:lstStyle>
            <a:lvl1pPr>
              <a:defRPr/>
            </a:lvl1pPr>
          </a:lstStyle>
          <a:p>
            <a:pPr>
              <a:defRPr/>
            </a:pPr>
            <a:fld id="{72E01DDA-4E09-4C10-B678-24FC57A84DAC}" type="datetimeFigureOut">
              <a:rPr lang="fr-FR"/>
              <a:pPr>
                <a:defRPr/>
              </a:pPr>
              <a:t>08/03/2023</a:t>
            </a:fld>
            <a:endParaRPr lang="fr-FR"/>
          </a:p>
        </p:txBody>
      </p:sp>
      <p:sp>
        <p:nvSpPr>
          <p:cNvPr id="6" name="Espace réservé du pied de page 4">
            <a:extLst>
              <a:ext uri="{FF2B5EF4-FFF2-40B4-BE49-F238E27FC236}">
                <a16:creationId xmlns:a16="http://schemas.microsoft.com/office/drawing/2014/main" id="{4DFB4CC3-F4B0-4164-BEDC-F9A480E2930F}"/>
              </a:ext>
            </a:extLst>
          </p:cNvPr>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a:extLst>
              <a:ext uri="{FF2B5EF4-FFF2-40B4-BE49-F238E27FC236}">
                <a16:creationId xmlns:a16="http://schemas.microsoft.com/office/drawing/2014/main" id="{49C9DF3E-72CF-4141-AE85-56BA1C93FBB1}"/>
              </a:ext>
            </a:extLst>
          </p:cNvPr>
          <p:cNvSpPr>
            <a:spLocks noGrp="1"/>
          </p:cNvSpPr>
          <p:nvPr>
            <p:ph type="sldNum" sz="quarter" idx="12"/>
          </p:nvPr>
        </p:nvSpPr>
        <p:spPr/>
        <p:txBody>
          <a:bodyPr/>
          <a:lstStyle>
            <a:lvl1pPr>
              <a:defRPr/>
            </a:lvl1pPr>
          </a:lstStyle>
          <a:p>
            <a:pPr>
              <a:defRPr/>
            </a:pPr>
            <a:fld id="{5BE6B1C5-E9D8-404D-BCB9-FC7186B8E07C}" type="slidenum">
              <a:rPr lang="fr-FR"/>
              <a:pPr>
                <a:defRPr/>
              </a:pPr>
              <a:t>‹#›</a:t>
            </a:fld>
            <a:endParaRPr lang="fr-FR"/>
          </a:p>
        </p:txBody>
      </p:sp>
    </p:spTree>
    <p:extLst>
      <p:ext uri="{BB962C8B-B14F-4D97-AF65-F5344CB8AC3E}">
        <p14:creationId xmlns:p14="http://schemas.microsoft.com/office/powerpoint/2010/main" val="1531788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a:extLst>
              <a:ext uri="{FF2B5EF4-FFF2-40B4-BE49-F238E27FC236}">
                <a16:creationId xmlns:a16="http://schemas.microsoft.com/office/drawing/2014/main" id="{3425C507-3F08-4772-8F20-C78765BAF942}"/>
              </a:ext>
            </a:extLst>
          </p:cNvPr>
          <p:cNvSpPr>
            <a:spLocks noGrp="1"/>
          </p:cNvSpPr>
          <p:nvPr>
            <p:ph type="dt" sz="half" idx="10"/>
          </p:nvPr>
        </p:nvSpPr>
        <p:spPr/>
        <p:txBody>
          <a:bodyPr/>
          <a:lstStyle>
            <a:lvl1pPr>
              <a:defRPr/>
            </a:lvl1pPr>
          </a:lstStyle>
          <a:p>
            <a:pPr>
              <a:defRPr/>
            </a:pPr>
            <a:fld id="{37A2A0A9-A93C-4B0B-AD99-240722A342B5}" type="datetimeFigureOut">
              <a:rPr lang="fr-FR"/>
              <a:pPr>
                <a:defRPr/>
              </a:pPr>
              <a:t>08/03/2023</a:t>
            </a:fld>
            <a:endParaRPr lang="fr-FR"/>
          </a:p>
        </p:txBody>
      </p:sp>
      <p:sp>
        <p:nvSpPr>
          <p:cNvPr id="8" name="Espace réservé du pied de page 4">
            <a:extLst>
              <a:ext uri="{FF2B5EF4-FFF2-40B4-BE49-F238E27FC236}">
                <a16:creationId xmlns:a16="http://schemas.microsoft.com/office/drawing/2014/main" id="{13232F30-0487-496E-A602-FF7880175EA5}"/>
              </a:ext>
            </a:extLst>
          </p:cNvPr>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a:extLst>
              <a:ext uri="{FF2B5EF4-FFF2-40B4-BE49-F238E27FC236}">
                <a16:creationId xmlns:a16="http://schemas.microsoft.com/office/drawing/2014/main" id="{544CF99F-F3DB-474F-BDC4-1A3FC0159FE3}"/>
              </a:ext>
            </a:extLst>
          </p:cNvPr>
          <p:cNvSpPr>
            <a:spLocks noGrp="1"/>
          </p:cNvSpPr>
          <p:nvPr>
            <p:ph type="sldNum" sz="quarter" idx="12"/>
          </p:nvPr>
        </p:nvSpPr>
        <p:spPr/>
        <p:txBody>
          <a:bodyPr/>
          <a:lstStyle>
            <a:lvl1pPr>
              <a:defRPr/>
            </a:lvl1pPr>
          </a:lstStyle>
          <a:p>
            <a:pPr>
              <a:defRPr/>
            </a:pPr>
            <a:fld id="{169F2DA9-FB9A-4085-8C97-E570F7A3662D}" type="slidenum">
              <a:rPr lang="fr-FR"/>
              <a:pPr>
                <a:defRPr/>
              </a:pPr>
              <a:t>‹#›</a:t>
            </a:fld>
            <a:endParaRPr lang="fr-FR"/>
          </a:p>
        </p:txBody>
      </p:sp>
    </p:spTree>
    <p:extLst>
      <p:ext uri="{BB962C8B-B14F-4D97-AF65-F5344CB8AC3E}">
        <p14:creationId xmlns:p14="http://schemas.microsoft.com/office/powerpoint/2010/main" val="2727451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3">
            <a:extLst>
              <a:ext uri="{FF2B5EF4-FFF2-40B4-BE49-F238E27FC236}">
                <a16:creationId xmlns:a16="http://schemas.microsoft.com/office/drawing/2014/main" id="{414BD2CD-894A-4FC8-9A9F-12ACA5D84B14}"/>
              </a:ext>
            </a:extLst>
          </p:cNvPr>
          <p:cNvSpPr>
            <a:spLocks noGrp="1"/>
          </p:cNvSpPr>
          <p:nvPr>
            <p:ph type="dt" sz="half" idx="10"/>
          </p:nvPr>
        </p:nvSpPr>
        <p:spPr/>
        <p:txBody>
          <a:bodyPr/>
          <a:lstStyle>
            <a:lvl1pPr>
              <a:defRPr/>
            </a:lvl1pPr>
          </a:lstStyle>
          <a:p>
            <a:pPr>
              <a:defRPr/>
            </a:pPr>
            <a:fld id="{7EDF9A21-7D50-4572-AC2D-9F5212990902}" type="datetimeFigureOut">
              <a:rPr lang="fr-FR"/>
              <a:pPr>
                <a:defRPr/>
              </a:pPr>
              <a:t>08/03/2023</a:t>
            </a:fld>
            <a:endParaRPr lang="fr-FR"/>
          </a:p>
        </p:txBody>
      </p:sp>
      <p:sp>
        <p:nvSpPr>
          <p:cNvPr id="4" name="Espace réservé du pied de page 4">
            <a:extLst>
              <a:ext uri="{FF2B5EF4-FFF2-40B4-BE49-F238E27FC236}">
                <a16:creationId xmlns:a16="http://schemas.microsoft.com/office/drawing/2014/main" id="{5EEF40C3-12BF-4ED9-81A1-B617055F1D8B}"/>
              </a:ext>
            </a:extLst>
          </p:cNvPr>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a:extLst>
              <a:ext uri="{FF2B5EF4-FFF2-40B4-BE49-F238E27FC236}">
                <a16:creationId xmlns:a16="http://schemas.microsoft.com/office/drawing/2014/main" id="{183C48DC-C389-4220-A9AE-8F47E1E7486E}"/>
              </a:ext>
            </a:extLst>
          </p:cNvPr>
          <p:cNvSpPr>
            <a:spLocks noGrp="1"/>
          </p:cNvSpPr>
          <p:nvPr>
            <p:ph type="sldNum" sz="quarter" idx="12"/>
          </p:nvPr>
        </p:nvSpPr>
        <p:spPr/>
        <p:txBody>
          <a:bodyPr/>
          <a:lstStyle>
            <a:lvl1pPr>
              <a:defRPr/>
            </a:lvl1pPr>
          </a:lstStyle>
          <a:p>
            <a:pPr>
              <a:defRPr/>
            </a:pPr>
            <a:fld id="{0C6AA768-6D73-4F6B-B082-E2B43D88E13D}" type="slidenum">
              <a:rPr lang="fr-FR"/>
              <a:pPr>
                <a:defRPr/>
              </a:pPr>
              <a:t>‹#›</a:t>
            </a:fld>
            <a:endParaRPr lang="fr-FR"/>
          </a:p>
        </p:txBody>
      </p:sp>
    </p:spTree>
    <p:extLst>
      <p:ext uri="{BB962C8B-B14F-4D97-AF65-F5344CB8AC3E}">
        <p14:creationId xmlns:p14="http://schemas.microsoft.com/office/powerpoint/2010/main" val="2685971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a:extLst>
              <a:ext uri="{FF2B5EF4-FFF2-40B4-BE49-F238E27FC236}">
                <a16:creationId xmlns:a16="http://schemas.microsoft.com/office/drawing/2014/main" id="{171D65F7-708D-4648-A460-C4446916A0E7}"/>
              </a:ext>
            </a:extLst>
          </p:cNvPr>
          <p:cNvSpPr>
            <a:spLocks noGrp="1"/>
          </p:cNvSpPr>
          <p:nvPr>
            <p:ph type="dt" sz="half" idx="10"/>
          </p:nvPr>
        </p:nvSpPr>
        <p:spPr/>
        <p:txBody>
          <a:bodyPr/>
          <a:lstStyle>
            <a:lvl1pPr>
              <a:defRPr/>
            </a:lvl1pPr>
          </a:lstStyle>
          <a:p>
            <a:pPr>
              <a:defRPr/>
            </a:pPr>
            <a:fld id="{50C93ADA-282A-437D-A887-61F2E5CE65F8}" type="datetimeFigureOut">
              <a:rPr lang="fr-FR"/>
              <a:pPr>
                <a:defRPr/>
              </a:pPr>
              <a:t>08/03/2023</a:t>
            </a:fld>
            <a:endParaRPr lang="fr-FR"/>
          </a:p>
        </p:txBody>
      </p:sp>
      <p:sp>
        <p:nvSpPr>
          <p:cNvPr id="3" name="Espace réservé du pied de page 4">
            <a:extLst>
              <a:ext uri="{FF2B5EF4-FFF2-40B4-BE49-F238E27FC236}">
                <a16:creationId xmlns:a16="http://schemas.microsoft.com/office/drawing/2014/main" id="{9B573276-CAC4-4A31-B49D-E4132A6A5B3E}"/>
              </a:ext>
            </a:extLst>
          </p:cNvPr>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a:extLst>
              <a:ext uri="{FF2B5EF4-FFF2-40B4-BE49-F238E27FC236}">
                <a16:creationId xmlns:a16="http://schemas.microsoft.com/office/drawing/2014/main" id="{EEF9139F-CCE7-41D0-AA2A-1A35E5ADE79F}"/>
              </a:ext>
            </a:extLst>
          </p:cNvPr>
          <p:cNvSpPr>
            <a:spLocks noGrp="1"/>
          </p:cNvSpPr>
          <p:nvPr>
            <p:ph type="sldNum" sz="quarter" idx="12"/>
          </p:nvPr>
        </p:nvSpPr>
        <p:spPr/>
        <p:txBody>
          <a:bodyPr/>
          <a:lstStyle>
            <a:lvl1pPr>
              <a:defRPr/>
            </a:lvl1pPr>
          </a:lstStyle>
          <a:p>
            <a:pPr>
              <a:defRPr/>
            </a:pPr>
            <a:fld id="{00F1C382-DF81-4068-93C8-777E36E3368A}" type="slidenum">
              <a:rPr lang="fr-FR"/>
              <a:pPr>
                <a:defRPr/>
              </a:pPr>
              <a:t>‹#›</a:t>
            </a:fld>
            <a:endParaRPr lang="fr-FR"/>
          </a:p>
        </p:txBody>
      </p:sp>
    </p:spTree>
    <p:extLst>
      <p:ext uri="{BB962C8B-B14F-4D97-AF65-F5344CB8AC3E}">
        <p14:creationId xmlns:p14="http://schemas.microsoft.com/office/powerpoint/2010/main" val="1936032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3">
            <a:extLst>
              <a:ext uri="{FF2B5EF4-FFF2-40B4-BE49-F238E27FC236}">
                <a16:creationId xmlns:a16="http://schemas.microsoft.com/office/drawing/2014/main" id="{2FECE81A-0AF6-4EA0-931A-505104FF86F9}"/>
              </a:ext>
            </a:extLst>
          </p:cNvPr>
          <p:cNvSpPr>
            <a:spLocks noGrp="1"/>
          </p:cNvSpPr>
          <p:nvPr>
            <p:ph type="dt" sz="half" idx="10"/>
          </p:nvPr>
        </p:nvSpPr>
        <p:spPr/>
        <p:txBody>
          <a:bodyPr/>
          <a:lstStyle>
            <a:lvl1pPr>
              <a:defRPr/>
            </a:lvl1pPr>
          </a:lstStyle>
          <a:p>
            <a:pPr>
              <a:defRPr/>
            </a:pPr>
            <a:fld id="{90B255BE-CE43-4AE5-BBEF-F8CF0DEC1479}" type="datetimeFigureOut">
              <a:rPr lang="fr-FR"/>
              <a:pPr>
                <a:defRPr/>
              </a:pPr>
              <a:t>08/03/2023</a:t>
            </a:fld>
            <a:endParaRPr lang="fr-FR"/>
          </a:p>
        </p:txBody>
      </p:sp>
      <p:sp>
        <p:nvSpPr>
          <p:cNvPr id="6" name="Espace réservé du pied de page 4">
            <a:extLst>
              <a:ext uri="{FF2B5EF4-FFF2-40B4-BE49-F238E27FC236}">
                <a16:creationId xmlns:a16="http://schemas.microsoft.com/office/drawing/2014/main" id="{58271A6E-5592-451C-A856-802468479F1C}"/>
              </a:ext>
            </a:extLst>
          </p:cNvPr>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a:extLst>
              <a:ext uri="{FF2B5EF4-FFF2-40B4-BE49-F238E27FC236}">
                <a16:creationId xmlns:a16="http://schemas.microsoft.com/office/drawing/2014/main" id="{0EEF82EF-2EFD-4E7D-BE7B-D246A10E8156}"/>
              </a:ext>
            </a:extLst>
          </p:cNvPr>
          <p:cNvSpPr>
            <a:spLocks noGrp="1"/>
          </p:cNvSpPr>
          <p:nvPr>
            <p:ph type="sldNum" sz="quarter" idx="12"/>
          </p:nvPr>
        </p:nvSpPr>
        <p:spPr/>
        <p:txBody>
          <a:bodyPr/>
          <a:lstStyle>
            <a:lvl1pPr>
              <a:defRPr/>
            </a:lvl1pPr>
          </a:lstStyle>
          <a:p>
            <a:pPr>
              <a:defRPr/>
            </a:pPr>
            <a:fld id="{8CC71BC5-69D1-4A9F-8B55-78952F341FEE}" type="slidenum">
              <a:rPr lang="fr-FR"/>
              <a:pPr>
                <a:defRPr/>
              </a:pPr>
              <a:t>‹#›</a:t>
            </a:fld>
            <a:endParaRPr lang="fr-FR"/>
          </a:p>
        </p:txBody>
      </p:sp>
    </p:spTree>
    <p:extLst>
      <p:ext uri="{BB962C8B-B14F-4D97-AF65-F5344CB8AC3E}">
        <p14:creationId xmlns:p14="http://schemas.microsoft.com/office/powerpoint/2010/main" val="3465586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3">
            <a:extLst>
              <a:ext uri="{FF2B5EF4-FFF2-40B4-BE49-F238E27FC236}">
                <a16:creationId xmlns:a16="http://schemas.microsoft.com/office/drawing/2014/main" id="{E8B40C9F-DC49-46CC-B210-BEBC269FA5E2}"/>
              </a:ext>
            </a:extLst>
          </p:cNvPr>
          <p:cNvSpPr>
            <a:spLocks noGrp="1"/>
          </p:cNvSpPr>
          <p:nvPr>
            <p:ph type="dt" sz="half" idx="10"/>
          </p:nvPr>
        </p:nvSpPr>
        <p:spPr/>
        <p:txBody>
          <a:bodyPr/>
          <a:lstStyle>
            <a:lvl1pPr>
              <a:defRPr/>
            </a:lvl1pPr>
          </a:lstStyle>
          <a:p>
            <a:pPr>
              <a:defRPr/>
            </a:pPr>
            <a:fld id="{2D4CD08F-C589-4616-ACD5-FF3B39FF7D8F}" type="datetimeFigureOut">
              <a:rPr lang="fr-FR"/>
              <a:pPr>
                <a:defRPr/>
              </a:pPr>
              <a:t>08/03/2023</a:t>
            </a:fld>
            <a:endParaRPr lang="fr-FR"/>
          </a:p>
        </p:txBody>
      </p:sp>
      <p:sp>
        <p:nvSpPr>
          <p:cNvPr id="6" name="Espace réservé du pied de page 4">
            <a:extLst>
              <a:ext uri="{FF2B5EF4-FFF2-40B4-BE49-F238E27FC236}">
                <a16:creationId xmlns:a16="http://schemas.microsoft.com/office/drawing/2014/main" id="{779350F5-4385-4D56-8AB8-8C4CCCC3E55B}"/>
              </a:ext>
            </a:extLst>
          </p:cNvPr>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a:extLst>
              <a:ext uri="{FF2B5EF4-FFF2-40B4-BE49-F238E27FC236}">
                <a16:creationId xmlns:a16="http://schemas.microsoft.com/office/drawing/2014/main" id="{5A2F39FB-6417-45CB-A9EC-96F58EF0AA2E}"/>
              </a:ext>
            </a:extLst>
          </p:cNvPr>
          <p:cNvSpPr>
            <a:spLocks noGrp="1"/>
          </p:cNvSpPr>
          <p:nvPr>
            <p:ph type="sldNum" sz="quarter" idx="12"/>
          </p:nvPr>
        </p:nvSpPr>
        <p:spPr/>
        <p:txBody>
          <a:bodyPr/>
          <a:lstStyle>
            <a:lvl1pPr>
              <a:defRPr/>
            </a:lvl1pPr>
          </a:lstStyle>
          <a:p>
            <a:pPr>
              <a:defRPr/>
            </a:pPr>
            <a:fld id="{D321096F-6FB4-4C0B-94F3-A93018EA488F}" type="slidenum">
              <a:rPr lang="fr-FR"/>
              <a:pPr>
                <a:defRPr/>
              </a:pPr>
              <a:t>‹#›</a:t>
            </a:fld>
            <a:endParaRPr lang="fr-FR"/>
          </a:p>
        </p:txBody>
      </p:sp>
    </p:spTree>
    <p:extLst>
      <p:ext uri="{BB962C8B-B14F-4D97-AF65-F5344CB8AC3E}">
        <p14:creationId xmlns:p14="http://schemas.microsoft.com/office/powerpoint/2010/main" val="410431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r="-186000" b="-9000"/>
          </a:stretch>
        </a:blipFill>
        <a:effectLst/>
      </p:bgPr>
    </p:bg>
    <p:spTree>
      <p:nvGrpSpPr>
        <p:cNvPr id="1" name=""/>
        <p:cNvGrpSpPr/>
        <p:nvPr/>
      </p:nvGrpSpPr>
      <p:grpSpPr>
        <a:xfrm>
          <a:off x="0" y="0"/>
          <a:ext cx="0" cy="0"/>
          <a:chOff x="0" y="0"/>
          <a:chExt cx="0" cy="0"/>
        </a:xfrm>
      </p:grpSpPr>
      <p:sp>
        <p:nvSpPr>
          <p:cNvPr id="1026" name="Espace réservé du titre 1">
            <a:extLst>
              <a:ext uri="{FF2B5EF4-FFF2-40B4-BE49-F238E27FC236}">
                <a16:creationId xmlns:a16="http://schemas.microsoft.com/office/drawing/2014/main" id="{07CEF238-0E8F-458F-BF89-DAE6A70B900C}"/>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Modifiez le style du titre</a:t>
            </a:r>
          </a:p>
        </p:txBody>
      </p:sp>
      <p:sp>
        <p:nvSpPr>
          <p:cNvPr id="1027" name="Espace réservé du texte 2">
            <a:extLst>
              <a:ext uri="{FF2B5EF4-FFF2-40B4-BE49-F238E27FC236}">
                <a16:creationId xmlns:a16="http://schemas.microsoft.com/office/drawing/2014/main" id="{62089093-B197-4FDB-894D-FF486BF3D063}"/>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4" name="Espace réservé de la date 3">
            <a:extLst>
              <a:ext uri="{FF2B5EF4-FFF2-40B4-BE49-F238E27FC236}">
                <a16:creationId xmlns:a16="http://schemas.microsoft.com/office/drawing/2014/main" id="{B5E3751C-13FF-4305-BAB5-BB896F2C11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A2614997-B4B8-4D7A-BE6D-5F0489ECC29C}" type="datetimeFigureOut">
              <a:rPr lang="fr-FR"/>
              <a:pPr>
                <a:defRPr/>
              </a:pPr>
              <a:t>08/03/2023</a:t>
            </a:fld>
            <a:endParaRPr lang="fr-FR"/>
          </a:p>
        </p:txBody>
      </p:sp>
      <p:sp>
        <p:nvSpPr>
          <p:cNvPr id="5" name="Espace réservé du pied de page 4">
            <a:extLst>
              <a:ext uri="{FF2B5EF4-FFF2-40B4-BE49-F238E27FC236}">
                <a16:creationId xmlns:a16="http://schemas.microsoft.com/office/drawing/2014/main" id="{A22B1A4C-5588-4485-B859-7CE26EAC60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fr-FR"/>
          </a:p>
        </p:txBody>
      </p:sp>
      <p:sp>
        <p:nvSpPr>
          <p:cNvPr id="6" name="Espace réservé du numéro de diapositive 5">
            <a:extLst>
              <a:ext uri="{FF2B5EF4-FFF2-40B4-BE49-F238E27FC236}">
                <a16:creationId xmlns:a16="http://schemas.microsoft.com/office/drawing/2014/main" id="{89D798D3-D748-4C62-BD83-CE18751098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5DF626CF-FB07-43F8-9327-B9F60FEFF534}" type="slidenum">
              <a:rPr lang="fr-FR"/>
              <a:pPr>
                <a:defRPr/>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39E50C8F-8985-482C-851C-F11C8632A2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7" y="464344"/>
            <a:ext cx="5948364" cy="444341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7" name="Rectangle : coins arrondis 6">
            <a:extLst>
              <a:ext uri="{FF2B5EF4-FFF2-40B4-BE49-F238E27FC236}">
                <a16:creationId xmlns:a16="http://schemas.microsoft.com/office/drawing/2014/main" id="{BE1E2B6B-BC4B-4821-AFE0-5A44535CAA4E}"/>
              </a:ext>
            </a:extLst>
          </p:cNvPr>
          <p:cNvSpPr/>
          <p:nvPr/>
        </p:nvSpPr>
        <p:spPr>
          <a:xfrm>
            <a:off x="5936105" y="585788"/>
            <a:ext cx="6108258" cy="4200526"/>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4000" dirty="0">
                <a:ln w="0"/>
                <a:solidFill>
                  <a:schemeClr val="tx1"/>
                </a:solidFill>
                <a:effectLst>
                  <a:outerShdw blurRad="38100" dist="19050" dir="2700000" algn="tl" rotWithShape="0">
                    <a:schemeClr val="dk1">
                      <a:alpha val="40000"/>
                    </a:schemeClr>
                  </a:outerShdw>
                </a:effectLst>
                <a:latin typeface="Script MT Bold" panose="03040602040607080904" pitchFamily="66" charset="0"/>
              </a:rPr>
              <a:t>Sauver notre planète, éloigner les gens de la pauvreté, faire avancer la croissance économique – ce sont les mêmes combats.</a:t>
            </a:r>
          </a:p>
          <a:p>
            <a:pPr algn="r"/>
            <a:r>
              <a:rPr lang="fr-FR" sz="4000" dirty="0">
                <a:ln w="0"/>
                <a:solidFill>
                  <a:schemeClr val="accent1"/>
                </a:solidFill>
                <a:effectLst>
                  <a:outerShdw blurRad="38100" dist="25400" dir="5400000" algn="ctr" rotWithShape="0">
                    <a:srgbClr val="6E747A">
                      <a:alpha val="43000"/>
                    </a:srgbClr>
                  </a:outerShdw>
                </a:effectLst>
                <a:latin typeface="Script MT Bold" panose="03040602040607080904" pitchFamily="66" charset="0"/>
              </a:rPr>
              <a:t>Ban Ki-moon</a:t>
            </a:r>
          </a:p>
        </p:txBody>
      </p:sp>
      <p:sp>
        <p:nvSpPr>
          <p:cNvPr id="8" name="Rectangle : coins arrondis 7">
            <a:extLst>
              <a:ext uri="{FF2B5EF4-FFF2-40B4-BE49-F238E27FC236}">
                <a16:creationId xmlns:a16="http://schemas.microsoft.com/office/drawing/2014/main" id="{D8FB8312-88F3-4916-AF0D-BB57852DF62F}"/>
              </a:ext>
            </a:extLst>
          </p:cNvPr>
          <p:cNvSpPr/>
          <p:nvPr/>
        </p:nvSpPr>
        <p:spPr>
          <a:xfrm>
            <a:off x="1338381" y="5629275"/>
            <a:ext cx="9515238" cy="976470"/>
          </a:xfrm>
          <a:prstGeom prst="roundRect">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ln w="0"/>
                <a:solidFill>
                  <a:schemeClr val="tx1"/>
                </a:solidFill>
                <a:effectLst>
                  <a:outerShdw blurRad="38100" dist="19050" dir="2700000" algn="tl" rotWithShape="0">
                    <a:schemeClr val="dk1">
                      <a:alpha val="40000"/>
                    </a:schemeClr>
                  </a:outerShdw>
                </a:effectLst>
                <a:latin typeface="Script MT Bold" panose="03040602040607080904" pitchFamily="66" charset="0"/>
              </a:rPr>
              <a:t>Soyez les bienvenus à cette Présentation</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D05C0B-36DA-4812-837C-0D03FDD36DCB}"/>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Méthodologie (2/4)</a:t>
            </a:r>
          </a:p>
        </p:txBody>
      </p:sp>
      <p:sp>
        <p:nvSpPr>
          <p:cNvPr id="6" name="Rectangle : coins arrondis 5">
            <a:extLst>
              <a:ext uri="{FF2B5EF4-FFF2-40B4-BE49-F238E27FC236}">
                <a16:creationId xmlns:a16="http://schemas.microsoft.com/office/drawing/2014/main" id="{76AC1E9E-93E9-48BA-81AE-DF8A8B52C251}"/>
              </a:ext>
            </a:extLst>
          </p:cNvPr>
          <p:cNvSpPr/>
          <p:nvPr/>
        </p:nvSpPr>
        <p:spPr>
          <a:xfrm>
            <a:off x="147387" y="1076325"/>
            <a:ext cx="6896100" cy="5715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ln w="0"/>
                <a:solidFill>
                  <a:schemeClr val="tx1"/>
                </a:solidFill>
                <a:effectLst>
                  <a:outerShdw blurRad="38100" dist="19050" dir="2700000" algn="tl" rotWithShape="0">
                    <a:schemeClr val="dk1">
                      <a:alpha val="40000"/>
                    </a:schemeClr>
                  </a:outerShdw>
                </a:effectLst>
              </a:rPr>
              <a:t>Identification et spécification des variables</a:t>
            </a:r>
          </a:p>
        </p:txBody>
      </p:sp>
      <p:graphicFrame>
        <p:nvGraphicFramePr>
          <p:cNvPr id="7" name="Tableau 6">
            <a:extLst>
              <a:ext uri="{FF2B5EF4-FFF2-40B4-BE49-F238E27FC236}">
                <a16:creationId xmlns:a16="http://schemas.microsoft.com/office/drawing/2014/main" id="{74910CF4-AE5D-469D-B9FE-7FAB831F1157}"/>
              </a:ext>
            </a:extLst>
          </p:cNvPr>
          <p:cNvGraphicFramePr>
            <a:graphicFrameLocks noGrp="1"/>
          </p:cNvGraphicFramePr>
          <p:nvPr>
            <p:extLst>
              <p:ext uri="{D42A27DB-BD31-4B8C-83A1-F6EECF244321}">
                <p14:modId xmlns:p14="http://schemas.microsoft.com/office/powerpoint/2010/main" val="2962844965"/>
              </p:ext>
            </p:extLst>
          </p:nvPr>
        </p:nvGraphicFramePr>
        <p:xfrm>
          <a:off x="323850" y="1828801"/>
          <a:ext cx="11654791" cy="4153988"/>
        </p:xfrm>
        <a:graphic>
          <a:graphicData uri="http://schemas.openxmlformats.org/drawingml/2006/table">
            <a:tbl>
              <a:tblPr firstRow="1" firstCol="1" bandRow="1"/>
              <a:tblGrid>
                <a:gridCol w="3276824">
                  <a:extLst>
                    <a:ext uri="{9D8B030D-6E8A-4147-A177-3AD203B41FA5}">
                      <a16:colId xmlns:a16="http://schemas.microsoft.com/office/drawing/2014/main" val="513482439"/>
                    </a:ext>
                  </a:extLst>
                </a:gridCol>
                <a:gridCol w="2914019">
                  <a:extLst>
                    <a:ext uri="{9D8B030D-6E8A-4147-A177-3AD203B41FA5}">
                      <a16:colId xmlns:a16="http://schemas.microsoft.com/office/drawing/2014/main" val="2313284218"/>
                    </a:ext>
                  </a:extLst>
                </a:gridCol>
                <a:gridCol w="2655425">
                  <a:extLst>
                    <a:ext uri="{9D8B030D-6E8A-4147-A177-3AD203B41FA5}">
                      <a16:colId xmlns:a16="http://schemas.microsoft.com/office/drawing/2014/main" val="2361297581"/>
                    </a:ext>
                  </a:extLst>
                </a:gridCol>
                <a:gridCol w="2808523">
                  <a:extLst>
                    <a:ext uri="{9D8B030D-6E8A-4147-A177-3AD203B41FA5}">
                      <a16:colId xmlns:a16="http://schemas.microsoft.com/office/drawing/2014/main" val="321403187"/>
                    </a:ext>
                  </a:extLst>
                </a:gridCol>
              </a:tblGrid>
              <a:tr h="917786">
                <a:tc>
                  <a:txBody>
                    <a:bodyPr/>
                    <a:lstStyle/>
                    <a:p>
                      <a:pPr marL="36195" algn="ctr">
                        <a:lnSpc>
                          <a:spcPct val="115000"/>
                        </a:lnSpc>
                        <a:spcAft>
                          <a:spcPts val="0"/>
                        </a:spcAft>
                      </a:pPr>
                      <a:r>
                        <a:rPr lang="fr-FR" sz="20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Noms des variables</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36195" algn="ctr">
                        <a:lnSpc>
                          <a:spcPct val="115000"/>
                        </a:lnSpc>
                        <a:spcAft>
                          <a:spcPts val="0"/>
                        </a:spcAft>
                      </a:pPr>
                      <a:r>
                        <a:rPr lang="fr-FR" sz="20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Abréviations</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a:lnSpc>
                          <a:spcPct val="115000"/>
                        </a:lnSpc>
                        <a:spcAft>
                          <a:spcPts val="0"/>
                        </a:spcAft>
                      </a:pPr>
                      <a:r>
                        <a:rPr lang="fr-FR" sz="20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Natures</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algn="ctr">
                        <a:lnSpc>
                          <a:spcPct val="115000"/>
                        </a:lnSpc>
                        <a:spcAft>
                          <a:spcPts val="0"/>
                        </a:spcAft>
                      </a:pPr>
                      <a:r>
                        <a:rPr lang="fr-FR" sz="20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Signes attendus</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891697362"/>
                  </a:ext>
                </a:extLst>
              </a:tr>
              <a:tr h="1166015">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fr-FR" sz="2400" kern="12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Population Active</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449580">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POP_ACT</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Quantitative</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91335681"/>
                  </a:ext>
                </a:extLst>
              </a:tr>
              <a:tr h="2070187">
                <a:tc>
                  <a:txBody>
                    <a:bodyPr/>
                    <a:lstStyle/>
                    <a:p>
                      <a:pPr algn="ctr">
                        <a:lnSpc>
                          <a:spcPct val="115000"/>
                        </a:lnSpc>
                        <a:spcAft>
                          <a:spcPts val="0"/>
                        </a:spcAft>
                      </a:pPr>
                      <a:r>
                        <a:rPr lang="fr-FR" sz="24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Produit Intérieur Brut par Habitant</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449580">
                        <a:lnSpc>
                          <a:spcPct val="115000"/>
                        </a:lnSpc>
                        <a:spcAft>
                          <a:spcPts val="0"/>
                        </a:spcAft>
                      </a:pPr>
                      <a:r>
                        <a:rPr lang="fr-FR"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PIB_HAT</a:t>
                      </a:r>
                      <a:endParaRPr lang="fr-FR"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a:lnSpc>
                          <a:spcPct val="115000"/>
                        </a:lnSpc>
                        <a:spcAft>
                          <a:spcPts val="0"/>
                        </a:spcAft>
                      </a:pPr>
                      <a:r>
                        <a:rPr lang="fr-F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Quantitative</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algn="ctr">
                        <a:lnSpc>
                          <a:spcPct val="115000"/>
                        </a:lnSpc>
                        <a:spcAft>
                          <a:spcPts val="0"/>
                        </a:spcAft>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242228974"/>
                  </a:ext>
                </a:extLst>
              </a:tr>
            </a:tbl>
          </a:graphicData>
        </a:graphic>
      </p:graphicFrame>
    </p:spTree>
    <p:extLst>
      <p:ext uri="{BB962C8B-B14F-4D97-AF65-F5344CB8AC3E}">
        <p14:creationId xmlns:p14="http://schemas.microsoft.com/office/powerpoint/2010/main" val="2562072156"/>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7AF5BF5-C2AE-4659-8179-604681F1878B}"/>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Méthodologie (3/4)</a:t>
            </a:r>
          </a:p>
        </p:txBody>
      </p:sp>
      <p:sp>
        <p:nvSpPr>
          <p:cNvPr id="4" name="Rectangle 3">
            <a:extLst>
              <a:ext uri="{FF2B5EF4-FFF2-40B4-BE49-F238E27FC236}">
                <a16:creationId xmlns:a16="http://schemas.microsoft.com/office/drawing/2014/main" id="{03A11196-FCC5-4E76-B306-FCED22BB9300}"/>
              </a:ext>
            </a:extLst>
          </p:cNvPr>
          <p:cNvSpPr/>
          <p:nvPr/>
        </p:nvSpPr>
        <p:spPr>
          <a:xfrm>
            <a:off x="342900" y="1047750"/>
            <a:ext cx="4762500" cy="514350"/>
          </a:xfrm>
          <a:prstGeom prst="rect">
            <a:avLst/>
          </a:prstGeom>
          <a:solidFill>
            <a:schemeClr val="bg1"/>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a:ln w="0"/>
                <a:solidFill>
                  <a:schemeClr val="tx1"/>
                </a:solidFill>
                <a:effectLst>
                  <a:outerShdw blurRad="38100" dist="19050" dir="2700000" algn="tl" rotWithShape="0">
                    <a:schemeClr val="dk1">
                      <a:alpha val="40000"/>
                    </a:schemeClr>
                  </a:outerShdw>
                </a:effectLst>
              </a:rPr>
              <a:t>Spécialisation du modèle</a:t>
            </a:r>
          </a:p>
        </p:txBody>
      </p:sp>
      <p:pic>
        <p:nvPicPr>
          <p:cNvPr id="8" name="Picture 7">
            <a:extLst>
              <a:ext uri="{FF2B5EF4-FFF2-40B4-BE49-F238E27FC236}">
                <a16:creationId xmlns:a16="http://schemas.microsoft.com/office/drawing/2014/main" id="{885DF617-B411-0B9F-B50A-C288BEF0941A}"/>
              </a:ext>
            </a:extLst>
          </p:cNvPr>
          <p:cNvPicPr>
            <a:picLocks noChangeAspect="1"/>
          </p:cNvPicPr>
          <p:nvPr/>
        </p:nvPicPr>
        <p:blipFill>
          <a:blip r:embed="rId3"/>
          <a:stretch>
            <a:fillRect/>
          </a:stretch>
        </p:blipFill>
        <p:spPr>
          <a:xfrm>
            <a:off x="204358" y="1850429"/>
            <a:ext cx="11774282" cy="4855171"/>
          </a:xfrm>
          <a:prstGeom prst="rect">
            <a:avLst/>
          </a:prstGeom>
        </p:spPr>
      </p:pic>
    </p:spTree>
    <p:extLst>
      <p:ext uri="{BB962C8B-B14F-4D97-AF65-F5344CB8AC3E}">
        <p14:creationId xmlns:p14="http://schemas.microsoft.com/office/powerpoint/2010/main" val="493191812"/>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589555-042E-4E0A-97A2-958D16BC4E03}"/>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Méthodologie (4/4)</a:t>
            </a:r>
          </a:p>
        </p:txBody>
      </p:sp>
      <p:sp>
        <p:nvSpPr>
          <p:cNvPr id="5" name="Rectangle : coins arrondis 4">
            <a:extLst>
              <a:ext uri="{FF2B5EF4-FFF2-40B4-BE49-F238E27FC236}">
                <a16:creationId xmlns:a16="http://schemas.microsoft.com/office/drawing/2014/main" id="{B441A102-96DB-4BB0-8D05-1F6FD2F5721E}"/>
              </a:ext>
            </a:extLst>
          </p:cNvPr>
          <p:cNvSpPr/>
          <p:nvPr/>
        </p:nvSpPr>
        <p:spPr>
          <a:xfrm>
            <a:off x="552450" y="1104900"/>
            <a:ext cx="4572000" cy="571500"/>
          </a:xfrm>
          <a:prstGeom prst="roundRect">
            <a:avLst/>
          </a:prstGeom>
          <a:solidFill>
            <a:schemeClr val="bg1"/>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a:ln w="0"/>
                <a:solidFill>
                  <a:schemeClr val="tx1"/>
                </a:solidFill>
                <a:effectLst>
                  <a:outerShdw blurRad="38100" dist="19050" dir="2700000" algn="tl" rotWithShape="0">
                    <a:schemeClr val="dk1">
                      <a:alpha val="40000"/>
                    </a:schemeClr>
                  </a:outerShdw>
                </a:effectLst>
              </a:rPr>
              <a:t>Méthodes d’estimations</a:t>
            </a:r>
          </a:p>
        </p:txBody>
      </p:sp>
      <p:sp>
        <p:nvSpPr>
          <p:cNvPr id="6" name="Rectangle 5">
            <a:extLst>
              <a:ext uri="{FF2B5EF4-FFF2-40B4-BE49-F238E27FC236}">
                <a16:creationId xmlns:a16="http://schemas.microsoft.com/office/drawing/2014/main" id="{B60BA215-49FF-A48E-60CC-4831AC966C6A}"/>
              </a:ext>
            </a:extLst>
          </p:cNvPr>
          <p:cNvSpPr/>
          <p:nvPr/>
        </p:nvSpPr>
        <p:spPr>
          <a:xfrm>
            <a:off x="404950" y="1885950"/>
            <a:ext cx="11547564" cy="4697729"/>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graphicFrame>
        <p:nvGraphicFramePr>
          <p:cNvPr id="8" name="Diagram 7">
            <a:extLst>
              <a:ext uri="{FF2B5EF4-FFF2-40B4-BE49-F238E27FC236}">
                <a16:creationId xmlns:a16="http://schemas.microsoft.com/office/drawing/2014/main" id="{7D264878-F66E-8200-8094-B4D0541EAFD4}"/>
              </a:ext>
            </a:extLst>
          </p:cNvPr>
          <p:cNvGraphicFramePr/>
          <p:nvPr>
            <p:extLst>
              <p:ext uri="{D42A27DB-BD31-4B8C-83A1-F6EECF244321}">
                <p14:modId xmlns:p14="http://schemas.microsoft.com/office/powerpoint/2010/main" val="3668981613"/>
              </p:ext>
            </p:extLst>
          </p:nvPr>
        </p:nvGraphicFramePr>
        <p:xfrm>
          <a:off x="552450" y="2508069"/>
          <a:ext cx="11234599" cy="25341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a:extLst>
              <a:ext uri="{FF2B5EF4-FFF2-40B4-BE49-F238E27FC236}">
                <a16:creationId xmlns:a16="http://schemas.microsoft.com/office/drawing/2014/main" id="{6E857E68-DF8A-0750-29B0-8CC1BDCB76CA}"/>
              </a:ext>
            </a:extLst>
          </p:cNvPr>
          <p:cNvSpPr/>
          <p:nvPr/>
        </p:nvSpPr>
        <p:spPr>
          <a:xfrm>
            <a:off x="1162593" y="5042263"/>
            <a:ext cx="9248503" cy="1397725"/>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just"/>
            <a:r>
              <a:rPr lang="fr-FR" sz="2400" b="1" i="0" u="none" strike="noStrike" baseline="0" dirty="0">
                <a:latin typeface="LMRoman12-Regular"/>
              </a:rPr>
              <a:t>H0: Le traitement n’a aucun effet et toute différence observée entre le groupe de traitement et le groupe témoin est due au hasard (Hypothèse de tendance commune validée). P&gt;0.05</a:t>
            </a:r>
            <a:endParaRPr lang="fr-FR" sz="2400" b="1" dirty="0"/>
          </a:p>
        </p:txBody>
      </p:sp>
    </p:spTree>
    <p:extLst>
      <p:ext uri="{BB962C8B-B14F-4D97-AF65-F5344CB8AC3E}">
        <p14:creationId xmlns:p14="http://schemas.microsoft.com/office/powerpoint/2010/main" val="3628928111"/>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E7E337-9C2D-4D0D-855F-9EB77185018A}"/>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Résultats – Analyse descriptive</a:t>
            </a:r>
          </a:p>
        </p:txBody>
      </p:sp>
      <p:graphicFrame>
        <p:nvGraphicFramePr>
          <p:cNvPr id="6" name="Tableau 5">
            <a:extLst>
              <a:ext uri="{FF2B5EF4-FFF2-40B4-BE49-F238E27FC236}">
                <a16:creationId xmlns:a16="http://schemas.microsoft.com/office/drawing/2014/main" id="{60589A08-8284-463D-9271-5B7E78C6BDAD}"/>
              </a:ext>
            </a:extLst>
          </p:cNvPr>
          <p:cNvGraphicFramePr>
            <a:graphicFrameLocks noGrp="1"/>
          </p:cNvGraphicFramePr>
          <p:nvPr>
            <p:extLst>
              <p:ext uri="{D42A27DB-BD31-4B8C-83A1-F6EECF244321}">
                <p14:modId xmlns:p14="http://schemas.microsoft.com/office/powerpoint/2010/main" val="2944632585"/>
              </p:ext>
            </p:extLst>
          </p:nvPr>
        </p:nvGraphicFramePr>
        <p:xfrm>
          <a:off x="2261286" y="1230526"/>
          <a:ext cx="8398004" cy="4922080"/>
        </p:xfrm>
        <a:graphic>
          <a:graphicData uri="http://schemas.openxmlformats.org/drawingml/2006/table">
            <a:tbl>
              <a:tblPr firstRow="1" firstCol="1" bandRow="1"/>
              <a:tblGrid>
                <a:gridCol w="3239949">
                  <a:extLst>
                    <a:ext uri="{9D8B030D-6E8A-4147-A177-3AD203B41FA5}">
                      <a16:colId xmlns:a16="http://schemas.microsoft.com/office/drawing/2014/main" val="2083160029"/>
                    </a:ext>
                  </a:extLst>
                </a:gridCol>
                <a:gridCol w="2597736">
                  <a:extLst>
                    <a:ext uri="{9D8B030D-6E8A-4147-A177-3AD203B41FA5}">
                      <a16:colId xmlns:a16="http://schemas.microsoft.com/office/drawing/2014/main" val="2868664477"/>
                    </a:ext>
                  </a:extLst>
                </a:gridCol>
                <a:gridCol w="2560319">
                  <a:extLst>
                    <a:ext uri="{9D8B030D-6E8A-4147-A177-3AD203B41FA5}">
                      <a16:colId xmlns:a16="http://schemas.microsoft.com/office/drawing/2014/main" val="945419396"/>
                    </a:ext>
                  </a:extLst>
                </a:gridCol>
              </a:tblGrid>
              <a:tr h="1230520">
                <a:tc>
                  <a:txBody>
                    <a:bodyPr/>
                    <a:lstStyle/>
                    <a:p>
                      <a:pPr algn="ctr"/>
                      <a:r>
                        <a:rPr lang="fr-FR" sz="2000" b="1" dirty="0">
                          <a:solidFill>
                            <a:schemeClr val="bg1"/>
                          </a:solidFill>
                          <a:effectLst/>
                          <a:latin typeface="Times New Roman" panose="02020603050405020304" pitchFamily="18" charset="0"/>
                          <a:cs typeface="Times New Roman" panose="02020603050405020304" pitchFamily="18" charset="0"/>
                        </a:rPr>
                        <a:t>Moyennes</a:t>
                      </a:r>
                    </a:p>
                  </a:txBody>
                  <a:tcPr marL="44298" marR="44298" marT="0" marB="0" anchor="ctr">
                    <a:lnL w="28575"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lnSpc>
                          <a:spcPct val="107000"/>
                        </a:lnSpc>
                        <a:spcAft>
                          <a:spcPts val="0"/>
                        </a:spcAft>
                      </a:pPr>
                      <a:r>
                        <a:rPr lang="fr-FR"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GDP_Habitat</a:t>
                      </a:r>
                    </a:p>
                  </a:txBody>
                  <a:tcPr marL="44298" marR="44298"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lnSpc>
                          <a:spcPct val="107000"/>
                        </a:lnSpc>
                        <a:spcAft>
                          <a:spcPts val="0"/>
                        </a:spcAft>
                      </a:pPr>
                      <a:r>
                        <a:rPr lang="fr-FR"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POP_Act</a:t>
                      </a:r>
                    </a:p>
                  </a:txBody>
                  <a:tcPr marL="44298" marR="44298" marT="0" marB="0" anchor="ctr">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478397678"/>
                  </a:ext>
                </a:extLst>
              </a:tr>
              <a:tr h="1230520">
                <a:tc>
                  <a:txBody>
                    <a:bodyPr/>
                    <a:lstStyle/>
                    <a:p>
                      <a:pPr algn="ctr">
                        <a:lnSpc>
                          <a:spcPct val="107000"/>
                        </a:lnSpc>
                        <a:spcAft>
                          <a:spcPts val="0"/>
                        </a:spcAft>
                      </a:pPr>
                      <a:r>
                        <a:rPr lang="fr-FR" sz="20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Groupe de contrôle</a:t>
                      </a:r>
                      <a:endParaRPr lang="fr-FR"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lvl="0" algn="ctr">
                        <a:lnSpc>
                          <a:spcPct val="107000"/>
                        </a:lnSpc>
                        <a:spcAft>
                          <a:spcPts val="0"/>
                        </a:spcAft>
                      </a:pPr>
                      <a:r>
                        <a:rPr lang="fr-FR" sz="1800" b="0" i="0" u="none" strike="noStrike" kern="1200" baseline="0" dirty="0">
                          <a:solidFill>
                            <a:schemeClr val="tx1"/>
                          </a:solidFill>
                          <a:latin typeface="+mn-lt"/>
                          <a:ea typeface="+mn-ea"/>
                          <a:cs typeface="+mn-cs"/>
                        </a:rPr>
                        <a:t>9.373</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7000"/>
                        </a:lnSpc>
                        <a:spcAft>
                          <a:spcPts val="0"/>
                        </a:spcAft>
                      </a:pPr>
                      <a:r>
                        <a:rPr lang="fr-FR" sz="1800" b="0" i="0" u="none" strike="noStrike" kern="1200" baseline="0" dirty="0">
                          <a:solidFill>
                            <a:schemeClr val="tx1"/>
                          </a:solidFill>
                          <a:latin typeface="+mn-lt"/>
                          <a:ea typeface="+mn-ea"/>
                          <a:cs typeface="+mn-cs"/>
                        </a:rPr>
                        <a:t>3.453</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5904179"/>
                  </a:ext>
                </a:extLst>
              </a:tr>
              <a:tr h="1230520">
                <a:tc>
                  <a:txBody>
                    <a:bodyPr/>
                    <a:lstStyle/>
                    <a:p>
                      <a:pPr algn="ctr">
                        <a:lnSpc>
                          <a:spcPct val="107000"/>
                        </a:lnSpc>
                        <a:spcAft>
                          <a:spcPts val="0"/>
                        </a:spcAft>
                      </a:pPr>
                      <a:r>
                        <a:rPr lang="fr-FR" sz="20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Groupe de traitement</a:t>
                      </a:r>
                      <a:endParaRPr lang="fr-FR"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7030A0"/>
                    </a:solidFill>
                  </a:tcPr>
                </a:tc>
                <a:tc>
                  <a:txBody>
                    <a:bodyPr/>
                    <a:lstStyle/>
                    <a:p>
                      <a:pPr lvl="0" algn="ctr">
                        <a:lnSpc>
                          <a:spcPct val="107000"/>
                        </a:lnSpc>
                        <a:spcAft>
                          <a:spcPts val="0"/>
                        </a:spcAft>
                      </a:pPr>
                      <a:r>
                        <a:rPr lang="fr-FR" sz="1800" b="0" i="0" u="none" strike="noStrike" kern="1200" baseline="0" dirty="0">
                          <a:solidFill>
                            <a:schemeClr val="tx1"/>
                          </a:solidFill>
                          <a:latin typeface="+mn-lt"/>
                          <a:ea typeface="+mn-ea"/>
                          <a:cs typeface="+mn-cs"/>
                        </a:rPr>
                        <a:t>10.550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7000"/>
                        </a:lnSpc>
                        <a:spcAft>
                          <a:spcPts val="0"/>
                        </a:spcAft>
                      </a:pPr>
                      <a:r>
                        <a:rPr lang="fr-FR" sz="1800" b="0" i="0" u="none" strike="noStrike" kern="1200" baseline="0" dirty="0">
                          <a:solidFill>
                            <a:schemeClr val="tx1"/>
                          </a:solidFill>
                          <a:latin typeface="+mn-lt"/>
                          <a:ea typeface="+mn-ea"/>
                          <a:cs typeface="+mn-cs"/>
                        </a:rPr>
                        <a:t>4.261</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4848926"/>
                  </a:ext>
                </a:extLst>
              </a:tr>
              <a:tr h="1230520">
                <a:tc>
                  <a:txBody>
                    <a:bodyPr/>
                    <a:lstStyle/>
                    <a:p>
                      <a:pPr algn="ctr">
                        <a:lnSpc>
                          <a:spcPct val="107000"/>
                        </a:lnSpc>
                        <a:spcAft>
                          <a:spcPts val="0"/>
                        </a:spcAft>
                      </a:pPr>
                      <a:r>
                        <a:rPr lang="fr-FR" sz="20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Total</a:t>
                      </a:r>
                      <a:endParaRPr lang="fr-FR"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28575"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tx1"/>
                    </a:solidFill>
                  </a:tcPr>
                </a:tc>
                <a:tc>
                  <a:txBody>
                    <a:bodyPr/>
                    <a:lstStyle/>
                    <a:p>
                      <a:pPr lvl="0" algn="ctr">
                        <a:lnSpc>
                          <a:spcPct val="107000"/>
                        </a:lnSpc>
                        <a:spcAft>
                          <a:spcPts val="0"/>
                        </a:spcAft>
                      </a:pPr>
                      <a:r>
                        <a:rPr lang="fr-FR" sz="1800" b="0" i="0" u="none" strike="noStrike" kern="1200" baseline="0" dirty="0">
                          <a:solidFill>
                            <a:schemeClr val="tx1"/>
                          </a:solidFill>
                          <a:latin typeface="+mn-lt"/>
                          <a:ea typeface="+mn-ea"/>
                          <a:cs typeface="+mn-cs"/>
                        </a:rPr>
                        <a:t>9.761</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7000"/>
                        </a:lnSpc>
                        <a:spcAft>
                          <a:spcPts val="0"/>
                        </a:spcAft>
                      </a:pPr>
                      <a:r>
                        <a:rPr lang="fr-FR" sz="1800" b="0" i="0" u="none" strike="noStrike" kern="1200" baseline="0" dirty="0">
                          <a:solidFill>
                            <a:schemeClr val="tx1"/>
                          </a:solidFill>
                          <a:latin typeface="+mn-lt"/>
                          <a:ea typeface="+mn-ea"/>
                          <a:cs typeface="+mn-cs"/>
                        </a:rPr>
                        <a:t>3.695</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298" marR="44298" marT="0" marB="0" anchor="ctr">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8375899"/>
                  </a:ext>
                </a:extLst>
              </a:tr>
            </a:tbl>
          </a:graphicData>
        </a:graphic>
      </p:graphicFrame>
    </p:spTree>
    <p:extLst>
      <p:ext uri="{BB962C8B-B14F-4D97-AF65-F5344CB8AC3E}">
        <p14:creationId xmlns:p14="http://schemas.microsoft.com/office/powerpoint/2010/main" val="4069982814"/>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5CF390F-3D1D-4264-B49D-D1D38072E35E}"/>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Résultats – Analyse économétrique(1/3)</a:t>
            </a:r>
          </a:p>
        </p:txBody>
      </p:sp>
      <p:pic>
        <p:nvPicPr>
          <p:cNvPr id="4" name="Picture 3">
            <a:extLst>
              <a:ext uri="{FF2B5EF4-FFF2-40B4-BE49-F238E27FC236}">
                <a16:creationId xmlns:a16="http://schemas.microsoft.com/office/drawing/2014/main" id="{A445429E-FF2D-1B0B-5DC1-6F822E62DC5D}"/>
              </a:ext>
            </a:extLst>
          </p:cNvPr>
          <p:cNvPicPr>
            <a:picLocks noChangeAspect="1"/>
          </p:cNvPicPr>
          <p:nvPr/>
        </p:nvPicPr>
        <p:blipFill>
          <a:blip r:embed="rId3"/>
          <a:stretch>
            <a:fillRect/>
          </a:stretch>
        </p:blipFill>
        <p:spPr>
          <a:xfrm>
            <a:off x="222879" y="1149531"/>
            <a:ext cx="5590092" cy="5225143"/>
          </a:xfrm>
          <a:prstGeom prst="rect">
            <a:avLst/>
          </a:prstGeom>
        </p:spPr>
      </p:pic>
      <p:pic>
        <p:nvPicPr>
          <p:cNvPr id="7" name="Picture 6">
            <a:extLst>
              <a:ext uri="{FF2B5EF4-FFF2-40B4-BE49-F238E27FC236}">
                <a16:creationId xmlns:a16="http://schemas.microsoft.com/office/drawing/2014/main" id="{9151E59F-9231-CF57-4FFA-3F25AC80FD0F}"/>
              </a:ext>
            </a:extLst>
          </p:cNvPr>
          <p:cNvPicPr>
            <a:picLocks noChangeAspect="1"/>
          </p:cNvPicPr>
          <p:nvPr/>
        </p:nvPicPr>
        <p:blipFill>
          <a:blip r:embed="rId4"/>
          <a:stretch>
            <a:fillRect/>
          </a:stretch>
        </p:blipFill>
        <p:spPr>
          <a:xfrm>
            <a:off x="5812971" y="1149531"/>
            <a:ext cx="6308563" cy="5081452"/>
          </a:xfrm>
          <a:prstGeom prst="rect">
            <a:avLst/>
          </a:prstGeom>
        </p:spPr>
      </p:pic>
    </p:spTree>
    <p:extLst>
      <p:ext uri="{BB962C8B-B14F-4D97-AF65-F5344CB8AC3E}">
        <p14:creationId xmlns:p14="http://schemas.microsoft.com/office/powerpoint/2010/main" val="4011615028"/>
      </p:ext>
    </p:extLst>
  </p:cSld>
  <p:clrMapOvr>
    <a:masterClrMapping/>
  </p:clrMapOvr>
  <mc:AlternateContent xmlns:mc="http://schemas.openxmlformats.org/markup-compatibility/2006" xmlns:p15="http://schemas.microsoft.com/office/powerpoint/2012/main">
    <mc:Choice Requires="p15">
      <p:transition spd="slow">
        <p15:prstTrans prst="win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5CF390F-3D1D-4264-B49D-D1D38072E35E}"/>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Résultats – Analyse économétrique(2/3)</a:t>
            </a:r>
          </a:p>
        </p:txBody>
      </p:sp>
      <p:pic>
        <p:nvPicPr>
          <p:cNvPr id="4" name="Picture 3">
            <a:extLst>
              <a:ext uri="{FF2B5EF4-FFF2-40B4-BE49-F238E27FC236}">
                <a16:creationId xmlns:a16="http://schemas.microsoft.com/office/drawing/2014/main" id="{5E39D0FB-876E-570B-4691-9750932FCEDF}"/>
              </a:ext>
            </a:extLst>
          </p:cNvPr>
          <p:cNvPicPr>
            <a:picLocks noChangeAspect="1"/>
          </p:cNvPicPr>
          <p:nvPr/>
        </p:nvPicPr>
        <p:blipFill>
          <a:blip r:embed="rId3"/>
          <a:stretch>
            <a:fillRect/>
          </a:stretch>
        </p:blipFill>
        <p:spPr>
          <a:xfrm>
            <a:off x="561702" y="1345473"/>
            <a:ext cx="10985863" cy="5016137"/>
          </a:xfrm>
          <a:prstGeom prst="rect">
            <a:avLst/>
          </a:prstGeom>
        </p:spPr>
      </p:pic>
    </p:spTree>
    <p:extLst>
      <p:ext uri="{BB962C8B-B14F-4D97-AF65-F5344CB8AC3E}">
        <p14:creationId xmlns:p14="http://schemas.microsoft.com/office/powerpoint/2010/main" val="1466874816"/>
      </p:ext>
    </p:extLst>
  </p:cSld>
  <p:clrMapOvr>
    <a:masterClrMapping/>
  </p:clrMapOvr>
  <mc:AlternateContent xmlns:mc="http://schemas.openxmlformats.org/markup-compatibility/2006" xmlns:p15="http://schemas.microsoft.com/office/powerpoint/2012/main">
    <mc:Choice Requires="p15">
      <p:transition spd="slow">
        <p15:prstTrans prst="win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5CF390F-3D1D-4264-B49D-D1D38072E35E}"/>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Résultats – Analyse économétrique(3/3)</a:t>
            </a:r>
          </a:p>
        </p:txBody>
      </p:sp>
      <p:sp>
        <p:nvSpPr>
          <p:cNvPr id="13" name="Rectangle 12">
            <a:extLst>
              <a:ext uri="{FF2B5EF4-FFF2-40B4-BE49-F238E27FC236}">
                <a16:creationId xmlns:a16="http://schemas.microsoft.com/office/drawing/2014/main" id="{F5ED585A-8AE8-4B67-B284-B1C346E89915}"/>
              </a:ext>
            </a:extLst>
          </p:cNvPr>
          <p:cNvSpPr/>
          <p:nvPr/>
        </p:nvSpPr>
        <p:spPr>
          <a:xfrm>
            <a:off x="6695258" y="1447971"/>
            <a:ext cx="5287191" cy="23794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200000"/>
              </a:lnSpc>
              <a:buFont typeface="Wingdings" panose="05000000000000000000" pitchFamily="2" charset="2"/>
              <a:buChar char="q"/>
            </a:pPr>
            <a:r>
              <a:rPr lang="fr-FR" sz="2000" b="1" dirty="0">
                <a:ln w="0"/>
                <a:solidFill>
                  <a:schemeClr val="tx1"/>
                </a:solidFill>
              </a:rPr>
              <a:t>Effet moyen(ATT)</a:t>
            </a:r>
          </a:p>
          <a:p>
            <a:pPr algn="just"/>
            <a:r>
              <a:rPr lang="fr-FR" sz="2000" dirty="0">
                <a:ln w="0"/>
                <a:solidFill>
                  <a:schemeClr val="tx1"/>
                </a:solidFill>
              </a:rPr>
              <a:t>Annonce du référendum britannique Brexit</a:t>
            </a:r>
          </a:p>
          <a:p>
            <a:pPr algn="just"/>
            <a:r>
              <a:rPr lang="fr-FR" sz="2000" dirty="0">
                <a:ln w="0"/>
                <a:solidFill>
                  <a:schemeClr val="tx1"/>
                </a:solidFill>
              </a:rPr>
              <a:t>évaluer a 2016 sur l’écart (T-3 : 2013 et T+2 :2018) n’a pas un effet significative sur la</a:t>
            </a:r>
          </a:p>
          <a:p>
            <a:pPr algn="just"/>
            <a:r>
              <a:rPr lang="fr-FR" sz="2000" dirty="0">
                <a:ln w="0"/>
                <a:solidFill>
                  <a:schemeClr val="tx1"/>
                </a:solidFill>
              </a:rPr>
              <a:t>croissance économique des deux groupes.</a:t>
            </a:r>
          </a:p>
        </p:txBody>
      </p:sp>
      <p:sp>
        <p:nvSpPr>
          <p:cNvPr id="15" name="Rectangle 14">
            <a:extLst>
              <a:ext uri="{FF2B5EF4-FFF2-40B4-BE49-F238E27FC236}">
                <a16:creationId xmlns:a16="http://schemas.microsoft.com/office/drawing/2014/main" id="{3B044A81-983F-4FEA-AA9D-DE032B954CFA}"/>
              </a:ext>
            </a:extLst>
          </p:cNvPr>
          <p:cNvSpPr/>
          <p:nvPr/>
        </p:nvSpPr>
        <p:spPr>
          <a:xfrm>
            <a:off x="6695258" y="4138214"/>
            <a:ext cx="5143500" cy="18315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200000"/>
              </a:lnSpc>
              <a:buFont typeface="Wingdings" panose="05000000000000000000" pitchFamily="2" charset="2"/>
              <a:buChar char="q"/>
            </a:pPr>
            <a:r>
              <a:rPr lang="fr-FR" sz="2000" b="1" dirty="0">
                <a:ln w="0"/>
                <a:solidFill>
                  <a:schemeClr val="tx1"/>
                </a:solidFill>
              </a:rPr>
              <a:t>Population Active</a:t>
            </a:r>
          </a:p>
          <a:p>
            <a:pPr algn="just"/>
            <a:r>
              <a:rPr lang="fr-FR" sz="2000" dirty="0">
                <a:ln w="0"/>
                <a:solidFill>
                  <a:schemeClr val="tx1"/>
                </a:solidFill>
              </a:rPr>
              <a:t>Effet statistiquement significatif et positive sur la croissance économique des deux groupes.</a:t>
            </a:r>
          </a:p>
          <a:p>
            <a:pPr algn="ctr"/>
            <a:endParaRPr lang="fr-FR"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4A1062D2-4988-4CD3-F846-EF8ECBDBC388}"/>
              </a:ext>
            </a:extLst>
          </p:cNvPr>
          <p:cNvPicPr>
            <a:picLocks noChangeAspect="1"/>
          </p:cNvPicPr>
          <p:nvPr/>
        </p:nvPicPr>
        <p:blipFill>
          <a:blip r:embed="rId3"/>
          <a:stretch>
            <a:fillRect/>
          </a:stretch>
        </p:blipFill>
        <p:spPr>
          <a:xfrm>
            <a:off x="209550" y="1447971"/>
            <a:ext cx="6256564" cy="4521755"/>
          </a:xfrm>
          <a:prstGeom prst="rect">
            <a:avLst/>
          </a:prstGeom>
        </p:spPr>
      </p:pic>
    </p:spTree>
    <p:extLst>
      <p:ext uri="{BB962C8B-B14F-4D97-AF65-F5344CB8AC3E}">
        <p14:creationId xmlns:p14="http://schemas.microsoft.com/office/powerpoint/2010/main" val="1558584842"/>
      </p:ext>
    </p:extLst>
  </p:cSld>
  <p:clrMapOvr>
    <a:masterClrMapping/>
  </p:clrMapOvr>
  <mc:AlternateContent xmlns:mc="http://schemas.openxmlformats.org/markup-compatibility/2006" xmlns:p15="http://schemas.microsoft.com/office/powerpoint/2012/main">
    <mc:Choice Requires="p15">
      <p:transition spd="slow">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62C35FB-CCFE-45D1-9E26-7A78E290B7C0}"/>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Résultats – Vérification des hypothèses</a:t>
            </a:r>
          </a:p>
        </p:txBody>
      </p:sp>
      <p:sp>
        <p:nvSpPr>
          <p:cNvPr id="5" name="Rectangle : avec coins supérieurs arrondis 8">
            <a:extLst>
              <a:ext uri="{FF2B5EF4-FFF2-40B4-BE49-F238E27FC236}">
                <a16:creationId xmlns:a16="http://schemas.microsoft.com/office/drawing/2014/main" id="{4F6EE927-0DEA-4DDB-BEA0-583FA8A7D57D}"/>
              </a:ext>
            </a:extLst>
          </p:cNvPr>
          <p:cNvSpPr/>
          <p:nvPr/>
        </p:nvSpPr>
        <p:spPr>
          <a:xfrm>
            <a:off x="133971" y="1236648"/>
            <a:ext cx="3748032" cy="3011502"/>
          </a:xfrm>
          <a:prstGeom prst="round2SameRect">
            <a:avLst>
              <a:gd name="adj1" fmla="val 8000"/>
              <a:gd name="adj2" fmla="val 0"/>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a:lstStyle/>
          <a:p>
            <a:pPr algn="ctr"/>
            <a:r>
              <a:rPr lang="fr-FR" sz="2400" b="1" dirty="0">
                <a:latin typeface="Andalus" panose="02020603050405020304" pitchFamily="18" charset="-78"/>
                <a:cs typeface="Andalus" panose="02020603050405020304" pitchFamily="18" charset="-78"/>
              </a:rPr>
              <a:t>Hypothèse 1</a:t>
            </a:r>
          </a:p>
          <a:p>
            <a:pPr algn="ctr"/>
            <a:endParaRPr lang="fr-FR" sz="1200" dirty="0">
              <a:latin typeface="Andalus" panose="02020603050405020304" pitchFamily="18" charset="-78"/>
              <a:cs typeface="Andalus" panose="02020603050405020304" pitchFamily="18" charset="-78"/>
            </a:endParaRPr>
          </a:p>
          <a:p>
            <a:pPr algn="just"/>
            <a:r>
              <a:rPr lang="fr-FR" dirty="0">
                <a:ln w="0"/>
                <a:solidFill>
                  <a:schemeClr val="tx1"/>
                </a:solidFill>
                <a:latin typeface="Times New Roman" panose="02020603050405020304" pitchFamily="18" charset="0"/>
                <a:cs typeface="Times New Roman" panose="02020603050405020304" pitchFamily="18" charset="0"/>
              </a:rPr>
              <a:t>Avant l’annonce du référendum Brexit, l’Allemagne et le Royaume-</a:t>
            </a:r>
          </a:p>
          <a:p>
            <a:pPr algn="just"/>
            <a:r>
              <a:rPr lang="fr-FR" dirty="0">
                <a:ln w="0"/>
                <a:solidFill>
                  <a:schemeClr val="tx1"/>
                </a:solidFill>
                <a:latin typeface="Times New Roman" panose="02020603050405020304" pitchFamily="18" charset="0"/>
                <a:cs typeface="Times New Roman" panose="02020603050405020304" pitchFamily="18" charset="0"/>
              </a:rPr>
              <a:t>Uni partageaient une tendance commune, étant donné leurs similitudes en termes de caractéristiques économiques et sociales</a:t>
            </a:r>
          </a:p>
        </p:txBody>
      </p:sp>
      <p:sp>
        <p:nvSpPr>
          <p:cNvPr id="7" name="Forme libre : forme 6">
            <a:extLst>
              <a:ext uri="{FF2B5EF4-FFF2-40B4-BE49-F238E27FC236}">
                <a16:creationId xmlns:a16="http://schemas.microsoft.com/office/drawing/2014/main" id="{E9D75E12-257C-4282-970E-5C035432BE60}"/>
              </a:ext>
            </a:extLst>
          </p:cNvPr>
          <p:cNvSpPr/>
          <p:nvPr/>
        </p:nvSpPr>
        <p:spPr>
          <a:xfrm>
            <a:off x="109627" y="4041909"/>
            <a:ext cx="3748066" cy="936150"/>
          </a:xfrm>
          <a:custGeom>
            <a:avLst/>
            <a:gdLst>
              <a:gd name="connsiteX0" fmla="*/ 0 w 2828486"/>
              <a:gd name="connsiteY0" fmla="*/ 0 h 907904"/>
              <a:gd name="connsiteX1" fmla="*/ 2828486 w 2828486"/>
              <a:gd name="connsiteY1" fmla="*/ 0 h 907904"/>
              <a:gd name="connsiteX2" fmla="*/ 2828486 w 2828486"/>
              <a:gd name="connsiteY2" fmla="*/ 907904 h 907904"/>
              <a:gd name="connsiteX3" fmla="*/ 0 w 2828486"/>
              <a:gd name="connsiteY3" fmla="*/ 907904 h 907904"/>
              <a:gd name="connsiteX4" fmla="*/ 0 w 2828486"/>
              <a:gd name="connsiteY4" fmla="*/ 0 h 907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8486" h="907904">
                <a:moveTo>
                  <a:pt x="0" y="0"/>
                </a:moveTo>
                <a:lnTo>
                  <a:pt x="2828486" y="0"/>
                </a:lnTo>
                <a:lnTo>
                  <a:pt x="2828486" y="907904"/>
                </a:lnTo>
                <a:lnTo>
                  <a:pt x="0" y="907904"/>
                </a:lnTo>
                <a:lnTo>
                  <a:pt x="0" y="0"/>
                </a:lnTo>
                <a:close/>
              </a:path>
            </a:pathLst>
          </a:custGeom>
          <a:scene3d>
            <a:camera prst="orthographicFront"/>
            <a:lightRig rig="flat" dir="t"/>
          </a:scene3d>
          <a:sp3d prstMaterial="plastic">
            <a:bevelT w="120900" h="88900"/>
            <a:bevelB w="88900" h="31750" prst="angle"/>
          </a:sp3d>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75260" tIns="0" rIns="895014" bIns="0" numCol="1" spcCol="1270" anchor="ctr" anchorCtr="0">
            <a:noAutofit/>
          </a:bodyPr>
          <a:lstStyle/>
          <a:p>
            <a:pPr marL="0" lvl="0" indent="0" algn="ctr" defTabSz="2044700">
              <a:lnSpc>
                <a:spcPct val="90000"/>
              </a:lnSpc>
              <a:spcBef>
                <a:spcPct val="0"/>
              </a:spcBef>
              <a:spcAft>
                <a:spcPct val="35000"/>
              </a:spcAft>
              <a:buNone/>
            </a:pPr>
            <a:r>
              <a:rPr lang="fr-FR" sz="4600" kern="1200" dirty="0">
                <a:latin typeface="Agency FB" panose="020B0503020202020204" pitchFamily="34" charset="0"/>
              </a:rPr>
              <a:t>Confirmée</a:t>
            </a:r>
          </a:p>
        </p:txBody>
      </p:sp>
      <p:pic>
        <p:nvPicPr>
          <p:cNvPr id="11" name="Image 10">
            <a:extLst>
              <a:ext uri="{FF2B5EF4-FFF2-40B4-BE49-F238E27FC236}">
                <a16:creationId xmlns:a16="http://schemas.microsoft.com/office/drawing/2014/main" id="{FF4024EC-CA66-490F-B810-A7BB9A3BE84D}"/>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406353" y="838968"/>
            <a:ext cx="1379294" cy="1694511"/>
          </a:xfrm>
          <a:prstGeom prst="ellipse">
            <a:avLst/>
          </a:prstGeom>
          <a:ln>
            <a:noFill/>
          </a:ln>
          <a:effectLst>
            <a:softEdge rad="112500"/>
          </a:effectLst>
        </p:spPr>
      </p:pic>
      <p:sp>
        <p:nvSpPr>
          <p:cNvPr id="13" name="Rectangle : avec coins supérieurs arrondis 11">
            <a:extLst>
              <a:ext uri="{FF2B5EF4-FFF2-40B4-BE49-F238E27FC236}">
                <a16:creationId xmlns:a16="http://schemas.microsoft.com/office/drawing/2014/main" id="{66D1F7A6-EB82-4944-8E1F-2FFBBD0348DC}"/>
              </a:ext>
            </a:extLst>
          </p:cNvPr>
          <p:cNvSpPr/>
          <p:nvPr/>
        </p:nvSpPr>
        <p:spPr>
          <a:xfrm>
            <a:off x="4193001" y="2646861"/>
            <a:ext cx="3748066" cy="2796417"/>
          </a:xfrm>
          <a:prstGeom prst="round2SameRect">
            <a:avLst>
              <a:gd name="adj1" fmla="val 8000"/>
              <a:gd name="adj2" fmla="val 0"/>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a:lstStyle/>
          <a:p>
            <a:pPr algn="ctr"/>
            <a:r>
              <a:rPr lang="fr-FR" sz="2400" b="1" dirty="0">
                <a:latin typeface="Andalus" panose="02020603050405020304" pitchFamily="18" charset="-78"/>
                <a:cs typeface="Andalus" panose="02020603050405020304" pitchFamily="18" charset="-78"/>
              </a:rPr>
              <a:t>Hypothèse 2</a:t>
            </a:r>
          </a:p>
          <a:p>
            <a:pPr algn="ctr"/>
            <a:endParaRPr lang="fr-FR" sz="1050" dirty="0">
              <a:latin typeface="Andalus" panose="02020603050405020304" pitchFamily="18" charset="-78"/>
              <a:cs typeface="Andalus" panose="02020603050405020304" pitchFamily="18" charset="-78"/>
            </a:endParaRPr>
          </a:p>
          <a:p>
            <a:pPr algn="just"/>
            <a:r>
              <a:rPr lang="fr-FR" sz="2400" dirty="0">
                <a:ln w="0"/>
                <a:solidFill>
                  <a:schemeClr val="tx1"/>
                </a:solidFill>
                <a:latin typeface="Times New Roman" panose="02020603050405020304" pitchFamily="18" charset="0"/>
                <a:cs typeface="Times New Roman" panose="02020603050405020304" pitchFamily="18" charset="0"/>
              </a:rPr>
              <a:t>Il n’y a pas de différence significative de l’annonce du référendum britannique sur la croissance économique des deux groupes.</a:t>
            </a:r>
          </a:p>
        </p:txBody>
      </p:sp>
      <p:sp>
        <p:nvSpPr>
          <p:cNvPr id="15" name="Forme libre : forme 14">
            <a:extLst>
              <a:ext uri="{FF2B5EF4-FFF2-40B4-BE49-F238E27FC236}">
                <a16:creationId xmlns:a16="http://schemas.microsoft.com/office/drawing/2014/main" id="{439C2441-DE08-42E4-97EC-6588035345F5}"/>
              </a:ext>
            </a:extLst>
          </p:cNvPr>
          <p:cNvSpPr/>
          <p:nvPr/>
        </p:nvSpPr>
        <p:spPr>
          <a:xfrm>
            <a:off x="4193001" y="5487416"/>
            <a:ext cx="3748066" cy="936150"/>
          </a:xfrm>
          <a:custGeom>
            <a:avLst/>
            <a:gdLst>
              <a:gd name="connsiteX0" fmla="*/ 0 w 2828486"/>
              <a:gd name="connsiteY0" fmla="*/ 0 h 907904"/>
              <a:gd name="connsiteX1" fmla="*/ 2828486 w 2828486"/>
              <a:gd name="connsiteY1" fmla="*/ 0 h 907904"/>
              <a:gd name="connsiteX2" fmla="*/ 2828486 w 2828486"/>
              <a:gd name="connsiteY2" fmla="*/ 907904 h 907904"/>
              <a:gd name="connsiteX3" fmla="*/ 0 w 2828486"/>
              <a:gd name="connsiteY3" fmla="*/ 907904 h 907904"/>
              <a:gd name="connsiteX4" fmla="*/ 0 w 2828486"/>
              <a:gd name="connsiteY4" fmla="*/ 0 h 907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8486" h="907904">
                <a:moveTo>
                  <a:pt x="0" y="0"/>
                </a:moveTo>
                <a:lnTo>
                  <a:pt x="2828486" y="0"/>
                </a:lnTo>
                <a:lnTo>
                  <a:pt x="2828486" y="907904"/>
                </a:lnTo>
                <a:lnTo>
                  <a:pt x="0" y="907904"/>
                </a:lnTo>
                <a:lnTo>
                  <a:pt x="0" y="0"/>
                </a:lnTo>
                <a:close/>
              </a:path>
            </a:pathLst>
          </a:custGeom>
          <a:scene3d>
            <a:camera prst="orthographicFront"/>
            <a:lightRig rig="flat" dir="t"/>
          </a:scene3d>
          <a:sp3d prstMaterial="plastic">
            <a:bevelT w="120900" h="88900"/>
            <a:bevelB w="88900" h="31750" prst="angle"/>
          </a:sp3d>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75260" tIns="0" rIns="895014" bIns="0" numCol="1" spcCol="1270" anchor="ctr" anchorCtr="0">
            <a:noAutofit/>
          </a:bodyPr>
          <a:lstStyle/>
          <a:p>
            <a:pPr lvl="0" algn="ctr" defTabSz="2044700">
              <a:lnSpc>
                <a:spcPct val="90000"/>
              </a:lnSpc>
              <a:spcBef>
                <a:spcPct val="0"/>
              </a:spcBef>
              <a:spcAft>
                <a:spcPct val="35000"/>
              </a:spcAft>
            </a:pPr>
            <a:r>
              <a:rPr lang="fr-FR" sz="4600" dirty="0">
                <a:latin typeface="Agency FB" panose="020B0503020202020204" pitchFamily="34" charset="0"/>
              </a:rPr>
              <a:t>Confirmée</a:t>
            </a:r>
          </a:p>
        </p:txBody>
      </p:sp>
      <p:sp>
        <p:nvSpPr>
          <p:cNvPr id="19" name="Ovale 36" title="Graphismes d’arrière-plan circulaires">
            <a:extLst>
              <a:ext uri="{FF2B5EF4-FFF2-40B4-BE49-F238E27FC236}">
                <a16:creationId xmlns:a16="http://schemas.microsoft.com/office/drawing/2014/main" id="{F9F813B4-9CEC-4B9E-8D0C-1CDC5CBF89F7}"/>
              </a:ext>
            </a:extLst>
          </p:cNvPr>
          <p:cNvSpPr/>
          <p:nvPr/>
        </p:nvSpPr>
        <p:spPr>
          <a:xfrm>
            <a:off x="9029700" y="983902"/>
            <a:ext cx="2686950" cy="177370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ts val="3000"/>
              </a:lnSpc>
            </a:pPr>
            <a:r>
              <a:rPr lang="fr-FR" sz="2400" b="1" dirty="0"/>
              <a:t>Les hypothèses sont –elles confirmées?</a:t>
            </a:r>
            <a:endParaRPr lang="fr-FR" sz="2400" dirty="0"/>
          </a:p>
        </p:txBody>
      </p:sp>
      <p:sp>
        <p:nvSpPr>
          <p:cNvPr id="21" name="Rectangle : avec coins supérieurs arrondis 11">
            <a:extLst>
              <a:ext uri="{FF2B5EF4-FFF2-40B4-BE49-F238E27FC236}">
                <a16:creationId xmlns:a16="http://schemas.microsoft.com/office/drawing/2014/main" id="{74F6336B-0A15-4A37-BBA5-BC27D44F9469}"/>
              </a:ext>
            </a:extLst>
          </p:cNvPr>
          <p:cNvSpPr/>
          <p:nvPr/>
        </p:nvSpPr>
        <p:spPr>
          <a:xfrm>
            <a:off x="8186147" y="3039754"/>
            <a:ext cx="3748066" cy="2480737"/>
          </a:xfrm>
          <a:prstGeom prst="round2SameRect">
            <a:avLst>
              <a:gd name="adj1" fmla="val 8000"/>
              <a:gd name="adj2" fmla="val 0"/>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a:lstStyle/>
          <a:p>
            <a:pPr algn="ctr"/>
            <a:r>
              <a:rPr lang="fr-FR" sz="2400" b="1" dirty="0">
                <a:latin typeface="Andalus" panose="02020603050405020304" pitchFamily="18" charset="-78"/>
                <a:cs typeface="Andalus" panose="02020603050405020304" pitchFamily="18" charset="-78"/>
              </a:rPr>
              <a:t>Hypothèse 3</a:t>
            </a:r>
          </a:p>
          <a:p>
            <a:pPr algn="just"/>
            <a:r>
              <a:rPr lang="fr-FR" sz="2400" dirty="0">
                <a:ln w="0"/>
                <a:solidFill>
                  <a:schemeClr val="tx1"/>
                </a:solidFill>
                <a:latin typeface="Times New Roman" panose="02020603050405020304" pitchFamily="18" charset="0"/>
                <a:cs typeface="Times New Roman" panose="02020603050405020304" pitchFamily="18" charset="0"/>
              </a:rPr>
              <a:t>La population active a un effet significativement positive sur la croissance économiques des deux groupes.</a:t>
            </a:r>
          </a:p>
          <a:p>
            <a:pPr algn="just"/>
            <a:endParaRPr lang="fr-FR" sz="1200" dirty="0">
              <a:latin typeface="Times New Roman" panose="02020603050405020304" pitchFamily="18" charset="0"/>
              <a:cs typeface="Times New Roman" panose="02020603050405020304" pitchFamily="18" charset="0"/>
            </a:endParaRPr>
          </a:p>
          <a:p>
            <a:pPr algn="just"/>
            <a:endParaRPr lang="fr-FR" sz="2000" dirty="0">
              <a:ln w="0"/>
              <a:solidFill>
                <a:schemeClr val="tx1"/>
              </a:solidFill>
              <a:latin typeface="Times New Roman" panose="02020603050405020304" pitchFamily="18" charset="0"/>
              <a:cs typeface="Times New Roman" panose="02020603050405020304" pitchFamily="18" charset="0"/>
            </a:endParaRPr>
          </a:p>
        </p:txBody>
      </p:sp>
      <p:sp>
        <p:nvSpPr>
          <p:cNvPr id="23" name="Forme libre : forme 22">
            <a:extLst>
              <a:ext uri="{FF2B5EF4-FFF2-40B4-BE49-F238E27FC236}">
                <a16:creationId xmlns:a16="http://schemas.microsoft.com/office/drawing/2014/main" id="{BA09A58E-3C62-4FE4-B0B5-A71DC1F01017}"/>
              </a:ext>
            </a:extLst>
          </p:cNvPr>
          <p:cNvSpPr/>
          <p:nvPr/>
        </p:nvSpPr>
        <p:spPr>
          <a:xfrm>
            <a:off x="8186147" y="5558691"/>
            <a:ext cx="3748066" cy="936150"/>
          </a:xfrm>
          <a:custGeom>
            <a:avLst/>
            <a:gdLst>
              <a:gd name="connsiteX0" fmla="*/ 0 w 2828486"/>
              <a:gd name="connsiteY0" fmla="*/ 0 h 907904"/>
              <a:gd name="connsiteX1" fmla="*/ 2828486 w 2828486"/>
              <a:gd name="connsiteY1" fmla="*/ 0 h 907904"/>
              <a:gd name="connsiteX2" fmla="*/ 2828486 w 2828486"/>
              <a:gd name="connsiteY2" fmla="*/ 907904 h 907904"/>
              <a:gd name="connsiteX3" fmla="*/ 0 w 2828486"/>
              <a:gd name="connsiteY3" fmla="*/ 907904 h 907904"/>
              <a:gd name="connsiteX4" fmla="*/ 0 w 2828486"/>
              <a:gd name="connsiteY4" fmla="*/ 0 h 907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8486" h="907904">
                <a:moveTo>
                  <a:pt x="0" y="0"/>
                </a:moveTo>
                <a:lnTo>
                  <a:pt x="2828486" y="0"/>
                </a:lnTo>
                <a:lnTo>
                  <a:pt x="2828486" y="907904"/>
                </a:lnTo>
                <a:lnTo>
                  <a:pt x="0" y="907904"/>
                </a:lnTo>
                <a:lnTo>
                  <a:pt x="0" y="0"/>
                </a:lnTo>
                <a:close/>
              </a:path>
            </a:pathLst>
          </a:custGeom>
          <a:scene3d>
            <a:camera prst="orthographicFront"/>
            <a:lightRig rig="flat" dir="t"/>
          </a:scene3d>
          <a:sp3d prstMaterial="plastic">
            <a:bevelT w="120900" h="88900"/>
            <a:bevelB w="88900" h="31750" prst="angle"/>
          </a:sp3d>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75260" tIns="0" rIns="895014" bIns="0" numCol="1" spcCol="1270" anchor="ctr" anchorCtr="0">
            <a:noAutofit/>
          </a:bodyPr>
          <a:lstStyle/>
          <a:p>
            <a:pPr marL="0" lvl="0" indent="0" algn="ctr" defTabSz="2044700">
              <a:lnSpc>
                <a:spcPct val="90000"/>
              </a:lnSpc>
              <a:spcBef>
                <a:spcPct val="0"/>
              </a:spcBef>
              <a:spcAft>
                <a:spcPct val="35000"/>
              </a:spcAft>
              <a:buNone/>
            </a:pPr>
            <a:r>
              <a:rPr lang="fr-FR" sz="4600" dirty="0">
                <a:latin typeface="Agency FB" panose="020B0503020202020204" pitchFamily="34" charset="0"/>
              </a:rPr>
              <a:t>Confirm</a:t>
            </a:r>
            <a:r>
              <a:rPr lang="fr-FR" sz="4600" kern="1200" dirty="0">
                <a:latin typeface="Agency FB" panose="020B0503020202020204" pitchFamily="34" charset="0"/>
              </a:rPr>
              <a:t>ée</a:t>
            </a:r>
          </a:p>
        </p:txBody>
      </p:sp>
      <p:pic>
        <p:nvPicPr>
          <p:cNvPr id="25" name="Image 24">
            <a:extLst>
              <a:ext uri="{FF2B5EF4-FFF2-40B4-BE49-F238E27FC236}">
                <a16:creationId xmlns:a16="http://schemas.microsoft.com/office/drawing/2014/main" id="{5C5F55A0-61E4-4881-B18C-0B1C611F88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53750" y="5558691"/>
            <a:ext cx="938432" cy="936150"/>
          </a:xfrm>
          <a:prstGeom prst="rect">
            <a:avLst/>
          </a:prstGeom>
        </p:spPr>
      </p:pic>
      <p:pic>
        <p:nvPicPr>
          <p:cNvPr id="27" name="Image 26">
            <a:extLst>
              <a:ext uri="{FF2B5EF4-FFF2-40B4-BE49-F238E27FC236}">
                <a16:creationId xmlns:a16="http://schemas.microsoft.com/office/drawing/2014/main" id="{24FFE3AF-E6EC-4F27-B3C0-1CE05D07BF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98654" y="5506845"/>
            <a:ext cx="942413" cy="936150"/>
          </a:xfrm>
          <a:prstGeom prst="rect">
            <a:avLst/>
          </a:prstGeom>
        </p:spPr>
      </p:pic>
      <p:pic>
        <p:nvPicPr>
          <p:cNvPr id="29" name="Image 28">
            <a:extLst>
              <a:ext uri="{FF2B5EF4-FFF2-40B4-BE49-F238E27FC236}">
                <a16:creationId xmlns:a16="http://schemas.microsoft.com/office/drawing/2014/main" id="{98DE71F6-610D-4F85-8FBC-7708CFA4DB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3701" y="4033065"/>
            <a:ext cx="1014220" cy="1046519"/>
          </a:xfrm>
          <a:prstGeom prst="rect">
            <a:avLst/>
          </a:prstGeom>
        </p:spPr>
      </p:pic>
      <p:sp>
        <p:nvSpPr>
          <p:cNvPr id="31" name="Titre 2">
            <a:extLst>
              <a:ext uri="{FF2B5EF4-FFF2-40B4-BE49-F238E27FC236}">
                <a16:creationId xmlns:a16="http://schemas.microsoft.com/office/drawing/2014/main" id="{5B0CB233-B521-485C-98C7-0E06F44A21B7}"/>
              </a:ext>
            </a:extLst>
          </p:cNvPr>
          <p:cNvSpPr txBox="1">
            <a:spLocks/>
          </p:cNvSpPr>
          <p:nvPr/>
        </p:nvSpPr>
        <p:spPr>
          <a:xfrm>
            <a:off x="11138420" y="687029"/>
            <a:ext cx="955111" cy="999194"/>
          </a:xfrm>
          <a:prstGeom prst="ellipse">
            <a:avLst/>
          </a:prstGeom>
          <a:solidFill>
            <a:schemeClr val="accent1"/>
          </a:solidFill>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pPr algn="ctr" rtl="0"/>
            <a:r>
              <a:rPr lang="fr-FR" sz="7200" b="1" dirty="0">
                <a:solidFill>
                  <a:schemeClr val="bg1"/>
                </a:solidFill>
                <a:latin typeface="Times New Roman" panose="02020603050405020304" pitchFamily="18" charset="0"/>
                <a:cs typeface="Times New Roman" panose="02020603050405020304" pitchFamily="18" charset="0"/>
              </a:rPr>
              <a:t>?</a:t>
            </a:r>
          </a:p>
        </p:txBody>
      </p:sp>
      <p:sp>
        <p:nvSpPr>
          <p:cNvPr id="33" name="Ovale 40" title="Graphismes d’arrière-plan circulaires">
            <a:extLst>
              <a:ext uri="{FF2B5EF4-FFF2-40B4-BE49-F238E27FC236}">
                <a16:creationId xmlns:a16="http://schemas.microsoft.com/office/drawing/2014/main" id="{FB33582D-81DA-4C6F-A94A-27C926267681}"/>
              </a:ext>
            </a:extLst>
          </p:cNvPr>
          <p:cNvSpPr/>
          <p:nvPr/>
        </p:nvSpPr>
        <p:spPr>
          <a:xfrm>
            <a:off x="9108356" y="2182989"/>
            <a:ext cx="360000"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Tree>
    <p:extLst>
      <p:ext uri="{BB962C8B-B14F-4D97-AF65-F5344CB8AC3E}">
        <p14:creationId xmlns:p14="http://schemas.microsoft.com/office/powerpoint/2010/main" val="280361443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5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5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250"/>
                                        <p:tgtEl>
                                          <p:spTgt spid="1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250"/>
                                        <p:tgtEl>
                                          <p:spTgt spid="15"/>
                                        </p:tgtEl>
                                      </p:cBhvr>
                                    </p:animEffect>
                                  </p:childTnLst>
                                </p:cTn>
                              </p:par>
                              <p:par>
                                <p:cTn id="20" presetID="22" presetClass="entr" presetSubtype="4"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down)">
                                      <p:cBhvr>
                                        <p:cTn id="22" dur="500"/>
                                        <p:tgtEl>
                                          <p:spTgt spid="2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250"/>
                                        <p:tgtEl>
                                          <p:spTgt spid="2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250"/>
                                        <p:tgtEl>
                                          <p:spTgt spid="23"/>
                                        </p:tgtEl>
                                      </p:cBhvr>
                                    </p:animEffect>
                                  </p:childTnLst>
                                </p:cTn>
                              </p:par>
                              <p:par>
                                <p:cTn id="29" presetID="22" presetClass="entr" presetSubtype="4"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down)">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3" grpId="0" animBg="1"/>
      <p:bldP spid="15" grpId="0" animBg="1"/>
      <p:bldP spid="21"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E4C4ECF-B47A-4845-AC85-5E7D0BD0095E}"/>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Préconisations opérationnelles</a:t>
            </a:r>
          </a:p>
        </p:txBody>
      </p:sp>
      <p:sp>
        <p:nvSpPr>
          <p:cNvPr id="15" name="Rectangle 14">
            <a:extLst>
              <a:ext uri="{FF2B5EF4-FFF2-40B4-BE49-F238E27FC236}">
                <a16:creationId xmlns:a16="http://schemas.microsoft.com/office/drawing/2014/main" id="{BF42F707-294E-4A34-956B-A292CC820ACE}"/>
              </a:ext>
            </a:extLst>
          </p:cNvPr>
          <p:cNvSpPr/>
          <p:nvPr/>
        </p:nvSpPr>
        <p:spPr>
          <a:xfrm>
            <a:off x="91439" y="1071154"/>
            <a:ext cx="11926389" cy="5460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20000"/>
              </a:lnSpc>
              <a:buClr>
                <a:srgbClr val="7030A0"/>
              </a:buClr>
              <a:buFont typeface="Wingdings" panose="05000000000000000000" pitchFamily="2" charset="2"/>
              <a:buChar char="q"/>
            </a:pPr>
            <a:r>
              <a:rPr lang="fr-FR" sz="3200" dirty="0">
                <a:ln w="0"/>
                <a:solidFill>
                  <a:schemeClr val="tx1"/>
                </a:solidFill>
              </a:rPr>
              <a:t> </a:t>
            </a:r>
            <a:r>
              <a:rPr lang="fr-FR" sz="2400" dirty="0">
                <a:ln w="0"/>
                <a:solidFill>
                  <a:schemeClr val="tx1"/>
                </a:solidFill>
              </a:rPr>
              <a:t>Bien que les résultats n’aient pas montré d’impact significatif sur la croissance économique des deux pays, il est important de souligner que cette conclusion est limitée par les facteurs déterminants de la croissance économique d’un pays qui n’ont pas tous été pris en compte dans cette étude;</a:t>
            </a:r>
          </a:p>
          <a:p>
            <a:pPr marL="285750" indent="-285750" algn="just">
              <a:lnSpc>
                <a:spcPct val="120000"/>
              </a:lnSpc>
              <a:buClr>
                <a:srgbClr val="7030A0"/>
              </a:buClr>
              <a:buFont typeface="Wingdings" panose="05000000000000000000" pitchFamily="2" charset="2"/>
              <a:buChar char="q"/>
            </a:pPr>
            <a:r>
              <a:rPr lang="fr-FR" sz="3200" dirty="0">
                <a:ln w="0"/>
                <a:solidFill>
                  <a:schemeClr val="tx1"/>
                </a:solidFill>
              </a:rPr>
              <a:t> </a:t>
            </a:r>
            <a:r>
              <a:rPr lang="fr-FR" sz="2400" dirty="0">
                <a:ln w="0"/>
                <a:solidFill>
                  <a:schemeClr val="tx1"/>
                </a:solidFill>
              </a:rPr>
              <a:t>Il est important de souligner que le Brexit est un processus en cours et que ses effets sur l’économie ne sont pas encore pleinement réalisés;</a:t>
            </a:r>
          </a:p>
          <a:p>
            <a:pPr marL="285750" indent="-285750" algn="just">
              <a:lnSpc>
                <a:spcPct val="120000"/>
              </a:lnSpc>
              <a:buClr>
                <a:srgbClr val="7030A0"/>
              </a:buClr>
              <a:buFont typeface="Wingdings" panose="05000000000000000000" pitchFamily="2" charset="2"/>
              <a:buChar char="q"/>
            </a:pPr>
            <a:r>
              <a:rPr lang="fr-FR" sz="3200" dirty="0">
                <a:ln w="0"/>
                <a:solidFill>
                  <a:schemeClr val="tx1"/>
                </a:solidFill>
              </a:rPr>
              <a:t> </a:t>
            </a:r>
            <a:r>
              <a:rPr lang="fr-FR" sz="2400" dirty="0">
                <a:ln w="0"/>
                <a:solidFill>
                  <a:schemeClr val="tx1"/>
                </a:solidFill>
              </a:rPr>
              <a:t>Cette étude a fourni une première évaluation de l’impact de l’annonce du Brexit sur la croissance économique de l’Allemagne et du Royaume-Uni, mais il reste encore beaucoup à faire pour comprendre pleinement les implications économiques de ce processus complexe.</a:t>
            </a:r>
            <a:endParaRPr lang="fr-FR" sz="3200" dirty="0">
              <a:ln w="0"/>
              <a:solidFill>
                <a:schemeClr val="tx1"/>
              </a:solidFill>
            </a:endParaRPr>
          </a:p>
        </p:txBody>
      </p:sp>
    </p:spTree>
    <p:extLst>
      <p:ext uri="{BB962C8B-B14F-4D97-AF65-F5344CB8AC3E}">
        <p14:creationId xmlns:p14="http://schemas.microsoft.com/office/powerpoint/2010/main" val="365754585"/>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F5D3CACE-397B-4D87-80DE-D4EC71718D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2" name="Rectangle 11">
            <a:extLst>
              <a:ext uri="{FF2B5EF4-FFF2-40B4-BE49-F238E27FC236}">
                <a16:creationId xmlns:a16="http://schemas.microsoft.com/office/drawing/2014/main" id="{7CDAC1B9-73D9-45D4-BBDB-ABEE294A0F7C}"/>
              </a:ext>
            </a:extLst>
          </p:cNvPr>
          <p:cNvSpPr/>
          <p:nvPr/>
        </p:nvSpPr>
        <p:spPr>
          <a:xfrm>
            <a:off x="866274" y="3208420"/>
            <a:ext cx="10539663" cy="1459831"/>
          </a:xfrm>
          <a:prstGeom prst="rect">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dirty="0">
                <a:ln w="0"/>
                <a:solidFill>
                  <a:schemeClr val="accent1"/>
                </a:solidFill>
                <a:effectLst>
                  <a:outerShdw blurRad="38100" dist="25400" dir="5400000" algn="ctr" rotWithShape="0">
                    <a:srgbClr val="6E747A">
                      <a:alpha val="43000"/>
                    </a:srgbClr>
                  </a:outerShdw>
                  <a:reflection blurRad="6350" stA="55000" endA="300" endPos="45500" dir="5400000" sy="-100000" algn="bl" rotWithShape="0"/>
                </a:effectLst>
                <a:latin typeface="Script MT Bold" panose="03040602040607080904" pitchFamily="66" charset="0"/>
              </a:rPr>
              <a:t>Merci pour votre aimable  attention</a:t>
            </a:r>
          </a:p>
        </p:txBody>
      </p:sp>
    </p:spTree>
    <p:extLst>
      <p:ext uri="{BB962C8B-B14F-4D97-AF65-F5344CB8AC3E}">
        <p14:creationId xmlns:p14="http://schemas.microsoft.com/office/powerpoint/2010/main" val="1052392971"/>
      </p:ext>
    </p:extLst>
  </p:cSld>
  <p:clrMapOvr>
    <a:masterClrMapping/>
  </p:clrMapOvr>
  <mc:AlternateContent xmlns:mc="http://schemas.openxmlformats.org/markup-compatibility/2006" xmlns:p15="http://schemas.microsoft.com/office/powerpoint/2012/main">
    <mc:Choice Requires="p15">
      <p:transition spd="slow">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a:extLst>
              <a:ext uri="{FF2B5EF4-FFF2-40B4-BE49-F238E27FC236}">
                <a16:creationId xmlns:a16="http://schemas.microsoft.com/office/drawing/2014/main" id="{F2E2BCE6-2BA6-4B6E-AE31-78E8497B4C94}"/>
              </a:ext>
            </a:extLst>
          </p:cNvPr>
          <p:cNvSpPr txBox="1">
            <a:spLocks noChangeArrowheads="1"/>
          </p:cNvSpPr>
          <p:nvPr/>
        </p:nvSpPr>
        <p:spPr bwMode="auto">
          <a:xfrm>
            <a:off x="323850" y="256675"/>
            <a:ext cx="11390313" cy="6423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br>
              <a:rPr lang="fr-FR" altLang="fr-FR" sz="2000" b="1" dirty="0">
                <a:latin typeface="Perpetua" panose="02020502060401020303" pitchFamily="18" charset="0"/>
              </a:rPr>
            </a:br>
            <a:r>
              <a:rPr lang="fr-FR" altLang="fr-FR" sz="2400" b="1" dirty="0">
                <a:latin typeface="Perpetua" panose="02020502060401020303" pitchFamily="18" charset="0"/>
              </a:rPr>
              <a:t>UNIVERSITE D’AIX-MARSEILLE</a:t>
            </a:r>
            <a:br>
              <a:rPr lang="fr-FR" altLang="fr-FR" sz="2400" b="1" dirty="0">
                <a:latin typeface="Perpetua" panose="02020502060401020303" pitchFamily="18" charset="0"/>
              </a:rPr>
            </a:br>
            <a:r>
              <a:rPr lang="fr-FR" altLang="fr-FR" sz="2400" b="1" dirty="0">
                <a:latin typeface="Perpetua" panose="02020502060401020303" pitchFamily="18" charset="0"/>
              </a:rPr>
              <a:t>**********</a:t>
            </a:r>
            <a:br>
              <a:rPr lang="fr-FR" altLang="fr-FR" sz="2400" b="1" dirty="0">
                <a:latin typeface="Perpetua" panose="02020502060401020303" pitchFamily="18" charset="0"/>
              </a:rPr>
            </a:br>
            <a:r>
              <a:rPr lang="fr-FR" altLang="fr-FR" sz="2400" b="1" dirty="0">
                <a:latin typeface="Perpetua" panose="02020502060401020303" pitchFamily="18" charset="0"/>
              </a:rPr>
              <a:t>ECOLE D’ECONOMIE D’AIX-MARSEILLE</a:t>
            </a:r>
            <a:br>
              <a:rPr lang="fr-FR" altLang="fr-FR" sz="2400" b="1" dirty="0">
                <a:latin typeface="Perpetua" panose="02020502060401020303" pitchFamily="18" charset="0"/>
              </a:rPr>
            </a:br>
            <a:r>
              <a:rPr lang="fr-FR" altLang="fr-FR" sz="2400" b="1" dirty="0">
                <a:latin typeface="Perpetua" panose="02020502060401020303" pitchFamily="18" charset="0"/>
              </a:rPr>
              <a:t>***************</a:t>
            </a:r>
            <a:br>
              <a:rPr lang="fr-FR" altLang="fr-FR" sz="2400" b="1" dirty="0">
                <a:latin typeface="Perpetua" panose="02020502060401020303" pitchFamily="18" charset="0"/>
              </a:rPr>
            </a:br>
            <a:r>
              <a:rPr lang="fr-FR" altLang="fr-FR" sz="2400" b="1" dirty="0">
                <a:latin typeface="Perpetua" panose="02020502060401020303" pitchFamily="18" charset="0"/>
              </a:rPr>
              <a:t>PROJET STATA</a:t>
            </a:r>
            <a:br>
              <a:rPr lang="fr-FR" altLang="fr-FR" sz="2400" b="1" dirty="0">
                <a:latin typeface="Perpetua" panose="02020502060401020303" pitchFamily="18" charset="0"/>
              </a:rPr>
            </a:br>
            <a:r>
              <a:rPr lang="fr-FR" altLang="fr-FR" sz="2400" b="1" dirty="0">
                <a:latin typeface="Perpetua" panose="02020502060401020303" pitchFamily="18" charset="0"/>
              </a:rPr>
              <a:t> </a:t>
            </a:r>
          </a:p>
          <a:p>
            <a:pPr algn="ctr" eaLnBrk="1" hangingPunct="1">
              <a:lnSpc>
                <a:spcPct val="90000"/>
              </a:lnSpc>
            </a:pPr>
            <a:r>
              <a:rPr lang="fr-FR" altLang="fr-FR" sz="2400" b="1" dirty="0">
                <a:latin typeface="Perpetua" panose="02020502060401020303" pitchFamily="18" charset="0"/>
              </a:rPr>
              <a:t>FILIERE : Master 1 </a:t>
            </a:r>
            <a:r>
              <a:rPr lang="fr-FR" altLang="fr-FR" sz="2400" b="1">
                <a:latin typeface="Perpetua" panose="02020502060401020303" pitchFamily="18" charset="0"/>
              </a:rPr>
              <a:t>- Economie</a:t>
            </a:r>
            <a:br>
              <a:rPr lang="fr-FR" altLang="fr-FR" b="1" dirty="0">
                <a:latin typeface="Perpetua" panose="02020502060401020303" pitchFamily="18" charset="0"/>
              </a:rPr>
            </a:br>
            <a:br>
              <a:rPr lang="fr-FR" altLang="fr-FR" b="1" dirty="0">
                <a:latin typeface="Perpetua" panose="02020502060401020303" pitchFamily="18" charset="0"/>
              </a:rPr>
            </a:br>
            <a:br>
              <a:rPr lang="fr-FR" altLang="fr-FR" b="1" dirty="0">
                <a:latin typeface="Perpetua" panose="02020502060401020303" pitchFamily="18" charset="0"/>
              </a:rPr>
            </a:br>
            <a:br>
              <a:rPr lang="fr-FR" altLang="fr-FR" b="1" dirty="0">
                <a:latin typeface="Perpetua" panose="02020502060401020303" pitchFamily="18" charset="0"/>
              </a:rPr>
            </a:br>
            <a:br>
              <a:rPr lang="fr-FR" altLang="fr-FR" b="1" dirty="0">
                <a:latin typeface="Perpetua" panose="02020502060401020303" pitchFamily="18" charset="0"/>
              </a:rPr>
            </a:br>
            <a:br>
              <a:rPr lang="fr-FR" altLang="fr-FR" b="1" dirty="0">
                <a:latin typeface="Perpetua" panose="02020502060401020303" pitchFamily="18" charset="0"/>
              </a:rPr>
            </a:br>
            <a:r>
              <a:rPr lang="fr-FR" altLang="fr-FR" b="1" dirty="0">
                <a:latin typeface="Perpetua" panose="02020502060401020303" pitchFamily="18" charset="0"/>
              </a:rPr>
              <a:t>       </a:t>
            </a:r>
          </a:p>
          <a:p>
            <a:pPr algn="ctr" eaLnBrk="1" hangingPunct="1">
              <a:lnSpc>
                <a:spcPct val="150000"/>
              </a:lnSpc>
            </a:pPr>
            <a:r>
              <a:rPr lang="fr-FR" altLang="fr-FR" sz="2400" b="1" dirty="0">
                <a:latin typeface="Perpetua" panose="02020502060401020303" pitchFamily="18" charset="0"/>
              </a:rPr>
              <a:t>Boris J. B. Gomez </a:t>
            </a:r>
            <a:r>
              <a:rPr lang="de-DE" altLang="fr-FR" sz="2400" b="1" dirty="0">
                <a:latin typeface="Perpetua" panose="02020502060401020303" pitchFamily="18" charset="0"/>
              </a:rPr>
              <a:t>  </a:t>
            </a:r>
            <a:r>
              <a:rPr lang="de-DE" sz="2400" b="1" i="0" u="none" strike="noStrike" dirty="0">
                <a:solidFill>
                  <a:srgbClr val="000000"/>
                </a:solidFill>
                <a:effectLst/>
                <a:latin typeface="Perpetua" panose="02020502060401020303" pitchFamily="18" charset="0"/>
              </a:rPr>
              <a:t>&amp; Max Koffi Kablan  &amp;  </a:t>
            </a:r>
            <a:r>
              <a:rPr lang="de-DE" sz="2400" b="1" dirty="0">
                <a:solidFill>
                  <a:srgbClr val="000000"/>
                </a:solidFill>
                <a:latin typeface="Perpetua" panose="02020502060401020303" pitchFamily="18" charset="0"/>
              </a:rPr>
              <a:t>Berich Zinsou-Daho</a:t>
            </a:r>
            <a:endParaRPr lang="fr-FR" altLang="fr-FR" sz="2400" b="1" dirty="0">
              <a:latin typeface="Perpetua" panose="02020502060401020303" pitchFamily="18" charset="0"/>
            </a:endParaRPr>
          </a:p>
          <a:p>
            <a:pPr algn="ctr" eaLnBrk="1" hangingPunct="1">
              <a:lnSpc>
                <a:spcPct val="150000"/>
              </a:lnSpc>
            </a:pPr>
            <a:endParaRPr lang="fr-FR" altLang="fr-FR" sz="2800" b="1" u="sng" dirty="0">
              <a:latin typeface="Perpetua" panose="02020502060401020303" pitchFamily="18" charset="0"/>
            </a:endParaRPr>
          </a:p>
          <a:p>
            <a:pPr algn="ctr" eaLnBrk="1" hangingPunct="1">
              <a:lnSpc>
                <a:spcPct val="150000"/>
              </a:lnSpc>
            </a:pPr>
            <a:r>
              <a:rPr lang="fr-FR" altLang="fr-FR" sz="2800" dirty="0">
                <a:latin typeface="Perpetua" panose="02020502060401020303" pitchFamily="18" charset="0"/>
              </a:rPr>
              <a:t> Mathieu LEFEBVRE                   	                                                                     	</a:t>
            </a:r>
            <a:br>
              <a:rPr lang="fr-FR" altLang="fr-FR" sz="2800" b="1" dirty="0">
                <a:latin typeface="Perpetua" panose="02020502060401020303" pitchFamily="18" charset="0"/>
              </a:rPr>
            </a:br>
            <a:br>
              <a:rPr lang="fr-FR" altLang="fr-FR" sz="2800" b="1" dirty="0">
                <a:latin typeface="Perpetua" panose="02020502060401020303" pitchFamily="18" charset="0"/>
              </a:rPr>
            </a:br>
            <a:br>
              <a:rPr lang="fr-FR" altLang="fr-FR" b="1" dirty="0">
                <a:latin typeface="Perpetua" panose="02020502060401020303" pitchFamily="18" charset="0"/>
              </a:rPr>
            </a:br>
            <a:endParaRPr lang="fr-FR" altLang="fr-FR" dirty="0">
              <a:latin typeface="Calibri Light" panose="020F0302020204030204" pitchFamily="34" charset="0"/>
            </a:endParaRPr>
          </a:p>
        </p:txBody>
      </p:sp>
      <p:sp>
        <p:nvSpPr>
          <p:cNvPr id="6" name="Rectangle 5">
            <a:extLst>
              <a:ext uri="{FF2B5EF4-FFF2-40B4-BE49-F238E27FC236}">
                <a16:creationId xmlns:a16="http://schemas.microsoft.com/office/drawing/2014/main" id="{05B7B392-8561-4F35-A8D7-C9DA99569BEF}"/>
              </a:ext>
            </a:extLst>
          </p:cNvPr>
          <p:cNvSpPr/>
          <p:nvPr/>
        </p:nvSpPr>
        <p:spPr>
          <a:xfrm>
            <a:off x="1365250" y="3206750"/>
            <a:ext cx="8931275" cy="12255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fr-FR" sz="2400" b="1" i="0" dirty="0">
                <a:effectLst/>
                <a:latin typeface="Times New Roman" panose="02020603050405020304" pitchFamily="18" charset="0"/>
                <a:cs typeface="Times New Roman" panose="02020603050405020304" pitchFamily="18" charset="0"/>
              </a:rPr>
              <a:t>Évaluation de l’effet de l’annonce du Brexit sur la croissance économique du Royaume-Uni et l’Allemagne à l’aide de la méthode de différences-différences (Diff-in-Diff)</a:t>
            </a:r>
            <a:endParaRPr lang="fr-FR" sz="2400" b="1" dirty="0">
              <a:latin typeface="Times New Roman" panose="02020603050405020304" pitchFamily="18" charset="0"/>
              <a:cs typeface="Times New Roman" panose="02020603050405020304" pitchFamily="18" charset="0"/>
            </a:endParaRPr>
          </a:p>
        </p:txBody>
      </p:sp>
      <p:cxnSp>
        <p:nvCxnSpPr>
          <p:cNvPr id="8" name="Connecteur droit 7">
            <a:extLst>
              <a:ext uri="{FF2B5EF4-FFF2-40B4-BE49-F238E27FC236}">
                <a16:creationId xmlns:a16="http://schemas.microsoft.com/office/drawing/2014/main" id="{E1149AFA-599A-4BFB-AF9B-E39BEFF21376}"/>
              </a:ext>
            </a:extLst>
          </p:cNvPr>
          <p:cNvCxnSpPr>
            <a:cxnSpLocks/>
          </p:cNvCxnSpPr>
          <p:nvPr/>
        </p:nvCxnSpPr>
        <p:spPr>
          <a:xfrm>
            <a:off x="978317" y="5521721"/>
            <a:ext cx="0" cy="80144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Rectangle : coins arrondis 10">
            <a:extLst>
              <a:ext uri="{FF2B5EF4-FFF2-40B4-BE49-F238E27FC236}">
                <a16:creationId xmlns:a16="http://schemas.microsoft.com/office/drawing/2014/main" id="{4431D53D-9537-4910-A44A-31E0EA2AAFE5}"/>
              </a:ext>
            </a:extLst>
          </p:cNvPr>
          <p:cNvSpPr/>
          <p:nvPr/>
        </p:nvSpPr>
        <p:spPr>
          <a:xfrm>
            <a:off x="843993" y="5309063"/>
            <a:ext cx="2614694" cy="425317"/>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t>Superviser par:</a:t>
            </a:r>
          </a:p>
        </p:txBody>
      </p:sp>
      <p:pic>
        <p:nvPicPr>
          <p:cNvPr id="1026" name="Picture 2">
            <a:extLst>
              <a:ext uri="{FF2B5EF4-FFF2-40B4-BE49-F238E27FC236}">
                <a16:creationId xmlns:a16="http://schemas.microsoft.com/office/drawing/2014/main" id="{E545684D-D849-48E7-9C64-8C21A05A5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3" y="31114"/>
            <a:ext cx="2867025" cy="1104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10E7CB2-1406-49A1-A67A-155E8C70C7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2675" y="31114"/>
            <a:ext cx="2219325" cy="93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470291"/>
      </p:ext>
    </p:extLst>
  </p:cSld>
  <p:clrMapOvr>
    <a:masterClrMapping/>
  </p:clrMapOvr>
  <mc:AlternateContent xmlns:mc="http://schemas.openxmlformats.org/markup-compatibility/2006" xmlns:p15="http://schemas.microsoft.com/office/powerpoint/2012/main">
    <mc:Choice Requires="p15">
      <p:transition spd="slow">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a:extLst>
              <a:ext uri="{FF2B5EF4-FFF2-40B4-BE49-F238E27FC236}">
                <a16:creationId xmlns:a16="http://schemas.microsoft.com/office/drawing/2014/main" id="{F2E2BCE6-2BA6-4B6E-AE31-78E8497B4C94}"/>
              </a:ext>
            </a:extLst>
          </p:cNvPr>
          <p:cNvSpPr txBox="1">
            <a:spLocks noChangeArrowheads="1"/>
          </p:cNvSpPr>
          <p:nvPr/>
        </p:nvSpPr>
        <p:spPr bwMode="auto">
          <a:xfrm>
            <a:off x="323850" y="256675"/>
            <a:ext cx="11390313" cy="6423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br>
              <a:rPr lang="fr-FR" altLang="fr-FR" sz="2000" b="1" dirty="0">
                <a:latin typeface="Perpetua" panose="02020502060401020303" pitchFamily="18" charset="0"/>
              </a:rPr>
            </a:br>
            <a:r>
              <a:rPr lang="fr-FR" altLang="fr-FR" sz="2400" b="1" dirty="0">
                <a:latin typeface="Perpetua" panose="02020502060401020303" pitchFamily="18" charset="0"/>
              </a:rPr>
              <a:t>UNIVERSITE D’AIX-MARSEILLE</a:t>
            </a:r>
            <a:br>
              <a:rPr lang="fr-FR" altLang="fr-FR" sz="2400" b="1" dirty="0">
                <a:latin typeface="Perpetua" panose="02020502060401020303" pitchFamily="18" charset="0"/>
              </a:rPr>
            </a:br>
            <a:r>
              <a:rPr lang="fr-FR" altLang="fr-FR" sz="2400" b="1" dirty="0">
                <a:latin typeface="Perpetua" panose="02020502060401020303" pitchFamily="18" charset="0"/>
              </a:rPr>
              <a:t>**********</a:t>
            </a:r>
            <a:br>
              <a:rPr lang="fr-FR" altLang="fr-FR" sz="2400" b="1" dirty="0">
                <a:latin typeface="Perpetua" panose="02020502060401020303" pitchFamily="18" charset="0"/>
              </a:rPr>
            </a:br>
            <a:r>
              <a:rPr lang="fr-FR" altLang="fr-FR" sz="2400" b="1" dirty="0">
                <a:latin typeface="Perpetua" panose="02020502060401020303" pitchFamily="18" charset="0"/>
              </a:rPr>
              <a:t>ECOLE D’ECONOMIE D’AIX-MARSEILLE</a:t>
            </a:r>
            <a:br>
              <a:rPr lang="fr-FR" altLang="fr-FR" sz="2400" b="1" dirty="0">
                <a:latin typeface="Perpetua" panose="02020502060401020303" pitchFamily="18" charset="0"/>
              </a:rPr>
            </a:br>
            <a:r>
              <a:rPr lang="fr-FR" altLang="fr-FR" sz="2400" b="1" dirty="0">
                <a:latin typeface="Perpetua" panose="02020502060401020303" pitchFamily="18" charset="0"/>
              </a:rPr>
              <a:t>***************</a:t>
            </a:r>
            <a:br>
              <a:rPr lang="fr-FR" altLang="fr-FR" sz="2400" b="1" dirty="0">
                <a:latin typeface="Perpetua" panose="02020502060401020303" pitchFamily="18" charset="0"/>
              </a:rPr>
            </a:br>
            <a:r>
              <a:rPr lang="fr-FR" altLang="fr-FR" sz="2400" b="1" dirty="0">
                <a:latin typeface="Perpetua" panose="02020502060401020303" pitchFamily="18" charset="0"/>
              </a:rPr>
              <a:t>PROJET STATA</a:t>
            </a:r>
            <a:br>
              <a:rPr lang="fr-FR" altLang="fr-FR" sz="2400" b="1" dirty="0">
                <a:latin typeface="Perpetua" panose="02020502060401020303" pitchFamily="18" charset="0"/>
              </a:rPr>
            </a:br>
            <a:r>
              <a:rPr lang="fr-FR" altLang="fr-FR" sz="2400" b="1" dirty="0">
                <a:latin typeface="Perpetua" panose="02020502060401020303" pitchFamily="18" charset="0"/>
              </a:rPr>
              <a:t> </a:t>
            </a:r>
          </a:p>
          <a:p>
            <a:pPr algn="ctr" eaLnBrk="1" hangingPunct="1">
              <a:lnSpc>
                <a:spcPct val="90000"/>
              </a:lnSpc>
            </a:pPr>
            <a:r>
              <a:rPr lang="fr-FR" altLang="fr-FR" sz="2400" b="1" dirty="0">
                <a:latin typeface="Perpetua" panose="02020502060401020303" pitchFamily="18" charset="0"/>
              </a:rPr>
              <a:t>FILIERE : Master 1 - Economie</a:t>
            </a:r>
            <a:br>
              <a:rPr lang="fr-FR" altLang="fr-FR" b="1" dirty="0">
                <a:latin typeface="Perpetua" panose="02020502060401020303" pitchFamily="18" charset="0"/>
              </a:rPr>
            </a:br>
            <a:br>
              <a:rPr lang="fr-FR" altLang="fr-FR" b="1" dirty="0">
                <a:latin typeface="Perpetua" panose="02020502060401020303" pitchFamily="18" charset="0"/>
              </a:rPr>
            </a:br>
            <a:br>
              <a:rPr lang="fr-FR" altLang="fr-FR" b="1" dirty="0">
                <a:latin typeface="Perpetua" panose="02020502060401020303" pitchFamily="18" charset="0"/>
              </a:rPr>
            </a:br>
            <a:br>
              <a:rPr lang="fr-FR" altLang="fr-FR" b="1" dirty="0">
                <a:latin typeface="Perpetua" panose="02020502060401020303" pitchFamily="18" charset="0"/>
              </a:rPr>
            </a:br>
            <a:br>
              <a:rPr lang="fr-FR" altLang="fr-FR" b="1" dirty="0">
                <a:latin typeface="Perpetua" panose="02020502060401020303" pitchFamily="18" charset="0"/>
              </a:rPr>
            </a:br>
            <a:br>
              <a:rPr lang="fr-FR" altLang="fr-FR" b="1" dirty="0">
                <a:latin typeface="Perpetua" panose="02020502060401020303" pitchFamily="18" charset="0"/>
              </a:rPr>
            </a:br>
            <a:r>
              <a:rPr lang="fr-FR" altLang="fr-FR" b="1" dirty="0">
                <a:latin typeface="Perpetua" panose="02020502060401020303" pitchFamily="18" charset="0"/>
              </a:rPr>
              <a:t>       </a:t>
            </a:r>
          </a:p>
          <a:p>
            <a:pPr algn="ctr" eaLnBrk="1" hangingPunct="1">
              <a:lnSpc>
                <a:spcPct val="150000"/>
              </a:lnSpc>
            </a:pPr>
            <a:r>
              <a:rPr lang="fr-FR" altLang="fr-FR" sz="2400" b="1" dirty="0">
                <a:latin typeface="Perpetua" panose="02020502060401020303" pitchFamily="18" charset="0"/>
              </a:rPr>
              <a:t>Boris J. B. Gomez </a:t>
            </a:r>
            <a:r>
              <a:rPr lang="de-DE" altLang="fr-FR" sz="2400" b="1" dirty="0">
                <a:latin typeface="Perpetua" panose="02020502060401020303" pitchFamily="18" charset="0"/>
              </a:rPr>
              <a:t>  </a:t>
            </a:r>
            <a:r>
              <a:rPr lang="de-DE" sz="2400" b="1" i="0" u="none" strike="noStrike" dirty="0">
                <a:solidFill>
                  <a:srgbClr val="000000"/>
                </a:solidFill>
                <a:effectLst/>
                <a:latin typeface="Perpetua" panose="02020502060401020303" pitchFamily="18" charset="0"/>
              </a:rPr>
              <a:t>&amp; Max Koffi Kablan  &amp;  </a:t>
            </a:r>
            <a:r>
              <a:rPr lang="de-DE" sz="2400" b="1" dirty="0">
                <a:solidFill>
                  <a:srgbClr val="000000"/>
                </a:solidFill>
                <a:latin typeface="Perpetua" panose="02020502060401020303" pitchFamily="18" charset="0"/>
              </a:rPr>
              <a:t>Berich Zinsou-Daho</a:t>
            </a:r>
            <a:endParaRPr lang="fr-FR" altLang="fr-FR" sz="2400" b="1" dirty="0">
              <a:latin typeface="Perpetua" panose="02020502060401020303" pitchFamily="18" charset="0"/>
            </a:endParaRPr>
          </a:p>
          <a:p>
            <a:pPr algn="ctr" eaLnBrk="1" hangingPunct="1">
              <a:lnSpc>
                <a:spcPct val="150000"/>
              </a:lnSpc>
            </a:pPr>
            <a:endParaRPr lang="fr-FR" altLang="fr-FR" sz="2800" b="1" u="sng" dirty="0">
              <a:latin typeface="Perpetua" panose="02020502060401020303" pitchFamily="18" charset="0"/>
            </a:endParaRPr>
          </a:p>
          <a:p>
            <a:pPr algn="ctr" eaLnBrk="1" hangingPunct="1">
              <a:lnSpc>
                <a:spcPct val="150000"/>
              </a:lnSpc>
            </a:pPr>
            <a:r>
              <a:rPr lang="fr-FR" altLang="fr-FR" sz="2800" dirty="0">
                <a:latin typeface="Perpetua" panose="02020502060401020303" pitchFamily="18" charset="0"/>
              </a:rPr>
              <a:t> Mathieu LEFEBVRE                   	                                                                     	</a:t>
            </a:r>
            <a:br>
              <a:rPr lang="fr-FR" altLang="fr-FR" sz="2800" b="1" dirty="0">
                <a:latin typeface="Perpetua" panose="02020502060401020303" pitchFamily="18" charset="0"/>
              </a:rPr>
            </a:br>
            <a:br>
              <a:rPr lang="fr-FR" altLang="fr-FR" sz="2800" b="1" dirty="0">
                <a:latin typeface="Perpetua" panose="02020502060401020303" pitchFamily="18" charset="0"/>
              </a:rPr>
            </a:br>
            <a:br>
              <a:rPr lang="fr-FR" altLang="fr-FR" b="1" dirty="0">
                <a:latin typeface="Perpetua" panose="02020502060401020303" pitchFamily="18" charset="0"/>
              </a:rPr>
            </a:br>
            <a:endParaRPr lang="fr-FR" altLang="fr-FR" dirty="0">
              <a:latin typeface="Calibri Light" panose="020F0302020204030204" pitchFamily="34" charset="0"/>
            </a:endParaRPr>
          </a:p>
        </p:txBody>
      </p:sp>
      <p:sp>
        <p:nvSpPr>
          <p:cNvPr id="6" name="Rectangle 5">
            <a:extLst>
              <a:ext uri="{FF2B5EF4-FFF2-40B4-BE49-F238E27FC236}">
                <a16:creationId xmlns:a16="http://schemas.microsoft.com/office/drawing/2014/main" id="{05B7B392-8561-4F35-A8D7-C9DA99569BEF}"/>
              </a:ext>
            </a:extLst>
          </p:cNvPr>
          <p:cNvSpPr/>
          <p:nvPr/>
        </p:nvSpPr>
        <p:spPr>
          <a:xfrm>
            <a:off x="1365250" y="3206750"/>
            <a:ext cx="8931275" cy="12255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fr-FR" sz="2400" b="1" i="0" dirty="0">
                <a:effectLst/>
                <a:latin typeface="Times New Roman" panose="02020603050405020304" pitchFamily="18" charset="0"/>
                <a:cs typeface="Times New Roman" panose="02020603050405020304" pitchFamily="18" charset="0"/>
              </a:rPr>
              <a:t>Évaluation de l’effet de l’annonce du Brexit sur la croissance économique du Royaume-Uni et l’Allemagne à l’aide de la méthode de différences-différences (Diff-in-Diff)</a:t>
            </a:r>
            <a:endParaRPr lang="fr-FR" sz="2400" b="1" dirty="0">
              <a:latin typeface="Times New Roman" panose="02020603050405020304" pitchFamily="18" charset="0"/>
              <a:cs typeface="Times New Roman" panose="02020603050405020304" pitchFamily="18" charset="0"/>
            </a:endParaRPr>
          </a:p>
        </p:txBody>
      </p:sp>
      <p:cxnSp>
        <p:nvCxnSpPr>
          <p:cNvPr id="8" name="Connecteur droit 7">
            <a:extLst>
              <a:ext uri="{FF2B5EF4-FFF2-40B4-BE49-F238E27FC236}">
                <a16:creationId xmlns:a16="http://schemas.microsoft.com/office/drawing/2014/main" id="{E1149AFA-599A-4BFB-AF9B-E39BEFF21376}"/>
              </a:ext>
            </a:extLst>
          </p:cNvPr>
          <p:cNvCxnSpPr>
            <a:cxnSpLocks/>
          </p:cNvCxnSpPr>
          <p:nvPr/>
        </p:nvCxnSpPr>
        <p:spPr>
          <a:xfrm>
            <a:off x="978317" y="5521721"/>
            <a:ext cx="0" cy="80144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Rectangle : coins arrondis 10">
            <a:extLst>
              <a:ext uri="{FF2B5EF4-FFF2-40B4-BE49-F238E27FC236}">
                <a16:creationId xmlns:a16="http://schemas.microsoft.com/office/drawing/2014/main" id="{4431D53D-9537-4910-A44A-31E0EA2AAFE5}"/>
              </a:ext>
            </a:extLst>
          </p:cNvPr>
          <p:cNvSpPr/>
          <p:nvPr/>
        </p:nvSpPr>
        <p:spPr>
          <a:xfrm>
            <a:off x="843993" y="5309063"/>
            <a:ext cx="2614694" cy="425317"/>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t>Superviser par:</a:t>
            </a:r>
          </a:p>
        </p:txBody>
      </p:sp>
      <p:pic>
        <p:nvPicPr>
          <p:cNvPr id="1026" name="Picture 2">
            <a:extLst>
              <a:ext uri="{FF2B5EF4-FFF2-40B4-BE49-F238E27FC236}">
                <a16:creationId xmlns:a16="http://schemas.microsoft.com/office/drawing/2014/main" id="{E545684D-D849-48E7-9C64-8C21A05A5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3" y="31114"/>
            <a:ext cx="2867025" cy="1104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10E7CB2-1406-49A1-A67A-155E8C70C7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2675" y="31114"/>
            <a:ext cx="2219325" cy="93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769888"/>
      </p:ext>
    </p:extLst>
  </p:cSld>
  <p:clrMapOvr>
    <a:masterClrMapping/>
  </p:clrMapOvr>
  <mc:AlternateContent xmlns:mc="http://schemas.openxmlformats.org/markup-compatibility/2006" xmlns:p15="http://schemas.microsoft.com/office/powerpoint/2012/main">
    <mc:Choice Requires="p15">
      <p:transition spd="slow">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BB42BA-DEA1-4C37-B34E-BC3C5C330C47}"/>
              </a:ext>
            </a:extLst>
          </p:cNvPr>
          <p:cNvSpPr/>
          <p:nvPr/>
        </p:nvSpPr>
        <p:spPr>
          <a:xfrm>
            <a:off x="431800" y="401805"/>
            <a:ext cx="11328400" cy="706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fr-FR" sz="6000" dirty="0">
                <a:ln w="0"/>
                <a:solidFill>
                  <a:srgbClr val="7030A0"/>
                </a:solid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PLAN</a:t>
            </a:r>
            <a:endParaRPr lang="fr-FR" sz="6000" dirty="0">
              <a:solidFill>
                <a:srgbClr val="7030A0"/>
              </a:solid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endParaRPr>
          </a:p>
        </p:txBody>
      </p:sp>
      <p:sp>
        <p:nvSpPr>
          <p:cNvPr id="5124" name="Espace réservé du contenu 2">
            <a:extLst>
              <a:ext uri="{FF2B5EF4-FFF2-40B4-BE49-F238E27FC236}">
                <a16:creationId xmlns:a16="http://schemas.microsoft.com/office/drawing/2014/main" id="{35D767D2-11CE-419D-ABC9-8C33EBBB392E}"/>
              </a:ext>
            </a:extLst>
          </p:cNvPr>
          <p:cNvSpPr txBox="1">
            <a:spLocks noChangeArrowheads="1"/>
          </p:cNvSpPr>
          <p:nvPr/>
        </p:nvSpPr>
        <p:spPr bwMode="auto">
          <a:xfrm>
            <a:off x="662289" y="1108242"/>
            <a:ext cx="9280525" cy="574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50000"/>
              </a:lnSpc>
            </a:pPr>
            <a:r>
              <a:rPr lang="fr-FR" altLang="fr-FR" sz="3600" b="1" dirty="0">
                <a:latin typeface="Perpetua" panose="02020502060401020303" pitchFamily="18" charset="0"/>
              </a:rPr>
              <a:t>Problématique</a:t>
            </a:r>
          </a:p>
          <a:p>
            <a:pPr eaLnBrk="1" hangingPunct="1">
              <a:lnSpc>
                <a:spcPct val="150000"/>
              </a:lnSpc>
            </a:pPr>
            <a:r>
              <a:rPr lang="fr-FR" altLang="fr-FR" sz="3600" b="1" dirty="0">
                <a:latin typeface="Perpetua" panose="02020502060401020303" pitchFamily="18" charset="0"/>
              </a:rPr>
              <a:t>Objectifs</a:t>
            </a:r>
          </a:p>
          <a:p>
            <a:pPr eaLnBrk="1" hangingPunct="1">
              <a:lnSpc>
                <a:spcPct val="150000"/>
              </a:lnSpc>
            </a:pPr>
            <a:r>
              <a:rPr lang="fr-FR" altLang="fr-FR" sz="3600" b="1" dirty="0">
                <a:latin typeface="Perpetua" panose="02020502060401020303" pitchFamily="18" charset="0"/>
              </a:rPr>
              <a:t>Hypothèses </a:t>
            </a:r>
          </a:p>
          <a:p>
            <a:pPr eaLnBrk="1" hangingPunct="1">
              <a:lnSpc>
                <a:spcPct val="150000"/>
              </a:lnSpc>
            </a:pPr>
            <a:r>
              <a:rPr lang="fr-FR" altLang="fr-FR" sz="3600" b="1" dirty="0">
                <a:latin typeface="Perpetua" panose="02020502060401020303" pitchFamily="18" charset="0"/>
              </a:rPr>
              <a:t>Méthodologie</a:t>
            </a:r>
          </a:p>
          <a:p>
            <a:pPr eaLnBrk="1" hangingPunct="1">
              <a:lnSpc>
                <a:spcPct val="150000"/>
              </a:lnSpc>
            </a:pPr>
            <a:r>
              <a:rPr lang="fr-FR" altLang="fr-FR" sz="3600" b="1" dirty="0">
                <a:latin typeface="Perpetua" panose="02020502060401020303" pitchFamily="18" charset="0"/>
              </a:rPr>
              <a:t>Résultats et vérification des hypothèses</a:t>
            </a:r>
          </a:p>
          <a:p>
            <a:pPr eaLnBrk="1" hangingPunct="1">
              <a:lnSpc>
                <a:spcPct val="150000"/>
              </a:lnSpc>
            </a:pPr>
            <a:r>
              <a:rPr lang="fr-FR" altLang="fr-FR" sz="3600" b="1" dirty="0">
                <a:latin typeface="Perpetua" panose="02020502060401020303" pitchFamily="18" charset="0"/>
              </a:rPr>
              <a:t>Préconisations opérationnelles</a:t>
            </a:r>
          </a:p>
          <a:p>
            <a:pPr marL="0" indent="0" eaLnBrk="1" hangingPunct="1">
              <a:buNone/>
            </a:pPr>
            <a:endParaRPr lang="fr-FR" altLang="fr-FR" sz="3600" b="1" dirty="0">
              <a:latin typeface="Perpetua" panose="02020502060401020303" pitchFamily="18" charset="0"/>
            </a:endParaRPr>
          </a:p>
        </p:txBody>
      </p:sp>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802D1D4F-3D0A-4093-88F0-1A0AA8655722}"/>
              </a:ext>
            </a:extLst>
          </p:cNvPr>
          <p:cNvSpPr/>
          <p:nvPr/>
        </p:nvSpPr>
        <p:spPr>
          <a:xfrm>
            <a:off x="0" y="176463"/>
            <a:ext cx="12192000" cy="705853"/>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Problématique (1/3)</a:t>
            </a:r>
            <a:endParaRPr lang="fr-FR" b="1" dirty="0">
              <a:solidFill>
                <a:schemeClr val="bg1"/>
              </a:solidFill>
              <a:latin typeface="Times New Roman" panose="02020603050405020304" pitchFamily="18" charset="0"/>
              <a:cs typeface="Times New Roman" panose="02020603050405020304" pitchFamily="18" charset="0"/>
            </a:endParaRPr>
          </a:p>
        </p:txBody>
      </p:sp>
      <p:sp>
        <p:nvSpPr>
          <p:cNvPr id="3" name="Cadre 2">
            <a:extLst>
              <a:ext uri="{FF2B5EF4-FFF2-40B4-BE49-F238E27FC236}">
                <a16:creationId xmlns:a16="http://schemas.microsoft.com/office/drawing/2014/main" id="{07C40A30-B60D-4916-9845-B61D2D08B135}"/>
              </a:ext>
            </a:extLst>
          </p:cNvPr>
          <p:cNvSpPr/>
          <p:nvPr/>
        </p:nvSpPr>
        <p:spPr>
          <a:xfrm>
            <a:off x="1965158" y="1040733"/>
            <a:ext cx="7588146" cy="705853"/>
          </a:xfrm>
          <a:prstGeom prst="frame">
            <a:avLst/>
          </a:prstGeom>
          <a:noFill/>
          <a:ln>
            <a:solidFill>
              <a:schemeClr val="bg1"/>
            </a:solidFill>
          </a:ln>
          <a:effectLst>
            <a:glow rad="1016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ln w="0"/>
                <a:solidFill>
                  <a:schemeClr val="tx1"/>
                </a:solidFill>
                <a:latin typeface="Times New Roman" panose="02020603050405020304" pitchFamily="18" charset="0"/>
                <a:cs typeface="Times New Roman" panose="02020603050405020304" pitchFamily="18" charset="0"/>
              </a:rPr>
              <a:t>Référendum Britannique Brexit 23 Juin 2016</a:t>
            </a:r>
            <a:endParaRPr lang="fr-FR" b="1" dirty="0"/>
          </a:p>
        </p:txBody>
      </p:sp>
      <p:sp>
        <p:nvSpPr>
          <p:cNvPr id="18" name="Rectangle : en biseau 17">
            <a:extLst>
              <a:ext uri="{FF2B5EF4-FFF2-40B4-BE49-F238E27FC236}">
                <a16:creationId xmlns:a16="http://schemas.microsoft.com/office/drawing/2014/main" id="{E312B84E-68FF-472F-9AAB-EEBEBE46AD6C}"/>
              </a:ext>
            </a:extLst>
          </p:cNvPr>
          <p:cNvSpPr/>
          <p:nvPr/>
        </p:nvSpPr>
        <p:spPr>
          <a:xfrm>
            <a:off x="4924929" y="1955133"/>
            <a:ext cx="7158214" cy="4726404"/>
          </a:xfrm>
          <a:prstGeom prst="bevel">
            <a:avLst>
              <a:gd name="adj" fmla="val 5473"/>
            </a:avLst>
          </a:prstGeom>
          <a:no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buFont typeface="Wingdings" panose="05000000000000000000" pitchFamily="2" charset="2"/>
              <a:buChar char="q"/>
            </a:pP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Marché Unique</a:t>
            </a:r>
          </a:p>
          <a:p>
            <a:pPr marL="457200" indent="-457200">
              <a:lnSpc>
                <a:spcPct val="150000"/>
              </a:lnSpc>
              <a:buFont typeface="Wingdings" panose="05000000000000000000" pitchFamily="2" charset="2"/>
              <a:buChar char="q"/>
            </a:pP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Libre circulation des biens et des services entre les membres UE</a:t>
            </a:r>
          </a:p>
          <a:p>
            <a:pPr marL="457200" indent="-457200">
              <a:lnSpc>
                <a:spcPct val="150000"/>
              </a:lnSpc>
              <a:buFont typeface="Wingdings" panose="05000000000000000000" pitchFamily="2" charset="2"/>
              <a:buChar char="q"/>
            </a:pP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L’Union douanière</a:t>
            </a:r>
          </a:p>
          <a:p>
            <a:pPr marL="457200" indent="-457200">
              <a:lnSpc>
                <a:spcPct val="150000"/>
              </a:lnSpc>
              <a:buFont typeface="Wingdings" panose="05000000000000000000" pitchFamily="2" charset="2"/>
              <a:buChar char="q"/>
            </a:pP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Absence de frontières et implique une politique commerciale extérieure commune</a:t>
            </a:r>
          </a:p>
        </p:txBody>
      </p:sp>
      <p:sp>
        <p:nvSpPr>
          <p:cNvPr id="21" name="Cercle : creux 20">
            <a:extLst>
              <a:ext uri="{FF2B5EF4-FFF2-40B4-BE49-F238E27FC236}">
                <a16:creationId xmlns:a16="http://schemas.microsoft.com/office/drawing/2014/main" id="{FE44F6D6-97D1-46B7-A598-BFF58679C7D3}"/>
              </a:ext>
            </a:extLst>
          </p:cNvPr>
          <p:cNvSpPr/>
          <p:nvPr/>
        </p:nvSpPr>
        <p:spPr>
          <a:xfrm>
            <a:off x="481263" y="3587419"/>
            <a:ext cx="2967789" cy="1523996"/>
          </a:xfrm>
          <a:prstGeom prst="donut">
            <a:avLst>
              <a:gd name="adj" fmla="val 8873"/>
            </a:avLst>
          </a:prstGeom>
          <a:no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Royaume-Uni</a:t>
            </a:r>
          </a:p>
        </p:txBody>
      </p:sp>
      <p:cxnSp>
        <p:nvCxnSpPr>
          <p:cNvPr id="25" name="Connecteur droit avec flèche 24">
            <a:extLst>
              <a:ext uri="{FF2B5EF4-FFF2-40B4-BE49-F238E27FC236}">
                <a16:creationId xmlns:a16="http://schemas.microsoft.com/office/drawing/2014/main" id="{C16FF352-EA62-4017-9639-83E2DEFFB328}"/>
              </a:ext>
            </a:extLst>
          </p:cNvPr>
          <p:cNvCxnSpPr>
            <a:cxnSpLocks/>
          </p:cNvCxnSpPr>
          <p:nvPr/>
        </p:nvCxnSpPr>
        <p:spPr>
          <a:xfrm>
            <a:off x="3449053" y="4397712"/>
            <a:ext cx="14758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788688"/>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250" fill="hold"/>
                                        <p:tgtEl>
                                          <p:spTgt spid="25"/>
                                        </p:tgtEl>
                                        <p:attrNameLst>
                                          <p:attrName>ppt_x</p:attrName>
                                        </p:attrNameLst>
                                      </p:cBhvr>
                                      <p:tavLst>
                                        <p:tav tm="0">
                                          <p:val>
                                            <p:strVal val="#ppt_x"/>
                                          </p:val>
                                        </p:tav>
                                        <p:tav tm="100000">
                                          <p:val>
                                            <p:strVal val="#ppt_x"/>
                                          </p:val>
                                        </p:tav>
                                      </p:tavLst>
                                    </p:anim>
                                    <p:anim calcmode="lin" valueType="num">
                                      <p:cBhvr additive="base">
                                        <p:cTn id="13" dur="250" fill="hold"/>
                                        <p:tgtEl>
                                          <p:spTgt spid="2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250" fill="hold"/>
                                        <p:tgtEl>
                                          <p:spTgt spid="18"/>
                                        </p:tgtEl>
                                        <p:attrNameLst>
                                          <p:attrName>ppt_x</p:attrName>
                                        </p:attrNameLst>
                                      </p:cBhvr>
                                      <p:tavLst>
                                        <p:tav tm="0">
                                          <p:val>
                                            <p:strVal val="#ppt_x"/>
                                          </p:val>
                                        </p:tav>
                                        <p:tav tm="100000">
                                          <p:val>
                                            <p:strVal val="#ppt_x"/>
                                          </p:val>
                                        </p:tav>
                                      </p:tavLst>
                                    </p:anim>
                                    <p:anim calcmode="lin" valueType="num">
                                      <p:cBhvr additive="base">
                                        <p:cTn id="17"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dre 1">
            <a:extLst>
              <a:ext uri="{FF2B5EF4-FFF2-40B4-BE49-F238E27FC236}">
                <a16:creationId xmlns:a16="http://schemas.microsoft.com/office/drawing/2014/main" id="{1116DCBA-8669-432C-929D-CC38726B6F1F}"/>
              </a:ext>
            </a:extLst>
          </p:cNvPr>
          <p:cNvSpPr/>
          <p:nvPr/>
        </p:nvSpPr>
        <p:spPr>
          <a:xfrm>
            <a:off x="481262" y="3532272"/>
            <a:ext cx="2614863" cy="1074821"/>
          </a:xfrm>
          <a:prstGeom prst="frame">
            <a:avLst/>
          </a:prstGeom>
          <a:no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ln w="0"/>
                <a:solidFill>
                  <a:schemeClr val="tx1"/>
                </a:solidFill>
                <a:latin typeface="Times New Roman" panose="02020603050405020304" pitchFamily="18" charset="0"/>
                <a:cs typeface="Times New Roman" panose="02020603050405020304" pitchFamily="18" charset="0"/>
              </a:rPr>
              <a:t>Royaume-Uni</a:t>
            </a:r>
            <a:endParaRPr lang="fr-FR" sz="2800" b="1" dirty="0">
              <a:latin typeface="Times New Roman" panose="02020603050405020304" pitchFamily="18" charset="0"/>
              <a:cs typeface="Times New Roman" panose="02020603050405020304" pitchFamily="18" charset="0"/>
            </a:endParaRPr>
          </a:p>
        </p:txBody>
      </p:sp>
      <p:sp>
        <p:nvSpPr>
          <p:cNvPr id="3" name="Cadre 2">
            <a:extLst>
              <a:ext uri="{FF2B5EF4-FFF2-40B4-BE49-F238E27FC236}">
                <a16:creationId xmlns:a16="http://schemas.microsoft.com/office/drawing/2014/main" id="{B32F2692-259E-4806-B646-FC98DA96CD27}"/>
              </a:ext>
            </a:extLst>
          </p:cNvPr>
          <p:cNvSpPr/>
          <p:nvPr/>
        </p:nvSpPr>
        <p:spPr>
          <a:xfrm>
            <a:off x="4940968" y="1605213"/>
            <a:ext cx="6274470" cy="1074821"/>
          </a:xfrm>
          <a:prstGeom prst="frame">
            <a:avLst/>
          </a:prstGeom>
          <a:no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n w="0"/>
                <a:solidFill>
                  <a:schemeClr val="tx1"/>
                </a:solidFill>
              </a:rPr>
              <a:t>Ouverture des marchés financiers</a:t>
            </a:r>
          </a:p>
        </p:txBody>
      </p:sp>
      <p:sp>
        <p:nvSpPr>
          <p:cNvPr id="5" name="Cadre 4">
            <a:extLst>
              <a:ext uri="{FF2B5EF4-FFF2-40B4-BE49-F238E27FC236}">
                <a16:creationId xmlns:a16="http://schemas.microsoft.com/office/drawing/2014/main" id="{93CB601F-7BCA-4585-92D8-26780FC8F23D}"/>
              </a:ext>
            </a:extLst>
          </p:cNvPr>
          <p:cNvSpPr/>
          <p:nvPr/>
        </p:nvSpPr>
        <p:spPr>
          <a:xfrm>
            <a:off x="4959017" y="5505454"/>
            <a:ext cx="6256421" cy="1074821"/>
          </a:xfrm>
          <a:prstGeom prst="frame">
            <a:avLst/>
          </a:prstGeom>
          <a:no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n w="0"/>
                <a:solidFill>
                  <a:schemeClr val="tx1"/>
                </a:solidFill>
              </a:rPr>
              <a:t>…</a:t>
            </a:r>
          </a:p>
        </p:txBody>
      </p:sp>
      <p:sp>
        <p:nvSpPr>
          <p:cNvPr id="7" name="Cadre 6">
            <a:extLst>
              <a:ext uri="{FF2B5EF4-FFF2-40B4-BE49-F238E27FC236}">
                <a16:creationId xmlns:a16="http://schemas.microsoft.com/office/drawing/2014/main" id="{3BD22ABF-554C-4DFA-9062-70DDF613238C}"/>
              </a:ext>
            </a:extLst>
          </p:cNvPr>
          <p:cNvSpPr/>
          <p:nvPr/>
        </p:nvSpPr>
        <p:spPr>
          <a:xfrm>
            <a:off x="4940967" y="3217445"/>
            <a:ext cx="6256421" cy="1750599"/>
          </a:xfrm>
          <a:prstGeom prst="frame">
            <a:avLst/>
          </a:prstGeom>
          <a:noFill/>
          <a:ln>
            <a:solidFill>
              <a:schemeClr val="bg1"/>
            </a:solidFill>
          </a:ln>
          <a:effectLst>
            <a:glow rad="63500">
              <a:schemeClr val="accent3">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n w="0"/>
                <a:solidFill>
                  <a:schemeClr val="tx1"/>
                </a:solidFill>
              </a:rPr>
              <a:t>Dépréciation de la livre sterling vis-à-vis des principales monnaies (euro,</a:t>
            </a:r>
          </a:p>
          <a:p>
            <a:pPr algn="ctr"/>
            <a:r>
              <a:rPr lang="fr-FR" sz="2800" dirty="0">
                <a:ln w="0"/>
                <a:solidFill>
                  <a:schemeClr val="tx1"/>
                </a:solidFill>
              </a:rPr>
              <a:t>dollar, yen, . . . )</a:t>
            </a:r>
          </a:p>
        </p:txBody>
      </p:sp>
      <p:cxnSp>
        <p:nvCxnSpPr>
          <p:cNvPr id="9" name="Connecteur droit avec flèche 8">
            <a:extLst>
              <a:ext uri="{FF2B5EF4-FFF2-40B4-BE49-F238E27FC236}">
                <a16:creationId xmlns:a16="http://schemas.microsoft.com/office/drawing/2014/main" id="{22D98552-1E76-4239-AA46-B9E659B027A9}"/>
              </a:ext>
            </a:extLst>
          </p:cNvPr>
          <p:cNvCxnSpPr/>
          <p:nvPr/>
        </p:nvCxnSpPr>
        <p:spPr>
          <a:xfrm flipV="1">
            <a:off x="3096125" y="2142624"/>
            <a:ext cx="1844843" cy="192705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954002B7-74C3-4F5D-83AE-69DB361D2AF2}"/>
              </a:ext>
            </a:extLst>
          </p:cNvPr>
          <p:cNvCxnSpPr>
            <a:cxnSpLocks/>
          </p:cNvCxnSpPr>
          <p:nvPr/>
        </p:nvCxnSpPr>
        <p:spPr>
          <a:xfrm>
            <a:off x="3096125" y="4069683"/>
            <a:ext cx="1862892" cy="461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9D7248DD-3484-4660-B934-BEFD8A64183E}"/>
              </a:ext>
            </a:extLst>
          </p:cNvPr>
          <p:cNvCxnSpPr/>
          <p:nvPr/>
        </p:nvCxnSpPr>
        <p:spPr>
          <a:xfrm>
            <a:off x="3096125" y="4069683"/>
            <a:ext cx="1862892" cy="19731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9" name="Rectangle : coins arrondis 28">
            <a:extLst>
              <a:ext uri="{FF2B5EF4-FFF2-40B4-BE49-F238E27FC236}">
                <a16:creationId xmlns:a16="http://schemas.microsoft.com/office/drawing/2014/main" id="{1E6E3186-F71B-494A-B183-3C3883A63B3F}"/>
              </a:ext>
            </a:extLst>
          </p:cNvPr>
          <p:cNvSpPr/>
          <p:nvPr/>
        </p:nvSpPr>
        <p:spPr>
          <a:xfrm>
            <a:off x="0" y="176463"/>
            <a:ext cx="12192000" cy="705853"/>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Problématique (2/3)</a:t>
            </a:r>
            <a:endParaRPr lang="fr-FR"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738023"/>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anim calcmode="lin" valueType="num">
                                      <p:cBhvr>
                                        <p:cTn id="8" dur="250" fill="hold"/>
                                        <p:tgtEl>
                                          <p:spTgt spid="9"/>
                                        </p:tgtEl>
                                        <p:attrNameLst>
                                          <p:attrName>ppt_x</p:attrName>
                                        </p:attrNameLst>
                                      </p:cBhvr>
                                      <p:tavLst>
                                        <p:tav tm="0">
                                          <p:val>
                                            <p:strVal val="#ppt_x"/>
                                          </p:val>
                                        </p:tav>
                                        <p:tav tm="100000">
                                          <p:val>
                                            <p:strVal val="#ppt_x"/>
                                          </p:val>
                                        </p:tav>
                                      </p:tavLst>
                                    </p:anim>
                                    <p:anim calcmode="lin" valueType="num">
                                      <p:cBhvr>
                                        <p:cTn id="9" dur="25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50"/>
                                        <p:tgtEl>
                                          <p:spTgt spid="3"/>
                                        </p:tgtEl>
                                      </p:cBhvr>
                                    </p:animEffect>
                                    <p:anim calcmode="lin" valueType="num">
                                      <p:cBhvr>
                                        <p:cTn id="13" dur="250" fill="hold"/>
                                        <p:tgtEl>
                                          <p:spTgt spid="3"/>
                                        </p:tgtEl>
                                        <p:attrNameLst>
                                          <p:attrName>ppt_x</p:attrName>
                                        </p:attrNameLst>
                                      </p:cBhvr>
                                      <p:tavLst>
                                        <p:tav tm="0">
                                          <p:val>
                                            <p:strVal val="#ppt_x"/>
                                          </p:val>
                                        </p:tav>
                                        <p:tav tm="100000">
                                          <p:val>
                                            <p:strVal val="#ppt_x"/>
                                          </p:val>
                                        </p:tav>
                                      </p:tavLst>
                                    </p:anim>
                                    <p:anim calcmode="lin" valueType="num">
                                      <p:cBhvr>
                                        <p:cTn id="14" dur="2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250"/>
                                        <p:tgtEl>
                                          <p:spTgt spid="7"/>
                                        </p:tgtEl>
                                      </p:cBhvr>
                                    </p:animEffect>
                                    <p:anim calcmode="lin" valueType="num">
                                      <p:cBhvr>
                                        <p:cTn id="25" dur="250" fill="hold"/>
                                        <p:tgtEl>
                                          <p:spTgt spid="7"/>
                                        </p:tgtEl>
                                        <p:attrNameLst>
                                          <p:attrName>ppt_x</p:attrName>
                                        </p:attrNameLst>
                                      </p:cBhvr>
                                      <p:tavLst>
                                        <p:tav tm="0">
                                          <p:val>
                                            <p:strVal val="#ppt_x"/>
                                          </p:val>
                                        </p:tav>
                                        <p:tav tm="100000">
                                          <p:val>
                                            <p:strVal val="#ppt_x"/>
                                          </p:val>
                                        </p:tav>
                                      </p:tavLst>
                                    </p:anim>
                                    <p:anim calcmode="lin" valueType="num">
                                      <p:cBhvr>
                                        <p:cTn id="26" dur="2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50"/>
                                        <p:tgtEl>
                                          <p:spTgt spid="13"/>
                                        </p:tgtEl>
                                      </p:cBhvr>
                                    </p:animEffect>
                                    <p:anim calcmode="lin" valueType="num">
                                      <p:cBhvr>
                                        <p:cTn id="32" dur="250" fill="hold"/>
                                        <p:tgtEl>
                                          <p:spTgt spid="13"/>
                                        </p:tgtEl>
                                        <p:attrNameLst>
                                          <p:attrName>ppt_x</p:attrName>
                                        </p:attrNameLst>
                                      </p:cBhvr>
                                      <p:tavLst>
                                        <p:tav tm="0">
                                          <p:val>
                                            <p:strVal val="#ppt_x"/>
                                          </p:val>
                                        </p:tav>
                                        <p:tav tm="100000">
                                          <p:val>
                                            <p:strVal val="#ppt_x"/>
                                          </p:val>
                                        </p:tav>
                                      </p:tavLst>
                                    </p:anim>
                                    <p:anim calcmode="lin" valueType="num">
                                      <p:cBhvr>
                                        <p:cTn id="33" dur="250" fill="hold"/>
                                        <p:tgtEl>
                                          <p:spTgt spid="1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250"/>
                                        <p:tgtEl>
                                          <p:spTgt spid="5"/>
                                        </p:tgtEl>
                                      </p:cBhvr>
                                    </p:animEffect>
                                    <p:anim calcmode="lin" valueType="num">
                                      <p:cBhvr>
                                        <p:cTn id="37" dur="250" fill="hold"/>
                                        <p:tgtEl>
                                          <p:spTgt spid="5"/>
                                        </p:tgtEl>
                                        <p:attrNameLst>
                                          <p:attrName>ppt_x</p:attrName>
                                        </p:attrNameLst>
                                      </p:cBhvr>
                                      <p:tavLst>
                                        <p:tav tm="0">
                                          <p:val>
                                            <p:strVal val="#ppt_x"/>
                                          </p:val>
                                        </p:tav>
                                        <p:tav tm="100000">
                                          <p:val>
                                            <p:strVal val="#ppt_x"/>
                                          </p:val>
                                        </p:tav>
                                      </p:tavLst>
                                    </p:anim>
                                    <p:anim calcmode="lin" valueType="num">
                                      <p:cBhvr>
                                        <p:cTn id="38"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du contenu 5">
            <a:extLst>
              <a:ext uri="{FF2B5EF4-FFF2-40B4-BE49-F238E27FC236}">
                <a16:creationId xmlns:a16="http://schemas.microsoft.com/office/drawing/2014/main" id="{18556359-9757-4BB6-9391-42BA585FD7B6}"/>
              </a:ext>
            </a:extLst>
          </p:cNvPr>
          <p:cNvPicPr>
            <a:picLocks noChangeAspect="1"/>
          </p:cNvPicPr>
          <p:nvPr/>
        </p:nvPicPr>
        <p:blipFill>
          <a:blip r:embed="rId3" cstate="print"/>
          <a:stretch>
            <a:fillRect/>
          </a:stretch>
        </p:blipFill>
        <p:spPr>
          <a:xfrm>
            <a:off x="8451272" y="1283984"/>
            <a:ext cx="3740728" cy="5042501"/>
          </a:xfrm>
          <a:prstGeom prst="rect">
            <a:avLst/>
          </a:prstGeom>
          <a:noFill/>
          <a:scene3d>
            <a:camera prst="perspectiveContrastingLeftFacing"/>
            <a:lightRig rig="threePt" dir="t"/>
          </a:scene3d>
        </p:spPr>
      </p:pic>
      <p:sp>
        <p:nvSpPr>
          <p:cNvPr id="2" name="Rectangle 1">
            <a:extLst>
              <a:ext uri="{FF2B5EF4-FFF2-40B4-BE49-F238E27FC236}">
                <a16:creationId xmlns:a16="http://schemas.microsoft.com/office/drawing/2014/main" id="{97299320-6A8A-47AE-89C4-CFDCA6B14C7F}"/>
              </a:ext>
            </a:extLst>
          </p:cNvPr>
          <p:cNvSpPr/>
          <p:nvPr/>
        </p:nvSpPr>
        <p:spPr>
          <a:xfrm>
            <a:off x="178378" y="2928934"/>
            <a:ext cx="9029700" cy="2057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3200" b="1"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Quel est l’impact de l’a</a:t>
            </a:r>
            <a:r>
              <a:rPr lang="fr-FR" sz="32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nnonce du référendum britannique </a:t>
            </a:r>
            <a:r>
              <a:rPr lang="fr-FR" sz="3200" b="1"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sur la croissance économique du Royaume-Uni et de l’Allemagne</a:t>
            </a:r>
            <a:r>
              <a:rPr lang="fr-FR" sz="3200" b="1" dirty="0">
                <a:ln w="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p>
        </p:txBody>
      </p:sp>
      <p:sp>
        <p:nvSpPr>
          <p:cNvPr id="6" name="Rectangle : coins arrondis 5">
            <a:extLst>
              <a:ext uri="{FF2B5EF4-FFF2-40B4-BE49-F238E27FC236}">
                <a16:creationId xmlns:a16="http://schemas.microsoft.com/office/drawing/2014/main" id="{07495875-81A5-4783-88B0-4E9755DCFF23}"/>
              </a:ext>
            </a:extLst>
          </p:cNvPr>
          <p:cNvSpPr/>
          <p:nvPr/>
        </p:nvSpPr>
        <p:spPr>
          <a:xfrm>
            <a:off x="0" y="176463"/>
            <a:ext cx="12192000" cy="705853"/>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Problématique (3/3)</a:t>
            </a:r>
            <a:endParaRPr lang="fr-FR"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363468"/>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20514C-5562-4A6B-8959-A8E508CB4758}"/>
              </a:ext>
            </a:extLst>
          </p:cNvPr>
          <p:cNvSpPr/>
          <p:nvPr/>
        </p:nvSpPr>
        <p:spPr>
          <a:xfrm>
            <a:off x="0" y="133350"/>
            <a:ext cx="12192000" cy="6667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Objectifs</a:t>
            </a:r>
            <a:r>
              <a:rPr lang="fr-FR" sz="3800" b="1" dirty="0">
                <a:ln w="0"/>
                <a:solidFill>
                  <a:schemeClr val="bg1"/>
                </a:solidFill>
              </a:rPr>
              <a:t> </a:t>
            </a:r>
          </a:p>
        </p:txBody>
      </p:sp>
      <p:sp>
        <p:nvSpPr>
          <p:cNvPr id="3" name="Rectangle : en biseau 2">
            <a:extLst>
              <a:ext uri="{FF2B5EF4-FFF2-40B4-BE49-F238E27FC236}">
                <a16:creationId xmlns:a16="http://schemas.microsoft.com/office/drawing/2014/main" id="{0A497AC3-8B0B-4860-8EAB-B419D74FE3BE}"/>
              </a:ext>
            </a:extLst>
          </p:cNvPr>
          <p:cNvSpPr/>
          <p:nvPr/>
        </p:nvSpPr>
        <p:spPr>
          <a:xfrm>
            <a:off x="1295400" y="881610"/>
            <a:ext cx="10001250" cy="1143000"/>
          </a:xfrm>
          <a:prstGeom prst="bevel">
            <a:avLst/>
          </a:prstGeom>
          <a:noFill/>
          <a:ln>
            <a:solidFill>
              <a:schemeClr val="bg1"/>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1"/>
                </a:solidFill>
              </a:rPr>
              <a:t>Evaluer l’impact de l’annonce du référendum britannique sur la croissance économique du Royaume-Uni et de l’Allemagne?</a:t>
            </a:r>
          </a:p>
        </p:txBody>
      </p:sp>
      <p:sp>
        <p:nvSpPr>
          <p:cNvPr id="7" name="Rectangle 6">
            <a:extLst>
              <a:ext uri="{FF2B5EF4-FFF2-40B4-BE49-F238E27FC236}">
                <a16:creationId xmlns:a16="http://schemas.microsoft.com/office/drawing/2014/main" id="{F4660618-9699-4657-B05F-9D4DAB1E4CC2}"/>
              </a:ext>
            </a:extLst>
          </p:cNvPr>
          <p:cNvSpPr/>
          <p:nvPr/>
        </p:nvSpPr>
        <p:spPr>
          <a:xfrm>
            <a:off x="1295400" y="2286000"/>
            <a:ext cx="10306050" cy="1238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600" dirty="0">
                <a:ln w="0"/>
                <a:solidFill>
                  <a:schemeClr val="tx1"/>
                </a:solidFill>
                <a:latin typeface="Times New Roman" panose="02020603050405020304" pitchFamily="18" charset="0"/>
                <a:cs typeface="Times New Roman" panose="02020603050405020304" pitchFamily="18" charset="0"/>
              </a:rPr>
              <a:t>Vérifier si les deux groupes avaient une tendance commune avant l’annonce du référendum britannique pour valider l’hypothèse de tendance commune.</a:t>
            </a:r>
            <a:endParaRPr lang="fr-FR" sz="2600" dirty="0">
              <a:ln w="0"/>
              <a:solidFill>
                <a:schemeClr val="tx1"/>
              </a:solidFill>
            </a:endParaRPr>
          </a:p>
        </p:txBody>
      </p:sp>
      <p:sp>
        <p:nvSpPr>
          <p:cNvPr id="9" name="Rectangle 8">
            <a:extLst>
              <a:ext uri="{FF2B5EF4-FFF2-40B4-BE49-F238E27FC236}">
                <a16:creationId xmlns:a16="http://schemas.microsoft.com/office/drawing/2014/main" id="{A727E05D-2FD9-46E2-A87D-9E7275B9212D}"/>
              </a:ext>
            </a:extLst>
          </p:cNvPr>
          <p:cNvSpPr/>
          <p:nvPr/>
        </p:nvSpPr>
        <p:spPr>
          <a:xfrm>
            <a:off x="1295400" y="3589855"/>
            <a:ext cx="10306050" cy="1238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600" dirty="0">
                <a:ln w="0"/>
                <a:solidFill>
                  <a:schemeClr val="tx1"/>
                </a:solidFill>
                <a:latin typeface="Times New Roman" panose="02020603050405020304" pitchFamily="18" charset="0"/>
                <a:cs typeface="Times New Roman" panose="02020603050405020304" pitchFamily="18" charset="0"/>
              </a:rPr>
              <a:t>Évaluer l’impact de l’annonce du référendum britannique sur la croissance économique des deux groupes en utilisant la méthode de Diff-in-Diff.</a:t>
            </a:r>
          </a:p>
        </p:txBody>
      </p:sp>
      <p:sp>
        <p:nvSpPr>
          <p:cNvPr id="11" name="Rectangle 10">
            <a:extLst>
              <a:ext uri="{FF2B5EF4-FFF2-40B4-BE49-F238E27FC236}">
                <a16:creationId xmlns:a16="http://schemas.microsoft.com/office/drawing/2014/main" id="{DE85BA63-2086-40DC-BA97-891165A0EB48}"/>
              </a:ext>
            </a:extLst>
          </p:cNvPr>
          <p:cNvSpPr/>
          <p:nvPr/>
        </p:nvSpPr>
        <p:spPr>
          <a:xfrm>
            <a:off x="1295400" y="5115697"/>
            <a:ext cx="10306050" cy="1277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600" dirty="0">
                <a:ln w="0"/>
                <a:solidFill>
                  <a:schemeClr val="tx1"/>
                </a:solidFill>
                <a:latin typeface="Times New Roman" panose="02020603050405020304" pitchFamily="18" charset="0"/>
                <a:cs typeface="Times New Roman" panose="02020603050405020304" pitchFamily="18" charset="0"/>
              </a:rPr>
              <a:t>Estimer l’effet de la population active sur la croissance économique des deux groupes.</a:t>
            </a:r>
          </a:p>
        </p:txBody>
      </p:sp>
      <p:grpSp>
        <p:nvGrpSpPr>
          <p:cNvPr id="20" name="Shape 223">
            <a:extLst>
              <a:ext uri="{FF2B5EF4-FFF2-40B4-BE49-F238E27FC236}">
                <a16:creationId xmlns:a16="http://schemas.microsoft.com/office/drawing/2014/main" id="{29BE9BE8-6B79-473F-8725-644069F86C12}"/>
              </a:ext>
            </a:extLst>
          </p:cNvPr>
          <p:cNvGrpSpPr/>
          <p:nvPr/>
        </p:nvGrpSpPr>
        <p:grpSpPr>
          <a:xfrm>
            <a:off x="800100" y="2694475"/>
            <a:ext cx="310380" cy="325429"/>
            <a:chOff x="5961125" y="1623900"/>
            <a:chExt cx="427450" cy="448175"/>
          </a:xfrm>
        </p:grpSpPr>
        <p:sp>
          <p:nvSpPr>
            <p:cNvPr id="13" name="Shape 224">
              <a:extLst>
                <a:ext uri="{FF2B5EF4-FFF2-40B4-BE49-F238E27FC236}">
                  <a16:creationId xmlns:a16="http://schemas.microsoft.com/office/drawing/2014/main" id="{B750AD00-6ABA-47D4-91B8-67F10F369831}"/>
                </a:ext>
              </a:extLst>
            </p:cNvPr>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225">
              <a:extLst>
                <a:ext uri="{FF2B5EF4-FFF2-40B4-BE49-F238E27FC236}">
                  <a16:creationId xmlns:a16="http://schemas.microsoft.com/office/drawing/2014/main" id="{1DE65A96-CA1D-4D3F-AF90-CECFB4BC1DAB}"/>
                </a:ext>
              </a:extLst>
            </p:cNvPr>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226">
              <a:extLst>
                <a:ext uri="{FF2B5EF4-FFF2-40B4-BE49-F238E27FC236}">
                  <a16:creationId xmlns:a16="http://schemas.microsoft.com/office/drawing/2014/main" id="{7D44E438-9A32-4181-AAF2-DC000395BCBE}"/>
                </a:ext>
              </a:extLst>
            </p:cNvPr>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227">
              <a:extLst>
                <a:ext uri="{FF2B5EF4-FFF2-40B4-BE49-F238E27FC236}">
                  <a16:creationId xmlns:a16="http://schemas.microsoft.com/office/drawing/2014/main" id="{665CA6BE-DB7F-4C5A-AE7F-47959F126AA7}"/>
                </a:ext>
              </a:extLst>
            </p:cNvPr>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228">
              <a:extLst>
                <a:ext uri="{FF2B5EF4-FFF2-40B4-BE49-F238E27FC236}">
                  <a16:creationId xmlns:a16="http://schemas.microsoft.com/office/drawing/2014/main" id="{F0635FD4-27A6-4A13-B7DD-BE93327BC5CB}"/>
                </a:ext>
              </a:extLst>
            </p:cNvPr>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229">
              <a:extLst>
                <a:ext uri="{FF2B5EF4-FFF2-40B4-BE49-F238E27FC236}">
                  <a16:creationId xmlns:a16="http://schemas.microsoft.com/office/drawing/2014/main" id="{5722C9FF-9B10-4232-8C1E-802E1A9C71FB}"/>
                </a:ext>
              </a:extLst>
            </p:cNvPr>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230">
              <a:extLst>
                <a:ext uri="{FF2B5EF4-FFF2-40B4-BE49-F238E27FC236}">
                  <a16:creationId xmlns:a16="http://schemas.microsoft.com/office/drawing/2014/main" id="{23AE2F63-9E13-4479-B811-E773E31DD2E7}"/>
                </a:ext>
              </a:extLst>
            </p:cNvPr>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9" name="Shape 223">
            <a:extLst>
              <a:ext uri="{FF2B5EF4-FFF2-40B4-BE49-F238E27FC236}">
                <a16:creationId xmlns:a16="http://schemas.microsoft.com/office/drawing/2014/main" id="{EC574D84-114D-4E95-A58B-8173C1CB7714}"/>
              </a:ext>
            </a:extLst>
          </p:cNvPr>
          <p:cNvGrpSpPr/>
          <p:nvPr/>
        </p:nvGrpSpPr>
        <p:grpSpPr>
          <a:xfrm>
            <a:off x="812480" y="4032343"/>
            <a:ext cx="310380" cy="325429"/>
            <a:chOff x="5961125" y="1623900"/>
            <a:chExt cx="427450" cy="448175"/>
          </a:xfrm>
          <a:solidFill>
            <a:srgbClr val="7030A0"/>
          </a:solidFill>
        </p:grpSpPr>
        <p:sp>
          <p:nvSpPr>
            <p:cNvPr id="22" name="Shape 224">
              <a:extLst>
                <a:ext uri="{FF2B5EF4-FFF2-40B4-BE49-F238E27FC236}">
                  <a16:creationId xmlns:a16="http://schemas.microsoft.com/office/drawing/2014/main" id="{C95FA6FD-0320-47F3-8AD0-E99F75F27394}"/>
                </a:ext>
              </a:extLst>
            </p:cNvPr>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25">
              <a:extLst>
                <a:ext uri="{FF2B5EF4-FFF2-40B4-BE49-F238E27FC236}">
                  <a16:creationId xmlns:a16="http://schemas.microsoft.com/office/drawing/2014/main" id="{CB53F412-75A8-4187-841B-5D21CEDC09B8}"/>
                </a:ext>
              </a:extLst>
            </p:cNvPr>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26">
              <a:extLst>
                <a:ext uri="{FF2B5EF4-FFF2-40B4-BE49-F238E27FC236}">
                  <a16:creationId xmlns:a16="http://schemas.microsoft.com/office/drawing/2014/main" id="{746A996E-D6E8-47A4-85DE-9813340E511A}"/>
                </a:ext>
              </a:extLst>
            </p:cNvPr>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27">
              <a:extLst>
                <a:ext uri="{FF2B5EF4-FFF2-40B4-BE49-F238E27FC236}">
                  <a16:creationId xmlns:a16="http://schemas.microsoft.com/office/drawing/2014/main" id="{BDCEF641-C415-4257-96E2-10836F174B49}"/>
                </a:ext>
              </a:extLst>
            </p:cNvPr>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28">
              <a:extLst>
                <a:ext uri="{FF2B5EF4-FFF2-40B4-BE49-F238E27FC236}">
                  <a16:creationId xmlns:a16="http://schemas.microsoft.com/office/drawing/2014/main" id="{88821F38-1D25-4352-B081-1753650C1423}"/>
                </a:ext>
              </a:extLst>
            </p:cNvPr>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29">
              <a:extLst>
                <a:ext uri="{FF2B5EF4-FFF2-40B4-BE49-F238E27FC236}">
                  <a16:creationId xmlns:a16="http://schemas.microsoft.com/office/drawing/2014/main" id="{B137D421-4BF0-43DF-9302-3599C3CBB7FD}"/>
                </a:ext>
              </a:extLst>
            </p:cNvPr>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30">
              <a:extLst>
                <a:ext uri="{FF2B5EF4-FFF2-40B4-BE49-F238E27FC236}">
                  <a16:creationId xmlns:a16="http://schemas.microsoft.com/office/drawing/2014/main" id="{71E98A71-C062-435A-B22E-3634751F198B}"/>
                </a:ext>
              </a:extLst>
            </p:cNvPr>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grp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8" name="Shape 223">
            <a:extLst>
              <a:ext uri="{FF2B5EF4-FFF2-40B4-BE49-F238E27FC236}">
                <a16:creationId xmlns:a16="http://schemas.microsoft.com/office/drawing/2014/main" id="{1A450D92-E8A6-4AF1-B2B4-6591ADDB99B1}"/>
              </a:ext>
            </a:extLst>
          </p:cNvPr>
          <p:cNvGrpSpPr/>
          <p:nvPr/>
        </p:nvGrpSpPr>
        <p:grpSpPr>
          <a:xfrm>
            <a:off x="800924" y="5566518"/>
            <a:ext cx="310380" cy="325429"/>
            <a:chOff x="5961125" y="1623900"/>
            <a:chExt cx="427450" cy="448175"/>
          </a:xfrm>
        </p:grpSpPr>
        <p:sp>
          <p:nvSpPr>
            <p:cNvPr id="31" name="Shape 224">
              <a:extLst>
                <a:ext uri="{FF2B5EF4-FFF2-40B4-BE49-F238E27FC236}">
                  <a16:creationId xmlns:a16="http://schemas.microsoft.com/office/drawing/2014/main" id="{E4CE8445-C498-4E53-BF1B-7E072812F79E}"/>
                </a:ext>
              </a:extLst>
            </p:cNvPr>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225">
              <a:extLst>
                <a:ext uri="{FF2B5EF4-FFF2-40B4-BE49-F238E27FC236}">
                  <a16:creationId xmlns:a16="http://schemas.microsoft.com/office/drawing/2014/main" id="{D706F0A9-650D-488B-A55A-1B757FE6103E}"/>
                </a:ext>
              </a:extLst>
            </p:cNvPr>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226">
              <a:extLst>
                <a:ext uri="{FF2B5EF4-FFF2-40B4-BE49-F238E27FC236}">
                  <a16:creationId xmlns:a16="http://schemas.microsoft.com/office/drawing/2014/main" id="{91F204B8-491A-4992-B1BA-F0212A8608D8}"/>
                </a:ext>
              </a:extLst>
            </p:cNvPr>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227">
              <a:extLst>
                <a:ext uri="{FF2B5EF4-FFF2-40B4-BE49-F238E27FC236}">
                  <a16:creationId xmlns:a16="http://schemas.microsoft.com/office/drawing/2014/main" id="{78FF376D-7B3B-4A9E-8AC8-18590ACCC91F}"/>
                </a:ext>
              </a:extLst>
            </p:cNvPr>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228">
              <a:extLst>
                <a:ext uri="{FF2B5EF4-FFF2-40B4-BE49-F238E27FC236}">
                  <a16:creationId xmlns:a16="http://schemas.microsoft.com/office/drawing/2014/main" id="{2ADE459F-7D2C-4239-A3C0-0FCD21638D24}"/>
                </a:ext>
              </a:extLst>
            </p:cNvPr>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229">
              <a:extLst>
                <a:ext uri="{FF2B5EF4-FFF2-40B4-BE49-F238E27FC236}">
                  <a16:creationId xmlns:a16="http://schemas.microsoft.com/office/drawing/2014/main" id="{CF4FA651-D52C-4EAA-A081-D2EF0EA1EA69}"/>
                </a:ext>
              </a:extLst>
            </p:cNvPr>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230">
              <a:extLst>
                <a:ext uri="{FF2B5EF4-FFF2-40B4-BE49-F238E27FC236}">
                  <a16:creationId xmlns:a16="http://schemas.microsoft.com/office/drawing/2014/main" id="{3F22DD1D-9461-40BC-927A-76F62D4CD0E6}"/>
                </a:ext>
              </a:extLst>
            </p:cNvPr>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91583227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20E443-4C03-4D86-9ABB-C215F932C14E}"/>
              </a:ext>
            </a:extLst>
          </p:cNvPr>
          <p:cNvSpPr/>
          <p:nvPr/>
        </p:nvSpPr>
        <p:spPr>
          <a:xfrm>
            <a:off x="0" y="133350"/>
            <a:ext cx="12192000" cy="8953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ln w="0"/>
                <a:solidFill>
                  <a:schemeClr val="bg1"/>
                </a:solidFill>
                <a:effectLst>
                  <a:outerShdw blurRad="38100" dist="19050" dir="2700000" algn="tl" rotWithShape="0">
                    <a:schemeClr val="dk1">
                      <a:alpha val="40000"/>
                    </a:schemeClr>
                  </a:outerShdw>
                </a:effectLst>
              </a:rPr>
              <a:t>Hypothèses</a:t>
            </a:r>
          </a:p>
        </p:txBody>
      </p:sp>
      <p:sp>
        <p:nvSpPr>
          <p:cNvPr id="5" name="Rectangle 4">
            <a:extLst>
              <a:ext uri="{FF2B5EF4-FFF2-40B4-BE49-F238E27FC236}">
                <a16:creationId xmlns:a16="http://schemas.microsoft.com/office/drawing/2014/main" id="{3B922B79-B708-427A-B380-C94EBB79878F}"/>
              </a:ext>
            </a:extLst>
          </p:cNvPr>
          <p:cNvSpPr/>
          <p:nvPr/>
        </p:nvSpPr>
        <p:spPr>
          <a:xfrm>
            <a:off x="1143000" y="1390650"/>
            <a:ext cx="10572748" cy="1276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800" dirty="0">
                <a:ln w="0"/>
                <a:solidFill>
                  <a:schemeClr val="tx1"/>
                </a:solidFill>
                <a:latin typeface="Times New Roman" panose="02020603050405020304" pitchFamily="18" charset="0"/>
                <a:cs typeface="Times New Roman" panose="02020603050405020304" pitchFamily="18" charset="0"/>
              </a:rPr>
              <a:t>Avant l’annonce du référendum Brexit, l’Allemagne et le Royaume-</a:t>
            </a:r>
          </a:p>
          <a:p>
            <a:pPr algn="just"/>
            <a:r>
              <a:rPr lang="fr-FR" sz="2800" dirty="0">
                <a:ln w="0"/>
                <a:solidFill>
                  <a:schemeClr val="tx1"/>
                </a:solidFill>
                <a:latin typeface="Times New Roman" panose="02020603050405020304" pitchFamily="18" charset="0"/>
                <a:cs typeface="Times New Roman" panose="02020603050405020304" pitchFamily="18" charset="0"/>
              </a:rPr>
              <a:t>Uni partageaient une tendance commune, étant donné leurs similitudes en termes de caractéristiques économiques et sociales</a:t>
            </a:r>
          </a:p>
        </p:txBody>
      </p:sp>
      <p:sp>
        <p:nvSpPr>
          <p:cNvPr id="7" name="Rectangle 6">
            <a:extLst>
              <a:ext uri="{FF2B5EF4-FFF2-40B4-BE49-F238E27FC236}">
                <a16:creationId xmlns:a16="http://schemas.microsoft.com/office/drawing/2014/main" id="{B6B09B8F-4AAC-40F6-B18D-7556F1BF97D0}"/>
              </a:ext>
            </a:extLst>
          </p:cNvPr>
          <p:cNvSpPr/>
          <p:nvPr/>
        </p:nvSpPr>
        <p:spPr>
          <a:xfrm>
            <a:off x="1143000" y="3064827"/>
            <a:ext cx="10572748" cy="1276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800" dirty="0">
                <a:ln w="0"/>
                <a:solidFill>
                  <a:schemeClr val="tx1"/>
                </a:solidFill>
                <a:latin typeface="Times New Roman" panose="02020603050405020304" pitchFamily="18" charset="0"/>
                <a:cs typeface="Times New Roman" panose="02020603050405020304" pitchFamily="18" charset="0"/>
              </a:rPr>
              <a:t>Il n’y a pas de différence significative de l’annonce du référendum britannique sur la croissance économique des deux groupes.</a:t>
            </a:r>
          </a:p>
        </p:txBody>
      </p:sp>
      <p:sp>
        <p:nvSpPr>
          <p:cNvPr id="9" name="Rectangle 8">
            <a:extLst>
              <a:ext uri="{FF2B5EF4-FFF2-40B4-BE49-F238E27FC236}">
                <a16:creationId xmlns:a16="http://schemas.microsoft.com/office/drawing/2014/main" id="{BCDC611B-72A8-4959-9F3A-35CA70DC7D77}"/>
              </a:ext>
            </a:extLst>
          </p:cNvPr>
          <p:cNvSpPr/>
          <p:nvPr/>
        </p:nvSpPr>
        <p:spPr>
          <a:xfrm>
            <a:off x="1142999" y="4829175"/>
            <a:ext cx="10572749" cy="1276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800" dirty="0">
                <a:ln w="0"/>
                <a:solidFill>
                  <a:schemeClr val="tx1"/>
                </a:solidFill>
                <a:latin typeface="Times New Roman" panose="02020603050405020304" pitchFamily="18" charset="0"/>
                <a:cs typeface="Times New Roman" panose="02020603050405020304" pitchFamily="18" charset="0"/>
              </a:rPr>
              <a:t>La population active a un effet significativement positive sur la croissance économiques des deux groupes.</a:t>
            </a:r>
          </a:p>
        </p:txBody>
      </p:sp>
      <p:grpSp>
        <p:nvGrpSpPr>
          <p:cNvPr id="12" name="Shape 696">
            <a:extLst>
              <a:ext uri="{FF2B5EF4-FFF2-40B4-BE49-F238E27FC236}">
                <a16:creationId xmlns:a16="http://schemas.microsoft.com/office/drawing/2014/main" id="{0F48733A-43A4-4261-9154-9A62B381BA6C}"/>
              </a:ext>
            </a:extLst>
          </p:cNvPr>
          <p:cNvGrpSpPr/>
          <p:nvPr/>
        </p:nvGrpSpPr>
        <p:grpSpPr>
          <a:xfrm>
            <a:off x="669822" y="1692122"/>
            <a:ext cx="284503" cy="387218"/>
            <a:chOff x="590250" y="244200"/>
            <a:chExt cx="407975" cy="532175"/>
          </a:xfrm>
        </p:grpSpPr>
        <p:sp>
          <p:nvSpPr>
            <p:cNvPr id="13" name="Shape 697">
              <a:extLst>
                <a:ext uri="{FF2B5EF4-FFF2-40B4-BE49-F238E27FC236}">
                  <a16:creationId xmlns:a16="http://schemas.microsoft.com/office/drawing/2014/main" id="{03A2E47D-A0D8-46BB-9245-1B7F86386638}"/>
                </a:ext>
              </a:extLst>
            </p:cNvPr>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698">
              <a:extLst>
                <a:ext uri="{FF2B5EF4-FFF2-40B4-BE49-F238E27FC236}">
                  <a16:creationId xmlns:a16="http://schemas.microsoft.com/office/drawing/2014/main" id="{DECD59B6-F9E1-400D-8229-237829B26B28}"/>
                </a:ext>
              </a:extLst>
            </p:cNvPr>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chemeClr val="tx1"/>
                </a:solidFill>
              </a:endParaRPr>
            </a:p>
          </p:txBody>
        </p:sp>
        <p:sp>
          <p:nvSpPr>
            <p:cNvPr id="15" name="Shape 699">
              <a:extLst>
                <a:ext uri="{FF2B5EF4-FFF2-40B4-BE49-F238E27FC236}">
                  <a16:creationId xmlns:a16="http://schemas.microsoft.com/office/drawing/2014/main" id="{15708A60-295E-409B-9B53-350353AC1EF1}"/>
                </a:ext>
              </a:extLst>
            </p:cNvPr>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700">
              <a:extLst>
                <a:ext uri="{FF2B5EF4-FFF2-40B4-BE49-F238E27FC236}">
                  <a16:creationId xmlns:a16="http://schemas.microsoft.com/office/drawing/2014/main" id="{E4D0B9F2-DDEE-481A-BF1D-456B55B10423}"/>
                </a:ext>
              </a:extLst>
            </p:cNvPr>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701">
              <a:extLst>
                <a:ext uri="{FF2B5EF4-FFF2-40B4-BE49-F238E27FC236}">
                  <a16:creationId xmlns:a16="http://schemas.microsoft.com/office/drawing/2014/main" id="{1190257B-2A8D-4149-834A-D7E90A3E067D}"/>
                </a:ext>
              </a:extLst>
            </p:cNvPr>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702">
              <a:extLst>
                <a:ext uri="{FF2B5EF4-FFF2-40B4-BE49-F238E27FC236}">
                  <a16:creationId xmlns:a16="http://schemas.microsoft.com/office/drawing/2014/main" id="{F64E2051-C37A-428B-A0F9-F6FB2D82E34D}"/>
                </a:ext>
              </a:extLst>
            </p:cNvPr>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703">
              <a:extLst>
                <a:ext uri="{FF2B5EF4-FFF2-40B4-BE49-F238E27FC236}">
                  <a16:creationId xmlns:a16="http://schemas.microsoft.com/office/drawing/2014/main" id="{A8694466-0B6D-4919-8044-E29BA4DD88CE}"/>
                </a:ext>
              </a:extLst>
            </p:cNvPr>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704">
              <a:extLst>
                <a:ext uri="{FF2B5EF4-FFF2-40B4-BE49-F238E27FC236}">
                  <a16:creationId xmlns:a16="http://schemas.microsoft.com/office/drawing/2014/main" id="{E9773FDA-607C-4290-BAA3-0A0F93821890}"/>
                </a:ext>
              </a:extLst>
            </p:cNvPr>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705">
              <a:extLst>
                <a:ext uri="{FF2B5EF4-FFF2-40B4-BE49-F238E27FC236}">
                  <a16:creationId xmlns:a16="http://schemas.microsoft.com/office/drawing/2014/main" id="{E901E976-9F64-497E-AF6E-341FAA3F55DA}"/>
                </a:ext>
              </a:extLst>
            </p:cNvPr>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706">
              <a:extLst>
                <a:ext uri="{FF2B5EF4-FFF2-40B4-BE49-F238E27FC236}">
                  <a16:creationId xmlns:a16="http://schemas.microsoft.com/office/drawing/2014/main" id="{CF9CD078-97B8-464E-9A8B-7D3A6720D9FF}"/>
                </a:ext>
              </a:extLst>
            </p:cNvPr>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707">
              <a:extLst>
                <a:ext uri="{FF2B5EF4-FFF2-40B4-BE49-F238E27FC236}">
                  <a16:creationId xmlns:a16="http://schemas.microsoft.com/office/drawing/2014/main" id="{425F16DB-F172-4438-8F5E-A4601392C466}"/>
                </a:ext>
              </a:extLst>
            </p:cNvPr>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708">
              <a:extLst>
                <a:ext uri="{FF2B5EF4-FFF2-40B4-BE49-F238E27FC236}">
                  <a16:creationId xmlns:a16="http://schemas.microsoft.com/office/drawing/2014/main" id="{3FF4417D-58E8-44AE-BA5F-EB7CACE9CE52}"/>
                </a:ext>
              </a:extLst>
            </p:cNvPr>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709">
              <a:extLst>
                <a:ext uri="{FF2B5EF4-FFF2-40B4-BE49-F238E27FC236}">
                  <a16:creationId xmlns:a16="http://schemas.microsoft.com/office/drawing/2014/main" id="{00439095-EDA5-4A46-A2C3-20045A9F5054}"/>
                </a:ext>
              </a:extLst>
            </p:cNvPr>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710">
              <a:extLst>
                <a:ext uri="{FF2B5EF4-FFF2-40B4-BE49-F238E27FC236}">
                  <a16:creationId xmlns:a16="http://schemas.microsoft.com/office/drawing/2014/main" id="{9B88919A-1725-4D54-8B0F-DA8AA2218A87}"/>
                </a:ext>
              </a:extLst>
            </p:cNvPr>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7" name="Shape 696">
            <a:extLst>
              <a:ext uri="{FF2B5EF4-FFF2-40B4-BE49-F238E27FC236}">
                <a16:creationId xmlns:a16="http://schemas.microsoft.com/office/drawing/2014/main" id="{2FD0F186-2CC9-4527-A1FF-F546B5DF6BCF}"/>
              </a:ext>
            </a:extLst>
          </p:cNvPr>
          <p:cNvGrpSpPr/>
          <p:nvPr/>
        </p:nvGrpSpPr>
        <p:grpSpPr>
          <a:xfrm>
            <a:off x="669822" y="3451357"/>
            <a:ext cx="284503" cy="387218"/>
            <a:chOff x="590250" y="244200"/>
            <a:chExt cx="407975" cy="532175"/>
          </a:xfrm>
        </p:grpSpPr>
        <p:sp>
          <p:nvSpPr>
            <p:cNvPr id="28" name="Shape 697">
              <a:extLst>
                <a:ext uri="{FF2B5EF4-FFF2-40B4-BE49-F238E27FC236}">
                  <a16:creationId xmlns:a16="http://schemas.microsoft.com/office/drawing/2014/main" id="{A8C419AC-74C5-4509-B02E-400830DA3D5F}"/>
                </a:ext>
              </a:extLst>
            </p:cNvPr>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698">
              <a:extLst>
                <a:ext uri="{FF2B5EF4-FFF2-40B4-BE49-F238E27FC236}">
                  <a16:creationId xmlns:a16="http://schemas.microsoft.com/office/drawing/2014/main" id="{F407640D-6EC3-480A-8BC9-B67CAD719CD5}"/>
                </a:ext>
              </a:extLst>
            </p:cNvPr>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chemeClr val="tx1"/>
                </a:solidFill>
              </a:endParaRPr>
            </a:p>
          </p:txBody>
        </p:sp>
        <p:sp>
          <p:nvSpPr>
            <p:cNvPr id="30" name="Shape 699">
              <a:extLst>
                <a:ext uri="{FF2B5EF4-FFF2-40B4-BE49-F238E27FC236}">
                  <a16:creationId xmlns:a16="http://schemas.microsoft.com/office/drawing/2014/main" id="{85B2690E-D5B0-4023-B992-D9294660E1F2}"/>
                </a:ext>
              </a:extLst>
            </p:cNvPr>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700">
              <a:extLst>
                <a:ext uri="{FF2B5EF4-FFF2-40B4-BE49-F238E27FC236}">
                  <a16:creationId xmlns:a16="http://schemas.microsoft.com/office/drawing/2014/main" id="{14FBDE27-B135-4F5B-8B3B-0FCBC01EE419}"/>
                </a:ext>
              </a:extLst>
            </p:cNvPr>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701">
              <a:extLst>
                <a:ext uri="{FF2B5EF4-FFF2-40B4-BE49-F238E27FC236}">
                  <a16:creationId xmlns:a16="http://schemas.microsoft.com/office/drawing/2014/main" id="{8D7E743D-BE4A-431F-AE35-3833511954C9}"/>
                </a:ext>
              </a:extLst>
            </p:cNvPr>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702">
              <a:extLst>
                <a:ext uri="{FF2B5EF4-FFF2-40B4-BE49-F238E27FC236}">
                  <a16:creationId xmlns:a16="http://schemas.microsoft.com/office/drawing/2014/main" id="{6515E476-CEC3-4DBF-B479-061D5DB7433E}"/>
                </a:ext>
              </a:extLst>
            </p:cNvPr>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703">
              <a:extLst>
                <a:ext uri="{FF2B5EF4-FFF2-40B4-BE49-F238E27FC236}">
                  <a16:creationId xmlns:a16="http://schemas.microsoft.com/office/drawing/2014/main" id="{F64D3563-33E0-4C7B-AD30-96DD3FB82607}"/>
                </a:ext>
              </a:extLst>
            </p:cNvPr>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704">
              <a:extLst>
                <a:ext uri="{FF2B5EF4-FFF2-40B4-BE49-F238E27FC236}">
                  <a16:creationId xmlns:a16="http://schemas.microsoft.com/office/drawing/2014/main" id="{AB7A4B30-462B-4DCE-BC47-719153A857A5}"/>
                </a:ext>
              </a:extLst>
            </p:cNvPr>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705">
              <a:extLst>
                <a:ext uri="{FF2B5EF4-FFF2-40B4-BE49-F238E27FC236}">
                  <a16:creationId xmlns:a16="http://schemas.microsoft.com/office/drawing/2014/main" id="{0A4CCC56-7990-42F1-95A1-868C1EDF9701}"/>
                </a:ext>
              </a:extLst>
            </p:cNvPr>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706">
              <a:extLst>
                <a:ext uri="{FF2B5EF4-FFF2-40B4-BE49-F238E27FC236}">
                  <a16:creationId xmlns:a16="http://schemas.microsoft.com/office/drawing/2014/main" id="{ED761466-D773-45BB-B69B-45599E37068C}"/>
                </a:ext>
              </a:extLst>
            </p:cNvPr>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707">
              <a:extLst>
                <a:ext uri="{FF2B5EF4-FFF2-40B4-BE49-F238E27FC236}">
                  <a16:creationId xmlns:a16="http://schemas.microsoft.com/office/drawing/2014/main" id="{7DC0F7D2-3166-4F54-919E-84B393AE29A8}"/>
                </a:ext>
              </a:extLst>
            </p:cNvPr>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 name="Shape 708">
              <a:extLst>
                <a:ext uri="{FF2B5EF4-FFF2-40B4-BE49-F238E27FC236}">
                  <a16:creationId xmlns:a16="http://schemas.microsoft.com/office/drawing/2014/main" id="{B4E7C25A-B0A7-49F9-90FA-2918355B039D}"/>
                </a:ext>
              </a:extLst>
            </p:cNvPr>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709">
              <a:extLst>
                <a:ext uri="{FF2B5EF4-FFF2-40B4-BE49-F238E27FC236}">
                  <a16:creationId xmlns:a16="http://schemas.microsoft.com/office/drawing/2014/main" id="{779EA3B2-1D5E-4162-AC5C-03B0D5561B06}"/>
                </a:ext>
              </a:extLst>
            </p:cNvPr>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710">
              <a:extLst>
                <a:ext uri="{FF2B5EF4-FFF2-40B4-BE49-F238E27FC236}">
                  <a16:creationId xmlns:a16="http://schemas.microsoft.com/office/drawing/2014/main" id="{1A562C8F-4275-4783-9D31-195BAD47F0B0}"/>
                </a:ext>
              </a:extLst>
            </p:cNvPr>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2" name="Shape 696">
            <a:extLst>
              <a:ext uri="{FF2B5EF4-FFF2-40B4-BE49-F238E27FC236}">
                <a16:creationId xmlns:a16="http://schemas.microsoft.com/office/drawing/2014/main" id="{E407F309-BBD8-49D5-BEFB-27966CF91492}"/>
              </a:ext>
            </a:extLst>
          </p:cNvPr>
          <p:cNvGrpSpPr/>
          <p:nvPr/>
        </p:nvGrpSpPr>
        <p:grpSpPr>
          <a:xfrm>
            <a:off x="711437" y="5261107"/>
            <a:ext cx="284503" cy="387218"/>
            <a:chOff x="590250" y="244200"/>
            <a:chExt cx="407975" cy="532175"/>
          </a:xfrm>
        </p:grpSpPr>
        <p:sp>
          <p:nvSpPr>
            <p:cNvPr id="43" name="Shape 697">
              <a:extLst>
                <a:ext uri="{FF2B5EF4-FFF2-40B4-BE49-F238E27FC236}">
                  <a16:creationId xmlns:a16="http://schemas.microsoft.com/office/drawing/2014/main" id="{3EBAFC2C-8283-4802-9FC1-2C6A043C93CC}"/>
                </a:ext>
              </a:extLst>
            </p:cNvPr>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698">
              <a:extLst>
                <a:ext uri="{FF2B5EF4-FFF2-40B4-BE49-F238E27FC236}">
                  <a16:creationId xmlns:a16="http://schemas.microsoft.com/office/drawing/2014/main" id="{8289B15F-6DAB-4EBB-9D25-2B1F51B15A69}"/>
                </a:ext>
              </a:extLst>
            </p:cNvPr>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chemeClr val="tx1"/>
                </a:solidFill>
              </a:endParaRPr>
            </a:p>
          </p:txBody>
        </p:sp>
        <p:sp>
          <p:nvSpPr>
            <p:cNvPr id="45" name="Shape 699">
              <a:extLst>
                <a:ext uri="{FF2B5EF4-FFF2-40B4-BE49-F238E27FC236}">
                  <a16:creationId xmlns:a16="http://schemas.microsoft.com/office/drawing/2014/main" id="{BFF7483F-AD73-4CDE-9AF6-9ECD1110A3C5}"/>
                </a:ext>
              </a:extLst>
            </p:cNvPr>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 name="Shape 700">
              <a:extLst>
                <a:ext uri="{FF2B5EF4-FFF2-40B4-BE49-F238E27FC236}">
                  <a16:creationId xmlns:a16="http://schemas.microsoft.com/office/drawing/2014/main" id="{A0DAC4DE-6D5D-423C-A0F6-734646FBBA0C}"/>
                </a:ext>
              </a:extLst>
            </p:cNvPr>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701">
              <a:extLst>
                <a:ext uri="{FF2B5EF4-FFF2-40B4-BE49-F238E27FC236}">
                  <a16:creationId xmlns:a16="http://schemas.microsoft.com/office/drawing/2014/main" id="{C953DCA5-5EC0-4F51-87BA-9E0C44B7FB33}"/>
                </a:ext>
              </a:extLst>
            </p:cNvPr>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702">
              <a:extLst>
                <a:ext uri="{FF2B5EF4-FFF2-40B4-BE49-F238E27FC236}">
                  <a16:creationId xmlns:a16="http://schemas.microsoft.com/office/drawing/2014/main" id="{5C6E6D4E-71DD-40A3-8E5D-A5E28E5E95F1}"/>
                </a:ext>
              </a:extLst>
            </p:cNvPr>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703">
              <a:extLst>
                <a:ext uri="{FF2B5EF4-FFF2-40B4-BE49-F238E27FC236}">
                  <a16:creationId xmlns:a16="http://schemas.microsoft.com/office/drawing/2014/main" id="{36C14388-CB5C-4533-9204-8CC9E98CBB2B}"/>
                </a:ext>
              </a:extLst>
            </p:cNvPr>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704">
              <a:extLst>
                <a:ext uri="{FF2B5EF4-FFF2-40B4-BE49-F238E27FC236}">
                  <a16:creationId xmlns:a16="http://schemas.microsoft.com/office/drawing/2014/main" id="{0AF58468-3A6F-475C-A69E-19BBB580735E}"/>
                </a:ext>
              </a:extLst>
            </p:cNvPr>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705">
              <a:extLst>
                <a:ext uri="{FF2B5EF4-FFF2-40B4-BE49-F238E27FC236}">
                  <a16:creationId xmlns:a16="http://schemas.microsoft.com/office/drawing/2014/main" id="{B7476092-B05C-4F72-9585-4819B07EDB93}"/>
                </a:ext>
              </a:extLst>
            </p:cNvPr>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706">
              <a:extLst>
                <a:ext uri="{FF2B5EF4-FFF2-40B4-BE49-F238E27FC236}">
                  <a16:creationId xmlns:a16="http://schemas.microsoft.com/office/drawing/2014/main" id="{47BECAFA-3068-4313-ABFF-7808C685A566}"/>
                </a:ext>
              </a:extLst>
            </p:cNvPr>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707">
              <a:extLst>
                <a:ext uri="{FF2B5EF4-FFF2-40B4-BE49-F238E27FC236}">
                  <a16:creationId xmlns:a16="http://schemas.microsoft.com/office/drawing/2014/main" id="{59A956D9-7648-4504-B203-3539C9CF692C}"/>
                </a:ext>
              </a:extLst>
            </p:cNvPr>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708">
              <a:extLst>
                <a:ext uri="{FF2B5EF4-FFF2-40B4-BE49-F238E27FC236}">
                  <a16:creationId xmlns:a16="http://schemas.microsoft.com/office/drawing/2014/main" id="{167942FC-32C3-4E31-943F-F7AA2E2137A3}"/>
                </a:ext>
              </a:extLst>
            </p:cNvPr>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709">
              <a:extLst>
                <a:ext uri="{FF2B5EF4-FFF2-40B4-BE49-F238E27FC236}">
                  <a16:creationId xmlns:a16="http://schemas.microsoft.com/office/drawing/2014/main" id="{9BC88610-FD6F-4363-9F2D-FF8363037C16}"/>
                </a:ext>
              </a:extLst>
            </p:cNvPr>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710">
              <a:extLst>
                <a:ext uri="{FF2B5EF4-FFF2-40B4-BE49-F238E27FC236}">
                  <a16:creationId xmlns:a16="http://schemas.microsoft.com/office/drawing/2014/main" id="{D1A7368A-7850-4F12-8FD4-804751B2B236}"/>
                </a:ext>
              </a:extLst>
            </p:cNvPr>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7030A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893191760"/>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9770B6AF-2698-486F-A736-AA2067582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6352" y="895350"/>
            <a:ext cx="2664296" cy="2800350"/>
          </a:xfrm>
          <a:prstGeom prst="rect">
            <a:avLst/>
          </a:prstGeom>
        </p:spPr>
      </p:pic>
      <p:sp>
        <p:nvSpPr>
          <p:cNvPr id="2" name="Rectangle 1">
            <a:extLst>
              <a:ext uri="{FF2B5EF4-FFF2-40B4-BE49-F238E27FC236}">
                <a16:creationId xmlns:a16="http://schemas.microsoft.com/office/drawing/2014/main" id="{22056692-7D37-4298-9B34-3CE73985F428}"/>
              </a:ext>
            </a:extLst>
          </p:cNvPr>
          <p:cNvSpPr/>
          <p:nvPr/>
        </p:nvSpPr>
        <p:spPr>
          <a:xfrm>
            <a:off x="0" y="152400"/>
            <a:ext cx="12192000" cy="7429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n w="0"/>
                <a:solidFill>
                  <a:schemeClr val="bg1"/>
                </a:solidFill>
              </a:rPr>
              <a:t>Méthodologie (1/4)</a:t>
            </a:r>
          </a:p>
        </p:txBody>
      </p:sp>
      <p:sp>
        <p:nvSpPr>
          <p:cNvPr id="3" name="Rectangle 2">
            <a:extLst>
              <a:ext uri="{FF2B5EF4-FFF2-40B4-BE49-F238E27FC236}">
                <a16:creationId xmlns:a16="http://schemas.microsoft.com/office/drawing/2014/main" id="{ACB9E2A5-5DEE-463A-84B0-2C8DBC3DEA26}"/>
              </a:ext>
            </a:extLst>
          </p:cNvPr>
          <p:cNvSpPr/>
          <p:nvPr/>
        </p:nvSpPr>
        <p:spPr>
          <a:xfrm>
            <a:off x="326027" y="1981200"/>
            <a:ext cx="10610850" cy="472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Clr>
                <a:srgbClr val="7030A0"/>
              </a:buClr>
              <a:buFont typeface="Wingdings" panose="05000000000000000000" pitchFamily="2" charset="2"/>
              <a:buChar char="q"/>
            </a:pPr>
            <a:r>
              <a:rPr lang="fr-FR" sz="3600" b="1" dirty="0">
                <a:ln w="0"/>
                <a:solidFill>
                  <a:schemeClr val="tx1"/>
                </a:solidFill>
              </a:rPr>
              <a:t>Données</a:t>
            </a:r>
          </a:p>
          <a:p>
            <a:pPr algn="just">
              <a:buClr>
                <a:srgbClr val="7030A0"/>
              </a:buClr>
            </a:pPr>
            <a:endParaRPr lang="fr-FR" sz="3600" b="1" dirty="0">
              <a:ln w="0"/>
              <a:solidFill>
                <a:schemeClr val="tx1"/>
              </a:solidFill>
            </a:endParaRPr>
          </a:p>
          <a:p>
            <a:pPr marL="1028700" lvl="1" indent="-571500" algn="just">
              <a:buClr>
                <a:srgbClr val="7030A0"/>
              </a:buClr>
              <a:buFont typeface="Wingdings" panose="05000000000000000000" pitchFamily="2" charset="2"/>
              <a:buChar char="§"/>
            </a:pPr>
            <a:r>
              <a:rPr lang="fr-FR" sz="3600" b="1" dirty="0">
                <a:ln w="0"/>
                <a:solidFill>
                  <a:schemeClr val="tx1"/>
                </a:solidFill>
              </a:rPr>
              <a:t>Données de panel couvrant la période 2012-2019 sur les </a:t>
            </a:r>
            <a:r>
              <a:rPr lang="fr-FR" sz="3600" b="1" dirty="0" err="1">
                <a:ln w="0"/>
                <a:solidFill>
                  <a:schemeClr val="tx1"/>
                </a:solidFill>
              </a:rPr>
              <a:t>regions</a:t>
            </a:r>
            <a:r>
              <a:rPr lang="fr-FR" sz="3600" b="1" dirty="0">
                <a:ln w="0"/>
                <a:solidFill>
                  <a:schemeClr val="tx1"/>
                </a:solidFill>
              </a:rPr>
              <a:t> du Royaume-Uni et l’Allemagne.</a:t>
            </a:r>
          </a:p>
          <a:p>
            <a:pPr lvl="1" algn="just">
              <a:buClr>
                <a:srgbClr val="7030A0"/>
              </a:buClr>
            </a:pPr>
            <a:endParaRPr lang="fr-FR" sz="3600" b="1" dirty="0">
              <a:ln w="0"/>
              <a:solidFill>
                <a:schemeClr val="tx1"/>
              </a:solidFill>
            </a:endParaRPr>
          </a:p>
          <a:p>
            <a:pPr marL="1028700" lvl="1" indent="-571500" algn="just">
              <a:buClr>
                <a:srgbClr val="7030A0"/>
              </a:buClr>
              <a:buFont typeface="Wingdings" panose="05000000000000000000" pitchFamily="2" charset="2"/>
              <a:buChar char="§"/>
            </a:pPr>
            <a:r>
              <a:rPr lang="fr-FR" sz="3600" b="1" dirty="0">
                <a:ln w="0"/>
                <a:solidFill>
                  <a:schemeClr val="tx1"/>
                </a:solidFill>
              </a:rPr>
              <a:t>Elles proviennent des bases de données d’Eurostat et de la Banque Mondiale(pays). </a:t>
            </a:r>
          </a:p>
          <a:p>
            <a:pPr algn="just">
              <a:buClr>
                <a:srgbClr val="7030A0"/>
              </a:buClr>
            </a:pPr>
            <a:r>
              <a:rPr lang="fr-FR" sz="3600" dirty="0">
                <a:ln w="0"/>
                <a:solidFill>
                  <a:schemeClr val="tx1"/>
                </a:solidFill>
                <a:effectLst>
                  <a:outerShdw blurRad="38100" dist="19050" dir="2700000" algn="tl" rotWithShape="0">
                    <a:schemeClr val="dk1">
                      <a:alpha val="40000"/>
                    </a:schemeClr>
                  </a:outerShdw>
                </a:effectLst>
              </a:rPr>
              <a:t> </a:t>
            </a:r>
            <a:endParaRPr lang="fr-FR"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86593142"/>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5032</TotalTime>
  <Words>1691</Words>
  <Application>Microsoft Office PowerPoint</Application>
  <PresentationFormat>Widescreen</PresentationFormat>
  <Paragraphs>169</Paragraphs>
  <Slides>20</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Agency FB</vt:lpstr>
      <vt:lpstr>Andalus</vt:lpstr>
      <vt:lpstr>Arial</vt:lpstr>
      <vt:lpstr>Calibri</vt:lpstr>
      <vt:lpstr>Calibri Light</vt:lpstr>
      <vt:lpstr>LMRoman12-Bold</vt:lpstr>
      <vt:lpstr>LMRoman12-Regular</vt:lpstr>
      <vt:lpstr>Perpetua</vt:lpstr>
      <vt:lpstr>Script MT Bold</vt:lpstr>
      <vt:lpstr>Söhne</vt:lpstr>
      <vt:lpstr>Times New Roman</vt:lpstr>
      <vt:lpstr>Wingdings</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Ulrich Segodo</dc:creator>
  <cp:lastModifiedBy>boris gomez</cp:lastModifiedBy>
  <cp:revision>79</cp:revision>
  <dcterms:created xsi:type="dcterms:W3CDTF">2020-03-17T09:42:45Z</dcterms:created>
  <dcterms:modified xsi:type="dcterms:W3CDTF">2023-03-08T13:41:07Z</dcterms:modified>
</cp:coreProperties>
</file>