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8" r:id="rId4"/>
    <p:sldId id="257" r:id="rId5"/>
    <p:sldId id="263" r:id="rId6"/>
    <p:sldId id="259" r:id="rId7"/>
    <p:sldId id="260" r:id="rId8"/>
    <p:sldId id="265" r:id="rId9"/>
    <p:sldId id="266"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showGuides="1">
      <p:cViewPr varScale="1">
        <p:scale>
          <a:sx n="113" d="100"/>
          <a:sy n="113" d="100"/>
        </p:scale>
        <p:origin x="36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87851-1E61-432B-AD3F-D73E1499ED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5764981-CA0E-4372-A92B-BD882A9B8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0898014-2540-4EDB-B39B-FF97D10EC1E0}"/>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B36DB640-004F-45A1-A0C3-9CA9A5BD24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07382E-A3F1-475C-BB62-85E9DD2217AA}"/>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109214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CEE3C-82E8-415F-B31B-3BC0CCD8C84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709421-F371-4247-B7EE-56AF109E095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63292F-116E-4E87-A478-9A88EC98CD96}"/>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6FD49ECC-3254-4945-82EC-37741403E6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83B35C-58A3-4891-B90E-2D944ED11D07}"/>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410691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91F2743-9B99-4E25-9773-AD6534C5B9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7D8A0-E629-4351-87B1-4FBA7FC1FF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017F80-19A3-43C7-AD66-0160B250687D}"/>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44CB54FD-7F76-4561-A74A-4998592A9E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8D2B13-0C73-474E-B11F-5658660B26A0}"/>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33014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7C07-6F53-4131-821D-30BE5D0EBE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A13549-5E34-4B58-9235-E0D2C43252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651AB1-FEA7-4722-94F2-283CC1A8DA5C}"/>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0E462F2A-0F9B-43F3-9623-F693F6C15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4CD045-C67C-401A-AACC-B30580CC49F8}"/>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379050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6E62E-FCAB-4BFB-8845-36CFA06F064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9DB04B-DE1A-4748-A2B6-34A1D9B4F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715A81-6206-45EA-B110-863B697EC5A3}"/>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240879F7-CEC5-4F54-950C-06EF736F03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06E75B-6E07-45FE-97DE-0BFC5515C6E9}"/>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197051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EE07D-CE54-48FD-A0EB-E8165CB4A6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12F5AE-F505-4FFF-B5DC-96CA59DE2E1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3127A8-2077-4AB0-8A02-7E4C93E6351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B6F3F0B-9E0E-4041-90E6-EDE5FEEC0FC1}"/>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6" name="フッター プレースホルダー 5">
            <a:extLst>
              <a:ext uri="{FF2B5EF4-FFF2-40B4-BE49-F238E27FC236}">
                <a16:creationId xmlns:a16="http://schemas.microsoft.com/office/drawing/2014/main" id="{3F569241-0E41-4000-89D9-C6855AD4D9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8E15F-6C86-4345-A3DE-A71EDC7A818A}"/>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159451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940EC-AF4B-4651-9884-85AE6E820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1091CE-0B69-4E1F-BC50-1B89E537B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B7322E7-11AF-461A-A4C5-FF847C8FFCD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DC79338-2F85-416C-92E6-53970610B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420C66-4568-4069-9762-C46399F444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911D99-B519-4D34-B13B-2706BDEFC4C8}"/>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8" name="フッター プレースホルダー 7">
            <a:extLst>
              <a:ext uri="{FF2B5EF4-FFF2-40B4-BE49-F238E27FC236}">
                <a16:creationId xmlns:a16="http://schemas.microsoft.com/office/drawing/2014/main" id="{80A004F7-E6C1-4367-ABA1-DE1A131EEC7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4CEA2E-E94C-406C-8E99-980C00CF5E57}"/>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27420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7171F-CEEF-4BB3-B394-35B6A7F18A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CE42D6-8D3A-4113-9995-61FD63DE0C45}"/>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4" name="フッター プレースホルダー 3">
            <a:extLst>
              <a:ext uri="{FF2B5EF4-FFF2-40B4-BE49-F238E27FC236}">
                <a16:creationId xmlns:a16="http://schemas.microsoft.com/office/drawing/2014/main" id="{2D581265-FEA5-4191-BD38-D25204AE671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D6DF582-854D-4DAA-89AD-853E2AF6753D}"/>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276638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AEA18E-FF42-4A1C-B5E8-C402FB39D1B9}"/>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3" name="フッター プレースホルダー 2">
            <a:extLst>
              <a:ext uri="{FF2B5EF4-FFF2-40B4-BE49-F238E27FC236}">
                <a16:creationId xmlns:a16="http://schemas.microsoft.com/office/drawing/2014/main" id="{01F50DE7-1452-471C-B05B-02EC1141EA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0F844C-2673-47AE-89DD-A491923DA3E6}"/>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252203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EB46A-0AA2-4105-8A67-7318EE26BC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7D53A6-4675-4F81-965D-5403F85D4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D4078B-2056-4EF4-B92D-EEFF04F6F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21516F-0A88-4370-8526-E9EE2FE758BF}"/>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6" name="フッター プレースホルダー 5">
            <a:extLst>
              <a:ext uri="{FF2B5EF4-FFF2-40B4-BE49-F238E27FC236}">
                <a16:creationId xmlns:a16="http://schemas.microsoft.com/office/drawing/2014/main" id="{3566C83D-BD2A-4484-9EB7-A1BEF6C828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B52E7B-0274-45AC-9BEA-01941943F1A9}"/>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326108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2010C5-BAF2-4178-9A5C-8A8E8430E45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E4F12EC-45A3-4723-9017-94C7E2FF6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205466-3019-4870-A756-4C25BB00E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F027D6-28CD-40B1-845A-D498AD14511E}"/>
              </a:ext>
            </a:extLst>
          </p:cNvPr>
          <p:cNvSpPr>
            <a:spLocks noGrp="1"/>
          </p:cNvSpPr>
          <p:nvPr>
            <p:ph type="dt" sz="half" idx="10"/>
          </p:nvPr>
        </p:nvSpPr>
        <p:spPr/>
        <p:txBody>
          <a:bodyPr/>
          <a:lstStyle/>
          <a:p>
            <a:fld id="{09C54654-D796-462D-BA9D-A2A66DD07D1B}" type="datetimeFigureOut">
              <a:rPr kumimoji="1" lang="ja-JP" altLang="en-US" smtClean="0"/>
              <a:t>2019/3/12</a:t>
            </a:fld>
            <a:endParaRPr kumimoji="1" lang="ja-JP" altLang="en-US"/>
          </a:p>
        </p:txBody>
      </p:sp>
      <p:sp>
        <p:nvSpPr>
          <p:cNvPr id="6" name="フッター プレースホルダー 5">
            <a:extLst>
              <a:ext uri="{FF2B5EF4-FFF2-40B4-BE49-F238E27FC236}">
                <a16:creationId xmlns:a16="http://schemas.microsoft.com/office/drawing/2014/main" id="{BE9B1D24-A62F-46E6-91B0-19AFB1EB7F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0B5E31-1833-41A2-8F41-F89DB729CB02}"/>
              </a:ext>
            </a:extLst>
          </p:cNvPr>
          <p:cNvSpPr>
            <a:spLocks noGrp="1"/>
          </p:cNvSpPr>
          <p:nvPr>
            <p:ph type="sldNum" sz="quarter" idx="12"/>
          </p:nvPr>
        </p:nvSpPr>
        <p:spPr/>
        <p:txBody>
          <a:body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327679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61B1579-5DA8-4184-8D63-1B6A5E7D4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139143-5FE7-45B2-A0BD-CC631EB27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AB967C-B8F1-4952-BF66-ED9575515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54654-D796-462D-BA9D-A2A66DD07D1B}" type="datetimeFigureOut">
              <a:rPr kumimoji="1" lang="ja-JP" altLang="en-US" smtClean="0"/>
              <a:t>2019/3/12</a:t>
            </a:fld>
            <a:endParaRPr kumimoji="1" lang="ja-JP" altLang="en-US"/>
          </a:p>
        </p:txBody>
      </p:sp>
      <p:sp>
        <p:nvSpPr>
          <p:cNvPr id="5" name="フッター プレースホルダー 4">
            <a:extLst>
              <a:ext uri="{FF2B5EF4-FFF2-40B4-BE49-F238E27FC236}">
                <a16:creationId xmlns:a16="http://schemas.microsoft.com/office/drawing/2014/main" id="{EBC937F4-C056-4B54-B63D-88B53E90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F6DD8D-DA7B-413A-82D9-5ECBCCA7C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F2AE7-29F2-4270-B1DC-CF1731BB1700}" type="slidenum">
              <a:rPr kumimoji="1" lang="ja-JP" altLang="en-US" smtClean="0"/>
              <a:t>‹#›</a:t>
            </a:fld>
            <a:endParaRPr kumimoji="1" lang="ja-JP" altLang="en-US"/>
          </a:p>
        </p:txBody>
      </p:sp>
    </p:spTree>
    <p:extLst>
      <p:ext uri="{BB962C8B-B14F-4D97-AF65-F5344CB8AC3E}">
        <p14:creationId xmlns:p14="http://schemas.microsoft.com/office/powerpoint/2010/main" val="146184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pa.go.jp/koutsuu/kikaku6/kickboard.ht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同期中</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50000"/>
              </a:lnSpc>
              <a:buNone/>
            </a:pPr>
            <a:r>
              <a:rPr lang="en-US" altLang="ja-JP" sz="2400" dirty="0">
                <a:latin typeface="源ノ角ゴシック Code JP N" panose="020B0400000000000000" pitchFamily="34" charset="-128"/>
                <a:ea typeface="源ノ角ゴシック Code JP N" panose="020B0400000000000000" pitchFamily="34" charset="-128"/>
              </a:rPr>
              <a:t>HoloLens</a:t>
            </a:r>
            <a:r>
              <a:rPr lang="ja-JP" altLang="en-US" sz="2400" dirty="0">
                <a:latin typeface="源ノ角ゴシック Code JP N" panose="020B0400000000000000" pitchFamily="34" charset="-128"/>
                <a:ea typeface="源ノ角ゴシック Code JP N" panose="020B0400000000000000" pitchFamily="34" charset="-128"/>
              </a:rPr>
              <a:t>探索中</a:t>
            </a:r>
            <a:endParaRPr lang="en-US" altLang="ja-JP" sz="2400" dirty="0">
              <a:latin typeface="源ノ角ゴシック Code JP N" panose="020B0400000000000000" pitchFamily="34" charset="-128"/>
              <a:ea typeface="源ノ角ゴシック Code JP N" panose="020B04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41573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a:latin typeface="源ノ角ゴシック Code JP M" panose="020B0600000000000000" pitchFamily="34" charset="-128"/>
                <a:ea typeface="源ノ角ゴシック Code JP M" panose="020B0600000000000000" pitchFamily="34" charset="-128"/>
              </a:rPr>
              <a:t>HoloLens</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メインじゃないので軽めに</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79182F34-6682-4CD0-B381-C92B030CB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065" y="2338915"/>
            <a:ext cx="9866999" cy="3476627"/>
          </a:xfrm>
          <a:prstGeom prst="rect">
            <a:avLst/>
          </a:prstGeom>
        </p:spPr>
      </p:pic>
    </p:spTree>
    <p:extLst>
      <p:ext uri="{BB962C8B-B14F-4D97-AF65-F5344CB8AC3E}">
        <p14:creationId xmlns:p14="http://schemas.microsoft.com/office/powerpoint/2010/main" val="169349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err="1">
                <a:latin typeface="源ノ角ゴシック Code JP M" panose="020B0600000000000000" pitchFamily="34" charset="-128"/>
                <a:ea typeface="源ノ角ゴシック Code JP M" panose="020B0600000000000000" pitchFamily="34" charset="-128"/>
              </a:rPr>
              <a:t>Holo</a:t>
            </a:r>
            <a:r>
              <a:rPr kumimoji="1" lang="ja-JP" altLang="en-US" dirty="0">
                <a:latin typeface="源ノ角ゴシック Code JP M" panose="020B0600000000000000" pitchFamily="34" charset="-128"/>
                <a:ea typeface="源ノ角ゴシック Code JP M" panose="020B0600000000000000" pitchFamily="34" charset="-128"/>
              </a:rPr>
              <a:t>すごい</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r>
              <a:rPr lang="en-US" altLang="ja-JP" sz="3200" dirty="0">
                <a:latin typeface="源ノ角ゴシック Code JP M" panose="020B0600000000000000" pitchFamily="34" charset="-128"/>
                <a:ea typeface="源ノ角ゴシック Code JP M" panose="020B0600000000000000" pitchFamily="34" charset="-128"/>
              </a:rPr>
              <a:t>MWC</a:t>
            </a:r>
            <a:r>
              <a:rPr lang="ja-JP" altLang="en-US" sz="3200" dirty="0">
                <a:latin typeface="源ノ角ゴシック Code JP M" panose="020B0600000000000000" pitchFamily="34" charset="-128"/>
                <a:ea typeface="源ノ角ゴシック Code JP M" panose="020B0600000000000000" pitchFamily="34" charset="-128"/>
              </a:rPr>
              <a:t>で</a:t>
            </a:r>
            <a:r>
              <a:rPr lang="en-US" altLang="ja-JP" sz="3200" dirty="0">
                <a:latin typeface="源ノ角ゴシック Code JP M" panose="020B0600000000000000" pitchFamily="34" charset="-128"/>
                <a:ea typeface="源ノ角ゴシック Code JP M" panose="020B0600000000000000" pitchFamily="34" charset="-128"/>
              </a:rPr>
              <a:t>HoloLens2</a:t>
            </a:r>
            <a:r>
              <a:rPr lang="ja-JP" altLang="en-US" sz="3200" dirty="0">
                <a:latin typeface="源ノ角ゴシック Code JP M" panose="020B0600000000000000" pitchFamily="34" charset="-128"/>
                <a:ea typeface="源ノ角ゴシック Code JP M" panose="020B0600000000000000" pitchFamily="34" charset="-128"/>
              </a:rPr>
              <a:t>が発表された</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・現実空間に映像を重ねる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en-US" altLang="ja-JP" sz="3200" dirty="0" err="1">
                <a:latin typeface="源ノ角ゴシック Code JP M" panose="020B0600000000000000" pitchFamily="34" charset="-128"/>
                <a:ea typeface="源ノ角ゴシック Code JP M" panose="020B0600000000000000" pitchFamily="34" charset="-128"/>
              </a:rPr>
              <a:t>MixedReality</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・お値段なんと</a:t>
            </a:r>
            <a:r>
              <a:rPr lang="en-US" altLang="ja-JP" sz="3200" dirty="0">
                <a:solidFill>
                  <a:srgbClr val="FF0000"/>
                </a:solidFill>
                <a:latin typeface="源ノ角ゴシック Code JP M" panose="020B0600000000000000" pitchFamily="34" charset="-128"/>
                <a:ea typeface="源ノ角ゴシック Code JP M" panose="020B0600000000000000" pitchFamily="34" charset="-128"/>
              </a:rPr>
              <a:t>40</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万</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ja-JP" altLang="en-US" sz="1600" dirty="0">
                <a:latin typeface="源ノ角ゴシック Code JP M" panose="020B0600000000000000" pitchFamily="34" charset="-128"/>
                <a:ea typeface="源ノ角ゴシック Code JP M" panose="020B0600000000000000" pitchFamily="34" charset="-128"/>
              </a:rPr>
              <a:t>バカ野郎・・・</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6B827737-DFFA-4DA6-8095-D1017D2B1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800" y="2509819"/>
            <a:ext cx="5645151" cy="3760726"/>
          </a:xfrm>
          <a:prstGeom prst="rect">
            <a:avLst/>
          </a:prstGeom>
        </p:spPr>
      </p:pic>
    </p:spTree>
    <p:extLst>
      <p:ext uri="{BB962C8B-B14F-4D97-AF65-F5344CB8AC3E}">
        <p14:creationId xmlns:p14="http://schemas.microsoft.com/office/powerpoint/2010/main" val="117873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err="1">
                <a:latin typeface="源ノ角ゴシック Code JP M" panose="020B0600000000000000" pitchFamily="34" charset="-128"/>
                <a:ea typeface="源ノ角ゴシック Code JP M" panose="020B0600000000000000" pitchFamily="34" charset="-128"/>
              </a:rPr>
              <a:t>Holo</a:t>
            </a:r>
            <a:r>
              <a:rPr kumimoji="1" lang="ja-JP" altLang="en-US" dirty="0">
                <a:latin typeface="源ノ角ゴシック Code JP M" panose="020B0600000000000000" pitchFamily="34" charset="-128"/>
                <a:ea typeface="源ノ角ゴシック Code JP M" panose="020B0600000000000000" pitchFamily="34" charset="-128"/>
              </a:rPr>
              <a:t>たのしい</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現実空間に物を設置できる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en-US" altLang="ja-JP" sz="4000" dirty="0">
                <a:latin typeface="源ノ角ゴシック Code JP M" panose="020B0600000000000000" pitchFamily="34" charset="-128"/>
                <a:ea typeface="源ノ角ゴシック Code JP M" panose="020B0600000000000000" pitchFamily="34" charset="-128"/>
              </a:rPr>
              <a:t>HoloLens</a:t>
            </a:r>
            <a:r>
              <a:rPr lang="ja-JP" altLang="en-US" sz="4000" dirty="0">
                <a:latin typeface="源ノ角ゴシック Code JP M" panose="020B0600000000000000" pitchFamily="34" charset="-128"/>
                <a:ea typeface="源ノ角ゴシック Code JP M" panose="020B0600000000000000" pitchFamily="34" charset="-128"/>
              </a:rPr>
              <a:t>かぶって</a:t>
            </a:r>
            <a:endParaRPr lang="en-US" altLang="ja-JP" sz="40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en-US" altLang="ja-JP" sz="4000" dirty="0">
                <a:latin typeface="源ノ角ゴシック Code JP M" panose="020B0600000000000000" pitchFamily="34" charset="-128"/>
                <a:ea typeface="源ノ角ゴシック Code JP M" panose="020B0600000000000000" pitchFamily="34" charset="-128"/>
              </a:rPr>
              <a:t>Drift</a:t>
            </a:r>
            <a:r>
              <a:rPr lang="ja-JP" altLang="en-US" sz="4000" dirty="0">
                <a:latin typeface="源ノ角ゴシック Code JP M" panose="020B0600000000000000" pitchFamily="34" charset="-128"/>
                <a:ea typeface="源ノ角ゴシック Code JP M" panose="020B0600000000000000" pitchFamily="34" charset="-128"/>
              </a:rPr>
              <a:t>乗れば楽しいのでは？</a:t>
            </a:r>
            <a:endParaRPr lang="en-US" altLang="ja-JP" sz="40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90243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動画</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当日撮る</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406676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lang="en-US" altLang="ja-JP" dirty="0" err="1">
                <a:latin typeface="源ノ角ゴシック Code JP M" panose="020B0600000000000000" pitchFamily="34" charset="-128"/>
                <a:ea typeface="源ノ角ゴシック Code JP M" panose="020B0600000000000000" pitchFamily="34" charset="-128"/>
              </a:rPr>
              <a:t>HoloDrift</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移動系を強化する</a:t>
            </a:r>
            <a:r>
              <a:rPr lang="en-US" altLang="ja-JP" sz="3200" dirty="0" err="1">
                <a:latin typeface="源ノ角ゴシック Code JP M" panose="020B0600000000000000" pitchFamily="34" charset="-128"/>
                <a:ea typeface="源ノ角ゴシック Code JP M" panose="020B0600000000000000" pitchFamily="34" charset="-128"/>
              </a:rPr>
              <a:t>SegwayDrift</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現実の情報を強化する</a:t>
            </a:r>
            <a:r>
              <a:rPr lang="en-US" altLang="ja-JP" sz="3200" dirty="0">
                <a:latin typeface="源ノ角ゴシック Code JP M" panose="020B0600000000000000" pitchFamily="34" charset="-128"/>
                <a:ea typeface="源ノ角ゴシック Code JP M" panose="020B0600000000000000" pitchFamily="34" charset="-128"/>
              </a:rPr>
              <a:t>HoloLens</a:t>
            </a:r>
          </a:p>
          <a:p>
            <a:pPr marL="0" indent="0" algn="ctr">
              <a:lnSpc>
                <a:spcPct val="100000"/>
              </a:lnSpc>
              <a:buNone/>
            </a:pPr>
            <a:r>
              <a:rPr lang="ja-JP" altLang="en-US" sz="4400" dirty="0">
                <a:solidFill>
                  <a:srgbClr val="FF0000"/>
                </a:solidFill>
                <a:latin typeface="源ノ角ゴシック Code JP M" panose="020B0600000000000000" pitchFamily="34" charset="-128"/>
                <a:ea typeface="源ノ角ゴシック Code JP M" panose="020B0600000000000000" pitchFamily="34" charset="-128"/>
              </a:rPr>
              <a:t>合体</a:t>
            </a:r>
            <a:endParaRPr lang="en-US" altLang="ja-JP" sz="44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gn="ctr">
              <a:lnSpc>
                <a:spcPct val="100000"/>
              </a:lnSpc>
              <a:buNone/>
            </a:pPr>
            <a:r>
              <a:rPr lang="ja-JP" altLang="en-US" sz="7200" dirty="0">
                <a:solidFill>
                  <a:srgbClr val="FF0000"/>
                </a:solidFill>
                <a:latin typeface="源ノ角ゴシック Code JP M" panose="020B0600000000000000" pitchFamily="34" charset="-128"/>
                <a:ea typeface="源ノ角ゴシック Code JP M" panose="020B0600000000000000" pitchFamily="34" charset="-128"/>
              </a:rPr>
              <a:t>たのしい</a:t>
            </a:r>
            <a:endParaRPr lang="en-US" altLang="ja-JP" sz="7200" dirty="0">
              <a:solidFill>
                <a:srgbClr val="FF0000"/>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80430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a:latin typeface="源ノ角ゴシック Code JP M" panose="020B0600000000000000" pitchFamily="34" charset="-128"/>
                <a:ea typeface="源ノ角ゴシック Code JP M" panose="020B0600000000000000" pitchFamily="34" charset="-128"/>
              </a:rPr>
              <a:t>Drift</a:t>
            </a:r>
            <a:r>
              <a:rPr kumimoji="1" lang="ja-JP" altLang="en-US" dirty="0">
                <a:latin typeface="源ノ角ゴシック Code JP M" panose="020B0600000000000000" pitchFamily="34" charset="-128"/>
                <a:ea typeface="源ノ角ゴシック Code JP M" panose="020B0600000000000000" pitchFamily="34" charset="-128"/>
              </a:rPr>
              <a:t>広めたい</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・色んな所で</a:t>
            </a:r>
            <a:r>
              <a:rPr lang="en-US" altLang="ja-JP" sz="3200" dirty="0">
                <a:latin typeface="源ノ角ゴシック Code JP M" panose="020B0600000000000000" pitchFamily="34" charset="-128"/>
                <a:ea typeface="源ノ角ゴシック Code JP M" panose="020B0600000000000000" pitchFamily="34" charset="-128"/>
              </a:rPr>
              <a:t>Drift</a:t>
            </a:r>
            <a:r>
              <a:rPr lang="ja-JP" altLang="en-US" sz="3200" dirty="0">
                <a:latin typeface="源ノ角ゴシック Code JP M" panose="020B0600000000000000" pitchFamily="34" charset="-128"/>
                <a:ea typeface="源ノ角ゴシック Code JP M" panose="020B0600000000000000" pitchFamily="34" charset="-128"/>
              </a:rPr>
              <a:t>乗って楽々移動！</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r>
              <a:rPr lang="en-US" altLang="ja-JP" sz="3200" dirty="0">
                <a:latin typeface="源ノ角ゴシック Code JP M" panose="020B0600000000000000" pitchFamily="34" charset="-128"/>
                <a:ea typeface="源ノ角ゴシック Code JP M" panose="020B0600000000000000" pitchFamily="34" charset="-128"/>
              </a:rPr>
              <a:t>HoloLens</a:t>
            </a:r>
            <a:r>
              <a:rPr lang="ja-JP" altLang="en-US" sz="3200" dirty="0">
                <a:latin typeface="源ノ角ゴシック Code JP M" panose="020B0600000000000000" pitchFamily="34" charset="-128"/>
                <a:ea typeface="源ノ角ゴシック Code JP M" panose="020B0600000000000000" pitchFamily="34" charset="-128"/>
              </a:rPr>
              <a:t>も合わせて現実で遊びたい！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4400" dirty="0">
                <a:latin typeface="源ノ角ゴシック Code JP M" panose="020B0600000000000000" pitchFamily="34" charset="-128"/>
                <a:ea typeface="源ノ角ゴシック Code JP M" panose="020B0600000000000000" pitchFamily="34" charset="-128"/>
              </a:rPr>
              <a:t>？？「あいや待たれぃ」</a:t>
            </a:r>
            <a:endParaRPr lang="en-US" altLang="ja-JP" sz="44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64941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本日のクソ</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50000"/>
              </a:lnSpc>
              <a:buNone/>
            </a:pPr>
            <a:r>
              <a:rPr lang="ja-JP" altLang="en-US" sz="15400" dirty="0">
                <a:latin typeface="源ノ角ゴシック Code JP M" panose="020B0600000000000000" pitchFamily="34" charset="-128"/>
                <a:ea typeface="源ノ角ゴシック Code JP M" panose="020B0600000000000000" pitchFamily="34" charset="-128"/>
              </a:rPr>
              <a:t>道路交通法</a:t>
            </a:r>
            <a:endParaRPr lang="en-US" altLang="ja-JP" sz="154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48296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道交法死すべし</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・道路における危険を防止し、その他交通の安全と円滑を図り、及び道路の交通に起因する障害の防止に資することを目的とする法律</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en-US" altLang="ja-JP" sz="3200" dirty="0">
                <a:latin typeface="源ノ角ゴシック Code JP M" panose="020B0600000000000000" pitchFamily="34" charset="-128"/>
                <a:ea typeface="源ノ角ゴシック Code JP M" panose="020B0600000000000000" pitchFamily="34" charset="-128"/>
              </a:rPr>
              <a:t>Drift</a:t>
            </a:r>
            <a:r>
              <a:rPr lang="ja-JP" altLang="en-US" sz="3200" dirty="0">
                <a:latin typeface="源ノ角ゴシック Code JP M" panose="020B0600000000000000" pitchFamily="34" charset="-128"/>
                <a:ea typeface="源ノ角ゴシック Code JP M" panose="020B0600000000000000" pitchFamily="34" charset="-128"/>
              </a:rPr>
              <a:t>と何の関係が？</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endParaRPr lang="en-US" altLang="ja-JP" sz="24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388618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lang="ja-JP" altLang="en-US" dirty="0">
                <a:latin typeface="源ノ角ゴシック Code JP M" panose="020B0600000000000000" pitchFamily="34" charset="-128"/>
                <a:ea typeface="源ノ角ゴシック Code JP M" panose="020B0600000000000000" pitchFamily="34" charset="-128"/>
              </a:rPr>
              <a:t>それ原付ね</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・原動機（含モーター）によって走行する乗り物は</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道路運送車両法上、</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原動機付自転車と同じ扱い</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r>
              <a:rPr lang="en-US" altLang="ja-JP" sz="3200" dirty="0" err="1">
                <a:latin typeface="源ノ角ゴシック Code JP M" panose="020B0600000000000000" pitchFamily="34" charset="-128"/>
                <a:ea typeface="源ノ角ゴシック Code JP M" panose="020B0600000000000000" pitchFamily="34" charset="-128"/>
              </a:rPr>
              <a:t>SegwayDrift</a:t>
            </a:r>
            <a:r>
              <a:rPr lang="ja-JP" altLang="en-US" sz="3200" dirty="0">
                <a:latin typeface="源ノ角ゴシック Code JP M" panose="020B0600000000000000" pitchFamily="34" charset="-128"/>
                <a:ea typeface="源ノ角ゴシック Code JP M" panose="020B0600000000000000" pitchFamily="34" charset="-128"/>
              </a:rPr>
              <a:t>含む電動キックボード系は全て</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公道での走行が禁止</a:t>
            </a:r>
            <a:r>
              <a:rPr lang="ja-JP" altLang="en-US" sz="3200" dirty="0">
                <a:latin typeface="源ノ角ゴシック Code JP M" panose="020B0600000000000000" pitchFamily="34" charset="-128"/>
                <a:ea typeface="源ノ角ゴシック Code JP M" panose="020B0600000000000000" pitchFamily="34" charset="-128"/>
              </a:rPr>
              <a:t>（歩道も公道）</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05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050" dirty="0">
              <a:latin typeface="源ノ角ゴシック Code JP M" panose="020B0600000000000000" pitchFamily="34" charset="-128"/>
              <a:ea typeface="源ノ角ゴシック Code JP M" panose="020B0600000000000000" pitchFamily="34" charset="-128"/>
            </a:endParaRPr>
          </a:p>
          <a:p>
            <a:pPr marL="0" indent="0">
              <a:lnSpc>
                <a:spcPct val="100000"/>
              </a:lnSpc>
              <a:buNone/>
            </a:pPr>
            <a:r>
              <a:rPr lang="ja-JP" altLang="en-US" sz="1050" dirty="0">
                <a:latin typeface="源ノ角ゴシック Code JP M" panose="020B0600000000000000" pitchFamily="34" charset="-128"/>
                <a:ea typeface="源ノ角ゴシック Code JP M" panose="020B0600000000000000" pitchFamily="34" charset="-128"/>
              </a:rPr>
              <a:t>警察庁交通局 いわゆる「電動キックボード」及び「電動スクーター」について </a:t>
            </a:r>
            <a:endParaRPr lang="en-US" altLang="ja-JP" sz="1050" dirty="0">
              <a:latin typeface="源ノ角ゴシック Code JP M" panose="020B0600000000000000" pitchFamily="34" charset="-128"/>
              <a:ea typeface="源ノ角ゴシック Code JP M" panose="020B0600000000000000" pitchFamily="34" charset="-128"/>
            </a:endParaRPr>
          </a:p>
          <a:p>
            <a:pPr marL="0" indent="0">
              <a:lnSpc>
                <a:spcPct val="100000"/>
              </a:lnSpc>
              <a:buNone/>
            </a:pPr>
            <a:r>
              <a:rPr lang="ja-JP" altLang="en-US" sz="1050" dirty="0">
                <a:latin typeface="源ノ角ゴシック Code JP M" panose="020B0600000000000000" pitchFamily="34" charset="-128"/>
                <a:ea typeface="源ノ角ゴシック Code JP M" panose="020B0600000000000000" pitchFamily="34" charset="-128"/>
              </a:rPr>
              <a:t>（</a:t>
            </a:r>
            <a:r>
              <a:rPr lang="en-US" altLang="ja-JP" sz="1050" dirty="0">
                <a:latin typeface="源ノ角ゴシック Code JP M" panose="020B0600000000000000" pitchFamily="34" charset="-128"/>
                <a:ea typeface="源ノ角ゴシック Code JP M" panose="020B0600000000000000" pitchFamily="34" charset="-128"/>
                <a:hlinkClick r:id="rId2"/>
              </a:rPr>
              <a:t>https://www.npa.go.jp/koutsuu/kikaku6/kickboard.htm</a:t>
            </a:r>
            <a:r>
              <a:rPr lang="en-US" altLang="ja-JP" sz="1050" dirty="0">
                <a:latin typeface="源ノ角ゴシック Code JP M" panose="020B0600000000000000" pitchFamily="34" charset="-128"/>
                <a:ea typeface="源ノ角ゴシック Code JP M" panose="020B0600000000000000" pitchFamily="34" charset="-128"/>
              </a:rPr>
              <a:t> 2019/03/12</a:t>
            </a:r>
            <a:r>
              <a:rPr lang="ja-JP" altLang="en-US" sz="1050" dirty="0">
                <a:latin typeface="源ノ角ゴシック Code JP M" panose="020B0600000000000000" pitchFamily="34" charset="-128"/>
                <a:ea typeface="源ノ角ゴシック Code JP M" panose="020B0600000000000000" pitchFamily="34" charset="-128"/>
              </a:rPr>
              <a:t>）</a:t>
            </a:r>
            <a:endParaRPr lang="en-US" altLang="ja-JP" sz="105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68090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つまり</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r>
              <a:rPr lang="en-US" altLang="ja-JP" sz="3200" dirty="0">
                <a:latin typeface="源ノ角ゴシック Code JP M" panose="020B0600000000000000" pitchFamily="34" charset="-128"/>
                <a:ea typeface="源ノ角ゴシック Code JP M" panose="020B0600000000000000" pitchFamily="34" charset="-128"/>
              </a:rPr>
              <a:t>Drift</a:t>
            </a:r>
            <a:r>
              <a:rPr lang="ja-JP" altLang="en-US" sz="3200" dirty="0">
                <a:latin typeface="源ノ角ゴシック Code JP M" panose="020B0600000000000000" pitchFamily="34" charset="-128"/>
                <a:ea typeface="源ノ角ゴシック Code JP M" panose="020B0600000000000000" pitchFamily="34" charset="-128"/>
              </a:rPr>
              <a:t>を普及</a:t>
            </a:r>
            <a:r>
              <a:rPr lang="en-US" altLang="ja-JP" sz="3200" dirty="0">
                <a:latin typeface="源ノ角ゴシック Code JP M" panose="020B0600000000000000" pitchFamily="34" charset="-128"/>
                <a:ea typeface="源ノ角ゴシック Code JP M" panose="020B0600000000000000" pitchFamily="34" charset="-128"/>
              </a:rPr>
              <a:t>/</a:t>
            </a:r>
            <a:r>
              <a:rPr lang="ja-JP" altLang="en-US" sz="3200" dirty="0">
                <a:latin typeface="源ノ角ゴシック Code JP M" panose="020B0600000000000000" pitchFamily="34" charset="-128"/>
                <a:ea typeface="源ノ角ゴシック Code JP M" panose="020B0600000000000000" pitchFamily="34" charset="-128"/>
              </a:rPr>
              <a:t>一般人が歩道や車道で乗るためには</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道交法の突破が必須</a:t>
            </a:r>
            <a:endParaRPr lang="en-US" altLang="ja-JP" sz="105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6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6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6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6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1600" dirty="0">
                <a:latin typeface="源ノ角ゴシック Code JP M" panose="020B0600000000000000" pitchFamily="34" charset="-128"/>
                <a:ea typeface="源ノ角ゴシック Code JP M" panose="020B0600000000000000" pitchFamily="34" charset="-128"/>
              </a:rPr>
              <a:t>・そもそもこの国の警察に道交法違反でしょっぴく</a:t>
            </a:r>
            <a:endParaRPr lang="en-US" altLang="ja-JP" sz="16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1600" dirty="0">
                <a:latin typeface="源ノ角ゴシック Code JP M" panose="020B0600000000000000" pitchFamily="34" charset="-128"/>
                <a:ea typeface="源ノ角ゴシック Code JP M" panose="020B0600000000000000" pitchFamily="34" charset="-128"/>
              </a:rPr>
              <a:t>　能力があるとはおもえｹﾞﾌｹﾞﾌ</a:t>
            </a:r>
            <a:endParaRPr lang="en-US" altLang="ja-JP" sz="16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82777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E9E5B-8CE6-4E86-8270-9C1835000998}"/>
              </a:ext>
            </a:extLst>
          </p:cNvPr>
          <p:cNvSpPr>
            <a:spLocks noGrp="1"/>
          </p:cNvSpPr>
          <p:nvPr>
            <p:ph type="ctrTitle"/>
          </p:nvPr>
        </p:nvSpPr>
        <p:spPr/>
        <p:txBody>
          <a:bodyPr>
            <a:normAutofit/>
          </a:bodyPr>
          <a:lstStyle/>
          <a:p>
            <a:r>
              <a:rPr kumimoji="1" lang="en-US" altLang="ja-JP" sz="4800" dirty="0">
                <a:latin typeface="源ノ角ゴシック Code JP M" panose="020B0600000000000000" pitchFamily="34" charset="-128"/>
                <a:ea typeface="源ノ角ゴシック Code JP M" panose="020B0600000000000000" pitchFamily="34" charset="-128"/>
              </a:rPr>
              <a:t>HoloLens</a:t>
            </a:r>
            <a:br>
              <a:rPr kumimoji="1" lang="en-US" altLang="ja-JP" sz="4800" dirty="0">
                <a:latin typeface="源ノ角ゴシック Code JP M" panose="020B0600000000000000" pitchFamily="34" charset="-128"/>
                <a:ea typeface="源ノ角ゴシック Code JP M" panose="020B0600000000000000" pitchFamily="34" charset="-128"/>
              </a:rPr>
            </a:br>
            <a:r>
              <a:rPr kumimoji="1" lang="ja-JP" altLang="en-US" sz="4800" dirty="0">
                <a:latin typeface="源ノ角ゴシック Code JP M" panose="020B0600000000000000" pitchFamily="34" charset="-128"/>
                <a:ea typeface="源ノ角ゴシック Code JP M" panose="020B0600000000000000" pitchFamily="34" charset="-128"/>
              </a:rPr>
              <a:t>*</a:t>
            </a:r>
            <a:br>
              <a:rPr kumimoji="1" lang="en-US" altLang="ja-JP" sz="4800" dirty="0">
                <a:latin typeface="源ノ角ゴシック Code JP M" panose="020B0600000000000000" pitchFamily="34" charset="-128"/>
                <a:ea typeface="源ノ角ゴシック Code JP M" panose="020B0600000000000000" pitchFamily="34" charset="-128"/>
              </a:rPr>
            </a:br>
            <a:r>
              <a:rPr kumimoji="1" lang="en-US" altLang="ja-JP" sz="4800" dirty="0" err="1">
                <a:latin typeface="源ノ角ゴシック Code JP M" panose="020B0600000000000000" pitchFamily="34" charset="-128"/>
                <a:ea typeface="源ノ角ゴシック Code JP M" panose="020B0600000000000000" pitchFamily="34" charset="-128"/>
              </a:rPr>
              <a:t>SegwayDrift</a:t>
            </a:r>
            <a:endParaRPr kumimoji="1" lang="ja-JP" altLang="en-US" sz="4800" dirty="0">
              <a:latin typeface="源ノ角ゴシック Code JP M" panose="020B0600000000000000" pitchFamily="34" charset="-128"/>
              <a:ea typeface="源ノ角ゴシック Code JP M" panose="020B0600000000000000" pitchFamily="34" charset="-128"/>
            </a:endParaRPr>
          </a:p>
        </p:txBody>
      </p:sp>
      <p:sp>
        <p:nvSpPr>
          <p:cNvPr id="3" name="字幕 2">
            <a:extLst>
              <a:ext uri="{FF2B5EF4-FFF2-40B4-BE49-F238E27FC236}">
                <a16:creationId xmlns:a16="http://schemas.microsoft.com/office/drawing/2014/main" id="{F3849468-5B66-4471-BC69-76B7EAB43DEE}"/>
              </a:ext>
            </a:extLst>
          </p:cNvPr>
          <p:cNvSpPr>
            <a:spLocks noGrp="1"/>
          </p:cNvSpPr>
          <p:nvPr>
            <p:ph type="subTitle" idx="1"/>
          </p:nvPr>
        </p:nvSpPr>
        <p:spPr>
          <a:xfrm>
            <a:off x="1524000" y="3779838"/>
            <a:ext cx="9144000" cy="902229"/>
          </a:xfrm>
        </p:spPr>
        <p:txBody>
          <a:bodyPr>
            <a:normAutofit/>
          </a:bodyPr>
          <a:lstStyle/>
          <a:p>
            <a:r>
              <a:rPr kumimoji="1" lang="ja-JP" altLang="en-US" sz="4800" dirty="0">
                <a:latin typeface="源ノ角ゴシック Code JP M" panose="020B0600000000000000" pitchFamily="34" charset="-128"/>
                <a:ea typeface="源ノ角ゴシック Code JP M" panose="020B0600000000000000" pitchFamily="34" charset="-128"/>
              </a:rPr>
              <a:t>未来のお散歩？</a:t>
            </a:r>
          </a:p>
        </p:txBody>
      </p:sp>
      <p:pic>
        <p:nvPicPr>
          <p:cNvPr id="5" name="図 4">
            <a:extLst>
              <a:ext uri="{FF2B5EF4-FFF2-40B4-BE49-F238E27FC236}">
                <a16:creationId xmlns:a16="http://schemas.microsoft.com/office/drawing/2014/main" id="{0C0BE532-3A07-4363-A9EA-4A87AEA4B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7" name="図 6">
            <a:extLst>
              <a:ext uri="{FF2B5EF4-FFF2-40B4-BE49-F238E27FC236}">
                <a16:creationId xmlns:a16="http://schemas.microsoft.com/office/drawing/2014/main" id="{4A9B1D2D-D980-48CB-B655-AD82829A8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
        <p:nvSpPr>
          <p:cNvPr id="8" name="テキスト ボックス 7">
            <a:extLst>
              <a:ext uri="{FF2B5EF4-FFF2-40B4-BE49-F238E27FC236}">
                <a16:creationId xmlns:a16="http://schemas.microsoft.com/office/drawing/2014/main" id="{37F46BBC-5182-4AF3-B26F-F8DE1AD20CCC}"/>
              </a:ext>
            </a:extLst>
          </p:cNvPr>
          <p:cNvSpPr txBox="1"/>
          <p:nvPr/>
        </p:nvSpPr>
        <p:spPr>
          <a:xfrm>
            <a:off x="0" y="5427081"/>
            <a:ext cx="3242734" cy="923330"/>
          </a:xfrm>
          <a:prstGeom prst="rect">
            <a:avLst/>
          </a:prstGeom>
          <a:noFill/>
        </p:spPr>
        <p:txBody>
          <a:bodyPr wrap="square" rtlCol="0">
            <a:spAutoFit/>
          </a:bodyPr>
          <a:lstStyle/>
          <a:p>
            <a:pPr algn="ctr"/>
            <a:r>
              <a:rPr lang="en-US" altLang="ja-JP" dirty="0">
                <a:latin typeface="源ノ角ゴシック Code JP N" panose="020B0400000000000000" pitchFamily="34" charset="-128"/>
                <a:ea typeface="源ノ角ゴシック Code JP N" panose="020B0400000000000000" pitchFamily="34" charset="-128"/>
              </a:rPr>
              <a:t>2019/03/13</a:t>
            </a:r>
          </a:p>
          <a:p>
            <a:pPr algn="ctr"/>
            <a:r>
              <a:rPr lang="en-US" altLang="ja-JP" dirty="0">
                <a:latin typeface="源ノ角ゴシック Code JP N" panose="020B0400000000000000" pitchFamily="34" charset="-128"/>
                <a:ea typeface="源ノ角ゴシック Code JP N" panose="020B0400000000000000" pitchFamily="34" charset="-128"/>
              </a:rPr>
              <a:t>Vision</a:t>
            </a:r>
            <a:r>
              <a:rPr lang="ja-JP" altLang="en-US" dirty="0">
                <a:latin typeface="源ノ角ゴシック Code JP N" panose="020B0400000000000000" pitchFamily="34" charset="-128"/>
                <a:ea typeface="源ノ角ゴシック Code JP N" panose="020B0400000000000000" pitchFamily="34" charset="-128"/>
              </a:rPr>
              <a:t>を語る</a:t>
            </a:r>
            <a:r>
              <a:rPr lang="en-US" altLang="ja-JP" dirty="0">
                <a:latin typeface="源ノ角ゴシック Code JP N" panose="020B0400000000000000" pitchFamily="34" charset="-128"/>
                <a:ea typeface="源ノ角ゴシック Code JP N" panose="020B0400000000000000" pitchFamily="34" charset="-128"/>
              </a:rPr>
              <a:t>LT</a:t>
            </a:r>
            <a:r>
              <a:rPr lang="ja-JP" altLang="en-US" dirty="0">
                <a:latin typeface="源ノ角ゴシック Code JP N" panose="020B0400000000000000" pitchFamily="34" charset="-128"/>
                <a:ea typeface="源ノ角ゴシック Code JP N" panose="020B0400000000000000" pitchFamily="34" charset="-128"/>
              </a:rPr>
              <a:t>会</a:t>
            </a:r>
            <a:endParaRPr lang="en-US" altLang="ja-JP" dirty="0">
              <a:latin typeface="源ノ角ゴシック Code JP N" panose="020B0400000000000000" pitchFamily="34" charset="-128"/>
              <a:ea typeface="源ノ角ゴシック Code JP N" panose="020B0400000000000000" pitchFamily="34" charset="-128"/>
            </a:endParaRPr>
          </a:p>
          <a:p>
            <a:pPr algn="ctr"/>
            <a:r>
              <a:rPr kumimoji="1" lang="ja-JP" altLang="en-US" dirty="0">
                <a:latin typeface="源ノ角ゴシック Code JP N" panose="020B0400000000000000" pitchFamily="34" charset="-128"/>
                <a:ea typeface="源ノ角ゴシック Code JP N" panose="020B0400000000000000" pitchFamily="34" charset="-128"/>
              </a:rPr>
              <a:t>ごんびぃー</a:t>
            </a:r>
            <a:endParaRPr kumimoji="1" lang="en-US" altLang="ja-JP" dirty="0">
              <a:latin typeface="源ノ角ゴシック Code JP N" panose="020B0400000000000000" pitchFamily="34" charset="-128"/>
              <a:ea typeface="源ノ角ゴシック Code JP N" panose="020B0400000000000000" pitchFamily="34" charset="-128"/>
            </a:endParaRPr>
          </a:p>
        </p:txBody>
      </p:sp>
    </p:spTree>
    <p:extLst>
      <p:ext uri="{BB962C8B-B14F-4D97-AF65-F5344CB8AC3E}">
        <p14:creationId xmlns:p14="http://schemas.microsoft.com/office/powerpoint/2010/main" val="349437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突破法</a:t>
            </a:r>
            <a:r>
              <a:rPr kumimoji="1" lang="en-US" altLang="ja-JP" dirty="0">
                <a:latin typeface="源ノ角ゴシック Code JP M" panose="020B0600000000000000" pitchFamily="34" charset="-128"/>
                <a:ea typeface="源ノ角ゴシック Code JP M" panose="020B0600000000000000" pitchFamily="34" charset="-128"/>
              </a:rPr>
              <a:t>1</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・バレなきゃ犯罪じゃない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→リスク高すぎるので</a:t>
            </a:r>
            <a:r>
              <a:rPr lang="en-US" altLang="ja-JP" sz="3200" dirty="0">
                <a:latin typeface="源ノ角ゴシック Code JP M" panose="020B0600000000000000" pitchFamily="34" charset="-128"/>
                <a:ea typeface="源ノ角ゴシック Code JP M" panose="020B0600000000000000" pitchFamily="34" charset="-128"/>
              </a:rPr>
              <a:t>NG</a:t>
            </a:r>
            <a:endParaRPr lang="en-US" altLang="ja-JP" sz="16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56647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突破法</a:t>
            </a:r>
            <a:r>
              <a:rPr kumimoji="1" lang="en-US" altLang="ja-JP" dirty="0">
                <a:latin typeface="源ノ角ゴシック Code JP M" panose="020B0600000000000000" pitchFamily="34" charset="-128"/>
                <a:ea typeface="源ノ角ゴシック Code JP M" panose="020B0600000000000000" pitchFamily="34" charset="-128"/>
              </a:rPr>
              <a:t>2</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・道交法で違反してるのは</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“道路運送車両の保安基準に適合していない”こと</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要するに車検</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→車検通せばいいのでは？</a:t>
            </a:r>
            <a:endParaRPr lang="en-US" altLang="ja-JP" sz="1600" dirty="0">
              <a:solidFill>
                <a:srgbClr val="FF0000"/>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393680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lang="ja-JP" altLang="en-US" dirty="0">
                <a:latin typeface="源ノ角ゴシック Code JP M" panose="020B0600000000000000" pitchFamily="34" charset="-128"/>
                <a:ea typeface="源ノ角ゴシック Code JP M" panose="020B0600000000000000" pitchFamily="34" charset="-128"/>
              </a:rPr>
              <a:t>車検通ってる例</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・電動スクーター</a:t>
            </a:r>
            <a:r>
              <a:rPr lang="en-US" altLang="ja-JP" sz="3200" dirty="0">
                <a:latin typeface="源ノ角ゴシック Code JP M" panose="020B0600000000000000" pitchFamily="34" charset="-128"/>
                <a:ea typeface="源ノ角ゴシック Code JP M" panose="020B0600000000000000" pitchFamily="34" charset="-128"/>
              </a:rPr>
              <a:t>『</a:t>
            </a:r>
            <a:r>
              <a:rPr lang="en-US" altLang="ja-JP" sz="3200" dirty="0" err="1">
                <a:latin typeface="源ノ角ゴシック Code JP M" panose="020B0600000000000000" pitchFamily="34" charset="-128"/>
                <a:ea typeface="源ノ角ゴシック Code JP M" panose="020B0600000000000000" pitchFamily="34" charset="-128"/>
              </a:rPr>
              <a:t>Airwheel</a:t>
            </a:r>
            <a:r>
              <a:rPr lang="en-US" altLang="ja-JP" sz="3200" dirty="0">
                <a:latin typeface="源ノ角ゴシック Code JP M" panose="020B0600000000000000" pitchFamily="34" charset="-128"/>
                <a:ea typeface="源ノ角ゴシック Code JP M" panose="020B0600000000000000" pitchFamily="34" charset="-128"/>
              </a:rPr>
              <a:t> Z5』</a:t>
            </a: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・ナンバープレート</a:t>
            </a:r>
            <a:r>
              <a:rPr lang="en-US" altLang="ja-JP" sz="3200" dirty="0">
                <a:latin typeface="源ノ角ゴシック Code JP M" panose="020B0600000000000000" pitchFamily="34" charset="-128"/>
                <a:ea typeface="源ノ角ゴシック Code JP M" panose="020B0600000000000000" pitchFamily="34" charset="-128"/>
              </a:rPr>
              <a:t>/</a:t>
            </a:r>
            <a:r>
              <a:rPr lang="ja-JP" altLang="en-US" sz="3200" dirty="0">
                <a:latin typeface="源ノ角ゴシック Code JP M" panose="020B0600000000000000" pitchFamily="34" charset="-128"/>
                <a:ea typeface="源ノ角ゴシック Code JP M" panose="020B0600000000000000" pitchFamily="34" charset="-128"/>
              </a:rPr>
              <a:t>バックミラー</a:t>
            </a:r>
            <a:r>
              <a:rPr lang="en-US" altLang="ja-JP" sz="3200" dirty="0">
                <a:latin typeface="源ノ角ゴシック Code JP M" panose="020B0600000000000000" pitchFamily="34" charset="-128"/>
                <a:ea typeface="源ノ角ゴシック Code JP M" panose="020B0600000000000000" pitchFamily="34" charset="-128"/>
              </a:rPr>
              <a:t>/</a:t>
            </a:r>
            <a:r>
              <a:rPr lang="ja-JP" altLang="en-US" sz="3200" dirty="0">
                <a:latin typeface="源ノ角ゴシック Code JP M" panose="020B0600000000000000" pitchFamily="34" charset="-128"/>
                <a:ea typeface="源ノ角ゴシック Code JP M" panose="020B0600000000000000" pitchFamily="34" charset="-128"/>
              </a:rPr>
              <a:t>ブレーキライト</a:t>
            </a:r>
            <a:r>
              <a:rPr lang="en-US" altLang="ja-JP" sz="3200" dirty="0">
                <a:latin typeface="源ノ角ゴシック Code JP M" panose="020B0600000000000000" pitchFamily="34" charset="-128"/>
                <a:ea typeface="源ノ角ゴシック Code JP M" panose="020B0600000000000000" pitchFamily="34" charset="-128"/>
              </a:rPr>
              <a:t>/</a:t>
            </a: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ヘッドライト</a:t>
            </a:r>
            <a:r>
              <a:rPr lang="en-US" altLang="ja-JP" sz="3200" dirty="0">
                <a:latin typeface="源ノ角ゴシック Code JP M" panose="020B0600000000000000" pitchFamily="34" charset="-128"/>
                <a:ea typeface="源ノ角ゴシック Code JP M" panose="020B0600000000000000" pitchFamily="34" charset="-128"/>
              </a:rPr>
              <a:t>/</a:t>
            </a:r>
            <a:r>
              <a:rPr lang="ja-JP" altLang="en-US" sz="3200" dirty="0">
                <a:latin typeface="源ノ角ゴシック Code JP M" panose="020B0600000000000000" pitchFamily="34" charset="-128"/>
                <a:ea typeface="源ノ角ゴシック Code JP M" panose="020B0600000000000000" pitchFamily="34" charset="-128"/>
              </a:rPr>
              <a:t>ウィンカー装備</a:t>
            </a:r>
            <a:endParaRPr lang="en-US" altLang="ja-JP" sz="16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32887421-129C-4219-8AEF-09E44DFED5D9}"/>
              </a:ext>
            </a:extLst>
          </p:cNvPr>
          <p:cNvPicPr>
            <a:picLocks noChangeAspect="1"/>
          </p:cNvPicPr>
          <p:nvPr/>
        </p:nvPicPr>
        <p:blipFill rotWithShape="1">
          <a:blip r:embed="rId4">
            <a:extLst>
              <a:ext uri="{28A0092B-C50C-407E-A947-70E740481C1C}">
                <a14:useLocalDpi xmlns:a14="http://schemas.microsoft.com/office/drawing/2010/main" val="0"/>
              </a:ext>
            </a:extLst>
          </a:blip>
          <a:srcRect b="50000"/>
          <a:stretch/>
        </p:blipFill>
        <p:spPr>
          <a:xfrm>
            <a:off x="6096000" y="4219644"/>
            <a:ext cx="4476750" cy="2152650"/>
          </a:xfrm>
          <a:prstGeom prst="rect">
            <a:avLst/>
          </a:prstGeom>
        </p:spPr>
      </p:pic>
      <p:pic>
        <p:nvPicPr>
          <p:cNvPr id="9" name="図 8">
            <a:extLst>
              <a:ext uri="{FF2B5EF4-FFF2-40B4-BE49-F238E27FC236}">
                <a16:creationId xmlns:a16="http://schemas.microsoft.com/office/drawing/2014/main" id="{0F5A7EBE-2A38-403D-B9F9-77320442E46E}"/>
              </a:ext>
            </a:extLst>
          </p:cNvPr>
          <p:cNvPicPr>
            <a:picLocks noChangeAspect="1"/>
          </p:cNvPicPr>
          <p:nvPr/>
        </p:nvPicPr>
        <p:blipFill rotWithShape="1">
          <a:blip r:embed="rId4">
            <a:extLst>
              <a:ext uri="{28A0092B-C50C-407E-A947-70E740481C1C}">
                <a14:useLocalDpi xmlns:a14="http://schemas.microsoft.com/office/drawing/2010/main" val="0"/>
              </a:ext>
            </a:extLst>
          </a:blip>
          <a:srcRect t="50000"/>
          <a:stretch/>
        </p:blipFill>
        <p:spPr>
          <a:xfrm>
            <a:off x="1619250" y="4215332"/>
            <a:ext cx="4476750" cy="2152650"/>
          </a:xfrm>
          <a:prstGeom prst="rect">
            <a:avLst/>
          </a:prstGeom>
        </p:spPr>
      </p:pic>
    </p:spTree>
    <p:extLst>
      <p:ext uri="{BB962C8B-B14F-4D97-AF65-F5344CB8AC3E}">
        <p14:creationId xmlns:p14="http://schemas.microsoft.com/office/powerpoint/2010/main" val="1870342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望む未来？</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・車検を通す</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→堂々と車道を走れるようになる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→歩道や室内が走れなくなる</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（室内は道交法外だが、「原付を室内で乗るのか！」</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err="1">
                <a:latin typeface="源ノ角ゴシック Code JP M" panose="020B0600000000000000" pitchFamily="34" charset="-128"/>
                <a:ea typeface="源ノ角ゴシック Code JP M" panose="020B0600000000000000" pitchFamily="34" charset="-128"/>
              </a:rPr>
              <a:t>って</a:t>
            </a:r>
            <a:r>
              <a:rPr lang="ja-JP" altLang="en-US" sz="2400" dirty="0">
                <a:latin typeface="源ノ角ゴシック Code JP M" panose="020B0600000000000000" pitchFamily="34" charset="-128"/>
                <a:ea typeface="源ノ角ゴシック Code JP M" panose="020B0600000000000000" pitchFamily="34" charset="-128"/>
              </a:rPr>
              <a:t>頭の硬いバカがうるさそう）</a:t>
            </a:r>
            <a:endParaRPr lang="en-US" altLang="ja-JP" sz="1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48093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突破法</a:t>
            </a:r>
            <a:r>
              <a:rPr kumimoji="1" lang="en-US" altLang="ja-JP" dirty="0">
                <a:latin typeface="源ノ角ゴシック Code JP M" panose="020B0600000000000000" pitchFamily="34" charset="-128"/>
                <a:ea typeface="源ノ角ゴシック Code JP M" panose="020B0600000000000000" pitchFamily="34" charset="-128"/>
              </a:rPr>
              <a:t>2</a:t>
            </a:r>
            <a:r>
              <a:rPr lang="ja-JP" altLang="en-US" dirty="0" err="1">
                <a:latin typeface="源ノ角ゴシック Code JP M" panose="020B0600000000000000" pitchFamily="34" charset="-128"/>
                <a:ea typeface="源ノ角ゴシック Code JP M" panose="020B0600000000000000" pitchFamily="34" charset="-128"/>
              </a:rPr>
              <a:t>、</a:t>
            </a:r>
            <a:r>
              <a:rPr lang="ja-JP" altLang="en-US" dirty="0">
                <a:latin typeface="源ノ角ゴシック Code JP M" panose="020B0600000000000000" pitchFamily="34" charset="-128"/>
                <a:ea typeface="源ノ角ゴシック Code JP M" panose="020B0600000000000000" pitchFamily="34" charset="-128"/>
              </a:rPr>
              <a:t>却下</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r>
              <a:rPr lang="en-US" altLang="ja-JP" sz="3200" dirty="0">
                <a:latin typeface="源ノ角ゴシック Code JP M" panose="020B0600000000000000" pitchFamily="34" charset="-128"/>
                <a:ea typeface="源ノ角ゴシック Code JP M" panose="020B0600000000000000" pitchFamily="34" charset="-128"/>
              </a:rPr>
              <a:t>Drift</a:t>
            </a:r>
            <a:r>
              <a:rPr lang="ja-JP" altLang="en-US" sz="3200" dirty="0">
                <a:latin typeface="源ノ角ゴシック Code JP M" panose="020B0600000000000000" pitchFamily="34" charset="-128"/>
                <a:ea typeface="源ノ角ゴシック Code JP M" panose="020B0600000000000000" pitchFamily="34" charset="-128"/>
              </a:rPr>
              <a:t>の強みはどこでも持っていける汎用性</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置いて電源入れればすぐ乗れる瞬発性</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→道交法適応はこれらの利点を殺しかねない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→却下！</a:t>
            </a:r>
            <a:endParaRPr lang="en-US" altLang="ja-JP" sz="1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967120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突破法</a:t>
            </a:r>
            <a:r>
              <a:rPr kumimoji="1" lang="en-US" altLang="ja-JP" dirty="0">
                <a:latin typeface="源ノ角ゴシック Code JP M" panose="020B0600000000000000" pitchFamily="34" charset="-128"/>
                <a:ea typeface="源ノ角ゴシック Code JP M" panose="020B0600000000000000" pitchFamily="34" charset="-128"/>
              </a:rPr>
              <a:t>3</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・道交法の特例を撃ち抜く</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・原動機つき車両のうち</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“身体障害者用の車いす及び歩行補助車等”は</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　道路交通法の特例として走行が認められている</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a:t>
            </a:r>
            <a:r>
              <a:rPr lang="en-US" altLang="ja-JP" sz="3200" dirty="0">
                <a:solidFill>
                  <a:srgbClr val="FF0000"/>
                </a:solidFill>
                <a:latin typeface="源ノ角ゴシック Code JP M" panose="020B0600000000000000" pitchFamily="34" charset="-128"/>
                <a:ea typeface="源ノ角ゴシック Code JP M" panose="020B0600000000000000" pitchFamily="34" charset="-128"/>
              </a:rPr>
              <a:t>Drift</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も介護器具として使えばいける？</a:t>
            </a:r>
            <a:endParaRPr lang="en-US" altLang="ja-JP" sz="1200" dirty="0">
              <a:solidFill>
                <a:srgbClr val="FF0000"/>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30800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介護に</a:t>
            </a:r>
            <a:r>
              <a:rPr lang="ja-JP" altLang="en-US" dirty="0">
                <a:latin typeface="源ノ角ゴシック Code JP M" panose="020B0600000000000000" pitchFamily="34" charset="-128"/>
                <a:ea typeface="源ノ角ゴシック Code JP M" panose="020B0600000000000000" pitchFamily="34" charset="-128"/>
              </a:rPr>
              <a:t>モビリティ</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・宮島工業高校が既に車椅子の補助に</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　</a:t>
            </a:r>
            <a:r>
              <a:rPr lang="ja-JP" altLang="en-US" sz="3200" dirty="0">
                <a:latin typeface="源ノ角ゴシック Code JP M" panose="020B0600000000000000" pitchFamily="34" charset="-128"/>
                <a:ea typeface="源ノ角ゴシック Code JP M" panose="020B0600000000000000" pitchFamily="34" charset="-128"/>
              </a:rPr>
              <a:t>直列型モビリティを投入している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・電動モビリティ系を介護器具として</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認められれば、</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道交法の特例として突破できるかも？</a:t>
            </a:r>
            <a:endParaRPr lang="en-US" altLang="ja-JP" sz="1200" dirty="0">
              <a:solidFill>
                <a:srgbClr val="FF0000"/>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D3BA161C-8BC4-41A8-B394-BA812989A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7449" y="1349374"/>
            <a:ext cx="3636818" cy="5000625"/>
          </a:xfrm>
          <a:prstGeom prst="rect">
            <a:avLst/>
          </a:prstGeom>
        </p:spPr>
      </p:pic>
    </p:spTree>
    <p:extLst>
      <p:ext uri="{BB962C8B-B14F-4D97-AF65-F5344CB8AC3E}">
        <p14:creationId xmlns:p14="http://schemas.microsoft.com/office/powerpoint/2010/main" val="16781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クソ国家</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・法律の改正が必要になる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・そもそも日本の上の方に蔓延る政治家</a:t>
            </a:r>
            <a:r>
              <a:rPr lang="ja-JP" altLang="en-US" sz="2000" dirty="0">
                <a:latin typeface="源ノ角ゴシック Code JP M" panose="020B0600000000000000" pitchFamily="34" charset="-128"/>
                <a:ea typeface="源ノ角ゴシック Code JP M" panose="020B0600000000000000" pitchFamily="34" charset="-128"/>
              </a:rPr>
              <a:t>（ゴミ）</a:t>
            </a:r>
            <a:r>
              <a:rPr lang="ja-JP" altLang="en-US" sz="3200" dirty="0">
                <a:latin typeface="源ノ角ゴシック Code JP M" panose="020B0600000000000000" pitchFamily="34" charset="-128"/>
                <a:ea typeface="源ノ角ゴシック Code JP M" panose="020B0600000000000000" pitchFamily="34" charset="-128"/>
              </a:rPr>
              <a:t>を</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説得しないといけない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・ダイヤモンド並に硬い頭をお持ちの</a:t>
            </a:r>
            <a:r>
              <a:rPr lang="ja-JP" altLang="en-US" sz="3200" dirty="0" err="1">
                <a:latin typeface="源ノ角ゴシック Code JP M" panose="020B0600000000000000" pitchFamily="34" charset="-128"/>
                <a:ea typeface="源ノ角ゴシック Code JP M" panose="020B0600000000000000" pitchFamily="34" charset="-128"/>
              </a:rPr>
              <a:t>お</a:t>
            </a:r>
            <a:r>
              <a:rPr lang="ja-JP" altLang="en-US" sz="3200" dirty="0">
                <a:latin typeface="源ノ角ゴシック Code JP M" panose="020B0600000000000000" pitchFamily="34" charset="-128"/>
                <a:ea typeface="源ノ角ゴシック Code JP M" panose="020B0600000000000000" pitchFamily="34" charset="-128"/>
              </a:rPr>
              <a:t>偉いさんは</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当然法改正を嫌がる</a:t>
            </a:r>
            <a:endParaRPr lang="en-US" altLang="ja-JP" sz="1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34761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未来すぎた</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・旧型の人間は新しい物を嫌う</a:t>
            </a:r>
            <a:r>
              <a:rPr lang="en-US" altLang="ja-JP" sz="3200" dirty="0">
                <a:latin typeface="源ノ角ゴシック Code JP M" panose="020B0600000000000000" pitchFamily="34" charset="-128"/>
                <a:ea typeface="源ノ角ゴシック Code JP M" panose="020B0600000000000000" pitchFamily="34" charset="-128"/>
              </a:rPr>
              <a:t>/</a:t>
            </a:r>
            <a:r>
              <a:rPr lang="ja-JP" altLang="en-US" sz="3200" dirty="0">
                <a:latin typeface="源ノ角ゴシック Code JP M" panose="020B0600000000000000" pitchFamily="34" charset="-128"/>
                <a:ea typeface="源ノ角ゴシック Code JP M" panose="020B0600000000000000" pitchFamily="34" charset="-128"/>
              </a:rPr>
              <a:t>理解する努力をしない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→アプローチとしては間違えてはいないが、</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現実的ではない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00000"/>
              </a:lnSpc>
              <a:buNone/>
            </a:pPr>
            <a:r>
              <a:rPr lang="ja-JP" altLang="en-US" sz="2400" dirty="0">
                <a:latin typeface="源ノ角ゴシック Code JP M" panose="020B0600000000000000" pitchFamily="34" charset="-128"/>
                <a:ea typeface="源ノ角ゴシック Code JP M" panose="020B0600000000000000" pitchFamily="34" charset="-128"/>
              </a:rPr>
              <a:t>そもそも「無限ループ</a:t>
            </a:r>
            <a:r>
              <a:rPr lang="en-US" altLang="ja-JP" sz="2400" dirty="0">
                <a:latin typeface="源ノ角ゴシック Code JP M" panose="020B0600000000000000" pitchFamily="34" charset="-128"/>
                <a:ea typeface="源ノ角ゴシック Code JP M" panose="020B0600000000000000" pitchFamily="34" charset="-128"/>
              </a:rPr>
              <a:t>JC</a:t>
            </a:r>
            <a:r>
              <a:rPr lang="ja-JP" altLang="en-US" sz="2400" dirty="0">
                <a:latin typeface="源ノ角ゴシック Code JP M" panose="020B0600000000000000" pitchFamily="34" charset="-128"/>
                <a:ea typeface="源ノ角ゴシック Code JP M" panose="020B0600000000000000" pitchFamily="34" charset="-128"/>
              </a:rPr>
              <a:t>補導した</a:t>
            </a:r>
            <a:r>
              <a:rPr lang="ja-JP" altLang="en-US" sz="2400" dirty="0" err="1">
                <a:latin typeface="源ノ角ゴシック Code JP M" panose="020B0600000000000000" pitchFamily="34" charset="-128"/>
                <a:ea typeface="源ノ角ゴシック Code JP M" panose="020B0600000000000000" pitchFamily="34" charset="-128"/>
              </a:rPr>
              <a:t>ぞ</a:t>
            </a:r>
            <a:r>
              <a:rPr lang="ja-JP" altLang="en-US" sz="2400" dirty="0">
                <a:latin typeface="源ノ角ゴシック Code JP M" panose="020B0600000000000000" pitchFamily="34" charset="-128"/>
                <a:ea typeface="源ノ角ゴシック Code JP M" panose="020B0600000000000000" pitchFamily="34" charset="-128"/>
              </a:rPr>
              <a:t>ﾄﾞﾔｧｗｗ」とかやってる国やぞ</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nSpc>
                <a:spcPct val="100000"/>
              </a:lnSpc>
              <a:buNone/>
            </a:pPr>
            <a:r>
              <a:rPr lang="ja-JP" altLang="en-US" sz="2400" dirty="0">
                <a:latin typeface="源ノ角ゴシック Code JP M" panose="020B0600000000000000" pitchFamily="34" charset="-128"/>
                <a:ea typeface="源ノ角ゴシック Code JP M" panose="020B0600000000000000" pitchFamily="34" charset="-128"/>
              </a:rPr>
              <a:t>どこに期待すればいいんだ</a:t>
            </a:r>
            <a:endParaRPr lang="en-US" altLang="ja-JP" sz="24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3714788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ということで</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・バレなきゃ犯罪じゃない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→リスク高すぎるので</a:t>
            </a:r>
            <a:r>
              <a:rPr lang="en-US" altLang="ja-JP" sz="3200" dirty="0">
                <a:latin typeface="源ノ角ゴシック Code JP M" panose="020B0600000000000000" pitchFamily="34" charset="-128"/>
                <a:ea typeface="源ノ角ゴシック Code JP M" panose="020B0600000000000000" pitchFamily="34" charset="-128"/>
              </a:rPr>
              <a:t>NG</a:t>
            </a: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→他に突破口を期待できないのでやるしかない</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　</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逃げ切る覚悟がある奴だけ乗ること</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16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1600" dirty="0">
                <a:latin typeface="源ノ角ゴシック Code JP M" panose="020B0600000000000000" pitchFamily="34" charset="-128"/>
                <a:ea typeface="源ノ角ゴシック Code JP M" panose="020B0600000000000000" pitchFamily="34" charset="-128"/>
              </a:rPr>
              <a:t>え？乗らない？</a:t>
            </a:r>
            <a:endParaRPr lang="en-US" altLang="ja-JP" sz="16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80413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lang="ja-JP" altLang="en-US" dirty="0">
                <a:latin typeface="源ノ角ゴシック Code JP M" panose="020B0600000000000000" pitchFamily="34" charset="-128"/>
                <a:ea typeface="源ノ角ゴシック Code JP M" panose="020B0600000000000000" pitchFamily="34" charset="-128"/>
              </a:rPr>
              <a:t>撮影など</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ja-JP" altLang="en-US" sz="2400" dirty="0">
                <a:latin typeface="源ノ角ゴシック Code JP N" panose="020B0400000000000000" pitchFamily="34" charset="-128"/>
                <a:ea typeface="源ノ角ゴシック Code JP N" panose="020B0400000000000000" pitchFamily="34" charset="-128"/>
              </a:rPr>
              <a:t>・写真</a:t>
            </a:r>
            <a:r>
              <a:rPr lang="en-US" altLang="ja-JP" sz="2400" dirty="0">
                <a:latin typeface="源ノ角ゴシック Code JP N" panose="020B0400000000000000" pitchFamily="34" charset="-128"/>
                <a:ea typeface="源ノ角ゴシック Code JP N" panose="020B0400000000000000" pitchFamily="34" charset="-128"/>
              </a:rPr>
              <a:t>/</a:t>
            </a:r>
            <a:r>
              <a:rPr lang="ja-JP" altLang="en-US" sz="2400" dirty="0">
                <a:latin typeface="源ノ角ゴシック Code JP N" panose="020B0400000000000000" pitchFamily="34" charset="-128"/>
                <a:ea typeface="源ノ角ゴシック Code JP N" panose="020B0400000000000000" pitchFamily="34" charset="-128"/>
              </a:rPr>
              <a:t>動画撮影、投稿全部</a:t>
            </a:r>
            <a:r>
              <a:rPr lang="en-US" altLang="ja-JP" sz="2400" dirty="0">
                <a:latin typeface="源ノ角ゴシック Code JP N" panose="020B0400000000000000" pitchFamily="34" charset="-128"/>
                <a:ea typeface="源ノ角ゴシック Code JP N" panose="020B0400000000000000" pitchFamily="34" charset="-128"/>
              </a:rPr>
              <a:t>OK</a:t>
            </a:r>
          </a:p>
          <a:p>
            <a:pPr marL="0" indent="0">
              <a:lnSpc>
                <a:spcPct val="150000"/>
              </a:lnSpc>
              <a:buNone/>
            </a:pPr>
            <a:r>
              <a:rPr lang="ja-JP" altLang="en-US" sz="2400" dirty="0">
                <a:latin typeface="源ノ角ゴシック Code JP N" panose="020B0400000000000000" pitchFamily="34" charset="-128"/>
                <a:ea typeface="源ノ角ゴシック Code JP N" panose="020B0400000000000000" pitchFamily="34" charset="-128"/>
              </a:rPr>
              <a:t>・スライド</a:t>
            </a:r>
            <a:r>
              <a:rPr lang="en-US" altLang="ja-JP" sz="2400" dirty="0">
                <a:latin typeface="源ノ角ゴシック Code JP N" panose="020B0400000000000000" pitchFamily="34" charset="-128"/>
                <a:ea typeface="源ノ角ゴシック Code JP N" panose="020B0400000000000000" pitchFamily="34" charset="-128"/>
              </a:rPr>
              <a:t>/</a:t>
            </a:r>
            <a:r>
              <a:rPr lang="ja-JP" altLang="en-US" sz="2400" dirty="0">
                <a:latin typeface="源ノ角ゴシック Code JP N" panose="020B0400000000000000" pitchFamily="34" charset="-128"/>
                <a:ea typeface="源ノ角ゴシック Code JP N" panose="020B0400000000000000" pitchFamily="34" charset="-128"/>
              </a:rPr>
              <a:t>登壇者両方フリー</a:t>
            </a:r>
            <a:endParaRPr lang="en-US" altLang="ja-JP" sz="2400" dirty="0">
              <a:latin typeface="源ノ角ゴシック Code JP N" panose="020B0400000000000000" pitchFamily="34" charset="-128"/>
              <a:ea typeface="源ノ角ゴシック Code JP N" panose="020B0400000000000000" pitchFamily="34" charset="-128"/>
            </a:endParaRPr>
          </a:p>
          <a:p>
            <a:pPr marL="0" indent="0">
              <a:lnSpc>
                <a:spcPct val="150000"/>
              </a:lnSpc>
              <a:buNone/>
            </a:pPr>
            <a:r>
              <a:rPr lang="ja-JP" altLang="en-US" sz="2400" dirty="0">
                <a:latin typeface="源ノ角ゴシック Code JP N" panose="020B0400000000000000" pitchFamily="34" charset="-128"/>
                <a:ea typeface="源ノ角ゴシック Code JP N" panose="020B0400000000000000" pitchFamily="34" charset="-128"/>
              </a:rPr>
              <a:t>・</a:t>
            </a:r>
            <a:r>
              <a:rPr lang="en-US" altLang="ja-JP" sz="2400" dirty="0">
                <a:latin typeface="源ノ角ゴシック Code JP N" panose="020B0400000000000000" pitchFamily="34" charset="-128"/>
                <a:ea typeface="源ノ角ゴシック Code JP N" panose="020B0400000000000000" pitchFamily="34" charset="-128"/>
              </a:rPr>
              <a:t>Twitter</a:t>
            </a:r>
            <a:r>
              <a:rPr lang="ja-JP" altLang="en-US" sz="2400" dirty="0">
                <a:latin typeface="源ノ角ゴシック Code JP N" panose="020B0400000000000000" pitchFamily="34" charset="-128"/>
                <a:ea typeface="源ノ角ゴシック Code JP N" panose="020B0400000000000000" pitchFamily="34" charset="-128"/>
              </a:rPr>
              <a:t>ハッシュタグは </a:t>
            </a:r>
            <a:r>
              <a:rPr lang="en-US" altLang="ja-JP" sz="2400" dirty="0">
                <a:solidFill>
                  <a:srgbClr val="00B0F0"/>
                </a:solidFill>
                <a:latin typeface="源ノ角ゴシック Code JP N" panose="020B0400000000000000" pitchFamily="34" charset="-128"/>
                <a:ea typeface="源ノ角ゴシック Code JP N" panose="020B0400000000000000" pitchFamily="34" charset="-128"/>
              </a:rPr>
              <a:t>#</a:t>
            </a:r>
            <a:r>
              <a:rPr lang="ja-JP" altLang="en-US" sz="2400" dirty="0">
                <a:solidFill>
                  <a:srgbClr val="00B0F0"/>
                </a:solidFill>
                <a:latin typeface="源ノ角ゴシック Code JP N" panose="020B0400000000000000" pitchFamily="34" charset="-128"/>
                <a:ea typeface="源ノ角ゴシック Code JP N" panose="020B0400000000000000" pitchFamily="34" charset="-128"/>
              </a:rPr>
              <a:t>未来技術</a:t>
            </a:r>
            <a:r>
              <a:rPr lang="en-US" altLang="ja-JP" sz="2400" dirty="0">
                <a:solidFill>
                  <a:srgbClr val="00B0F0"/>
                </a:solidFill>
                <a:latin typeface="源ノ角ゴシック Code JP N" panose="020B0400000000000000" pitchFamily="34" charset="-128"/>
                <a:ea typeface="源ノ角ゴシック Code JP N" panose="020B0400000000000000" pitchFamily="34" charset="-128"/>
              </a:rPr>
              <a:t>LT</a:t>
            </a:r>
          </a:p>
          <a:p>
            <a:pPr marL="0" indent="0">
              <a:lnSpc>
                <a:spcPct val="150000"/>
              </a:lnSpc>
              <a:buNone/>
            </a:pPr>
            <a:r>
              <a:rPr lang="ja-JP" altLang="en-US" sz="2400" dirty="0">
                <a:latin typeface="源ノ角ゴシック Code JP N" panose="020B0400000000000000" pitchFamily="34" charset="-128"/>
                <a:ea typeface="源ノ角ゴシック Code JP N" panose="020B0400000000000000" pitchFamily="34" charset="-128"/>
              </a:rPr>
              <a:t>・登壇システムは</a:t>
            </a:r>
            <a:r>
              <a:rPr lang="en-US" altLang="ja-JP" sz="2400" dirty="0">
                <a:latin typeface="源ノ角ゴシック Code JP N" panose="020B0400000000000000" pitchFamily="34" charset="-128"/>
                <a:ea typeface="源ノ角ゴシック Code JP N" panose="020B0400000000000000" pitchFamily="34" charset="-128"/>
              </a:rPr>
              <a:t>GitHub</a:t>
            </a:r>
            <a:r>
              <a:rPr lang="ja-JP" altLang="en-US" sz="2400" dirty="0">
                <a:latin typeface="源ノ角ゴシック Code JP N" panose="020B0400000000000000" pitchFamily="34" charset="-128"/>
                <a:ea typeface="源ノ角ゴシック Code JP N" panose="020B0400000000000000" pitchFamily="34" charset="-128"/>
              </a:rPr>
              <a:t>で公開中（パブリック）</a:t>
            </a:r>
            <a:endParaRPr lang="en-US" altLang="ja-JP" sz="2400" dirty="0">
              <a:latin typeface="源ノ角ゴシック Code JP N" panose="020B0400000000000000" pitchFamily="34" charset="-128"/>
              <a:ea typeface="源ノ角ゴシック Code JP N" panose="020B0400000000000000" pitchFamily="34" charset="-128"/>
            </a:endParaRPr>
          </a:p>
          <a:p>
            <a:pPr marL="0" indent="0">
              <a:lnSpc>
                <a:spcPct val="150000"/>
              </a:lnSpc>
              <a:buNone/>
            </a:pPr>
            <a:r>
              <a:rPr lang="ja-JP" altLang="en-US" sz="2400" dirty="0">
                <a:latin typeface="源ノ角ゴシック Code JP N" panose="020B0400000000000000" pitchFamily="34" charset="-128"/>
                <a:ea typeface="源ノ角ゴシック Code JP N" panose="020B0400000000000000" pitchFamily="34" charset="-128"/>
              </a:rPr>
              <a:t>・スライドはリポジトリに入ってる</a:t>
            </a:r>
            <a:endParaRPr lang="en-US" altLang="ja-JP" sz="2400" dirty="0">
              <a:latin typeface="源ノ角ゴシック Code JP N" panose="020B0400000000000000" pitchFamily="34" charset="-128"/>
              <a:ea typeface="源ノ角ゴシック Code JP N" panose="020B0400000000000000" pitchFamily="34" charset="-128"/>
            </a:endParaRPr>
          </a:p>
          <a:p>
            <a:pPr marL="0" indent="0">
              <a:lnSpc>
                <a:spcPct val="150000"/>
              </a:lnSpc>
              <a:buNone/>
            </a:pPr>
            <a:r>
              <a:rPr lang="ja-JP" altLang="en-US" sz="2400" dirty="0">
                <a:latin typeface="源ノ角ゴシック Code JP N" panose="020B0400000000000000" pitchFamily="34" charset="-128"/>
                <a:ea typeface="源ノ角ゴシック Code JP N" panose="020B0400000000000000" pitchFamily="34" charset="-128"/>
              </a:rPr>
              <a:t>・</a:t>
            </a:r>
            <a:r>
              <a:rPr lang="en-US" altLang="ja-JP" sz="2400" dirty="0">
                <a:solidFill>
                  <a:srgbClr val="00B0F0"/>
                </a:solidFill>
                <a:latin typeface="源ノ角ゴシック Code JP N" panose="020B0400000000000000" pitchFamily="34" charset="-128"/>
                <a:ea typeface="源ノ角ゴシック Code JP N" panose="020B0400000000000000" pitchFamily="34" charset="-128"/>
              </a:rPr>
              <a:t>https://github.com/GONBEEEproject/HoloDriftAttack</a:t>
            </a: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440877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結論</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gn="ctr">
              <a:lnSpc>
                <a:spcPct val="150000"/>
              </a:lnSpc>
              <a:buNone/>
            </a:pPr>
            <a:r>
              <a:rPr lang="en-US" altLang="ja-JP" sz="3200" dirty="0">
                <a:latin typeface="源ノ角ゴシック Code JP M" panose="020B0600000000000000" pitchFamily="34" charset="-128"/>
                <a:ea typeface="源ノ角ゴシック Code JP M" panose="020B0600000000000000" pitchFamily="34" charset="-128"/>
              </a:rPr>
              <a:t>Drift</a:t>
            </a:r>
            <a:r>
              <a:rPr lang="ja-JP" altLang="en-US" sz="3200" dirty="0">
                <a:latin typeface="源ノ角ゴシック Code JP M" panose="020B0600000000000000" pitchFamily="34" charset="-128"/>
                <a:ea typeface="源ノ角ゴシック Code JP M" panose="020B0600000000000000" pitchFamily="34" charset="-128"/>
              </a:rPr>
              <a:t>は日本にとっては早すぎた</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5400" dirty="0">
                <a:latin typeface="源ノ角ゴシック Code JP M" panose="020B0600000000000000" pitchFamily="34" charset="-128"/>
                <a:ea typeface="源ノ角ゴシック Code JP M" panose="020B0600000000000000" pitchFamily="34" charset="-128"/>
              </a:rPr>
              <a:t>が</a:t>
            </a:r>
            <a:endParaRPr lang="en-US" altLang="ja-JP" sz="54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5400" dirty="0">
                <a:latin typeface="源ノ角ゴシック Code JP M" panose="020B0600000000000000" pitchFamily="34" charset="-128"/>
                <a:ea typeface="源ノ角ゴシック Code JP M" panose="020B0600000000000000" pitchFamily="34" charset="-128"/>
              </a:rPr>
              <a:t>間違いなく面白いデバイス</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539528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一応</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・私有地は道路交通法適応圏外がほとんど</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000" dirty="0">
                <a:latin typeface="源ノ角ゴシック Code JP M" panose="020B0600000000000000" pitchFamily="34" charset="-128"/>
                <a:ea typeface="源ノ角ゴシック Code JP M" panose="020B0600000000000000" pitchFamily="34" charset="-128"/>
              </a:rPr>
              <a:t>（駐車場などは公道と同一視され、駐車場の事故は道路交通法に則って処理される）</a:t>
            </a:r>
            <a:endParaRPr lang="en-US" altLang="ja-JP" sz="2000" dirty="0">
              <a:latin typeface="源ノ角ゴシック Code JP M" panose="020B0600000000000000" pitchFamily="34" charset="-128"/>
              <a:ea typeface="源ノ角ゴシック Code JP M" panose="020B0600000000000000" pitchFamily="34" charset="-128"/>
            </a:endParaRPr>
          </a:p>
          <a:p>
            <a:pPr marL="0" lvl="0" indent="0">
              <a:lnSpc>
                <a:spcPct val="150000"/>
              </a:lnSpc>
              <a:buNone/>
            </a:pP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・オフィスビル内移動、展示イベント会場移動などは</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a:p>
            <a:pPr marL="0" lvl="0" indent="0">
              <a:lnSpc>
                <a:spcPct val="150000"/>
              </a:lnSpc>
              <a:buNone/>
            </a:pPr>
            <a:r>
              <a:rPr lang="ja-JP" altLang="en-US" sz="1600" dirty="0">
                <a:solidFill>
                  <a:prstClr val="black"/>
                </a:solidFill>
                <a:latin typeface="源ノ角ゴシック Code JP M" panose="020B0600000000000000" pitchFamily="34" charset="-128"/>
                <a:ea typeface="源ノ角ゴシック Code JP M" panose="020B0600000000000000" pitchFamily="34" charset="-128"/>
              </a:rPr>
              <a:t>（個別に許可取ったほうがいいけど）</a:t>
            </a: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自由に乗れる</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332472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lang="ja-JP" altLang="en-US" dirty="0">
                <a:latin typeface="源ノ角ゴシック Code JP M" panose="020B0600000000000000" pitchFamily="34" charset="-128"/>
                <a:ea typeface="源ノ角ゴシック Code JP M" panose="020B0600000000000000" pitchFamily="34" charset="-128"/>
              </a:rPr>
              <a:t>ただそもそも</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・今の</a:t>
            </a:r>
            <a:r>
              <a:rPr lang="en-US" altLang="ja-JP" sz="3200" dirty="0">
                <a:latin typeface="源ノ角ゴシック Code JP M" panose="020B0600000000000000" pitchFamily="34" charset="-128"/>
                <a:ea typeface="源ノ角ゴシック Code JP M" panose="020B0600000000000000" pitchFamily="34" charset="-128"/>
              </a:rPr>
              <a:t>Drift W1</a:t>
            </a:r>
            <a:r>
              <a:rPr lang="ja-JP" altLang="en-US" sz="3200" dirty="0">
                <a:latin typeface="源ノ角ゴシック Code JP M" panose="020B0600000000000000" pitchFamily="34" charset="-128"/>
                <a:ea typeface="源ノ角ゴシック Code JP M" panose="020B0600000000000000" pitchFamily="34" charset="-128"/>
              </a:rPr>
              <a:t>は悪路走破性が最悪</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・防水性、防塵性も皆無</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・今公道で乗れるようになっても、</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　正直実用性は死んでいる</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・両方で</a:t>
            </a:r>
            <a:r>
              <a:rPr lang="en-US" altLang="ja-JP" sz="3200" dirty="0">
                <a:solidFill>
                  <a:prstClr val="black"/>
                </a:solidFill>
                <a:latin typeface="源ノ角ゴシック Code JP M" panose="020B0600000000000000" pitchFamily="34" charset="-128"/>
                <a:ea typeface="源ノ角ゴシック Code JP M" panose="020B0600000000000000" pitchFamily="34" charset="-128"/>
              </a:rPr>
              <a:t>7kg</a:t>
            </a: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あるので、輸送が面倒</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5E8A9D7E-114F-4682-8A44-14EE8C08C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207" y="1590674"/>
            <a:ext cx="4220793" cy="3805309"/>
          </a:xfrm>
          <a:prstGeom prst="rect">
            <a:avLst/>
          </a:prstGeom>
        </p:spPr>
      </p:pic>
    </p:spTree>
    <p:extLst>
      <p:ext uri="{BB962C8B-B14F-4D97-AF65-F5344CB8AC3E}">
        <p14:creationId xmlns:p14="http://schemas.microsoft.com/office/powerpoint/2010/main" val="2854640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進化の方向性</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・悪路走破性強化 → ゴツ</a:t>
            </a:r>
            <a:r>
              <a:rPr lang="ja-JP" altLang="en-US" sz="3200" dirty="0" err="1">
                <a:latin typeface="源ノ角ゴシック Code JP M" panose="020B0600000000000000" pitchFamily="34" charset="-128"/>
                <a:ea typeface="源ノ角ゴシック Code JP M" panose="020B0600000000000000" pitchFamily="34" charset="-128"/>
              </a:rPr>
              <a:t>く</a:t>
            </a:r>
            <a:r>
              <a:rPr lang="ja-JP" altLang="en-US" sz="3200" dirty="0">
                <a:latin typeface="源ノ角ゴシック Code JP M" panose="020B0600000000000000" pitchFamily="34" charset="-128"/>
                <a:ea typeface="源ノ角ゴシック Code JP M" panose="020B0600000000000000" pitchFamily="34" charset="-128"/>
              </a:rPr>
              <a:t>なる → 車検通す</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→公道で堂々乗れるように進化する</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prstClr val="black"/>
                </a:solidFill>
                <a:latin typeface="源ノ角ゴシック Code JP M" panose="020B0600000000000000" pitchFamily="34" charset="-128"/>
                <a:ea typeface="源ノ角ゴシック Code JP M" panose="020B0600000000000000" pitchFamily="34" charset="-128"/>
              </a:rPr>
              <a:t>・軽量化、室内特化 → 軽くなる → 運用が楽に</a:t>
            </a:r>
            <a:endParaRPr lang="en-US" altLang="ja-JP" sz="3200" dirty="0">
              <a:solidFill>
                <a:prstClr val="black"/>
              </a:solidFill>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→イベントや室内移動に特化する</a:t>
            </a:r>
            <a:endParaRPr lang="en-US" altLang="ja-JP" sz="3200" dirty="0">
              <a:solidFill>
                <a:srgbClr val="FF0000"/>
              </a:solidFill>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612988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どちらにせよ</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gn="ctr">
              <a:lnSpc>
                <a:spcPct val="150000"/>
              </a:lnSpc>
              <a:buNone/>
            </a:pPr>
            <a:r>
              <a:rPr lang="ja-JP" altLang="en-US" sz="5400" dirty="0">
                <a:latin typeface="源ノ角ゴシック Code JP M" panose="020B0600000000000000" pitchFamily="34" charset="-128"/>
                <a:ea typeface="源ノ角ゴシック Code JP M" panose="020B0600000000000000" pitchFamily="34" charset="-128"/>
              </a:rPr>
              <a:t>未来を感じたら</a:t>
            </a:r>
            <a:endParaRPr lang="en-US" altLang="ja-JP" sz="54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5400" dirty="0">
                <a:latin typeface="源ノ角ゴシック Code JP M" panose="020B0600000000000000" pitchFamily="34" charset="-128"/>
                <a:ea typeface="源ノ角ゴシック Code JP M" panose="020B0600000000000000" pitchFamily="34" charset="-128"/>
              </a:rPr>
              <a:t>乗る場所とか考えず</a:t>
            </a:r>
            <a:endParaRPr lang="en-US" altLang="ja-JP" sz="54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r>
              <a:rPr lang="ja-JP" altLang="en-US" sz="5400" dirty="0">
                <a:latin typeface="源ノ角ゴシック Code JP M" panose="020B0600000000000000" pitchFamily="34" charset="-128"/>
                <a:ea typeface="源ノ角ゴシック Code JP M" panose="020B0600000000000000" pitchFamily="34" charset="-128"/>
              </a:rPr>
              <a:t>ポチ</a:t>
            </a:r>
            <a:r>
              <a:rPr lang="ja-JP" altLang="en-US" sz="5400" dirty="0" err="1">
                <a:latin typeface="源ノ角ゴシック Code JP M" panose="020B0600000000000000" pitchFamily="34" charset="-128"/>
                <a:ea typeface="源ノ角ゴシック Code JP M" panose="020B0600000000000000" pitchFamily="34" charset="-128"/>
              </a:rPr>
              <a:t>ろう</a:t>
            </a:r>
            <a:endParaRPr lang="en-US" altLang="ja-JP" sz="5400" dirty="0">
              <a:latin typeface="源ノ角ゴシック Code JP M" panose="020B0600000000000000" pitchFamily="34" charset="-128"/>
              <a:ea typeface="源ノ角ゴシック Code JP M" panose="020B0600000000000000" pitchFamily="34" charset="-128"/>
            </a:endParaRPr>
          </a:p>
          <a:p>
            <a:pPr marL="0" indent="0" algn="ctr">
              <a:lnSpc>
                <a:spcPct val="150000"/>
              </a:lnSpc>
              <a:buNone/>
            </a:pPr>
            <a:endParaRPr lang="en-US" altLang="ja-JP" sz="36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639728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Autofit/>
          </a:bodyPr>
          <a:lstStyle/>
          <a:p>
            <a:pPr marL="0" indent="0" algn="ctr">
              <a:lnSpc>
                <a:spcPct val="100000"/>
              </a:lnSpc>
              <a:buNone/>
            </a:pPr>
            <a:endParaRPr lang="en-US" altLang="ja-JP" sz="6000" dirty="0">
              <a:latin typeface="源ノ角ゴシック Code JP M" panose="020B0600000000000000" pitchFamily="34" charset="-128"/>
              <a:ea typeface="源ノ角ゴシック Code JP M" panose="020B0600000000000000" pitchFamily="34" charset="-128"/>
            </a:endParaRPr>
          </a:p>
          <a:p>
            <a:pPr marL="0" indent="0" algn="ctr">
              <a:lnSpc>
                <a:spcPct val="100000"/>
              </a:lnSpc>
              <a:buNone/>
            </a:pPr>
            <a:r>
              <a:rPr lang="ja-JP" altLang="en-US" sz="6000" dirty="0">
                <a:latin typeface="源ノ角ゴシック Code JP M" panose="020B0600000000000000" pitchFamily="34" charset="-128"/>
                <a:ea typeface="源ノ角ゴシック Code JP M" panose="020B0600000000000000" pitchFamily="34" charset="-128"/>
              </a:rPr>
              <a:t>おしまい</a:t>
            </a:r>
            <a:endParaRPr lang="en-US" altLang="ja-JP" sz="60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292785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自己紹介</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en-US" altLang="ja-JP" b="1" dirty="0">
                <a:latin typeface="源ノ角ゴシック Code JP N" panose="020B0400000000000000" pitchFamily="34" charset="-128"/>
                <a:ea typeface="源ノ角ゴシック Code JP N" panose="020B0400000000000000" pitchFamily="34" charset="-128"/>
              </a:rPr>
              <a:t>	</a:t>
            </a:r>
            <a:r>
              <a:rPr lang="ja-JP" altLang="en-US" sz="4400" dirty="0">
                <a:latin typeface="源ノ角ゴシック Code JP M" panose="020B0600000000000000" pitchFamily="34" charset="-128"/>
                <a:ea typeface="源ノ角ゴシック Code JP M" panose="020B0600000000000000" pitchFamily="34" charset="-128"/>
              </a:rPr>
              <a:t>ごんびぃー</a:t>
            </a:r>
            <a:endParaRPr lang="en-US" altLang="ja-JP" sz="44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・大学生（休学中</a:t>
            </a:r>
            <a:r>
              <a:rPr lang="en-US" altLang="ja-JP" sz="2400" dirty="0">
                <a:latin typeface="源ノ角ゴシック Code JP M" panose="020B0600000000000000" pitchFamily="34" charset="-128"/>
                <a:ea typeface="源ノ角ゴシック Code JP M" panose="020B0600000000000000" pitchFamily="34" charset="-128"/>
              </a:rPr>
              <a:t>/2</a:t>
            </a:r>
            <a:r>
              <a:rPr lang="ja-JP" altLang="en-US" sz="2400" dirty="0">
                <a:latin typeface="源ノ角ゴシック Code JP M" panose="020B0600000000000000" pitchFamily="34" charset="-128"/>
                <a:ea typeface="源ノ角ゴシック Code JP M" panose="020B0600000000000000" pitchFamily="34" charset="-128"/>
              </a:rPr>
              <a:t>年生）</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・某テレビ局</a:t>
            </a:r>
            <a:r>
              <a:rPr lang="en-US" altLang="ja-JP" sz="2400" dirty="0">
                <a:latin typeface="源ノ角ゴシック Code JP M" panose="020B0600000000000000" pitchFamily="34" charset="-128"/>
                <a:ea typeface="源ノ角ゴシック Code JP M" panose="020B0600000000000000" pitchFamily="34" charset="-128"/>
              </a:rPr>
              <a:t>VR</a:t>
            </a:r>
            <a:r>
              <a:rPr lang="ja-JP" altLang="en-US" sz="2400" dirty="0">
                <a:latin typeface="源ノ角ゴシック Code JP M" panose="020B0600000000000000" pitchFamily="34" charset="-128"/>
                <a:ea typeface="源ノ角ゴシック Code JP M" panose="020B0600000000000000" pitchFamily="34" charset="-128"/>
              </a:rPr>
              <a:t>チーム</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・株式会社</a:t>
            </a:r>
            <a:r>
              <a:rPr lang="en-US" altLang="ja-JP" sz="2400" dirty="0">
                <a:latin typeface="源ノ角ゴシック Code JP M" panose="020B0600000000000000" pitchFamily="34" charset="-128"/>
                <a:ea typeface="源ノ角ゴシック Code JP M" panose="020B0600000000000000" pitchFamily="34" charset="-128"/>
              </a:rPr>
              <a:t>GONBEEE-project</a:t>
            </a:r>
            <a:r>
              <a:rPr lang="ja-JP" altLang="en-US" sz="2400" dirty="0">
                <a:latin typeface="源ノ角ゴシック Code JP M" panose="020B0600000000000000" pitchFamily="34" charset="-128"/>
                <a:ea typeface="源ノ角ゴシック Code JP M" panose="020B0600000000000000" pitchFamily="34" charset="-128"/>
              </a:rPr>
              <a:t>代表</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・リズムゲーム専門</a:t>
            </a:r>
            <a:endParaRPr lang="en-US" altLang="ja-JP" sz="24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2400" dirty="0">
                <a:latin typeface="源ノ角ゴシック Code JP M" panose="020B0600000000000000" pitchFamily="34" charset="-128"/>
                <a:ea typeface="源ノ角ゴシック Code JP M" panose="020B0600000000000000" pitchFamily="34" charset="-128"/>
              </a:rPr>
              <a:t>・最近は</a:t>
            </a:r>
            <a:r>
              <a:rPr lang="en-US" altLang="ja-JP" sz="2400" dirty="0">
                <a:latin typeface="源ノ角ゴシック Code JP M" panose="020B0600000000000000" pitchFamily="34" charset="-128"/>
                <a:ea typeface="源ノ角ゴシック Code JP M" panose="020B0600000000000000" pitchFamily="34" charset="-128"/>
              </a:rPr>
              <a:t>Drift</a:t>
            </a:r>
            <a:r>
              <a:rPr lang="ja-JP" altLang="en-US" sz="2400" dirty="0">
                <a:latin typeface="源ノ角ゴシック Code JP M" panose="020B0600000000000000" pitchFamily="34" charset="-128"/>
                <a:ea typeface="源ノ角ゴシック Code JP M" panose="020B0600000000000000" pitchFamily="34" charset="-128"/>
              </a:rPr>
              <a:t>で遊んでばっかり</a:t>
            </a:r>
            <a:endParaRPr lang="en-US" altLang="ja-JP" sz="20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9" name="図 8">
            <a:extLst>
              <a:ext uri="{FF2B5EF4-FFF2-40B4-BE49-F238E27FC236}">
                <a16:creationId xmlns:a16="http://schemas.microsoft.com/office/drawing/2014/main" id="{62B3691D-A6A3-4152-A0F4-37D7A74BB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3287" y="1970088"/>
            <a:ext cx="2988380" cy="3624688"/>
          </a:xfrm>
          <a:prstGeom prst="rect">
            <a:avLst/>
          </a:prstGeom>
        </p:spPr>
      </p:pic>
    </p:spTree>
    <p:extLst>
      <p:ext uri="{BB962C8B-B14F-4D97-AF65-F5344CB8AC3E}">
        <p14:creationId xmlns:p14="http://schemas.microsoft.com/office/powerpoint/2010/main" val="172275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今日のテーマ</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00000"/>
              </a:lnSpc>
              <a:buNone/>
            </a:pPr>
            <a:r>
              <a:rPr lang="en-US" altLang="ja-JP" sz="4800" dirty="0">
                <a:latin typeface="源ノ角ゴシック Code JP M" panose="020B0600000000000000" pitchFamily="34" charset="-128"/>
                <a:ea typeface="源ノ角ゴシック Code JP M" panose="020B0600000000000000" pitchFamily="34" charset="-128"/>
              </a:rPr>
              <a:t>HoloLens</a:t>
            </a:r>
          </a:p>
          <a:p>
            <a:pPr marL="0" indent="0" algn="ctr">
              <a:lnSpc>
                <a:spcPct val="100000"/>
              </a:lnSpc>
              <a:buNone/>
            </a:pPr>
            <a:r>
              <a:rPr lang="ja-JP" altLang="en-US" sz="4800" dirty="0">
                <a:latin typeface="源ノ角ゴシック Code JP M" panose="020B0600000000000000" pitchFamily="34" charset="-128"/>
                <a:ea typeface="源ノ角ゴシック Code JP M" panose="020B0600000000000000" pitchFamily="34" charset="-128"/>
              </a:rPr>
              <a:t>*</a:t>
            </a:r>
            <a:endParaRPr lang="en-US" altLang="ja-JP" sz="4800" dirty="0">
              <a:latin typeface="源ノ角ゴシック Code JP M" panose="020B0600000000000000" pitchFamily="34" charset="-128"/>
              <a:ea typeface="源ノ角ゴシック Code JP M" panose="020B0600000000000000" pitchFamily="34" charset="-128"/>
            </a:endParaRPr>
          </a:p>
          <a:p>
            <a:pPr marL="0" indent="0" algn="ctr">
              <a:lnSpc>
                <a:spcPct val="100000"/>
              </a:lnSpc>
              <a:buNone/>
            </a:pPr>
            <a:r>
              <a:rPr lang="en-US" altLang="ja-JP" sz="4800" dirty="0" err="1">
                <a:latin typeface="源ノ角ゴシック Code JP M" panose="020B0600000000000000" pitchFamily="34" charset="-128"/>
                <a:ea typeface="源ノ角ゴシック Code JP M" panose="020B0600000000000000" pitchFamily="34" charset="-128"/>
              </a:rPr>
              <a:t>SegwayDrift</a:t>
            </a:r>
            <a:endParaRPr lang="en-US" altLang="ja-JP" sz="4800" dirty="0">
              <a:latin typeface="源ノ角ゴシック Code JP M" panose="020B0600000000000000" pitchFamily="34" charset="-128"/>
              <a:ea typeface="源ノ角ゴシック Code JP M" panose="020B0600000000000000" pitchFamily="34" charset="-128"/>
            </a:endParaRPr>
          </a:p>
          <a:p>
            <a:pPr marL="0" indent="0" algn="ctr">
              <a:lnSpc>
                <a:spcPct val="100000"/>
              </a:lnSpc>
              <a:buNone/>
            </a:pP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00000"/>
              </a:lnSpc>
              <a:buNone/>
            </a:pPr>
            <a:r>
              <a:rPr lang="ja-JP" altLang="en-US" sz="3200" dirty="0">
                <a:latin typeface="源ノ角ゴシック Code JP M" panose="020B0600000000000000" pitchFamily="34" charset="-128"/>
                <a:ea typeface="源ノ角ゴシック Code JP M" panose="020B0600000000000000" pitchFamily="34" charset="-128"/>
              </a:rPr>
              <a:t>何ができる？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gn="ctr">
              <a:lnSpc>
                <a:spcPct val="100000"/>
              </a:lnSpc>
              <a:buNone/>
            </a:pPr>
            <a:r>
              <a:rPr lang="ja-JP" altLang="en-US" sz="3200" dirty="0">
                <a:latin typeface="源ノ角ゴシック Code JP M" panose="020B0600000000000000" pitchFamily="34" charset="-128"/>
                <a:ea typeface="源ノ角ゴシック Code JP M" panose="020B0600000000000000" pitchFamily="34" charset="-128"/>
              </a:rPr>
              <a:t>どう面白い？</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329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err="1">
                <a:latin typeface="源ノ角ゴシック Code JP M" panose="020B0600000000000000" pitchFamily="34" charset="-128"/>
                <a:ea typeface="源ノ角ゴシック Code JP M" panose="020B0600000000000000" pitchFamily="34" charset="-128"/>
              </a:rPr>
              <a:t>SegwayDrift</a:t>
            </a:r>
            <a:endParaRPr kumimoji="1" lang="ja-JP" altLang="en-US" dirty="0">
              <a:latin typeface="源ノ角ゴシック Code JP M" panose="020B0600000000000000" pitchFamily="34" charset="-128"/>
              <a:ea typeface="源ノ角ゴシック Code JP M" panose="020B0600000000000000" pitchFamily="34" charset="-128"/>
            </a:endParaRP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endParaRPr lang="en-US" altLang="ja-JP" sz="2400" dirty="0">
              <a:solidFill>
                <a:srgbClr val="00B0F0"/>
              </a:solidFill>
              <a:latin typeface="源ノ角ゴシック Code JP N" panose="020B0400000000000000" pitchFamily="34" charset="-128"/>
              <a:ea typeface="源ノ角ゴシック Code JP N" panose="020B04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07EF1594-1FFA-4D02-A78A-F559389B7A72}"/>
              </a:ext>
            </a:extLst>
          </p:cNvPr>
          <p:cNvPicPr>
            <a:picLocks noChangeAspect="1"/>
          </p:cNvPicPr>
          <p:nvPr/>
        </p:nvPicPr>
        <p:blipFill rotWithShape="1">
          <a:blip r:embed="rId4">
            <a:extLst>
              <a:ext uri="{28A0092B-C50C-407E-A947-70E740481C1C}">
                <a14:useLocalDpi xmlns:a14="http://schemas.microsoft.com/office/drawing/2010/main" val="0"/>
              </a:ext>
            </a:extLst>
          </a:blip>
          <a:srcRect t="14321" b="71358"/>
          <a:stretch/>
        </p:blipFill>
        <p:spPr>
          <a:xfrm>
            <a:off x="6096000" y="1690686"/>
            <a:ext cx="4443790" cy="4454771"/>
          </a:xfrm>
          <a:prstGeom prst="rect">
            <a:avLst/>
          </a:prstGeom>
        </p:spPr>
      </p:pic>
      <p:pic>
        <p:nvPicPr>
          <p:cNvPr id="9" name="図 8">
            <a:extLst>
              <a:ext uri="{FF2B5EF4-FFF2-40B4-BE49-F238E27FC236}">
                <a16:creationId xmlns:a16="http://schemas.microsoft.com/office/drawing/2014/main" id="{367986F5-C3FF-4340-9BFA-3312FFA1F3FC}"/>
              </a:ext>
            </a:extLst>
          </p:cNvPr>
          <p:cNvPicPr>
            <a:picLocks noChangeAspect="1"/>
          </p:cNvPicPr>
          <p:nvPr/>
        </p:nvPicPr>
        <p:blipFill rotWithShape="1">
          <a:blip r:embed="rId4">
            <a:extLst>
              <a:ext uri="{28A0092B-C50C-407E-A947-70E740481C1C}">
                <a14:useLocalDpi xmlns:a14="http://schemas.microsoft.com/office/drawing/2010/main" val="0"/>
              </a:ext>
            </a:extLst>
          </a:blip>
          <a:srcRect b="85679"/>
          <a:stretch/>
        </p:blipFill>
        <p:spPr>
          <a:xfrm>
            <a:off x="1652201" y="1690685"/>
            <a:ext cx="4443799" cy="4454771"/>
          </a:xfrm>
          <a:prstGeom prst="rect">
            <a:avLst/>
          </a:prstGeom>
        </p:spPr>
      </p:pic>
    </p:spTree>
    <p:extLst>
      <p:ext uri="{BB962C8B-B14F-4D97-AF65-F5344CB8AC3E}">
        <p14:creationId xmlns:p14="http://schemas.microsoft.com/office/powerpoint/2010/main" val="95497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a:latin typeface="源ノ角ゴシック Code JP M" panose="020B0600000000000000" pitchFamily="34" charset="-128"/>
                <a:ea typeface="源ノ角ゴシック Code JP M" panose="020B0600000000000000" pitchFamily="34" charset="-128"/>
              </a:rPr>
              <a:t>Drift</a:t>
            </a:r>
            <a:r>
              <a:rPr kumimoji="1" lang="ja-JP" altLang="en-US" dirty="0">
                <a:latin typeface="源ノ角ゴシック Code JP M" panose="020B0600000000000000" pitchFamily="34" charset="-128"/>
                <a:ea typeface="源ノ角ゴシック Code JP M" panose="020B0600000000000000" pitchFamily="34" charset="-128"/>
              </a:rPr>
              <a:t>すごい</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・左右独立したパーソナルモビリティ</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・最高時速</a:t>
            </a:r>
            <a:r>
              <a:rPr lang="ja-JP" altLang="en-US" sz="3200" dirty="0">
                <a:solidFill>
                  <a:srgbClr val="FF0000"/>
                </a:solidFill>
                <a:latin typeface="源ノ角ゴシック Code JP M" panose="020B0600000000000000" pitchFamily="34" charset="-128"/>
                <a:ea typeface="源ノ角ゴシック Code JP M" panose="020B0600000000000000" pitchFamily="34" charset="-128"/>
              </a:rPr>
              <a:t>約</a:t>
            </a:r>
            <a:r>
              <a:rPr lang="en-US" altLang="ja-JP" sz="3200" dirty="0">
                <a:solidFill>
                  <a:srgbClr val="FF0000"/>
                </a:solidFill>
                <a:latin typeface="源ノ角ゴシック Code JP M" panose="020B0600000000000000" pitchFamily="34" charset="-128"/>
                <a:ea typeface="源ノ角ゴシック Code JP M" panose="020B0600000000000000" pitchFamily="34" charset="-128"/>
              </a:rPr>
              <a:t>12km/h</a:t>
            </a: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・片方</a:t>
            </a:r>
            <a:r>
              <a:rPr lang="en-US" altLang="ja-JP" sz="3200" dirty="0">
                <a:latin typeface="源ノ角ゴシック Code JP M" panose="020B0600000000000000" pitchFamily="34" charset="-128"/>
                <a:ea typeface="源ノ角ゴシック Code JP M" panose="020B0600000000000000" pitchFamily="34" charset="-128"/>
              </a:rPr>
              <a:t>3.5kg </a:t>
            </a:r>
            <a:r>
              <a:rPr lang="ja-JP" altLang="en-US" sz="3200" dirty="0">
                <a:latin typeface="源ノ角ゴシック Code JP M" panose="020B0600000000000000" pitchFamily="34" charset="-128"/>
                <a:ea typeface="源ノ角ゴシック Code JP M" panose="020B0600000000000000" pitchFamily="34" charset="-128"/>
              </a:rPr>
              <a:t>＝ ギリギリ手で輸送できる</a:t>
            </a:r>
            <a:endParaRPr lang="en-US" altLang="ja-JP" sz="3200" dirty="0">
              <a:latin typeface="源ノ角ゴシック Code JP M" panose="020B0600000000000000" pitchFamily="34" charset="-128"/>
              <a:ea typeface="源ノ角ゴシック Code JP M" panose="020B0600000000000000" pitchFamily="34" charset="-128"/>
            </a:endParaRPr>
          </a:p>
          <a:p>
            <a:pPr marL="0" indent="0">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・耐荷重</a:t>
            </a:r>
            <a:r>
              <a:rPr lang="en-US" altLang="ja-JP" sz="3200" dirty="0">
                <a:latin typeface="源ノ角ゴシック Code JP M" panose="020B0600000000000000" pitchFamily="34" charset="-128"/>
                <a:ea typeface="源ノ角ゴシック Code JP M" panose="020B0600000000000000" pitchFamily="34" charset="-128"/>
              </a:rPr>
              <a:t>100kg </a:t>
            </a:r>
            <a:r>
              <a:rPr lang="ja-JP" altLang="en-US" sz="3200" dirty="0">
                <a:latin typeface="源ノ角ゴシック Code JP M" panose="020B0600000000000000" pitchFamily="34" charset="-128"/>
                <a:ea typeface="源ノ角ゴシック Code JP M" panose="020B0600000000000000" pitchFamily="34" charset="-128"/>
              </a:rPr>
              <a:t>＝ だいたいの人が乗れる</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92772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en-US" altLang="ja-JP" dirty="0">
                <a:latin typeface="源ノ角ゴシック Code JP M" panose="020B0600000000000000" pitchFamily="34" charset="-128"/>
                <a:ea typeface="源ノ角ゴシック Code JP M" panose="020B0600000000000000" pitchFamily="34" charset="-128"/>
              </a:rPr>
              <a:t>Drift</a:t>
            </a:r>
            <a:r>
              <a:rPr kumimoji="1" lang="ja-JP" altLang="en-US" dirty="0">
                <a:latin typeface="源ノ角ゴシック Code JP M" panose="020B0600000000000000" pitchFamily="34" charset="-128"/>
                <a:ea typeface="源ノ角ゴシック Code JP M" panose="020B0600000000000000" pitchFamily="34" charset="-128"/>
              </a:rPr>
              <a:t>たのしい</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gn="ctr">
              <a:lnSpc>
                <a:spcPct val="150000"/>
              </a:lnSpc>
              <a:buNone/>
            </a:pPr>
            <a:r>
              <a:rPr lang="ja-JP" altLang="en-US" sz="3200" dirty="0">
                <a:latin typeface="源ノ角ゴシック Code JP M" panose="020B0600000000000000" pitchFamily="34" charset="-128"/>
                <a:ea typeface="源ノ角ゴシック Code JP M" panose="020B0600000000000000" pitchFamily="34" charset="-128"/>
              </a:rPr>
              <a:t>・</a:t>
            </a: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pic>
        <p:nvPicPr>
          <p:cNvPr id="7" name="図 6">
            <a:extLst>
              <a:ext uri="{FF2B5EF4-FFF2-40B4-BE49-F238E27FC236}">
                <a16:creationId xmlns:a16="http://schemas.microsoft.com/office/drawing/2014/main" id="{38DC57D8-8F1B-4B14-B0DD-73B5EFEF96A7}"/>
              </a:ext>
            </a:extLst>
          </p:cNvPr>
          <p:cNvPicPr>
            <a:picLocks noChangeAspect="1"/>
          </p:cNvPicPr>
          <p:nvPr/>
        </p:nvPicPr>
        <p:blipFill rotWithShape="1">
          <a:blip r:embed="rId4">
            <a:extLst>
              <a:ext uri="{28A0092B-C50C-407E-A947-70E740481C1C}">
                <a14:useLocalDpi xmlns:a14="http://schemas.microsoft.com/office/drawing/2010/main" val="0"/>
              </a:ext>
            </a:extLst>
          </a:blip>
          <a:srcRect b="14093"/>
          <a:stretch/>
        </p:blipFill>
        <p:spPr>
          <a:xfrm>
            <a:off x="6096000" y="1238721"/>
            <a:ext cx="3835400" cy="5019299"/>
          </a:xfrm>
          <a:prstGeom prst="rect">
            <a:avLst/>
          </a:prstGeom>
        </p:spPr>
      </p:pic>
      <p:pic>
        <p:nvPicPr>
          <p:cNvPr id="9" name="図 8">
            <a:extLst>
              <a:ext uri="{FF2B5EF4-FFF2-40B4-BE49-F238E27FC236}">
                <a16:creationId xmlns:a16="http://schemas.microsoft.com/office/drawing/2014/main" id="{1411781D-853C-4BDC-AA87-14048E3BE0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637" y="1238720"/>
            <a:ext cx="3810364" cy="5014892"/>
          </a:xfrm>
          <a:prstGeom prst="rect">
            <a:avLst/>
          </a:prstGeom>
        </p:spPr>
      </p:pic>
    </p:spTree>
    <p:extLst>
      <p:ext uri="{BB962C8B-B14F-4D97-AF65-F5344CB8AC3E}">
        <p14:creationId xmlns:p14="http://schemas.microsoft.com/office/powerpoint/2010/main" val="81204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7A31-34DB-4C40-881D-BC338E2877D4}"/>
              </a:ext>
            </a:extLst>
          </p:cNvPr>
          <p:cNvSpPr>
            <a:spLocks noGrp="1"/>
          </p:cNvSpPr>
          <p:nvPr>
            <p:ph type="title"/>
          </p:nvPr>
        </p:nvSpPr>
        <p:spPr/>
        <p:txBody>
          <a:bodyPr/>
          <a:lstStyle/>
          <a:p>
            <a:pPr algn="ctr"/>
            <a:r>
              <a:rPr kumimoji="1" lang="ja-JP" altLang="en-US" dirty="0">
                <a:latin typeface="源ノ角ゴシック Code JP M" panose="020B0600000000000000" pitchFamily="34" charset="-128"/>
                <a:ea typeface="源ノ角ゴシック Code JP M" panose="020B0600000000000000" pitchFamily="34" charset="-128"/>
              </a:rPr>
              <a:t>動画</a:t>
            </a:r>
          </a:p>
        </p:txBody>
      </p:sp>
      <p:sp>
        <p:nvSpPr>
          <p:cNvPr id="3" name="コンテンツ プレースホルダー 2">
            <a:extLst>
              <a:ext uri="{FF2B5EF4-FFF2-40B4-BE49-F238E27FC236}">
                <a16:creationId xmlns:a16="http://schemas.microsoft.com/office/drawing/2014/main" id="{FAA8E277-1B89-4AD8-835D-80D313A39EF5}"/>
              </a:ext>
            </a:extLst>
          </p:cNvPr>
          <p:cNvSpPr>
            <a:spLocks noGrp="1"/>
          </p:cNvSpPr>
          <p:nvPr>
            <p:ph idx="1"/>
          </p:nvPr>
        </p:nvSpPr>
        <p:spPr>
          <a:xfrm>
            <a:off x="838200" y="1690687"/>
            <a:ext cx="10515600" cy="4562925"/>
          </a:xfrm>
        </p:spPr>
        <p:txBody>
          <a:bodyPr>
            <a:normAutofit/>
          </a:bodyPr>
          <a:lstStyle/>
          <a:p>
            <a:pPr marL="0" indent="0">
              <a:lnSpc>
                <a:spcPct val="150000"/>
              </a:lnSpc>
              <a:buNone/>
            </a:pPr>
            <a:endParaRPr lang="en-US" altLang="ja-JP" sz="3200" dirty="0">
              <a:latin typeface="源ノ角ゴシック Code JP M" panose="020B0600000000000000" pitchFamily="34" charset="-128"/>
              <a:ea typeface="源ノ角ゴシック Code JP M" panose="020B0600000000000000" pitchFamily="34" charset="-128"/>
            </a:endParaRPr>
          </a:p>
        </p:txBody>
      </p:sp>
      <p:pic>
        <p:nvPicPr>
          <p:cNvPr id="4" name="図 3">
            <a:extLst>
              <a:ext uri="{FF2B5EF4-FFF2-40B4-BE49-F238E27FC236}">
                <a16:creationId xmlns:a16="http://schemas.microsoft.com/office/drawing/2014/main" id="{D747D8A6-DCAF-4953-8F78-9D524E4DA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0"/>
            <a:ext cx="12192000" cy="733044"/>
          </a:xfrm>
          <a:prstGeom prst="rect">
            <a:avLst/>
          </a:prstGeom>
        </p:spPr>
      </p:pic>
      <p:pic>
        <p:nvPicPr>
          <p:cNvPr id="5" name="図 4">
            <a:extLst>
              <a:ext uri="{FF2B5EF4-FFF2-40B4-BE49-F238E27FC236}">
                <a16:creationId xmlns:a16="http://schemas.microsoft.com/office/drawing/2014/main" id="{64C91BE2-0D26-409D-B55A-CB0B5976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613"/>
            <a:ext cx="12192000" cy="604387"/>
          </a:xfrm>
          <a:prstGeom prst="rect">
            <a:avLst/>
          </a:prstGeom>
        </p:spPr>
      </p:pic>
    </p:spTree>
    <p:extLst>
      <p:ext uri="{BB962C8B-B14F-4D97-AF65-F5344CB8AC3E}">
        <p14:creationId xmlns:p14="http://schemas.microsoft.com/office/powerpoint/2010/main" val="10826572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647</Words>
  <Application>Microsoft Office PowerPoint</Application>
  <PresentationFormat>ワイド画面</PresentationFormat>
  <Paragraphs>168</Paragraphs>
  <Slides>35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源ノ角ゴシック Code JP M</vt:lpstr>
      <vt:lpstr>源ノ角ゴシック Code JP N</vt:lpstr>
      <vt:lpstr>游ゴシック</vt:lpstr>
      <vt:lpstr>游ゴシック Light</vt:lpstr>
      <vt:lpstr>Arial</vt:lpstr>
      <vt:lpstr>Office テーマ</vt:lpstr>
      <vt:lpstr>同期中</vt:lpstr>
      <vt:lpstr>HoloLens * SegwayDrift</vt:lpstr>
      <vt:lpstr>撮影など</vt:lpstr>
      <vt:lpstr>自己紹介</vt:lpstr>
      <vt:lpstr>今日のテーマ</vt:lpstr>
      <vt:lpstr>SegwayDrift</vt:lpstr>
      <vt:lpstr>Driftすごい</vt:lpstr>
      <vt:lpstr>Driftたのしい</vt:lpstr>
      <vt:lpstr>動画</vt:lpstr>
      <vt:lpstr>HoloLens</vt:lpstr>
      <vt:lpstr>Holoすごい</vt:lpstr>
      <vt:lpstr>Holoたのしい</vt:lpstr>
      <vt:lpstr>動画</vt:lpstr>
      <vt:lpstr>HoloDrift</vt:lpstr>
      <vt:lpstr>Drift広めたい</vt:lpstr>
      <vt:lpstr>本日のクソ</vt:lpstr>
      <vt:lpstr>道交法死すべし</vt:lpstr>
      <vt:lpstr>それ原付ね</vt:lpstr>
      <vt:lpstr>つまり</vt:lpstr>
      <vt:lpstr>突破法1</vt:lpstr>
      <vt:lpstr>突破法2</vt:lpstr>
      <vt:lpstr>車検通ってる例</vt:lpstr>
      <vt:lpstr>望む未来？</vt:lpstr>
      <vt:lpstr>突破法2、却下</vt:lpstr>
      <vt:lpstr>突破法3</vt:lpstr>
      <vt:lpstr>介護にモビリティ</vt:lpstr>
      <vt:lpstr>クソ国家</vt:lpstr>
      <vt:lpstr>未来すぎた</vt:lpstr>
      <vt:lpstr>ということで</vt:lpstr>
      <vt:lpstr>結論</vt:lpstr>
      <vt:lpstr>一応</vt:lpstr>
      <vt:lpstr>ただそもそも</vt:lpstr>
      <vt:lpstr>進化の方向性</vt:lpstr>
      <vt:lpstr>どちらにせよ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GONBEEE_project</dc:creator>
  <cp:lastModifiedBy>GONBEEE_project</cp:lastModifiedBy>
  <cp:revision>31</cp:revision>
  <dcterms:created xsi:type="dcterms:W3CDTF">2019-03-11T15:31:49Z</dcterms:created>
  <dcterms:modified xsi:type="dcterms:W3CDTF">2019-03-11T18:33:20Z</dcterms:modified>
</cp:coreProperties>
</file>