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5" r:id="rId9"/>
    <p:sldId id="266" r:id="rId10"/>
    <p:sldId id="291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9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6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>
      <p:cViewPr varScale="1">
        <p:scale>
          <a:sx n="111" d="100"/>
          <a:sy n="111" d="100"/>
        </p:scale>
        <p:origin x="4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8B1CD0-DC00-4073-A549-3E12BCEEA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B29738-9E1E-4B71-8E6F-F6E646A30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E30894-7C57-4CD2-A4F5-589DD64A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35F-1305-4CE5-B8E4-A5193ACC5D95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50D1F8-0DBD-41BA-B0C8-E52BD3C9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59384E-071E-4852-84C0-43D2DB29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D5E4-F10C-4616-923E-02D07B7F1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16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71115F-7CCC-4802-8DE9-7A9AA332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83BAE4-BA06-41E1-AB4B-D1BF71AD8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36E9FD-F9C7-4ECA-9FC9-40211024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35F-1305-4CE5-B8E4-A5193ACC5D95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AF40F8-B6FC-4660-A7F6-40A04217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48F17-67A2-46F5-9694-310940D8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D5E4-F10C-4616-923E-02D07B7F1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40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E79772-1245-4503-A2D3-F512F1930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12CC254-971A-4493-86F1-5FE4B52FF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0ADC52-36B5-415D-89FB-F726B3B8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35F-1305-4CE5-B8E4-A5193ACC5D95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26DFB6-0BE1-4E37-AEA0-D34B4D76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793E46-3315-4874-92CB-1C1BA321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D5E4-F10C-4616-923E-02D07B7F1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60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528382-7B46-403B-9355-77C437A5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A3CAF1-98E9-4747-ACF6-D80FD2260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5673FD-4703-4C7A-B950-287A7F41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35F-1305-4CE5-B8E4-A5193ACC5D95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985C2C-757D-4662-A6D5-A0D43C53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EE38F7-ACFC-4E5A-9EAF-7ECAA60C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D5E4-F10C-4616-923E-02D07B7F1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51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E19512-BA8C-440F-9A6D-B9702E09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A01DAE-7CF5-4FEF-84AF-0E78E6BCE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AC5905-2561-4433-9253-4AB4CA9F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35F-1305-4CE5-B8E4-A5193ACC5D95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C8BC20-EFF4-43CF-8A00-43F101BF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573452-5AB8-494C-A25C-50604F49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D5E4-F10C-4616-923E-02D07B7F1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70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FB702A-7E3D-489F-A45F-B73D230F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D3F2CF-9FBD-4457-B39B-356038F88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B6DE72-2F98-4264-85E8-8D12B2AE4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74707F-DB8C-4298-9248-9FC1A802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35F-1305-4CE5-B8E4-A5193ACC5D95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AAB803-0575-48A4-B104-0AFCCDA9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E8694D-FD54-4571-BB4D-6889D52D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D5E4-F10C-4616-923E-02D07B7F1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78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B4D24A-33AA-47CA-A988-29E5CECB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BD6CCC-5138-44F4-B443-589C6D42E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CFF9FF-F157-484B-9DD7-24285B8FD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A4DF0D7-0B6E-4B08-AC03-B96370EAC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F4B15EB-7604-4A06-B83D-8B468864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5CA15D3-E97C-44D2-963C-F9F7E23E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35F-1305-4CE5-B8E4-A5193ACC5D95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B58F2CF-6AD1-485B-8498-5216AD2A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0B607F0-5204-4409-A76C-F7666D51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D5E4-F10C-4616-923E-02D07B7F1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17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BEDFF-8E8D-46B0-914A-09DED12D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449AF9-9B90-413E-A9E5-BF267AE4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35F-1305-4CE5-B8E4-A5193ACC5D95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402C8E-7FCA-48B6-82E5-F9FB8DC9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B04248-EB6F-4132-B7DA-5D221F7D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D5E4-F10C-4616-923E-02D07B7F1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47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64AB47-665D-4DF0-B2F5-978D7EE3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35F-1305-4CE5-B8E4-A5193ACC5D95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E060D0-9050-40EA-B653-72D0214A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2551E6-845C-477D-BB6B-4370B687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D5E4-F10C-4616-923E-02D07B7F1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0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F360C-4154-4A42-A12A-048B0146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DBA72C-8F8D-4107-BD1F-A2B660186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3C47BD-D72F-4252-8CEE-B068E8667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43F357-4E39-4791-9090-7A67EDD7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35F-1305-4CE5-B8E4-A5193ACC5D95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CE7946-C022-4ACF-8BE9-44335AF3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427D41-36FD-45B0-89E8-E484F5E0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D5E4-F10C-4616-923E-02D07B7F1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81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224958-F6D4-4327-9522-6EBBF0CB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459A31-9E59-48C0-B6DF-8865C2AE4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940AB9-F263-418F-9CBB-E2812EDF8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E99076-FD49-4C68-9516-EEE23B70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35F-1305-4CE5-B8E4-A5193ACC5D95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1AC234-E8EB-4460-B199-E5340A58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51DC25-CFC0-4AD5-853C-44E50EBB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D5E4-F10C-4616-923E-02D07B7F1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04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BD6132-65B0-4120-B054-B1186612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0C9623-788B-4554-9E01-93B892FF8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0A8F9B-9482-449F-BCFC-94FDEE3DC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1735F-1305-4CE5-B8E4-A5193ACC5D95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70C2F1-3494-46CE-8C2A-0155CD17E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4319BF-C11B-4E9B-BC52-B509F6330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0D5E4-F10C-4616-923E-02D07B7F1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51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GONBEEEproject/NorthStar_LTSyste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leapmotion.com/north-star-open-sourc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exiii.jp/2018/07/19/project_north_star_jp-2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414DF4-B310-4E86-800A-00BCCC492E8A}"/>
              </a:ext>
            </a:extLst>
          </p:cNvPr>
          <p:cNvSpPr txBox="1"/>
          <p:nvPr/>
        </p:nvSpPr>
        <p:spPr>
          <a:xfrm>
            <a:off x="0" y="1989000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 err="1">
                <a:latin typeface="+mn-ea"/>
              </a:rPr>
              <a:t>xR</a:t>
            </a:r>
            <a:r>
              <a:rPr kumimoji="1" lang="ja-JP" altLang="en-US" sz="6600" b="1" dirty="0">
                <a:latin typeface="+mn-ea"/>
              </a:rPr>
              <a:t>時代の「変身」</a:t>
            </a:r>
            <a:endParaRPr kumimoji="1" lang="en-US" altLang="ja-JP" sz="6600" b="1" dirty="0">
              <a:latin typeface="+mn-ea"/>
            </a:endParaRPr>
          </a:p>
          <a:p>
            <a:pPr algn="ctr"/>
            <a:r>
              <a:rPr kumimoji="1" lang="en-US" altLang="ja-JP" sz="4400" b="1" dirty="0">
                <a:latin typeface="+mn-ea"/>
              </a:rPr>
              <a:t> </a:t>
            </a:r>
            <a:endParaRPr kumimoji="1" lang="ja-JP" altLang="en-US" sz="4400" b="1" dirty="0">
              <a:latin typeface="+mn-ea"/>
            </a:endParaRPr>
          </a:p>
          <a:p>
            <a:pPr algn="ctr"/>
            <a:r>
              <a:rPr kumimoji="1" lang="ja-JP" altLang="en-US" sz="4800" b="1" dirty="0">
                <a:latin typeface="+mn-ea"/>
              </a:rPr>
              <a:t>～北極星は拡張</a:t>
            </a:r>
            <a:r>
              <a:rPr kumimoji="1" lang="en-US" altLang="ja-JP" sz="4800" b="1" dirty="0">
                <a:latin typeface="+mn-ea"/>
              </a:rPr>
              <a:t>”</a:t>
            </a:r>
            <a:r>
              <a:rPr kumimoji="1" lang="ja-JP" altLang="en-US" sz="4800" b="1" dirty="0">
                <a:latin typeface="+mn-ea"/>
              </a:rPr>
              <a:t>人体</a:t>
            </a:r>
            <a:r>
              <a:rPr kumimoji="1" lang="en-US" altLang="ja-JP" sz="4800" b="1" dirty="0">
                <a:latin typeface="+mn-ea"/>
              </a:rPr>
              <a:t>”</a:t>
            </a:r>
            <a:r>
              <a:rPr kumimoji="1" lang="ja-JP" altLang="en-US" sz="4800" b="1" dirty="0">
                <a:latin typeface="+mn-ea"/>
              </a:rPr>
              <a:t>～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0B03D7-10E4-4919-9BE0-833D7BF3F364}"/>
              </a:ext>
            </a:extLst>
          </p:cNvPr>
          <p:cNvSpPr txBox="1"/>
          <p:nvPr/>
        </p:nvSpPr>
        <p:spPr>
          <a:xfrm>
            <a:off x="7566870" y="5385732"/>
            <a:ext cx="4683853" cy="9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2018/12/09</a:t>
            </a:r>
            <a:r>
              <a:rPr lang="ja-JP" altLang="en-US" sz="2400" dirty="0"/>
              <a:t> </a:t>
            </a:r>
            <a:r>
              <a:rPr lang="en-US" altLang="ja-JP" sz="2400" dirty="0" err="1"/>
              <a:t>xR</a:t>
            </a:r>
            <a:r>
              <a:rPr lang="en-US" altLang="ja-JP" sz="2400" dirty="0"/>
              <a:t> Tech Tokyo #13</a:t>
            </a:r>
          </a:p>
          <a:p>
            <a:pPr algn="ctr">
              <a:lnSpc>
                <a:spcPct val="150000"/>
              </a:lnSpc>
            </a:pPr>
            <a:r>
              <a:rPr kumimoji="1" lang="ja-JP" altLang="en-US" sz="2400" dirty="0"/>
              <a:t>フルアーマーごんびぃー</a:t>
            </a:r>
          </a:p>
        </p:txBody>
      </p:sp>
    </p:spTree>
    <p:extLst>
      <p:ext uri="{BB962C8B-B14F-4D97-AF65-F5344CB8AC3E}">
        <p14:creationId xmlns:p14="http://schemas.microsoft.com/office/powerpoint/2010/main" val="136259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ちなみに</a:t>
            </a:r>
            <a:endParaRPr lang="en-US" altLang="ja-JP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9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b="1" dirty="0">
                <a:latin typeface="游ゴシック" panose="020F0502020204030204"/>
                <a:ea typeface="游ゴシック" panose="020B0400000000000000" pitchFamily="50" charset="-128"/>
              </a:rPr>
              <a:t>謎の設計図共有サイト</a:t>
            </a:r>
            <a:endParaRPr lang="en-US" altLang="ja-JP" sz="36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lvl="0" algn="ctr">
              <a:defRPr/>
            </a:pPr>
            <a:r>
              <a:rPr lang="en-US" altLang="ja-JP" sz="2800" dirty="0">
                <a:hlinkClick r:id="rId2"/>
              </a:rPr>
              <a:t>https://github.com/GONBEEEproject/NorthStar_LTSystem</a:t>
            </a:r>
            <a:endParaRPr lang="en-US" altLang="ja-JP" sz="2800" dirty="0"/>
          </a:p>
          <a:p>
            <a:pPr lvl="0" algn="ctr">
              <a:defRPr/>
            </a:pPr>
            <a:endParaRPr lang="en-US" altLang="ja-JP" sz="2800" dirty="0"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B2C212A-B509-44F9-9F89-10D2222E0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064" y="2471255"/>
            <a:ext cx="6175872" cy="437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8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では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latin typeface="游ゴシック" panose="020F0502020204030204"/>
                <a:ea typeface="游ゴシック" panose="020B0400000000000000" pitchFamily="50" charset="-128"/>
              </a:rPr>
              <a:t>1.</a:t>
            </a: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どんなゴーグル？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2.</a:t>
            </a:r>
            <a:r>
              <a:rPr lang="ja-JP" altLang="en-US" sz="48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ぶっちゃ</a:t>
            </a:r>
            <a:r>
              <a:rPr lang="ja-JP" altLang="en-US" sz="4800" b="1" dirty="0" err="1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け</a:t>
            </a:r>
            <a:r>
              <a:rPr lang="ja-JP" altLang="en-US" sz="48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使いやすいの？</a:t>
            </a:r>
            <a:endParaRPr lang="en-US" altLang="ja-JP" sz="4800" b="1" dirty="0">
              <a:solidFill>
                <a:srgbClr val="FF0000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3.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展示してきた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4.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それでも作るなら</a:t>
            </a: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...</a:t>
            </a:r>
            <a:endParaRPr kumimoji="1" lang="en-US" altLang="ja-JP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0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ぶっちゃ</a:t>
            </a:r>
            <a:r>
              <a:rPr lang="ja-JP" altLang="en-US" dirty="0" err="1"/>
              <a:t>け</a:t>
            </a:r>
            <a:r>
              <a:rPr lang="ja-JP" altLang="en-US" dirty="0"/>
              <a:t>使いやすいの？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12679" y="278100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使いにくいです</a:t>
            </a:r>
            <a:endParaRPr kumimoji="1" lang="en-US" altLang="ja-JP" sz="8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285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/>
              <a:t>欠点がかなり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552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1.</a:t>
            </a:r>
            <a:r>
              <a:rPr kumimoji="1" lang="ja-JP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そもそも質がイマイチ</a:t>
            </a:r>
            <a:endParaRPr kumimoji="1" lang="en-US" altLang="ja-JP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2.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キャリブレーションが大変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3.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メガネ</a:t>
            </a:r>
            <a:r>
              <a:rPr lang="ja-JP" altLang="en-US" sz="4800" b="1" dirty="0" err="1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絶対頃すマン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4</a:t>
            </a:r>
            <a:r>
              <a:rPr kumimoji="1" lang="en-US" altLang="ja-JP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.</a:t>
            </a:r>
            <a:r>
              <a:rPr kumimoji="1" lang="ja-JP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重量バランスが悪い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		5.</a:t>
            </a:r>
            <a:r>
              <a:rPr kumimoji="1" lang="ja-JP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ケーブル多すぎ</a:t>
            </a: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	</a:t>
            </a:r>
            <a:r>
              <a:rPr lang="en-US" altLang="ja-JP" sz="4800" dirty="0" err="1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etc</a:t>
            </a:r>
            <a:endParaRPr kumimoji="1" lang="en-US" altLang="ja-JP" sz="4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225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そもそも質がイマイチ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パーツが</a:t>
            </a: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3d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プリント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↓</a:t>
            </a:r>
            <a:endParaRPr kumimoji="1" lang="en-US" altLang="ja-JP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ばらつきが凄い</a:t>
            </a:r>
            <a:r>
              <a:rPr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（サービスによる</a:t>
            </a:r>
            <a:endParaRPr lang="en-US" altLang="ja-JP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↓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ネジ穴が合わない</a:t>
            </a:r>
            <a:endParaRPr kumimoji="1" lang="en-US" altLang="ja-JP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↓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作りにくい・歪む</a:t>
            </a:r>
            <a:endParaRPr kumimoji="1" lang="en-US" altLang="ja-JP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30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キャリブレーションが大変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マジで地獄</a:t>
            </a:r>
            <a:endParaRPr kumimoji="1" lang="en-US" altLang="ja-JP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日が暮れる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個体差キャリブレ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＋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個人差キャリブレ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								</a:t>
            </a:r>
            <a:r>
              <a:rPr lang="ja-JP" altLang="en-US" sz="4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→あとで詳しく</a:t>
            </a:r>
            <a:endParaRPr lang="en-US" altLang="ja-JP" sz="48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8256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メガネ</a:t>
            </a:r>
            <a:r>
              <a:rPr lang="ja-JP" altLang="en-US" dirty="0" err="1"/>
              <a:t>絶対頃すマン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そもそも設計上</a:t>
            </a:r>
            <a:endParaRPr kumimoji="1" lang="en-US" altLang="ja-JP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メガネが入らない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						   </a:t>
            </a:r>
            <a:r>
              <a:rPr lang="ja-JP" altLang="en-US" sz="4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被れなくはない</a:t>
            </a:r>
            <a:endParaRPr lang="en-US" altLang="ja-JP" sz="48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						</a:t>
            </a:r>
            <a:r>
              <a:rPr kumimoji="1" lang="ja-JP" altLang="en-US" sz="4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→画面と目の</a:t>
            </a:r>
            <a:endParaRPr kumimoji="1" lang="en-US" altLang="ja-JP" sz="4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							  </a:t>
            </a:r>
            <a:r>
              <a:rPr kumimoji="1" lang="ja-JP" altLang="en-US" sz="4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距離が伸びる</a:t>
            </a:r>
            <a:endParaRPr kumimoji="1" lang="en-US" altLang="ja-JP" sz="4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FF7DAE6-1AC7-4CC3-AB34-A89B93B4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00" y="2997000"/>
            <a:ext cx="6656001" cy="37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76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重量バランスが悪い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かなりフロントヘビー</a:t>
            </a:r>
            <a:endParaRPr kumimoji="1" lang="en-US" altLang="ja-JP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被ってるとすぐズリ落ちる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↓</a:t>
            </a:r>
            <a:endParaRPr kumimoji="1" lang="en-US" altLang="ja-JP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前後調整レールがガバガバ</a:t>
            </a:r>
            <a:endParaRPr kumimoji="1" lang="en-US" altLang="ja-JP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レール固定して登壇中</a:t>
            </a:r>
            <a:endParaRPr kumimoji="1" lang="en-US" altLang="ja-JP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4EAC474-9EA4-4D2A-8376-BAEF24A21AD3}"/>
              </a:ext>
            </a:extLst>
          </p:cNvPr>
          <p:cNvGrpSpPr/>
          <p:nvPr/>
        </p:nvGrpSpPr>
        <p:grpSpPr>
          <a:xfrm>
            <a:off x="10896000" y="1221726"/>
            <a:ext cx="1296000" cy="1561868"/>
            <a:chOff x="10836000" y="1151429"/>
            <a:chExt cx="1296000" cy="1561868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B14D6D12-B7FC-488D-A71D-1063DA3C3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8000" y="1485000"/>
              <a:ext cx="1140169" cy="1228297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8D1E2944-8EA5-458F-AB52-B8B3D43CD5ED}"/>
                </a:ext>
              </a:extLst>
            </p:cNvPr>
            <p:cNvSpPr txBox="1"/>
            <p:nvPr/>
          </p:nvSpPr>
          <p:spPr>
            <a:xfrm>
              <a:off x="10836000" y="1151429"/>
              <a:ext cx="129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ズリのみ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8856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ケーブル多すぎ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6000" b="1" dirty="0">
                <a:solidFill>
                  <a:prstClr val="black"/>
                </a:solidFill>
              </a:rPr>
              <a:t>ケーブル多すぎ</a:t>
            </a:r>
            <a:endParaRPr lang="en-US" altLang="ja-JP" sz="6000" b="1" dirty="0">
              <a:solidFill>
                <a:prstClr val="black"/>
              </a:solidFill>
            </a:endParaRPr>
          </a:p>
          <a:p>
            <a:pPr lvl="0" algn="ctr"/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lvl="0" algn="ctr"/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			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身体から</a:t>
            </a:r>
            <a:r>
              <a:rPr lang="en-US" altLang="ja-JP" sz="72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5</a:t>
            </a:r>
            <a:r>
              <a:rPr lang="ja-JP" altLang="en-US" sz="72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本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の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lvl="0" algn="ctr"/>
            <a:r>
              <a:rPr kumimoji="1" lang="en-US" altLang="ja-JP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			</a:t>
            </a:r>
            <a:r>
              <a:rPr kumimoji="1" lang="ja-JP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ケーブルを</a:t>
            </a:r>
            <a:endParaRPr kumimoji="1" lang="en-US" altLang="ja-JP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lvl="0" algn="ctr"/>
            <a:r>
              <a:rPr kumimoji="1" lang="en-US" altLang="ja-JP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			</a:t>
            </a:r>
            <a:r>
              <a:rPr kumimoji="1" lang="ja-JP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生やす覚悟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lvl="0" algn="ctr"/>
            <a:r>
              <a:rPr kumimoji="1" lang="en-US" altLang="ja-JP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						</a:t>
            </a:r>
            <a:r>
              <a:rPr kumimoji="1" lang="ja-JP" altLang="en-US" sz="4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→まとめればまだマシ</a:t>
            </a:r>
            <a:endParaRPr kumimoji="1" lang="en-US" altLang="ja-JP" sz="4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A571A26-EB2F-42F5-AB40-549663614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" y="2109967"/>
            <a:ext cx="3672000" cy="47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55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/>
              <a:t>ヘッドトラッキングがない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圧倒的</a:t>
            </a: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0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軸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ツイートなくしちゃったけど</a:t>
            </a:r>
            <a:endParaRPr lang="en-US" altLang="ja-JP" sz="32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どなたかが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Arduino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で</a:t>
            </a: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3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軸化してた、強い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 err="1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OcuGo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コンで</a:t>
            </a:r>
            <a:r>
              <a:rPr lang="ja-JP" altLang="en-US" sz="4800" b="1" dirty="0" err="1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ちょん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まげすれば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 err="1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いけるんじゃね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？</a:t>
            </a:r>
            <a:r>
              <a:rPr lang="ja-JP" altLang="en-US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知らんけど</a:t>
            </a:r>
            <a:endParaRPr lang="en-US" altLang="ja-JP" sz="48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FF05ED4-EFD4-4F4A-9006-FD9B1DB8A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000" y="1341000"/>
            <a:ext cx="2586645" cy="1944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D4BC64-131A-441F-B84A-F0C393961C87}"/>
              </a:ext>
            </a:extLst>
          </p:cNvPr>
          <p:cNvSpPr txBox="1"/>
          <p:nvPr/>
        </p:nvSpPr>
        <p:spPr>
          <a:xfrm>
            <a:off x="10128000" y="970092"/>
            <a:ext cx="161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いちじく</a:t>
            </a:r>
          </a:p>
        </p:txBody>
      </p:sp>
    </p:spTree>
    <p:extLst>
      <p:ext uri="{BB962C8B-B14F-4D97-AF65-F5344CB8AC3E}">
        <p14:creationId xmlns:p14="http://schemas.microsoft.com/office/powerpoint/2010/main" val="93989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/>
              <a:t>自己紹介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5322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　</a:t>
            </a:r>
            <a:r>
              <a:rPr kumimoji="1" lang="ja-JP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ごんびぃー</a:t>
            </a:r>
            <a:endParaRPr kumimoji="1" lang="en-US" altLang="ja-JP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・学生証持ってる＝大学生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・今は道向かいのビルにいる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・アイクとドンキー使い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悩み：</a:t>
            </a:r>
            <a:r>
              <a:rPr lang="en-US" altLang="ja-JP" sz="2800" dirty="0" err="1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Hololens</a:t>
            </a:r>
            <a:r>
              <a:rPr lang="ja-JP" altLang="en-US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脱ぐと髪が抜ける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							</a:t>
            </a:r>
            <a:r>
              <a:rPr kumimoji="1" lang="en-US" altLang="ja-JP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@GONBEEE_project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014B524-FD16-479C-886F-397B81C12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207" y="1258347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63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/>
              <a:t>総じて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-9872" y="2349000"/>
            <a:ext cx="12192000" cy="193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Hololens</a:t>
            </a:r>
            <a:r>
              <a:rPr kumimoji="1" lang="ja-JP" altLang="en-US" sz="8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でお</a:t>
            </a:r>
            <a:r>
              <a:rPr kumimoji="1" lang="ja-JP" altLang="en-US" sz="8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ｋ</a:t>
            </a:r>
            <a:endParaRPr kumimoji="1" lang="en-US" altLang="ja-JP" sz="8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310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dirty="0" err="1"/>
              <a:t>Holo</a:t>
            </a:r>
            <a:r>
              <a:rPr kumimoji="1" lang="ja-JP" altLang="en-US" dirty="0"/>
              <a:t>よりいいとこ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542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1.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値段が</a:t>
            </a:r>
            <a:r>
              <a:rPr lang="en-US" altLang="ja-JP" sz="4800" b="1" dirty="0" err="1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Holo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の</a:t>
            </a: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1/3</a:t>
            </a:r>
            <a:endParaRPr kumimoji="1" lang="en-US" altLang="ja-JP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2.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スペック無制限</a:t>
            </a:r>
            <a:r>
              <a:rPr lang="ja-JP" altLang="en-US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（</a:t>
            </a:r>
            <a:r>
              <a:rPr lang="en-US" altLang="ja-JP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PC</a:t>
            </a:r>
            <a:r>
              <a:rPr lang="ja-JP" altLang="en-US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依存</a:t>
            </a:r>
            <a:endParaRPr lang="en-US" altLang="ja-JP" sz="48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3.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取れるゼスチャーが豊富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96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4</a:t>
            </a:r>
            <a:r>
              <a:rPr kumimoji="1" lang="en-US" altLang="ja-JP" sz="9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.UWP</a:t>
            </a:r>
            <a:r>
              <a:rPr kumimoji="1" lang="ja-JP" alt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じゃない</a:t>
            </a:r>
            <a:r>
              <a:rPr kumimoji="1" lang="ja-JP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最高</a:t>
            </a:r>
            <a:endParaRPr kumimoji="1" lang="en-US" altLang="ja-JP" sz="9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951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lang="en-US" altLang="ja-JP" dirty="0"/>
              <a:t>UWP</a:t>
            </a:r>
            <a:r>
              <a:rPr lang="ja-JP" altLang="en-US" dirty="0"/>
              <a:t>じゃない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ありとあらゆる</a:t>
            </a: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SDK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が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そのまま使える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謎エラーとおさ</a:t>
            </a:r>
            <a:r>
              <a:rPr lang="ja-JP" altLang="en-US" sz="4800" b="1" dirty="0" err="1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らば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72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この一点だけで</a:t>
            </a:r>
            <a:endParaRPr lang="en-US" altLang="ja-JP" sz="72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200" b="1" dirty="0" err="1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Hololens</a:t>
            </a:r>
            <a:r>
              <a:rPr lang="ja-JP" altLang="en-US" sz="72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に圧勝できる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8225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/>
              <a:t>結論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汎用性では</a:t>
            </a:r>
            <a:r>
              <a:rPr lang="en-US" altLang="ja-JP" sz="4800" b="1" dirty="0" err="1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Holo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に劣る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アプリ組みやすさは圧倒的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0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軸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でも手が取れる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↓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↓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6388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/>
              <a:t>結論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423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極めて限定的な場面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（軸トラッキング不要・手必要）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で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lvl="0" algn="ctr"/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圧倒的な力を発揮しそう</a:t>
            </a:r>
            <a:r>
              <a:rPr lang="ja-JP" altLang="en-US" sz="2800" dirty="0">
                <a:solidFill>
                  <a:prstClr val="black"/>
                </a:solidFill>
              </a:rPr>
              <a:t>（小並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使いこなすと強いかも</a:t>
            </a:r>
            <a:endParaRPr lang="en-US" altLang="ja-JP" sz="28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8827CA8-AB8C-4DBC-9AAC-E986C19CF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9652"/>
            <a:ext cx="2232000" cy="12555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65518A-5E0A-44F2-AB58-16046F2A2B26}"/>
              </a:ext>
            </a:extLst>
          </p:cNvPr>
          <p:cNvSpPr txBox="1"/>
          <p:nvPr/>
        </p:nvSpPr>
        <p:spPr>
          <a:xfrm>
            <a:off x="2352000" y="6309000"/>
            <a:ext cx="2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ハマると強い</a:t>
            </a:r>
          </a:p>
        </p:txBody>
      </p:sp>
    </p:spTree>
    <p:extLst>
      <p:ext uri="{BB962C8B-B14F-4D97-AF65-F5344CB8AC3E}">
        <p14:creationId xmlns:p14="http://schemas.microsoft.com/office/powerpoint/2010/main" val="232603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/>
              <a:t>知らんけど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		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飲食店（ファミレス）の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			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注文取るアレとか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			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北極星で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	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ハンズフリー化できる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			 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かもね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		   	 </a:t>
            </a:r>
            <a:r>
              <a:rPr lang="ja-JP" altLang="en-US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知らんけど</a:t>
            </a:r>
            <a:endParaRPr lang="en-US" altLang="ja-JP" sz="48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AF480B0-3B09-45B5-9092-39AE10348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99" y="2061000"/>
            <a:ext cx="4737995" cy="324891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8F5D48-8BC3-4AE7-93D4-DB054D57D29A}"/>
              </a:ext>
            </a:extLst>
          </p:cNvPr>
          <p:cNvSpPr txBox="1"/>
          <p:nvPr/>
        </p:nvSpPr>
        <p:spPr>
          <a:xfrm>
            <a:off x="8752997" y="5370153"/>
            <a:ext cx="30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ハンディターミナル</a:t>
            </a:r>
            <a:endParaRPr kumimoji="1" lang="en-US" altLang="ja-JP" sz="2400" dirty="0"/>
          </a:p>
          <a:p>
            <a:pPr algn="ctr"/>
            <a:r>
              <a:rPr lang="en-US" altLang="ja-JP" sz="2400" dirty="0" err="1"/>
              <a:t>FoodFrontier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6311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キャリブの海賊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latin typeface="游ゴシック" panose="020F0502020204030204"/>
                <a:ea typeface="游ゴシック" panose="020B0400000000000000" pitchFamily="50" charset="-128"/>
              </a:rPr>
              <a:t>1.</a:t>
            </a: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どんなゴーグル？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latin typeface="游ゴシック" panose="020F0502020204030204"/>
                <a:ea typeface="游ゴシック" panose="020B0400000000000000" pitchFamily="50" charset="-128"/>
              </a:rPr>
              <a:t>2.</a:t>
            </a: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ぶっちゃ</a:t>
            </a:r>
            <a:r>
              <a:rPr lang="ja-JP" altLang="en-US" sz="4800" b="1" dirty="0" err="1">
                <a:latin typeface="游ゴシック" panose="020F0502020204030204"/>
                <a:ea typeface="游ゴシック" panose="020B0400000000000000" pitchFamily="50" charset="-128"/>
              </a:rPr>
              <a:t>け</a:t>
            </a: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使いやすいの？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3.</a:t>
            </a:r>
            <a:r>
              <a:rPr lang="ja-JP" altLang="en-US" sz="48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展示してきた</a:t>
            </a:r>
            <a:endParaRPr lang="en-US" altLang="ja-JP" sz="4800" b="1" dirty="0">
              <a:solidFill>
                <a:srgbClr val="FF0000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4.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それでも作るなら</a:t>
            </a: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...</a:t>
            </a:r>
            <a:endParaRPr kumimoji="1" lang="en-US" altLang="ja-JP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823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先月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3AC7CD-9092-42E2-9176-E5D799FC6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0" y="1053000"/>
            <a:ext cx="4372109" cy="561897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30F5AFA-17E8-49FA-9C88-F88DA4E3B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00" y="1701000"/>
            <a:ext cx="7312517" cy="411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88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/>
              <a:t>キャリブレーションがクソ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北極星の基本思想</a:t>
            </a:r>
            <a:endParaRPr kumimoji="1" lang="en-US" altLang="ja-JP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「個体差出るのはしょうがない」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「ｷｬﾘﾌﾞ手段示すからご自分で」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↓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60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調整する場所があまりにも</a:t>
            </a:r>
            <a:endParaRPr lang="en-US" altLang="ja-JP" sz="6000" b="1" dirty="0">
              <a:solidFill>
                <a:srgbClr val="FF0000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60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多すぎた</a:t>
            </a:r>
            <a:endParaRPr lang="en-US" altLang="ja-JP" sz="6000" b="1" dirty="0">
              <a:solidFill>
                <a:srgbClr val="FF0000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5448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/>
              <a:t>神様仏様</a:t>
            </a:r>
            <a:r>
              <a:rPr kumimoji="1" lang="en-US" altLang="ja-JP" dirty="0"/>
              <a:t>Psychic</a:t>
            </a:r>
            <a:r>
              <a:rPr kumimoji="1" lang="ja-JP" altLang="en-US" dirty="0"/>
              <a:t>様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STYLY</a:t>
            </a:r>
            <a:r>
              <a:rPr lang="ja-JP" altLang="en-US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（</a:t>
            </a:r>
            <a:r>
              <a:rPr lang="en-US" altLang="ja-JP" sz="2800" dirty="0" err="1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PsychicVRLab</a:t>
            </a:r>
            <a:r>
              <a:rPr lang="ja-JP" altLang="en-US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）</a:t>
            </a:r>
            <a:r>
              <a:rPr lang="ja-JP" altLang="en-US" sz="4800" b="1" dirty="0" err="1">
                <a:solidFill>
                  <a:prstClr val="black"/>
                </a:solidFill>
              </a:rPr>
              <a:t>さん</a:t>
            </a:r>
            <a:r>
              <a:rPr lang="ja-JP" altLang="en-US" sz="4800" b="1" dirty="0">
                <a:solidFill>
                  <a:prstClr val="black"/>
                </a:solidFill>
              </a:rPr>
              <a:t>提供</a:t>
            </a:r>
            <a:endParaRPr lang="en-US" altLang="ja-JP" sz="28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lvl="0" algn="r"/>
            <a:r>
              <a:rPr lang="en-US" altLang="ja-JP" sz="4000" b="1" dirty="0">
                <a:solidFill>
                  <a:prstClr val="black"/>
                </a:solidFill>
              </a:rPr>
              <a:t>“Project North Star	 </a:t>
            </a:r>
          </a:p>
          <a:p>
            <a:pPr lvl="0" algn="r"/>
            <a:r>
              <a:rPr lang="ja-JP" altLang="en-US" sz="4000" b="1" dirty="0">
                <a:solidFill>
                  <a:prstClr val="black"/>
                </a:solidFill>
              </a:rPr>
              <a:t>キャリブレーション方法</a:t>
            </a:r>
            <a:r>
              <a:rPr lang="en-US" altLang="ja-JP" sz="40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”</a:t>
            </a:r>
          </a:p>
          <a:p>
            <a:pPr lvl="0" algn="r"/>
            <a:endParaRPr lang="en-US" altLang="ja-JP" sz="40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lvl="0" algn="r"/>
            <a:r>
              <a:rPr lang="ja-JP" altLang="en-US" sz="40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このブログなかったら</a:t>
            </a:r>
            <a:r>
              <a:rPr lang="en-US" altLang="ja-JP" sz="40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	</a:t>
            </a:r>
          </a:p>
          <a:p>
            <a:pPr lvl="0" algn="r"/>
            <a:r>
              <a:rPr lang="ja-JP" altLang="en-US" sz="40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今頃死んでた</a:t>
            </a:r>
            <a:r>
              <a:rPr lang="en-US" altLang="ja-JP" sz="40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		</a:t>
            </a:r>
          </a:p>
          <a:p>
            <a:pPr lvl="0" algn="r"/>
            <a:r>
              <a:rPr lang="ja-JP" altLang="en-US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（あっても死ねる）</a:t>
            </a:r>
            <a:endParaRPr lang="en-US" altLang="ja-JP" sz="28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1886EFC-18BC-42EF-A6AF-15B9E419B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961064"/>
            <a:ext cx="3351211" cy="58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2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メインテーマ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-6883" y="2781000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北極星</a:t>
            </a:r>
            <a:endParaRPr kumimoji="1" lang="en-US" altLang="ja-JP" sz="1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D8E6F31-8779-46DA-A839-A82BACD9B112}"/>
              </a:ext>
            </a:extLst>
          </p:cNvPr>
          <p:cNvSpPr txBox="1"/>
          <p:nvPr/>
        </p:nvSpPr>
        <p:spPr>
          <a:xfrm>
            <a:off x="-6883" y="1989000"/>
            <a:ext cx="12198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b="1" dirty="0"/>
              <a:t>Project North Star</a:t>
            </a:r>
            <a:endParaRPr kumimoji="1" lang="ja-JP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62849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/>
              <a:t>その数なんと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latin typeface="游ゴシック" panose="020F0502020204030204"/>
                <a:ea typeface="游ゴシック" panose="020B0400000000000000" pitchFamily="50" charset="-128"/>
              </a:rPr>
              <a:t>1.IPD</a:t>
            </a: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の距離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latin typeface="游ゴシック" panose="020F0502020204030204"/>
                <a:ea typeface="游ゴシック" panose="020B0400000000000000" pitchFamily="50" charset="-128"/>
              </a:rPr>
              <a:t>2.</a:t>
            </a: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目の高さ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latin typeface="游ゴシック" panose="020F0502020204030204"/>
                <a:ea typeface="游ゴシック" panose="020B0400000000000000" pitchFamily="50" charset="-128"/>
              </a:rPr>
              <a:t>3.</a:t>
            </a: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リフレクターと目の距離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4.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画面の左右のズレ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5.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全体的な手のズレ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↓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余裕で日が暮れる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0112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/>
              <a:t>個体差と個人差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1.IPD</a:t>
            </a:r>
            <a:r>
              <a:rPr lang="ja-JP" altLang="en-US" sz="48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の距離</a:t>
            </a:r>
            <a:endParaRPr lang="en-US" altLang="ja-JP" sz="4800" b="1" dirty="0">
              <a:solidFill>
                <a:srgbClr val="FF0000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2.</a:t>
            </a:r>
            <a:r>
              <a:rPr lang="ja-JP" altLang="en-US" sz="48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目の高さ</a:t>
            </a:r>
            <a:endParaRPr lang="en-US" altLang="ja-JP" sz="4800" b="1" dirty="0">
              <a:solidFill>
                <a:srgbClr val="FF0000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3.</a:t>
            </a:r>
            <a:r>
              <a:rPr lang="ja-JP" altLang="en-US" sz="48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リフレクターと目の距離</a:t>
            </a:r>
            <a:endParaRPr lang="en-US" altLang="ja-JP" sz="4800" b="1" dirty="0">
              <a:solidFill>
                <a:srgbClr val="FF0000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800" b="1" dirty="0">
              <a:solidFill>
                <a:srgbClr val="FF0000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srgbClr val="0000FF"/>
                </a:solidFill>
                <a:latin typeface="游ゴシック" panose="020F0502020204030204"/>
                <a:ea typeface="游ゴシック" panose="020B0400000000000000" pitchFamily="50" charset="-128"/>
              </a:rPr>
              <a:t>4.</a:t>
            </a:r>
            <a:r>
              <a:rPr lang="ja-JP" altLang="en-US" sz="4800" b="1" dirty="0">
                <a:solidFill>
                  <a:srgbClr val="0000FF"/>
                </a:solidFill>
                <a:latin typeface="游ゴシック" panose="020F0502020204030204"/>
                <a:ea typeface="游ゴシック" panose="020B0400000000000000" pitchFamily="50" charset="-128"/>
              </a:rPr>
              <a:t>画面の左右のズレ</a:t>
            </a:r>
            <a:endParaRPr lang="en-US" altLang="ja-JP" sz="4800" b="1" dirty="0">
              <a:solidFill>
                <a:srgbClr val="0000FF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srgbClr val="0000FF"/>
                </a:solidFill>
                <a:latin typeface="游ゴシック" panose="020F0502020204030204"/>
                <a:ea typeface="游ゴシック" panose="020B0400000000000000" pitchFamily="50" charset="-128"/>
              </a:rPr>
              <a:t>5.</a:t>
            </a:r>
            <a:r>
              <a:rPr lang="ja-JP" altLang="en-US" sz="4800" b="1" dirty="0">
                <a:solidFill>
                  <a:srgbClr val="0000FF"/>
                </a:solidFill>
                <a:latin typeface="游ゴシック" panose="020F0502020204030204"/>
                <a:ea typeface="游ゴシック" panose="020B0400000000000000" pitchFamily="50" charset="-128"/>
              </a:rPr>
              <a:t>全体的な手のズレ</a:t>
            </a:r>
            <a:endParaRPr lang="en-US" altLang="ja-JP" sz="4800" b="1" dirty="0">
              <a:solidFill>
                <a:srgbClr val="0000FF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509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/>
              <a:t>体験の質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個体差ｷｬﾘﾌﾞはともかく</a:t>
            </a:r>
            <a:endParaRPr lang="en-US" altLang="ja-JP" sz="36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個人差キャリブがある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↓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他人にかぶせる展示会には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極めて不向き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↓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たった一人の人間特化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3281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北極星は</a:t>
            </a:r>
            <a:r>
              <a:rPr lang="en-US" altLang="ja-JP" dirty="0"/>
              <a:t>AR</a:t>
            </a:r>
            <a:r>
              <a:rPr lang="ja-JP" altLang="en-US" dirty="0"/>
              <a:t>ゴーグル？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ja-JP" sz="2800" dirty="0">
                <a:solidFill>
                  <a:srgbClr val="222222"/>
                </a:solidFill>
                <a:latin typeface="Arial" panose="020B0604020202020204" pitchFamily="34" charset="0"/>
              </a:rPr>
              <a:t>Augmented Reality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lvl="0" algn="ctr"/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拡張現実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lvl="0" algn="ctr"/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現実環境を拡張する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lvl="0" algn="ctr"/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↓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lvl="0" algn="ctr"/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北極星は拡張できる対象が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lvl="0" algn="ctr"/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“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人体</a:t>
            </a: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”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に特化し過ぎている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lvl="0" algn="ctr"/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↓ 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lvl="0" algn="ctr"/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413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lang="en-US" altLang="ja-JP" dirty="0" err="1"/>
              <a:t>xR</a:t>
            </a:r>
            <a:r>
              <a:rPr lang="ja-JP" altLang="en-US" dirty="0"/>
              <a:t>時代の「変身」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北極星は拡張</a:t>
            </a: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”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現実</a:t>
            </a: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”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より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lvl="0" algn="ctr"/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lvl="0" algn="ctr"/>
            <a:r>
              <a:rPr lang="ja-JP" altLang="en-US" sz="72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拡張</a:t>
            </a:r>
            <a:r>
              <a:rPr lang="en-US" altLang="ja-JP" sz="72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”</a:t>
            </a:r>
            <a:r>
              <a:rPr lang="ja-JP" altLang="en-US" sz="72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人体</a:t>
            </a:r>
            <a:r>
              <a:rPr lang="en-US" altLang="ja-JP" sz="72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”</a:t>
            </a:r>
          </a:p>
          <a:p>
            <a:pPr lvl="0" algn="ctr"/>
            <a:r>
              <a:rPr lang="en-US" altLang="ja-JP" sz="2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 </a:t>
            </a:r>
            <a:endParaRPr lang="en-US" altLang="ja-JP" sz="24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lvl="0" algn="ctr"/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という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lvl="0" algn="ctr"/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新しいカテゴリ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lvl="0" algn="ctr"/>
            <a:r>
              <a:rPr lang="ja-JP" altLang="en-US" sz="4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かもね</a:t>
            </a:r>
            <a:endParaRPr lang="en-US" altLang="ja-JP" sz="48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4786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/>
              <a:t>さいごに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latin typeface="游ゴシック" panose="020F0502020204030204"/>
                <a:ea typeface="游ゴシック" panose="020B0400000000000000" pitchFamily="50" charset="-128"/>
              </a:rPr>
              <a:t>1.</a:t>
            </a: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どんなゴーグル？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2.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ぶっちゃ</a:t>
            </a:r>
            <a:r>
              <a:rPr lang="ja-JP" altLang="en-US" sz="4800" b="1" dirty="0" err="1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け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使いやすいの？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3.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展示してきた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4.</a:t>
            </a:r>
            <a:r>
              <a:rPr lang="ja-JP" altLang="en-US" sz="48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それでも作るなら</a:t>
            </a:r>
            <a:r>
              <a:rPr lang="en-US" altLang="ja-JP" sz="48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...</a:t>
            </a:r>
            <a:endParaRPr kumimoji="1" lang="en-US" altLang="ja-JP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4947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それでも作るなら</a:t>
            </a:r>
            <a:r>
              <a:rPr lang="en-US" altLang="ja-JP" dirty="0"/>
              <a:t>...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大体費用は</a:t>
            </a:r>
            <a:r>
              <a:rPr lang="en-US" altLang="ja-JP" sz="4800" b="1" dirty="0">
                <a:latin typeface="游ゴシック" panose="020F0502020204030204"/>
                <a:ea typeface="游ゴシック" panose="020B0400000000000000" pitchFamily="50" charset="-128"/>
              </a:rPr>
              <a:t>8~9</a:t>
            </a: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万くらい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 err="1">
                <a:latin typeface="游ゴシック" panose="020F0502020204030204"/>
                <a:ea typeface="游ゴシック" panose="020B0400000000000000" pitchFamily="50" charset="-128"/>
              </a:rPr>
              <a:t>Holo</a:t>
            </a: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の</a:t>
            </a:r>
            <a:r>
              <a:rPr lang="en-US" altLang="ja-JP" sz="4800" b="1" dirty="0">
                <a:latin typeface="游ゴシック" panose="020F0502020204030204"/>
                <a:ea typeface="游ゴシック" panose="020B0400000000000000" pitchFamily="50" charset="-128"/>
              </a:rPr>
              <a:t>1/3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 err="1">
                <a:latin typeface="游ゴシック" panose="020F0502020204030204"/>
                <a:ea typeface="游ゴシック" panose="020B0400000000000000" pitchFamily="50" charset="-128"/>
              </a:rPr>
              <a:t>VivePro</a:t>
            </a: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の</a:t>
            </a:r>
            <a:r>
              <a:rPr lang="en-US" altLang="ja-JP" sz="4800" b="1" dirty="0">
                <a:latin typeface="游ゴシック" panose="020F0502020204030204"/>
                <a:ea typeface="游ゴシック" panose="020B0400000000000000" pitchFamily="50" charset="-128"/>
              </a:rPr>
              <a:t>1/2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15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安い！</a:t>
            </a:r>
            <a:endParaRPr lang="en-US" altLang="ja-JP" sz="11500" b="1" dirty="0">
              <a:solidFill>
                <a:srgbClr val="FF0000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dirty="0">
                <a:latin typeface="游ゴシック" panose="020F0502020204030204"/>
                <a:ea typeface="游ゴシック" panose="020B0400000000000000" pitchFamily="50" charset="-128"/>
              </a:rPr>
              <a:t>（感覚麻痺）</a:t>
            </a:r>
            <a:endParaRPr lang="en-US" altLang="ja-JP" sz="8000" dirty="0">
              <a:latin typeface="游ゴシック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9267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/>
              <a:t>どちらかというと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辛いのは制作工程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結構な時間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制作人件費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指の筋肉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腰の痛み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0412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いざつくろう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latin typeface="游ゴシック" panose="020F0502020204030204"/>
                <a:ea typeface="游ゴシック" panose="020B0400000000000000" pitchFamily="50" charset="-128"/>
              </a:rPr>
              <a:t>1.</a:t>
            </a: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パーツを</a:t>
            </a:r>
            <a:r>
              <a:rPr lang="en-US" altLang="ja-JP" sz="4800" b="1" dirty="0">
                <a:latin typeface="游ゴシック" panose="020F0502020204030204"/>
                <a:ea typeface="游ゴシック" panose="020B0400000000000000" pitchFamily="50" charset="-128"/>
              </a:rPr>
              <a:t>3d</a:t>
            </a: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プリントサービスに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ぶん投げる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 err="1">
                <a:latin typeface="游ゴシック" panose="020F0502020204030204"/>
                <a:ea typeface="游ゴシック" panose="020B0400000000000000" pitchFamily="50" charset="-128"/>
              </a:rPr>
              <a:t>DMM.make</a:t>
            </a: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さんだと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大体</a:t>
            </a:r>
            <a:r>
              <a:rPr lang="en-US" altLang="ja-JP" sz="4800" b="1" dirty="0">
                <a:latin typeface="游ゴシック" panose="020F0502020204030204"/>
                <a:ea typeface="游ゴシック" panose="020B0400000000000000" pitchFamily="50" charset="-128"/>
              </a:rPr>
              <a:t>1</a:t>
            </a: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週間くらい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総額</a:t>
            </a:r>
            <a:r>
              <a:rPr lang="en-US" altLang="ja-JP" sz="4800" b="1" dirty="0">
                <a:latin typeface="游ゴシック" panose="020F0502020204030204"/>
                <a:ea typeface="游ゴシック" panose="020B0400000000000000" pitchFamily="50" charset="-128"/>
              </a:rPr>
              <a:t>6</a:t>
            </a: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万くらい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dirty="0">
                <a:latin typeface="游ゴシック" panose="020F0502020204030204"/>
                <a:ea typeface="游ゴシック" panose="020B0400000000000000" pitchFamily="50" charset="-128"/>
              </a:rPr>
              <a:t>プリンタ所有者は</a:t>
            </a:r>
            <a:r>
              <a:rPr lang="en-US" altLang="ja-JP" sz="3600" dirty="0">
                <a:latin typeface="游ゴシック" panose="020F0502020204030204"/>
                <a:ea typeface="游ゴシック" panose="020B0400000000000000" pitchFamily="50" charset="-128"/>
              </a:rPr>
              <a:t>1</a:t>
            </a:r>
            <a:r>
              <a:rPr lang="ja-JP" altLang="en-US" sz="3600" dirty="0">
                <a:latin typeface="游ゴシック" panose="020F0502020204030204"/>
                <a:ea typeface="游ゴシック" panose="020B0400000000000000" pitchFamily="50" charset="-128"/>
              </a:rPr>
              <a:t>マス進む</a:t>
            </a:r>
            <a:endParaRPr lang="en-US" altLang="ja-JP" sz="3600" dirty="0">
              <a:latin typeface="游ゴシック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4103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dirty="0"/>
              <a:t>1</a:t>
            </a:r>
            <a:r>
              <a:rPr kumimoji="1" lang="ja-JP" altLang="en-US" dirty="0"/>
              <a:t>週間の間に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latin typeface="游ゴシック" panose="020F0502020204030204"/>
                <a:ea typeface="游ゴシック" panose="020B0400000000000000" pitchFamily="50" charset="-128"/>
              </a:rPr>
              <a:t>2.</a:t>
            </a: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他のパーツを揃える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b="1" dirty="0">
                <a:latin typeface="游ゴシック" panose="020F0502020204030204"/>
                <a:ea typeface="游ゴシック" panose="020B0400000000000000" pitchFamily="50" charset="-128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b="1" dirty="0"/>
              <a:t>大体のパーツ（画面やケーブル）は</a:t>
            </a:r>
            <a:endParaRPr lang="en-US" altLang="ja-JP" sz="2800" b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800" b="1" dirty="0"/>
              <a:t>Amazon</a:t>
            </a:r>
            <a:r>
              <a:rPr lang="ja-JP" altLang="en-US" sz="2800" b="1" dirty="0"/>
              <a:t>で入手可能</a:t>
            </a:r>
            <a:endParaRPr lang="en-US" altLang="ja-JP" sz="2800" b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/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b="1" dirty="0"/>
              <a:t>ミラーフィルム</a:t>
            </a:r>
            <a:endParaRPr lang="en-US" altLang="ja-JP" sz="3600" b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b="1" dirty="0"/>
              <a:t>耐水ペーパー</a:t>
            </a:r>
            <a:endParaRPr lang="en-US" altLang="ja-JP" sz="3600" b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b="1" dirty="0"/>
              <a:t>アクリル研磨剤</a:t>
            </a:r>
            <a:endParaRPr lang="en-US" altLang="ja-JP" sz="3600" b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b="1" dirty="0"/>
              <a:t>ネジ</a:t>
            </a:r>
            <a:endParaRPr lang="en-US" altLang="ja-JP" sz="3600" b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b="1" dirty="0">
                <a:solidFill>
                  <a:srgbClr val="FF0000"/>
                </a:solidFill>
              </a:rPr>
              <a:t>ホームセンター行ったほうが早いし安い</a:t>
            </a:r>
            <a:endParaRPr lang="en-US" altLang="ja-JP" sz="3600" b="1" dirty="0">
              <a:solidFill>
                <a:srgbClr val="FF000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856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/>
              <a:t>お品書き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1.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どんなゴーグル？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2.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ぶっちゃ</a:t>
            </a:r>
            <a:r>
              <a:rPr lang="ja-JP" altLang="en-US" sz="4800" b="1" dirty="0" err="1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け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使いやすいの？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3.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展示してきた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4.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それでも作るなら</a:t>
            </a: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...</a:t>
            </a:r>
            <a:endParaRPr kumimoji="1" lang="en-US" altLang="ja-JP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742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/>
              <a:t>腱鞘炎の</a:t>
            </a:r>
            <a:r>
              <a:rPr lang="ja-JP" altLang="en-US" dirty="0"/>
              <a:t>覚悟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latin typeface="游ゴシック" panose="020F0502020204030204"/>
                <a:ea typeface="游ゴシック" panose="020B0400000000000000" pitchFamily="50" charset="-128"/>
              </a:rPr>
              <a:t>3.</a:t>
            </a: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リフレクターを磨く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latin typeface="游ゴシック" panose="020F0502020204030204"/>
                <a:ea typeface="游ゴシック" panose="020B0400000000000000" pitchFamily="50" charset="-128"/>
              </a:rPr>
              <a:t>磨き方は</a:t>
            </a:r>
            <a:r>
              <a:rPr lang="en-US" altLang="ja-JP" sz="3200" dirty="0" err="1">
                <a:latin typeface="游ゴシック" panose="020F0502020204030204"/>
                <a:ea typeface="游ゴシック" panose="020B0400000000000000" pitchFamily="50" charset="-128"/>
              </a:rPr>
              <a:t>exiii</a:t>
            </a:r>
            <a:r>
              <a:rPr lang="ja-JP" altLang="en-US" sz="3200" dirty="0" err="1">
                <a:latin typeface="游ゴシック" panose="020F0502020204030204"/>
                <a:ea typeface="游ゴシック" panose="020B0400000000000000" pitchFamily="50" charset="-128"/>
              </a:rPr>
              <a:t>さん</a:t>
            </a:r>
            <a:r>
              <a:rPr lang="ja-JP" altLang="en-US" sz="3200" dirty="0">
                <a:latin typeface="游ゴシック" panose="020F0502020204030204"/>
                <a:ea typeface="游ゴシック" panose="020B0400000000000000" pitchFamily="50" charset="-128"/>
              </a:rPr>
              <a:t>参照</a:t>
            </a:r>
            <a:endParaRPr lang="en-US" altLang="ja-JP" sz="3200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latin typeface="游ゴシック" panose="020F0502020204030204"/>
                <a:ea typeface="游ゴシック" panose="020B0400000000000000" pitchFamily="50" charset="-128"/>
              </a:rPr>
              <a:t>2</a:t>
            </a: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枚連続で磨くとマジで指が死ぬ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変な姿勢でやってると腰が爆散する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latin typeface="游ゴシック" panose="020F0502020204030204"/>
                <a:ea typeface="游ゴシック" panose="020B0400000000000000" pitchFamily="50" charset="-128"/>
              </a:rPr>
              <a:t>1500</a:t>
            </a: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番は特に丁寧に磨く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0387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輪ゴムおすすめ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latin typeface="游ゴシック" panose="020F0502020204030204"/>
                <a:ea typeface="游ゴシック" panose="020B0400000000000000" pitchFamily="50" charset="-128"/>
              </a:rPr>
              <a:t>4.</a:t>
            </a: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リフレクターをフレームに接着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瞬間接着剤だと壊れそう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アクリル用のちゃんとした奴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↓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乾燥に大体</a:t>
            </a:r>
            <a:r>
              <a:rPr lang="en-US" altLang="ja-JP" sz="4800" b="1" dirty="0">
                <a:latin typeface="游ゴシック" panose="020F0502020204030204"/>
                <a:ea typeface="游ゴシック" panose="020B0400000000000000" pitchFamily="50" charset="-128"/>
              </a:rPr>
              <a:t>24~48</a:t>
            </a: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時間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ちゃんと固定しよう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31747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/>
              <a:t>穴があわない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latin typeface="游ゴシック" panose="020F0502020204030204"/>
                <a:ea typeface="游ゴシック" panose="020B0400000000000000" pitchFamily="50" charset="-128"/>
              </a:rPr>
              <a:t>5.</a:t>
            </a: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組み立てよう！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パーツのばらつき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ネジ穴が合わないことが多々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ピンバイスで拡張工事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やりすぎるとｽｯｺｺｺになる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6B9983D-B303-4EE5-9A9F-F012EA574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000" y="4954018"/>
            <a:ext cx="638400" cy="6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468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/>
              <a:t>総コスト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注文から</a:t>
            </a:r>
            <a:r>
              <a:rPr lang="en-US" altLang="ja-JP" sz="4800" b="1" dirty="0">
                <a:latin typeface="游ゴシック" panose="020F0502020204030204"/>
                <a:ea typeface="游ゴシック" panose="020B0400000000000000" pitchFamily="50" charset="-128"/>
              </a:rPr>
              <a:t>PC</a:t>
            </a: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に繋ぐまで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最短</a:t>
            </a:r>
            <a:r>
              <a:rPr lang="en-US" altLang="ja-JP" sz="48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10</a:t>
            </a:r>
            <a:r>
              <a:rPr lang="ja-JP" altLang="en-US" sz="48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日</a:t>
            </a:r>
            <a:endParaRPr lang="en-US" altLang="ja-JP" sz="4800" b="1" dirty="0">
              <a:solidFill>
                <a:srgbClr val="FF0000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作業時間</a:t>
            </a:r>
            <a:r>
              <a:rPr lang="en-US" altLang="ja-JP" sz="48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10</a:t>
            </a:r>
            <a:r>
              <a:rPr lang="ja-JP" altLang="en-US" sz="48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時間</a:t>
            </a: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くらい？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パーツ総額</a:t>
            </a:r>
            <a:r>
              <a:rPr lang="en-US" altLang="ja-JP" sz="48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8~9</a:t>
            </a:r>
            <a:r>
              <a:rPr lang="ja-JP" altLang="en-US" sz="48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万</a:t>
            </a:r>
            <a:endParaRPr lang="en-US" altLang="ja-JP" sz="4800" b="1" dirty="0">
              <a:solidFill>
                <a:srgbClr val="FF0000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1980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得たものは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4777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5400" b="1" dirty="0">
                <a:latin typeface="游ゴシック" panose="020F0502020204030204"/>
                <a:ea typeface="游ゴシック" panose="020B0400000000000000" pitchFamily="50" charset="-128"/>
              </a:rPr>
              <a:t>そんなコストを</a:t>
            </a:r>
            <a:endParaRPr lang="en-US" altLang="ja-JP" sz="54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游ゴシック" panose="020F0502020204030204"/>
                <a:ea typeface="游ゴシック" panose="020B0400000000000000" pitchFamily="50" charset="-128"/>
              </a:rPr>
              <a:t>かけるほど</a:t>
            </a:r>
            <a:endParaRPr lang="en-US" altLang="ja-JP" sz="4400" b="1" dirty="0">
              <a:solidFill>
                <a:schemeClr val="tx1">
                  <a:lumMod val="85000"/>
                  <a:lumOff val="15000"/>
                </a:schemeClr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F0502020204030204"/>
                <a:ea typeface="游ゴシック" panose="020B0400000000000000" pitchFamily="50" charset="-128"/>
              </a:rPr>
              <a:t>北極星が</a:t>
            </a:r>
            <a:endParaRPr lang="en-US" altLang="ja-JP" sz="4000" b="1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游ゴシック" panose="020F0502020204030204"/>
                <a:ea typeface="游ゴシック" panose="020B0400000000000000" pitchFamily="50" charset="-128"/>
              </a:rPr>
              <a:t>すばらしいかと</a:t>
            </a:r>
            <a:endParaRPr lang="en-US" altLang="ja-JP" sz="3600" b="1" dirty="0">
              <a:solidFill>
                <a:schemeClr val="tx1">
                  <a:lumMod val="50000"/>
                  <a:lumOff val="50000"/>
                </a:schemeClr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b="1" dirty="0">
                <a:solidFill>
                  <a:schemeClr val="bg1">
                    <a:lumMod val="65000"/>
                  </a:schemeClr>
                </a:solidFill>
                <a:latin typeface="游ゴシック" panose="020F0502020204030204"/>
                <a:ea typeface="游ゴシック" panose="020B0400000000000000" pitchFamily="50" charset="-128"/>
              </a:rPr>
              <a:t>言われると</a:t>
            </a:r>
            <a:r>
              <a:rPr lang="en-US" altLang="ja-JP" sz="3200" b="1" dirty="0">
                <a:solidFill>
                  <a:schemeClr val="bg1">
                    <a:lumMod val="65000"/>
                  </a:schemeClr>
                </a:solidFill>
                <a:latin typeface="游ゴシック" panose="020F0502020204030204"/>
                <a:ea typeface="游ゴシック" panose="020B0400000000000000" pitchFamily="50" charset="-128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75960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/>
              <a:t>さいごに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5098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悪いデバイスではない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遊び甲斐はある</a:t>
            </a:r>
            <a:endParaRPr lang="en-US" altLang="ja-JP" sz="48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b="1" dirty="0">
                <a:latin typeface="游ゴシック" panose="020F0502020204030204"/>
                <a:ea typeface="游ゴシック" panose="020B0400000000000000" pitchFamily="50" charset="-128"/>
              </a:rPr>
              <a:t>が、お仕事利用は無理</a:t>
            </a:r>
            <a:r>
              <a:rPr lang="ja-JP" altLang="en-US" sz="2000" dirty="0">
                <a:latin typeface="游ゴシック" panose="020F0502020204030204"/>
                <a:ea typeface="游ゴシック" panose="020B0400000000000000" pitchFamily="50" charset="-128"/>
              </a:rPr>
              <a:t>（</a:t>
            </a:r>
            <a:r>
              <a:rPr lang="en-US" altLang="ja-JP" sz="2000" dirty="0" err="1">
                <a:latin typeface="游ゴシック" panose="020F0502020204030204"/>
                <a:ea typeface="游ゴシック" panose="020B0400000000000000" pitchFamily="50" charset="-128"/>
              </a:rPr>
              <a:t>BtoB</a:t>
            </a:r>
            <a:r>
              <a:rPr lang="ja-JP" altLang="en-US" sz="2000" dirty="0">
                <a:latin typeface="游ゴシック" panose="020F0502020204030204"/>
                <a:ea typeface="游ゴシック" panose="020B0400000000000000" pitchFamily="50" charset="-128"/>
              </a:rPr>
              <a:t>ならワンチャン）</a:t>
            </a:r>
            <a:endParaRPr lang="en-US" altLang="ja-JP" sz="2000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lvl="0" algn="ctr">
              <a:lnSpc>
                <a:spcPct val="300000"/>
              </a:lnSpc>
            </a:pPr>
            <a:r>
              <a:rPr lang="ja-JP" altLang="en-US" sz="4400" b="1" dirty="0">
                <a:latin typeface="游ゴシック" panose="020F0502020204030204"/>
                <a:ea typeface="游ゴシック" panose="020B0400000000000000" pitchFamily="50" charset="-128"/>
              </a:rPr>
              <a:t>ぼくはしばらく被りたくないです</a:t>
            </a:r>
            <a:endParaRPr lang="en-US" altLang="ja-JP" sz="4400" dirty="0">
              <a:latin typeface="游ゴシック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491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/>
              <a:t>さっそく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1.</a:t>
            </a:r>
            <a:r>
              <a:rPr lang="ja-JP" altLang="en-US" sz="48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どんなゴーグル？</a:t>
            </a:r>
            <a:endParaRPr lang="en-US" altLang="ja-JP" sz="4800" b="1" dirty="0">
              <a:solidFill>
                <a:srgbClr val="FF0000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2.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ぶっちゃ</a:t>
            </a:r>
            <a:r>
              <a:rPr lang="ja-JP" altLang="en-US" sz="4800" b="1" dirty="0" err="1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け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使いやすいの？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3.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展示してきた</a:t>
            </a:r>
            <a:endParaRPr lang="en-US" altLang="ja-JP" sz="48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4.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それでも作るなら</a:t>
            </a:r>
            <a:r>
              <a:rPr lang="en-US" altLang="ja-JP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...</a:t>
            </a:r>
            <a:endParaRPr kumimoji="1" lang="en-US" altLang="ja-JP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9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どんなゴーグル？</a:t>
            </a:r>
            <a:endParaRPr lang="en-US" altLang="ja-JP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8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LeapMotion</a:t>
            </a:r>
            <a:r>
              <a:rPr kumimoji="1" lang="ja-JP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から</a:t>
            </a:r>
            <a:r>
              <a:rPr lang="ja-JP" altLang="en-US" sz="36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発表</a:t>
            </a:r>
            <a:r>
              <a:rPr kumimoji="1" lang="ja-JP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された新</a:t>
            </a:r>
            <a:r>
              <a:rPr kumimoji="1" lang="en-US" altLang="ja-JP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AR</a:t>
            </a:r>
            <a:r>
              <a:rPr lang="ja-JP" altLang="en-US" sz="36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ヘッドセット</a:t>
            </a:r>
            <a:endParaRPr lang="en-US" altLang="ja-JP" sz="36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lvl="0" algn="ctr"/>
            <a:r>
              <a:rPr lang="en-US" altLang="ja-JP" sz="3600" b="1" dirty="0">
                <a:solidFill>
                  <a:prstClr val="black"/>
                </a:solidFill>
              </a:rPr>
              <a:t>“Project North Star”</a:t>
            </a:r>
          </a:p>
          <a:p>
            <a:pPr lvl="0" algn="ctr"/>
            <a:endParaRPr kumimoji="1" lang="en-US" altLang="ja-JP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lvl="0" algn="ctr"/>
            <a:r>
              <a:rPr lang="en-US" altLang="ja-JP" sz="3600" dirty="0">
                <a:solidFill>
                  <a:prstClr val="black"/>
                </a:solidFill>
                <a:hlinkClick r:id="rId2"/>
              </a:rPr>
              <a:t>http://blog.leapmotion.com/north-star-open-source/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0" algn="ctr"/>
            <a:endParaRPr kumimoji="1" lang="en-US" altLang="ja-JP" sz="3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lvl="0" algn="ctr"/>
            <a:r>
              <a:rPr kumimoji="1" lang="ja-JP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設計図がオープンソース</a:t>
            </a:r>
            <a:endParaRPr kumimoji="1" lang="en-US" altLang="ja-JP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lvl="0" algn="ctr"/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ﾘﾌﾟﾓ「作ってどうぞ」</a:t>
            </a:r>
            <a:endParaRPr kumimoji="1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53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日本では</a:t>
            </a:r>
            <a:endParaRPr lang="en-US" altLang="ja-JP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9"/>
            <a:ext cx="1219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600" b="1" dirty="0" err="1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exiii</a:t>
            </a:r>
            <a:r>
              <a:rPr lang="ja-JP" altLang="en-US" sz="3600" b="1" dirty="0" err="1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さん</a:t>
            </a:r>
            <a:r>
              <a:rPr lang="ja-JP" altLang="en-US" sz="36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改良</a:t>
            </a:r>
            <a:endParaRPr lang="en-US" altLang="ja-JP" sz="36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6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“</a:t>
            </a:r>
            <a:r>
              <a:rPr lang="ja-JP" altLang="en-US" sz="36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簡易版</a:t>
            </a:r>
            <a:r>
              <a:rPr lang="en-US" altLang="ja-JP" sz="36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Project North Star</a:t>
            </a:r>
            <a:r>
              <a:rPr lang="ja-JP" altLang="en-US" sz="36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の作り方</a:t>
            </a:r>
            <a:r>
              <a:rPr lang="en-US" altLang="ja-JP" sz="36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”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hlinkClick r:id="rId2"/>
              </a:rPr>
              <a:t>https://exiii.jp/2018/07/19/project_north_star_jp-2/</a:t>
            </a:r>
            <a:endParaRPr lang="en-US" altLang="ja-JP" sz="2400" dirty="0">
              <a:solidFill>
                <a:prstClr val="black"/>
              </a:solidFill>
            </a:endParaRPr>
          </a:p>
          <a:p>
            <a:pPr lvl="0" algn="ctr"/>
            <a:endParaRPr lang="en-US" altLang="ja-JP" sz="2400" dirty="0">
              <a:solidFill>
                <a:prstClr val="black"/>
              </a:solidFill>
            </a:endParaRPr>
          </a:p>
          <a:p>
            <a:pPr lvl="0" algn="ctr"/>
            <a:r>
              <a:rPr lang="en-US" altLang="ja-JP" sz="7200" b="1" dirty="0">
                <a:solidFill>
                  <a:prstClr val="black"/>
                </a:solidFill>
              </a:rPr>
              <a:t>					</a:t>
            </a:r>
            <a:r>
              <a:rPr lang="ja-JP" altLang="en-US" sz="6000" b="1" dirty="0">
                <a:solidFill>
                  <a:prstClr val="black"/>
                </a:solidFill>
              </a:rPr>
              <a:t>すばらしい</a:t>
            </a:r>
            <a:endParaRPr lang="en-US" altLang="ja-JP" sz="6000" b="1" dirty="0">
              <a:solidFill>
                <a:prstClr val="black"/>
              </a:solidFill>
            </a:endParaRPr>
          </a:p>
          <a:p>
            <a:pPr lvl="0" algn="ctr"/>
            <a:r>
              <a:rPr lang="en-US" altLang="ja-JP" sz="6000" b="1" dirty="0">
                <a:solidFill>
                  <a:prstClr val="black"/>
                </a:solidFill>
              </a:rPr>
              <a:t>					</a:t>
            </a:r>
            <a:r>
              <a:rPr lang="ja-JP" altLang="en-US" sz="6000" b="1" dirty="0">
                <a:solidFill>
                  <a:prstClr val="black"/>
                </a:solidFill>
              </a:rPr>
              <a:t>ステキ</a:t>
            </a:r>
            <a:endParaRPr lang="en-US" altLang="ja-JP" sz="6000" b="1" dirty="0">
              <a:solidFill>
                <a:prstClr val="black"/>
              </a:solidFill>
            </a:endParaRPr>
          </a:p>
          <a:p>
            <a:pPr lvl="0" algn="ctr"/>
            <a:endParaRPr lang="en-US" altLang="ja-JP" sz="24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CB921D0-BED4-4F4A-B8F3-91D675550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2898749"/>
            <a:ext cx="3938725" cy="393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7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指が取れる</a:t>
            </a:r>
            <a:endParaRPr lang="en-US" altLang="ja-JP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9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みんな大好き</a:t>
            </a:r>
            <a:r>
              <a:rPr lang="en-US" altLang="ja-JP" sz="3600" b="1" dirty="0" err="1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LeapMotion</a:t>
            </a:r>
            <a:r>
              <a:rPr lang="ja-JP" altLang="en-US" sz="3600" b="1" dirty="0" err="1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なの</a:t>
            </a:r>
            <a:r>
              <a:rPr lang="ja-JP" altLang="en-US" sz="36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で</a:t>
            </a:r>
            <a:endParaRPr lang="en-US" altLang="ja-JP" sz="36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手の動きが取れる</a:t>
            </a:r>
            <a:endParaRPr lang="en-US" altLang="ja-JP" sz="3600" b="1" dirty="0">
              <a:solidFill>
                <a:srgbClr val="FF0000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600" b="1" dirty="0">
              <a:solidFill>
                <a:srgbClr val="FF0000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b="1" dirty="0">
                <a:latin typeface="游ゴシック" panose="020F0502020204030204"/>
                <a:ea typeface="游ゴシック" panose="020B0400000000000000" pitchFamily="50" charset="-128"/>
              </a:rPr>
              <a:t>同じく</a:t>
            </a:r>
            <a:r>
              <a:rPr lang="en-US" altLang="ja-JP" sz="3600" b="1" dirty="0" err="1">
                <a:latin typeface="游ゴシック" panose="020F0502020204030204"/>
                <a:ea typeface="游ゴシック" panose="020B0400000000000000" pitchFamily="50" charset="-128"/>
              </a:rPr>
              <a:t>LeapMotion</a:t>
            </a:r>
            <a:r>
              <a:rPr lang="ja-JP" altLang="en-US" sz="3600" b="1" dirty="0" err="1">
                <a:latin typeface="游ゴシック" panose="020F0502020204030204"/>
                <a:ea typeface="游ゴシック" panose="020B0400000000000000" pitchFamily="50" charset="-128"/>
              </a:rPr>
              <a:t>なの</a:t>
            </a:r>
            <a:r>
              <a:rPr lang="ja-JP" altLang="en-US" sz="3600" b="1" dirty="0">
                <a:latin typeface="游ゴシック" panose="020F0502020204030204"/>
                <a:ea typeface="游ゴシック" panose="020B0400000000000000" pitchFamily="50" charset="-128"/>
              </a:rPr>
              <a:t>で</a:t>
            </a:r>
            <a:endParaRPr lang="en-US" altLang="ja-JP" sz="36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情報量・知見量が既に豊富</a:t>
            </a:r>
            <a:r>
              <a:rPr lang="ja-JP" altLang="en-US" b="1" dirty="0">
                <a:latin typeface="游ゴシック" panose="020F0502020204030204"/>
                <a:ea typeface="游ゴシック" panose="020B0400000000000000" pitchFamily="50" charset="-128"/>
              </a:rPr>
              <a:t>（？）</a:t>
            </a:r>
            <a:endParaRPr lang="en-US" altLang="ja-JP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6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600" b="1" dirty="0">
                <a:latin typeface="游ゴシック" panose="020F0502020204030204"/>
                <a:ea typeface="游ゴシック" panose="020B0400000000000000" pitchFamily="50" charset="-128"/>
              </a:rPr>
              <a:t>VR</a:t>
            </a:r>
            <a:r>
              <a:rPr lang="ja-JP" altLang="en-US" sz="3600" b="1" dirty="0">
                <a:latin typeface="游ゴシック" panose="020F0502020204030204"/>
                <a:ea typeface="游ゴシック" panose="020B0400000000000000" pitchFamily="50" charset="-128"/>
              </a:rPr>
              <a:t>ゴーグルマウントとほぼ同じなので</a:t>
            </a:r>
            <a:endParaRPr lang="en-US" altLang="ja-JP" sz="3600" b="1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モジュール系が転用可能</a:t>
            </a:r>
            <a:endParaRPr lang="en-US" altLang="ja-JP" sz="3600" b="1" dirty="0">
              <a:solidFill>
                <a:srgbClr val="FF0000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330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5DD44-7C65-4D3A-AF2E-3B8932E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349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登壇システム</a:t>
            </a:r>
            <a:endParaRPr lang="en-US" altLang="ja-JP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2DA1F-1BD8-4AD2-BFC6-0EFCA1876B30}"/>
              </a:ext>
            </a:extLst>
          </p:cNvPr>
          <p:cNvSpPr txBox="1"/>
          <p:nvPr/>
        </p:nvSpPr>
        <p:spPr>
          <a:xfrm>
            <a:off x="0" y="125834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600" b="1" dirty="0">
                <a:latin typeface="游ゴシック" panose="020F0502020204030204"/>
                <a:ea typeface="游ゴシック" panose="020B0400000000000000" pitchFamily="50" charset="-128"/>
              </a:rPr>
              <a:t>				</a:t>
            </a:r>
            <a:r>
              <a:rPr lang="en-US" altLang="ja-JP" sz="3600" b="1" dirty="0" err="1">
                <a:latin typeface="游ゴシック" panose="020F0502020204030204"/>
                <a:ea typeface="游ゴシック" panose="020B0400000000000000" pitchFamily="50" charset="-128"/>
              </a:rPr>
              <a:t>HoverCastUI</a:t>
            </a:r>
            <a:endParaRPr lang="en-US" altLang="ja-JP" sz="3600" b="1" dirty="0"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C42DA0C-2FE1-4731-BBE0-F9CF6144E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00" y="1027260"/>
            <a:ext cx="6363588" cy="22577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381C7C7-9E6B-4C71-BE90-EB2720E3E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000" y="2912083"/>
            <a:ext cx="7056000" cy="394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9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1013</Words>
  <Application>Microsoft Office PowerPoint</Application>
  <PresentationFormat>ワイド画面</PresentationFormat>
  <Paragraphs>306</Paragraphs>
  <Slides>45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49" baseType="lpstr">
      <vt:lpstr>游ゴシック</vt:lpstr>
      <vt:lpstr>游ゴシック Light</vt:lpstr>
      <vt:lpstr>Arial</vt:lpstr>
      <vt:lpstr>Office テーマ</vt:lpstr>
      <vt:lpstr>PowerPoint プレゼンテーション</vt:lpstr>
      <vt:lpstr>自己紹介</vt:lpstr>
      <vt:lpstr>メインテーマ</vt:lpstr>
      <vt:lpstr>お品書き</vt:lpstr>
      <vt:lpstr>さっそく</vt:lpstr>
      <vt:lpstr>どんなゴーグル？</vt:lpstr>
      <vt:lpstr>日本では</vt:lpstr>
      <vt:lpstr>指が取れる</vt:lpstr>
      <vt:lpstr>登壇システム</vt:lpstr>
      <vt:lpstr>ちなみに</vt:lpstr>
      <vt:lpstr>では</vt:lpstr>
      <vt:lpstr>ぶっちゃけ使いやすいの？</vt:lpstr>
      <vt:lpstr>欠点がかなり</vt:lpstr>
      <vt:lpstr>そもそも質がイマイチ</vt:lpstr>
      <vt:lpstr>キャリブレーションが大変</vt:lpstr>
      <vt:lpstr>メガネ絶対頃すマン</vt:lpstr>
      <vt:lpstr>重量バランスが悪い</vt:lpstr>
      <vt:lpstr>ケーブル多すぎ</vt:lpstr>
      <vt:lpstr>ヘッドトラッキングがない</vt:lpstr>
      <vt:lpstr>総じて</vt:lpstr>
      <vt:lpstr>Holoよりいいとこ</vt:lpstr>
      <vt:lpstr>UWPじゃない</vt:lpstr>
      <vt:lpstr>結論</vt:lpstr>
      <vt:lpstr>結論</vt:lpstr>
      <vt:lpstr>知らんけど</vt:lpstr>
      <vt:lpstr>キャリブの海賊</vt:lpstr>
      <vt:lpstr>先月</vt:lpstr>
      <vt:lpstr>キャリブレーションがクソ</vt:lpstr>
      <vt:lpstr>神様仏様Psychic様</vt:lpstr>
      <vt:lpstr>その数なんと</vt:lpstr>
      <vt:lpstr>個体差と個人差</vt:lpstr>
      <vt:lpstr>体験の質</vt:lpstr>
      <vt:lpstr>北極星はARゴーグル？</vt:lpstr>
      <vt:lpstr>xR時代の「変身」</vt:lpstr>
      <vt:lpstr>さいごに</vt:lpstr>
      <vt:lpstr>それでも作るなら...</vt:lpstr>
      <vt:lpstr>どちらかというと</vt:lpstr>
      <vt:lpstr>いざつくろう</vt:lpstr>
      <vt:lpstr>1週間の間に</vt:lpstr>
      <vt:lpstr>腱鞘炎の覚悟</vt:lpstr>
      <vt:lpstr>輪ゴムおすすめ</vt:lpstr>
      <vt:lpstr>穴があわない</vt:lpstr>
      <vt:lpstr>総コスト</vt:lpstr>
      <vt:lpstr>得たものは</vt:lpstr>
      <vt:lpstr>さいごに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GONBEEE_project</dc:creator>
  <cp:lastModifiedBy>GONBEEE_project</cp:lastModifiedBy>
  <cp:revision>48</cp:revision>
  <dcterms:created xsi:type="dcterms:W3CDTF">2018-12-08T12:53:42Z</dcterms:created>
  <dcterms:modified xsi:type="dcterms:W3CDTF">2018-12-08T16:51:46Z</dcterms:modified>
</cp:coreProperties>
</file>