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/>
    <p:restoredTop sz="80000"/>
  </p:normalViewPr>
  <p:slideViewPr>
    <p:cSldViewPr snapToGrid="0">
      <p:cViewPr>
        <p:scale>
          <a:sx n="77" d="100"/>
          <a:sy n="77" d="100"/>
        </p:scale>
        <p:origin x="17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C5F11-6A35-9045-94BF-429B2CB27019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A48B9-BA14-484C-AE58-3C139F1FB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2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B-tree can be simply substituted by a map</a:t>
            </a:r>
          </a:p>
          <a:p>
            <a:r>
              <a:rPr kumimoji="1" lang="en-US" altLang="zh-CN" dirty="0"/>
              <a:t>unordered map &lt;string, vector&lt;double&gt;&gt; </a:t>
            </a:r>
            <a:r>
              <a:rPr kumimoji="1" lang="en-US" altLang="zh-CN" dirty="0" err="1"/>
              <a:t>transferOut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String is the account name</a:t>
            </a:r>
          </a:p>
          <a:p>
            <a:r>
              <a:rPr kumimoji="1" lang="en-US" altLang="zh-CN" dirty="0"/>
              <a:t>Vector &lt;double&gt; contains the amount of all transfer-outs/transfer-ins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Forbes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A48B9-BA14-484C-AE58-3C139F1FB5F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75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7658-A577-55D8-3200-4AB3028CA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FD7C6-D328-1FCC-68CA-BEF7835C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9C999-1E5F-FACD-9BF0-C242C58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6231E-62ED-2665-4683-91622B2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671B4-1A75-7D16-2598-29B046D4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7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8689-EA04-7896-5748-8CA37DEC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5B042-4B3D-C808-F815-B7D0A1F19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F3642-D648-0612-8C40-C8D3C986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8D706-B5B6-6674-D3A9-9252C10B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0823F-D050-390C-DD45-FC08E60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5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5B7E17-360B-4C93-B3DA-87335A179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AA122-7602-2FFD-26DC-70348D14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DC9B1-F8C5-0A02-5513-687596C6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245BA-B963-ED1D-2898-804F8722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78A81-D1A2-1C56-949A-1D13A97E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75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8EFB1-40B3-D271-291B-BE9DA24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73710-B19C-3E64-52D2-59FC68F7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86A08-37F9-BFAB-4444-810E3DBB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1AA41-5140-8868-F314-3970D4D3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A4627-D8D8-9724-68B2-F911489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9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122D7-4A12-752E-5406-C5FC2D79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CF58A-DE5D-F234-7235-0A9A1A59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85FBB-5AB0-FC7B-0F62-43D870AC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43E0C-1F92-67EB-217C-9A0BD314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2197C-05DA-F59A-BA5F-4AF153B2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3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546C-4C34-BA76-5960-14571B88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260C6-2360-CDFF-BAEE-31DE4713D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11308-9D47-8908-EBFA-9E3C93251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E37F2-68DD-8467-5DF8-9B55936F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4C00A-5175-DE1C-D9A4-A2325C1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DDB4A-4EF7-8624-D9DA-E3354047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34E2-A243-5EB2-F5CE-E76D034D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ED999-31EC-1E6E-97A3-63E56F77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99916-A0D4-643A-F287-0BF75EC3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2EB66-B5E3-6899-4C2F-16EA1B594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4D3C8A-D38B-8937-87EA-0853E488A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4CF228-31F8-A9B6-BF33-C2EA77B6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9BF82-6C23-330D-2D45-AF17530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2957A3-0CB0-0F28-E707-C6636472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9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56958-85E0-8D30-3307-89DC5C5A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EC5B5-30E0-FB65-8D66-AC84D54C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F0C77-BAFC-CBAB-3537-27614099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51FF6-E369-5B07-392B-EED174F3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0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526F1-64CD-258C-4B9D-1E562893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B8FC2E-117F-A0E6-06E1-F68455E2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11F20F-1620-5A75-CC21-85E1B43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94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7AD0-A108-139C-80CD-A81BE0BB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5434F-2D96-6EFA-9FF3-6AE029EA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CA3BB-FED3-67A7-FA18-708EEDD3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EF606-F798-14A7-8072-CE6651D1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7EEC5-749C-5D40-6000-9FE878EC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E0AC3-3944-7C79-CA14-FD0B9A72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62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22643-6F22-FE50-A2B8-CF35A193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A3FFED-C506-B55F-9FE1-B08F7FBDB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F5387-4550-2793-8953-D1454B75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85D14-B396-5625-EA14-6C84881D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01237-8FF9-D6EE-B252-7ED73C31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29A8B-12EC-68B5-A5E1-EDF24A8D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67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7CB0D5-3C4C-A750-0C37-D75F9A0B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0C6B6-363D-C4AA-BCFB-A4335F8B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6E1DA-236F-F23C-0B9F-D10B72906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6725-07D7-394A-AB39-C8E19E51A258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6529D-0D77-1243-2D5E-6C6DBB8C7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81C29-DE8B-26C8-6BE9-8C568AC48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8FFF-2B71-224B-B7C5-FA8E2FC53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95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4A05F6BC-16D8-5D92-8D58-3AA66B836950}"/>
              </a:ext>
            </a:extLst>
          </p:cNvPr>
          <p:cNvGrpSpPr/>
          <p:nvPr/>
        </p:nvGrpSpPr>
        <p:grpSpPr>
          <a:xfrm>
            <a:off x="-1" y="829340"/>
            <a:ext cx="6864826" cy="4950569"/>
            <a:chOff x="-1" y="829340"/>
            <a:chExt cx="6864826" cy="49505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153C46-3D64-9141-D5F3-25046F3D053A}"/>
                </a:ext>
              </a:extLst>
            </p:cNvPr>
            <p:cNvSpPr/>
            <p:nvPr/>
          </p:nvSpPr>
          <p:spPr>
            <a:xfrm>
              <a:off x="-1" y="829341"/>
              <a:ext cx="6864825" cy="49505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37811A8-A068-B4AF-81FF-CFC90FD17278}"/>
                </a:ext>
              </a:extLst>
            </p:cNvPr>
            <p:cNvSpPr txBox="1"/>
            <p:nvPr/>
          </p:nvSpPr>
          <p:spPr>
            <a:xfrm>
              <a:off x="0" y="829340"/>
              <a:ext cx="533754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Block: </a:t>
              </a:r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Gill Sans MT" panose="020B0502020104020203" pitchFamily="34" charset="0"/>
                  <a:ea typeface="等线" panose="02010600030101010101" pitchFamily="2" charset="-122"/>
                </a:rPr>
                <a:t>92069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  <a:ea typeface="等线" panose="02010600030101010101" pitchFamily="2" charset="-122"/>
                </a:rPr>
                <a:t>Hash: 00000000000c890177eb8e97152b433882c0dbae361e6615f369e9f4cf060974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  <a:ea typeface="等线" panose="02010600030101010101" pitchFamily="2" charset="-122"/>
                </a:rPr>
                <a:t>Timestamp: 1289863342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 </a:t>
              </a:r>
              <a:endPara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ACD201-E98F-D7DC-A985-99BC98A0DF1B}"/>
                </a:ext>
              </a:extLst>
            </p:cNvPr>
            <p:cNvSpPr/>
            <p:nvPr/>
          </p:nvSpPr>
          <p:spPr>
            <a:xfrm>
              <a:off x="-1" y="2768331"/>
              <a:ext cx="6864825" cy="132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C50208-BA2E-36AC-5C02-13CDB1927BC7}"/>
                </a:ext>
              </a:extLst>
            </p:cNvPr>
            <p:cNvSpPr/>
            <p:nvPr/>
          </p:nvSpPr>
          <p:spPr>
            <a:xfrm>
              <a:off x="0" y="2875383"/>
              <a:ext cx="914400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Gill Sans MT" panose="020B0502020104020203" pitchFamily="34" charset="0"/>
                </a:rPr>
                <a:t>Txid</a:t>
              </a:r>
              <a:r>
                <a:rPr kumimoji="1" lang="en-US" altLang="zh-CN" dirty="0">
                  <a:latin typeface="Gill Sans MT" panose="020B0502020104020203" pitchFamily="34" charset="0"/>
                </a:rPr>
                <a:t>: 0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A03B51-2438-164F-4D6F-F444CF5DFBF9}"/>
                </a:ext>
              </a:extLst>
            </p:cNvPr>
            <p:cNvSpPr/>
            <p:nvPr/>
          </p:nvSpPr>
          <p:spPr>
            <a:xfrm>
              <a:off x="953036" y="2875382"/>
              <a:ext cx="2202287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from: 1BAjnzBx6jvuQJWxByQGtiYVJUCdjwiz37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CDB8D7-6EB0-2BE9-B990-5CD445737F9D}"/>
                </a:ext>
              </a:extLst>
            </p:cNvPr>
            <p:cNvSpPr/>
            <p:nvPr/>
          </p:nvSpPr>
          <p:spPr>
            <a:xfrm>
              <a:off x="3193959" y="2875382"/>
              <a:ext cx="2538101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to: 1MMd9tQB6iiaouGnxwLLDA6qKmT92WuNnw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420908-838D-3BA4-6071-5139D6D261FC}"/>
                </a:ext>
              </a:extLst>
            </p:cNvPr>
            <p:cNvSpPr/>
            <p:nvPr/>
          </p:nvSpPr>
          <p:spPr>
            <a:xfrm>
              <a:off x="5770696" y="2875383"/>
              <a:ext cx="1094128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Amount: 3.54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88ABD1-8516-CC66-196F-B90C1040E2F1}"/>
                </a:ext>
              </a:extLst>
            </p:cNvPr>
            <p:cNvSpPr/>
            <p:nvPr/>
          </p:nvSpPr>
          <p:spPr>
            <a:xfrm>
              <a:off x="0" y="3940933"/>
              <a:ext cx="6864825" cy="132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A03B92-30B1-784E-D649-0C9C9F831A29}"/>
                </a:ext>
              </a:extLst>
            </p:cNvPr>
            <p:cNvSpPr/>
            <p:nvPr/>
          </p:nvSpPr>
          <p:spPr>
            <a:xfrm>
              <a:off x="1" y="4047985"/>
              <a:ext cx="914400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Gill Sans MT" panose="020B0502020104020203" pitchFamily="34" charset="0"/>
                </a:rPr>
                <a:t>Txid</a:t>
              </a:r>
              <a:r>
                <a:rPr kumimoji="1" lang="en-US" altLang="zh-CN" dirty="0">
                  <a:latin typeface="Gill Sans MT" panose="020B0502020104020203" pitchFamily="34" charset="0"/>
                </a:rPr>
                <a:t>: 1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800794-7A1D-FB88-D9FA-24E6071C19DF}"/>
                </a:ext>
              </a:extLst>
            </p:cNvPr>
            <p:cNvSpPr/>
            <p:nvPr/>
          </p:nvSpPr>
          <p:spPr>
            <a:xfrm>
              <a:off x="953037" y="4047984"/>
              <a:ext cx="2202287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from: 1BAjnzBx6jvuQJWxByQGtiYVJUCdjwiz37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76042B-382F-A7D5-CD16-69C4D37C18AB}"/>
                </a:ext>
              </a:extLst>
            </p:cNvPr>
            <p:cNvSpPr/>
            <p:nvPr/>
          </p:nvSpPr>
          <p:spPr>
            <a:xfrm>
              <a:off x="3193960" y="4047984"/>
              <a:ext cx="2538101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to: 12wmLv9BrJrpFF1Txeyqc1AAj1dX34k8Y8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C820CAC-9CA5-359F-D75F-D00F69058BA6}"/>
                </a:ext>
              </a:extLst>
            </p:cNvPr>
            <p:cNvSpPr/>
            <p:nvPr/>
          </p:nvSpPr>
          <p:spPr>
            <a:xfrm>
              <a:off x="5770697" y="4047985"/>
              <a:ext cx="1094128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Amount: 0.01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E322EDE-EE9F-8E0C-6B34-304C83AB863C}"/>
                </a:ext>
              </a:extLst>
            </p:cNvPr>
            <p:cNvSpPr/>
            <p:nvPr/>
          </p:nvSpPr>
          <p:spPr>
            <a:xfrm>
              <a:off x="0" y="5155219"/>
              <a:ext cx="6864825" cy="62468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55945E2-1C76-92CE-BCCC-44D18F01710A}"/>
                </a:ext>
              </a:extLst>
            </p:cNvPr>
            <p:cNvSpPr txBox="1"/>
            <p:nvPr/>
          </p:nvSpPr>
          <p:spPr>
            <a:xfrm>
              <a:off x="3055209" y="5162128"/>
              <a:ext cx="54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…</a:t>
              </a:r>
              <a:endPara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6" name="右箭头 35">
            <a:extLst>
              <a:ext uri="{FF2B5EF4-FFF2-40B4-BE49-F238E27FC236}">
                <a16:creationId xmlns:a16="http://schemas.microsoft.com/office/drawing/2014/main" id="{75E66629-D100-5590-8B1C-42054291059A}"/>
              </a:ext>
            </a:extLst>
          </p:cNvPr>
          <p:cNvSpPr/>
          <p:nvPr/>
        </p:nvSpPr>
        <p:spPr>
          <a:xfrm>
            <a:off x="7203688" y="3429000"/>
            <a:ext cx="1115122" cy="511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D1425D-4559-AF40-5F9E-9F3B7AD5C850}"/>
              </a:ext>
            </a:extLst>
          </p:cNvPr>
          <p:cNvGrpSpPr/>
          <p:nvPr/>
        </p:nvGrpSpPr>
        <p:grpSpPr>
          <a:xfrm>
            <a:off x="8657673" y="829339"/>
            <a:ext cx="6864826" cy="4950569"/>
            <a:chOff x="-1" y="829340"/>
            <a:chExt cx="6864826" cy="495056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4553C6-FCD5-24DD-BCD3-CD7C5BB583D9}"/>
                </a:ext>
              </a:extLst>
            </p:cNvPr>
            <p:cNvSpPr/>
            <p:nvPr/>
          </p:nvSpPr>
          <p:spPr>
            <a:xfrm>
              <a:off x="-1" y="829341"/>
              <a:ext cx="6864825" cy="49505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C70ADE-F6E1-86CE-6037-54459310A9F0}"/>
                </a:ext>
              </a:extLst>
            </p:cNvPr>
            <p:cNvSpPr txBox="1"/>
            <p:nvPr/>
          </p:nvSpPr>
          <p:spPr>
            <a:xfrm>
              <a:off x="0" y="829340"/>
              <a:ext cx="533754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Block: </a:t>
              </a:r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Gill Sans MT" panose="020B0502020104020203" pitchFamily="34" charset="0"/>
                  <a:ea typeface="等线" panose="02010600030101010101" pitchFamily="2" charset="-122"/>
                </a:rPr>
                <a:t>92094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  <a:ea typeface="等线" panose="02010600030101010101" pitchFamily="2" charset="-122"/>
                </a:rPr>
                <a:t>Hash: 00000000000ab2bab31eebdc15927c12917b1ce7a4cef80b0e81ecd22844bcac</a:t>
              </a: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  <a:ea typeface="等线" panose="02010600030101010101" pitchFamily="2" charset="-122"/>
                </a:rPr>
                <a:t>Timestamp: 1289874960</a:t>
              </a:r>
              <a:endPara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E9CB50-AFA6-4ABA-A27F-3DF6B48371AB}"/>
                </a:ext>
              </a:extLst>
            </p:cNvPr>
            <p:cNvSpPr/>
            <p:nvPr/>
          </p:nvSpPr>
          <p:spPr>
            <a:xfrm>
              <a:off x="-1" y="2768331"/>
              <a:ext cx="6864825" cy="132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A2254BD-5D45-9AC9-966C-8EDB52D384B8}"/>
                </a:ext>
              </a:extLst>
            </p:cNvPr>
            <p:cNvSpPr/>
            <p:nvPr/>
          </p:nvSpPr>
          <p:spPr>
            <a:xfrm>
              <a:off x="0" y="2875383"/>
              <a:ext cx="914400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Gill Sans MT" panose="020B0502020104020203" pitchFamily="34" charset="0"/>
                </a:rPr>
                <a:t>Txid</a:t>
              </a:r>
              <a:r>
                <a:rPr kumimoji="1" lang="en-US" altLang="zh-CN" dirty="0">
                  <a:latin typeface="Gill Sans MT" panose="020B0502020104020203" pitchFamily="34" charset="0"/>
                </a:rPr>
                <a:t>: 12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DF14518-FEBD-93B2-DBD2-02F84CF7A8B0}"/>
                </a:ext>
              </a:extLst>
            </p:cNvPr>
            <p:cNvSpPr/>
            <p:nvPr/>
          </p:nvSpPr>
          <p:spPr>
            <a:xfrm>
              <a:off x="953036" y="2875382"/>
              <a:ext cx="2202287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from: 1HLdDwYJykEUF5F8cZA1szkzbXPEq67Y6M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9B7721B-BEEB-FC1A-D69C-0B2C7888C1B1}"/>
                </a:ext>
              </a:extLst>
            </p:cNvPr>
            <p:cNvSpPr/>
            <p:nvPr/>
          </p:nvSpPr>
          <p:spPr>
            <a:xfrm>
              <a:off x="3193959" y="2875382"/>
              <a:ext cx="2538101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to: 13PsLMzVnZnTJ3o4aHZYkBDYKnk6qHPk2E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BCE462B-CB68-9C3E-BD52-4A75A1175C53}"/>
                </a:ext>
              </a:extLst>
            </p:cNvPr>
            <p:cNvSpPr/>
            <p:nvPr/>
          </p:nvSpPr>
          <p:spPr>
            <a:xfrm>
              <a:off x="5770696" y="2875383"/>
              <a:ext cx="1094128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Amount: 0.01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8C279F2-F2F7-0BD2-CB75-8B6AA883C931}"/>
                </a:ext>
              </a:extLst>
            </p:cNvPr>
            <p:cNvSpPr/>
            <p:nvPr/>
          </p:nvSpPr>
          <p:spPr>
            <a:xfrm>
              <a:off x="0" y="3940933"/>
              <a:ext cx="6864825" cy="132133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63EF867-98AD-D9BC-1355-C2E5EE945F53}"/>
                </a:ext>
              </a:extLst>
            </p:cNvPr>
            <p:cNvSpPr/>
            <p:nvPr/>
          </p:nvSpPr>
          <p:spPr>
            <a:xfrm>
              <a:off x="1" y="4047985"/>
              <a:ext cx="914400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Gill Sans MT" panose="020B0502020104020203" pitchFamily="34" charset="0"/>
                </a:rPr>
                <a:t>Txid</a:t>
              </a:r>
              <a:r>
                <a:rPr kumimoji="1" lang="en-US" altLang="zh-CN" dirty="0">
                  <a:latin typeface="Gill Sans MT" panose="020B0502020104020203" pitchFamily="34" charset="0"/>
                </a:rPr>
                <a:t>: 13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731AD09-F973-D2D1-839C-A3ECB1B7BF09}"/>
                </a:ext>
              </a:extLst>
            </p:cNvPr>
            <p:cNvSpPr/>
            <p:nvPr/>
          </p:nvSpPr>
          <p:spPr>
            <a:xfrm>
              <a:off x="953037" y="4047984"/>
              <a:ext cx="2202287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from: 1HLdDwYJykEUF5F8cZA1szkzbXPEq67Y6M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AB768CA-E1FE-114C-8EC1-7B25C82F293D}"/>
                </a:ext>
              </a:extLst>
            </p:cNvPr>
            <p:cNvSpPr/>
            <p:nvPr/>
          </p:nvSpPr>
          <p:spPr>
            <a:xfrm>
              <a:off x="3193960" y="4047984"/>
              <a:ext cx="2538101" cy="1065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to: 13qG8w5qqoJgeqtbYekAwaoy9GAFbqSZ4G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276BD73-1312-E8C3-AEC4-4CCB074A6720}"/>
                </a:ext>
              </a:extLst>
            </p:cNvPr>
            <p:cNvSpPr/>
            <p:nvPr/>
          </p:nvSpPr>
          <p:spPr>
            <a:xfrm>
              <a:off x="5770697" y="4047985"/>
              <a:ext cx="1094128" cy="1065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Gill Sans MT" panose="020B0502020104020203" pitchFamily="34" charset="0"/>
                </a:rPr>
                <a:t>Amount: 15.53</a:t>
              </a:r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00FE178-311A-CBB4-303A-A48877E68812}"/>
                </a:ext>
              </a:extLst>
            </p:cNvPr>
            <p:cNvSpPr/>
            <p:nvPr/>
          </p:nvSpPr>
          <p:spPr>
            <a:xfrm>
              <a:off x="0" y="5155219"/>
              <a:ext cx="6864825" cy="62468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5DCBCAF-0349-2AB3-ABB8-F3A8930F5261}"/>
                </a:ext>
              </a:extLst>
            </p:cNvPr>
            <p:cNvSpPr txBox="1"/>
            <p:nvPr/>
          </p:nvSpPr>
          <p:spPr>
            <a:xfrm>
              <a:off x="3055209" y="5162128"/>
              <a:ext cx="54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…</a:t>
              </a:r>
              <a:endPara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54" name="右箭头 53">
            <a:extLst>
              <a:ext uri="{FF2B5EF4-FFF2-40B4-BE49-F238E27FC236}">
                <a16:creationId xmlns:a16="http://schemas.microsoft.com/office/drawing/2014/main" id="{B2F5B83E-5C6C-FFFC-FE2B-3F8521391FED}"/>
              </a:ext>
            </a:extLst>
          </p:cNvPr>
          <p:cNvSpPr/>
          <p:nvPr/>
        </p:nvSpPr>
        <p:spPr>
          <a:xfrm>
            <a:off x="15917974" y="3428999"/>
            <a:ext cx="1115122" cy="511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480D12D-CCD0-51C8-B4E4-67D3AD768ADB}"/>
              </a:ext>
            </a:extLst>
          </p:cNvPr>
          <p:cNvSpPr txBox="1"/>
          <p:nvPr/>
        </p:nvSpPr>
        <p:spPr>
          <a:xfrm>
            <a:off x="17428571" y="3285854"/>
            <a:ext cx="54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</a:t>
            </a:r>
            <a:endParaRPr kumimoji="1" lang="zh-CN" altLang="en-US" sz="2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8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3C46-3D64-9141-D5F3-25046F3D053A}"/>
              </a:ext>
            </a:extLst>
          </p:cNvPr>
          <p:cNvSpPr/>
          <p:nvPr/>
        </p:nvSpPr>
        <p:spPr>
          <a:xfrm>
            <a:off x="-1" y="829341"/>
            <a:ext cx="6864825" cy="4950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7811A8-A068-B4AF-81FF-CFC90FD17278}"/>
              </a:ext>
            </a:extLst>
          </p:cNvPr>
          <p:cNvSpPr txBox="1"/>
          <p:nvPr/>
        </p:nvSpPr>
        <p:spPr>
          <a:xfrm>
            <a:off x="0" y="829340"/>
            <a:ext cx="5337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Block: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Gill Sans MT" panose="020B0502020104020203" pitchFamily="34" charset="0"/>
                <a:ea typeface="等线" panose="02010600030101010101" pitchFamily="2" charset="-122"/>
              </a:rPr>
              <a:t>92069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Gill Sans MT" panose="020B0502020104020203" pitchFamily="34" charset="0"/>
                <a:ea typeface="等线" panose="02010600030101010101" pitchFamily="2" charset="-122"/>
              </a:rPr>
              <a:t>Hash: 00000000000c890177eb8e97152b433882c0dbae361e6615f369e9f4cf060974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Gill Sans MT" panose="020B0502020104020203" pitchFamily="34" charset="0"/>
                <a:ea typeface="等线" panose="02010600030101010101" pitchFamily="2" charset="-122"/>
              </a:rPr>
              <a:t>Timestamp: 1289863342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kumimoji="1" lang="zh-CN" altLang="en-US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ACD201-E98F-D7DC-A985-99BC98A0DF1B}"/>
              </a:ext>
            </a:extLst>
          </p:cNvPr>
          <p:cNvSpPr/>
          <p:nvPr/>
        </p:nvSpPr>
        <p:spPr>
          <a:xfrm>
            <a:off x="-1" y="2768331"/>
            <a:ext cx="6864825" cy="132133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88ABD1-8516-CC66-196F-B90C1040E2F1}"/>
              </a:ext>
            </a:extLst>
          </p:cNvPr>
          <p:cNvSpPr/>
          <p:nvPr/>
        </p:nvSpPr>
        <p:spPr>
          <a:xfrm>
            <a:off x="0" y="3940933"/>
            <a:ext cx="6864825" cy="132133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322EDE-EE9F-8E0C-6B34-304C83AB863C}"/>
              </a:ext>
            </a:extLst>
          </p:cNvPr>
          <p:cNvSpPr/>
          <p:nvPr/>
        </p:nvSpPr>
        <p:spPr>
          <a:xfrm>
            <a:off x="0" y="5155219"/>
            <a:ext cx="6864825" cy="6246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75E66629-D100-5590-8B1C-42054291059A}"/>
              </a:ext>
            </a:extLst>
          </p:cNvPr>
          <p:cNvSpPr/>
          <p:nvPr/>
        </p:nvSpPr>
        <p:spPr>
          <a:xfrm>
            <a:off x="7203688" y="3429000"/>
            <a:ext cx="1115122" cy="511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4553C6-FCD5-24DD-BCD3-CD7C5BB583D9}"/>
              </a:ext>
            </a:extLst>
          </p:cNvPr>
          <p:cNvSpPr/>
          <p:nvPr/>
        </p:nvSpPr>
        <p:spPr>
          <a:xfrm>
            <a:off x="8657673" y="829340"/>
            <a:ext cx="6864825" cy="4950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3C70ADE-F6E1-86CE-6037-54459310A9F0}"/>
              </a:ext>
            </a:extLst>
          </p:cNvPr>
          <p:cNvSpPr txBox="1"/>
          <p:nvPr/>
        </p:nvSpPr>
        <p:spPr>
          <a:xfrm>
            <a:off x="8657674" y="829339"/>
            <a:ext cx="5337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Block: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Gill Sans MT" panose="020B0502020104020203" pitchFamily="34" charset="0"/>
                <a:ea typeface="等线" panose="02010600030101010101" pitchFamily="2" charset="-122"/>
              </a:rPr>
              <a:t>92094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Gill Sans MT" panose="020B0502020104020203" pitchFamily="34" charset="0"/>
                <a:ea typeface="等线" panose="02010600030101010101" pitchFamily="2" charset="-122"/>
              </a:rPr>
              <a:t>Hash: 00000000000ab2bab31eebdc15927c12917b1ce7a4cef80b0e81ecd22844bcac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Gill Sans MT" panose="020B0502020104020203" pitchFamily="34" charset="0"/>
                <a:ea typeface="等线" panose="02010600030101010101" pitchFamily="2" charset="-122"/>
              </a:rPr>
              <a:t>Timestamp: 1289874960</a:t>
            </a:r>
            <a:endParaRPr kumimoji="1" lang="zh-CN" altLang="en-US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E9CB50-AFA6-4ABA-A27F-3DF6B48371AB}"/>
              </a:ext>
            </a:extLst>
          </p:cNvPr>
          <p:cNvSpPr/>
          <p:nvPr/>
        </p:nvSpPr>
        <p:spPr>
          <a:xfrm>
            <a:off x="8657673" y="2768330"/>
            <a:ext cx="6864825" cy="132133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C279F2-F2F7-0BD2-CB75-8B6AA883C931}"/>
              </a:ext>
            </a:extLst>
          </p:cNvPr>
          <p:cNvSpPr/>
          <p:nvPr/>
        </p:nvSpPr>
        <p:spPr>
          <a:xfrm>
            <a:off x="8657674" y="3940932"/>
            <a:ext cx="6864825" cy="132133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0FE178-311A-CBB4-303A-A48877E68812}"/>
              </a:ext>
            </a:extLst>
          </p:cNvPr>
          <p:cNvSpPr/>
          <p:nvPr/>
        </p:nvSpPr>
        <p:spPr>
          <a:xfrm>
            <a:off x="8657674" y="5155218"/>
            <a:ext cx="6864825" cy="6246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B2F5B83E-5C6C-FFFC-FE2B-3F8521391FED}"/>
              </a:ext>
            </a:extLst>
          </p:cNvPr>
          <p:cNvSpPr/>
          <p:nvPr/>
        </p:nvSpPr>
        <p:spPr>
          <a:xfrm rot="5400000">
            <a:off x="11532522" y="6506122"/>
            <a:ext cx="1115122" cy="511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480D12D-CCD0-51C8-B4E4-67D3AD768ADB}"/>
              </a:ext>
            </a:extLst>
          </p:cNvPr>
          <p:cNvSpPr txBox="1"/>
          <p:nvPr/>
        </p:nvSpPr>
        <p:spPr>
          <a:xfrm>
            <a:off x="11800927" y="7513436"/>
            <a:ext cx="545123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</a:t>
            </a:r>
            <a:endParaRPr kumimoji="1" lang="zh-CN" altLang="en-US" sz="2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D6717-DFF4-AB6F-7B09-F5E45FF36FB2}"/>
              </a:ext>
            </a:extLst>
          </p:cNvPr>
          <p:cNvSpPr/>
          <p:nvPr/>
        </p:nvSpPr>
        <p:spPr>
          <a:xfrm>
            <a:off x="0" y="2917067"/>
            <a:ext cx="6864825" cy="1023865"/>
          </a:xfrm>
          <a:prstGeom prst="rect">
            <a:avLst/>
          </a:prstGeom>
          <a:solidFill>
            <a:srgbClr val="003F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Transfer Out: B-Tree </a:t>
            </a:r>
          </a:p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(Organized in account name)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90EB4B-DF65-61BD-1A50-9FFD6E79C31E}"/>
              </a:ext>
            </a:extLst>
          </p:cNvPr>
          <p:cNvSpPr/>
          <p:nvPr/>
        </p:nvSpPr>
        <p:spPr>
          <a:xfrm>
            <a:off x="0" y="4089669"/>
            <a:ext cx="6864825" cy="1023865"/>
          </a:xfrm>
          <a:prstGeom prst="rect">
            <a:avLst/>
          </a:prstGeom>
          <a:solidFill>
            <a:srgbClr val="003F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Transfer In: B-Tree</a:t>
            </a:r>
          </a:p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(Organized in account name)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D06E49-B468-9ADB-B5B9-CBA1065EE9AA}"/>
              </a:ext>
            </a:extLst>
          </p:cNvPr>
          <p:cNvSpPr/>
          <p:nvPr/>
        </p:nvSpPr>
        <p:spPr>
          <a:xfrm>
            <a:off x="8657673" y="2958752"/>
            <a:ext cx="6864825" cy="1023865"/>
          </a:xfrm>
          <a:prstGeom prst="rect">
            <a:avLst/>
          </a:prstGeom>
          <a:solidFill>
            <a:srgbClr val="003F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Transfer Out: B-Tree </a:t>
            </a:r>
          </a:p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(Organized in account name)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B0A21-B59D-0367-CF5A-A8C23477BA1C}"/>
              </a:ext>
            </a:extLst>
          </p:cNvPr>
          <p:cNvSpPr/>
          <p:nvPr/>
        </p:nvSpPr>
        <p:spPr>
          <a:xfrm>
            <a:off x="8657672" y="4131352"/>
            <a:ext cx="6864825" cy="1023865"/>
          </a:xfrm>
          <a:prstGeom prst="rect">
            <a:avLst/>
          </a:prstGeom>
          <a:solidFill>
            <a:srgbClr val="003F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Transfer In: B-Tree </a:t>
            </a:r>
          </a:p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(Organized in account name)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7A2E19-1677-D070-B37C-5E9BD9E49B35}"/>
              </a:ext>
            </a:extLst>
          </p:cNvPr>
          <p:cNvSpPr/>
          <p:nvPr/>
        </p:nvSpPr>
        <p:spPr>
          <a:xfrm>
            <a:off x="-1906074" y="-845288"/>
            <a:ext cx="3086651" cy="1090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A</a:t>
            </a:r>
            <a:r>
              <a:rPr kumimoji="1" lang="zh-CN" altLang="en-US" sz="28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latin typeface="Gill Sans MT" panose="020B0502020104020203" pitchFamily="34" charset="0"/>
              </a:rPr>
              <a:t>given account</a:t>
            </a:r>
          </a:p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at certain time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A33935AE-85A3-923B-5DCF-FDB6AE413185}"/>
              </a:ext>
            </a:extLst>
          </p:cNvPr>
          <p:cNvCxnSpPr>
            <a:cxnSpLocks/>
            <a:stCxn id="8" idx="1"/>
            <a:endCxn id="2" idx="1"/>
          </p:cNvCxnSpPr>
          <p:nvPr/>
        </p:nvCxnSpPr>
        <p:spPr>
          <a:xfrm rot="10800000" flipH="1" flipV="1">
            <a:off x="-1906074" y="-300074"/>
            <a:ext cx="1906074" cy="3729074"/>
          </a:xfrm>
          <a:prstGeom prst="curvedConnector3">
            <a:avLst>
              <a:gd name="adj1" fmla="val -11993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459099B-BE95-1C24-C590-55ADA35803F6}"/>
              </a:ext>
            </a:extLst>
          </p:cNvPr>
          <p:cNvCxnSpPr>
            <a:cxnSpLocks/>
            <a:stCxn id="8" idx="1"/>
            <a:endCxn id="3" idx="1"/>
          </p:cNvCxnSpPr>
          <p:nvPr/>
        </p:nvCxnSpPr>
        <p:spPr>
          <a:xfrm rot="10800000" flipH="1" flipV="1">
            <a:off x="-1906074" y="-300074"/>
            <a:ext cx="1906074" cy="4901676"/>
          </a:xfrm>
          <a:prstGeom prst="curvedConnector3">
            <a:avLst>
              <a:gd name="adj1" fmla="val -11993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27FADBC-CFFF-3064-EA70-B57F6A08D812}"/>
              </a:ext>
            </a:extLst>
          </p:cNvPr>
          <p:cNvSpPr txBox="1"/>
          <p:nvPr/>
        </p:nvSpPr>
        <p:spPr>
          <a:xfrm>
            <a:off x="-1548600" y="1993737"/>
            <a:ext cx="137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Search for</a:t>
            </a:r>
          </a:p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out-transfer </a:t>
            </a:r>
          </a:p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record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FAFF88-D2B1-A243-EDF2-37CF6B290B67}"/>
              </a:ext>
            </a:extLst>
          </p:cNvPr>
          <p:cNvSpPr txBox="1"/>
          <p:nvPr/>
        </p:nvSpPr>
        <p:spPr>
          <a:xfrm>
            <a:off x="-1906074" y="4338940"/>
            <a:ext cx="1217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Search for</a:t>
            </a:r>
          </a:p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in-transfer </a:t>
            </a:r>
          </a:p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record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2358452-7019-1BFA-88E0-0FD090A3C921}"/>
              </a:ext>
            </a:extLst>
          </p:cNvPr>
          <p:cNvSpPr/>
          <p:nvPr/>
        </p:nvSpPr>
        <p:spPr>
          <a:xfrm>
            <a:off x="6217923" y="-1571779"/>
            <a:ext cx="3086651" cy="13355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A</a:t>
            </a:r>
            <a:r>
              <a:rPr kumimoji="1" lang="zh-CN" altLang="en-US" sz="28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latin typeface="Gill Sans MT" panose="020B0502020104020203" pitchFamily="34" charset="0"/>
              </a:rPr>
              <a:t>given account</a:t>
            </a:r>
          </a:p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during a certain period of time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C549A46C-756B-B7E6-5593-2201F2B6E7C7}"/>
              </a:ext>
            </a:extLst>
          </p:cNvPr>
          <p:cNvCxnSpPr>
            <a:cxnSpLocks/>
            <a:stCxn id="57" idx="2"/>
            <a:endCxn id="2" idx="3"/>
          </p:cNvCxnSpPr>
          <p:nvPr/>
        </p:nvCxnSpPr>
        <p:spPr>
          <a:xfrm rot="5400000">
            <a:off x="5480432" y="1148182"/>
            <a:ext cx="3665211" cy="896424"/>
          </a:xfrm>
          <a:prstGeom prst="curvedConnector2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B0FF6BFB-6435-CAC7-90C2-53D03EB0735F}"/>
              </a:ext>
            </a:extLst>
          </p:cNvPr>
          <p:cNvCxnSpPr>
            <a:cxnSpLocks/>
            <a:stCxn id="57" idx="2"/>
            <a:endCxn id="3" idx="3"/>
          </p:cNvCxnSpPr>
          <p:nvPr/>
        </p:nvCxnSpPr>
        <p:spPr>
          <a:xfrm rot="5400000">
            <a:off x="4894131" y="1734483"/>
            <a:ext cx="4837813" cy="896424"/>
          </a:xfrm>
          <a:prstGeom prst="curvedConnector2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258FC5FA-7D93-FACF-EA1D-5EB8842F6E29}"/>
              </a:ext>
            </a:extLst>
          </p:cNvPr>
          <p:cNvSpPr txBox="1"/>
          <p:nvPr/>
        </p:nvSpPr>
        <p:spPr>
          <a:xfrm>
            <a:off x="7850948" y="-111576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Calculate </a:t>
            </a:r>
          </a:p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account </a:t>
            </a:r>
          </a:p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balance</a:t>
            </a: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EB5A765C-5C8A-7D9F-788D-6C930985F77B}"/>
              </a:ext>
            </a:extLst>
          </p:cNvPr>
          <p:cNvCxnSpPr>
            <a:cxnSpLocks/>
            <a:stCxn id="57" idx="2"/>
            <a:endCxn id="6" idx="1"/>
          </p:cNvCxnSpPr>
          <p:nvPr/>
        </p:nvCxnSpPr>
        <p:spPr>
          <a:xfrm rot="16200000" flipH="1">
            <a:off x="6356013" y="1169025"/>
            <a:ext cx="3706896" cy="896424"/>
          </a:xfrm>
          <a:prstGeom prst="curvedConnector2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78FB0F6C-AB1D-B9A8-9714-EF6BED735FB4}"/>
              </a:ext>
            </a:extLst>
          </p:cNvPr>
          <p:cNvCxnSpPr>
            <a:cxnSpLocks/>
            <a:stCxn id="57" idx="2"/>
            <a:endCxn id="7" idx="1"/>
          </p:cNvCxnSpPr>
          <p:nvPr/>
        </p:nvCxnSpPr>
        <p:spPr>
          <a:xfrm rot="16200000" flipH="1">
            <a:off x="5769712" y="1755325"/>
            <a:ext cx="4879496" cy="896423"/>
          </a:xfrm>
          <a:prstGeom prst="curvedConnector2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A8C8AB9-8264-A3C3-E880-90BDB5F2DDF1}"/>
              </a:ext>
            </a:extLst>
          </p:cNvPr>
          <p:cNvSpPr/>
          <p:nvPr/>
        </p:nvSpPr>
        <p:spPr>
          <a:xfrm>
            <a:off x="15941040" y="829340"/>
            <a:ext cx="2621280" cy="4950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latin typeface="Gill Sans MT" panose="020B0502020104020203" pitchFamily="34" charset="0"/>
              </a:rPr>
              <a:t>Forbes</a:t>
            </a:r>
          </a:p>
          <a:p>
            <a:pPr algn="ctr"/>
            <a:endParaRPr kumimoji="1" lang="en-US" altLang="zh-CN" sz="3600" dirty="0">
              <a:latin typeface="Gill Sans MT" panose="020B0502020104020203" pitchFamily="34" charset="0"/>
            </a:endParaRPr>
          </a:p>
          <a:p>
            <a:pPr algn="ctr"/>
            <a:r>
              <a:rPr kumimoji="1" lang="en-US" altLang="zh-CN" sz="3600" dirty="0">
                <a:latin typeface="Gill Sans MT" panose="020B0502020104020203" pitchFamily="34" charset="0"/>
              </a:rPr>
              <a:t>Account 1</a:t>
            </a:r>
          </a:p>
          <a:p>
            <a:pPr algn="ctr"/>
            <a:r>
              <a:rPr kumimoji="1" lang="en-US" altLang="zh-CN" sz="3600" dirty="0">
                <a:latin typeface="Gill Sans MT" panose="020B0502020104020203" pitchFamily="34" charset="0"/>
              </a:rPr>
              <a:t>Account 2</a:t>
            </a:r>
          </a:p>
          <a:p>
            <a:pPr algn="ctr"/>
            <a:r>
              <a:rPr kumimoji="1" lang="en-US" altLang="zh-CN" sz="3600" dirty="0">
                <a:latin typeface="Gill Sans MT" panose="020B0502020104020203" pitchFamily="34" charset="0"/>
              </a:rPr>
              <a:t>…</a:t>
            </a:r>
          </a:p>
          <a:p>
            <a:pPr algn="ctr"/>
            <a:r>
              <a:rPr kumimoji="1" lang="en-US" altLang="zh-CN" sz="3600" dirty="0">
                <a:latin typeface="Gill Sans MT" panose="020B0502020104020203" pitchFamily="34" charset="0"/>
              </a:rPr>
              <a:t>Account k</a:t>
            </a:r>
          </a:p>
        </p:txBody>
      </p:sp>
    </p:spTree>
    <p:extLst>
      <p:ext uri="{BB962C8B-B14F-4D97-AF65-F5344CB8AC3E}">
        <p14:creationId xmlns:p14="http://schemas.microsoft.com/office/powerpoint/2010/main" val="4169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4AA273-D95C-7385-2BC8-12E22AE1833C}"/>
              </a:ext>
            </a:extLst>
          </p:cNvPr>
          <p:cNvSpPr/>
          <p:nvPr/>
        </p:nvSpPr>
        <p:spPr>
          <a:xfrm>
            <a:off x="4447238" y="1027316"/>
            <a:ext cx="619932" cy="6199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A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A1D99A-AC5E-B8F5-F992-97B7C0684BDD}"/>
              </a:ext>
            </a:extLst>
          </p:cNvPr>
          <p:cNvSpPr/>
          <p:nvPr/>
        </p:nvSpPr>
        <p:spPr>
          <a:xfrm>
            <a:off x="7001875" y="1027316"/>
            <a:ext cx="619932" cy="6199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B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931898-0013-9571-1EFB-BEF2245658CB}"/>
              </a:ext>
            </a:extLst>
          </p:cNvPr>
          <p:cNvSpPr/>
          <p:nvPr/>
        </p:nvSpPr>
        <p:spPr>
          <a:xfrm>
            <a:off x="6211462" y="2481573"/>
            <a:ext cx="619932" cy="6199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C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CA86ECA-3F77-D79C-6210-FD090097D83D}"/>
              </a:ext>
            </a:extLst>
          </p:cNvPr>
          <p:cNvSpPr/>
          <p:nvPr/>
        </p:nvSpPr>
        <p:spPr>
          <a:xfrm>
            <a:off x="4447238" y="3442468"/>
            <a:ext cx="619932" cy="61993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Gill Sans MT" panose="020B0502020104020203" pitchFamily="34" charset="0"/>
              </a:rPr>
              <a:t>D</a:t>
            </a:r>
            <a:endParaRPr kumimoji="1" lang="zh-CN" altLang="en-US" sz="2800" dirty="0">
              <a:latin typeface="Gill Sans MT" panose="020B0502020104020203" pitchFamily="34" charset="0"/>
            </a:endParaRPr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469BAB60-04BF-8322-F1F7-0E190CB3A3A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67170" y="1337282"/>
            <a:ext cx="1934705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6CE814BC-D0B1-FC3D-A566-19F543251089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 rot="16200000" flipH="1">
            <a:off x="4912188" y="1492264"/>
            <a:ext cx="1144291" cy="1454258"/>
          </a:xfrm>
          <a:prstGeom prst="curvedConnector2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DE093C47-09B9-D0E2-6016-788E41D0871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rot="5400000">
            <a:off x="3549628" y="2544858"/>
            <a:ext cx="1976794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856E497-BF3F-F7A9-1B40-C2EC6ECBCDBB}"/>
              </a:ext>
            </a:extLst>
          </p:cNvPr>
          <p:cNvSpPr/>
          <p:nvPr/>
        </p:nvSpPr>
        <p:spPr>
          <a:xfrm>
            <a:off x="2534306" y="4407467"/>
            <a:ext cx="1782304" cy="6246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Account A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16B1D9-8A03-65BA-C3DF-5707916A6426}"/>
              </a:ext>
            </a:extLst>
          </p:cNvPr>
          <p:cNvSpPr/>
          <p:nvPr/>
        </p:nvSpPr>
        <p:spPr>
          <a:xfrm>
            <a:off x="5184517" y="4407467"/>
            <a:ext cx="1782304" cy="6246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Account C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DB56AD7D-FE36-93EC-32E5-8876A1BE40B6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rot="5400000">
            <a:off x="5313852" y="2764037"/>
            <a:ext cx="741716" cy="1235079"/>
          </a:xfrm>
          <a:prstGeom prst="curvedConnector2">
            <a:avLst/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C2888F8-ADF4-DAA4-4F2A-8789B1986AE0}"/>
              </a:ext>
            </a:extLst>
          </p:cNvPr>
          <p:cNvSpPr/>
          <p:nvPr/>
        </p:nvSpPr>
        <p:spPr>
          <a:xfrm>
            <a:off x="7848722" y="4403364"/>
            <a:ext cx="1782304" cy="6246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</a:rPr>
              <a:t>Account D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11218AC2-67BC-56C8-49DA-7DA549DA5AA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316610" y="4719812"/>
            <a:ext cx="867907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16F18081-1A62-589C-B3FC-95A075BC247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80815" y="4715709"/>
            <a:ext cx="867907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4F2F81-F077-1E0D-9BA3-646292C61B42}"/>
              </a:ext>
            </a:extLst>
          </p:cNvPr>
          <p:cNvSpPr txBox="1"/>
          <p:nvPr/>
        </p:nvSpPr>
        <p:spPr>
          <a:xfrm>
            <a:off x="4442483" y="43170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$17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1BB097-B23E-82FB-3487-A72A5AF83459}"/>
              </a:ext>
            </a:extLst>
          </p:cNvPr>
          <p:cNvSpPr txBox="1"/>
          <p:nvPr/>
        </p:nvSpPr>
        <p:spPr>
          <a:xfrm>
            <a:off x="7196864" y="43047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$7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B5369B0-0600-53C0-1FDD-C02C77AFAEBA}"/>
              </a:ext>
            </a:extLst>
          </p:cNvPr>
          <p:cNvSpPr txBox="1"/>
          <p:nvPr/>
        </p:nvSpPr>
        <p:spPr>
          <a:xfrm>
            <a:off x="5763121" y="8890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3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90159A3-B6DF-B54E-FB5D-6ACB57040511}"/>
              </a:ext>
            </a:extLst>
          </p:cNvPr>
          <p:cNvSpPr txBox="1"/>
          <p:nvPr/>
        </p:nvSpPr>
        <p:spPr>
          <a:xfrm>
            <a:off x="5247068" y="2034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17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D373027-AAAC-ADB4-B5EC-A1A86F72B619}"/>
              </a:ext>
            </a:extLst>
          </p:cNvPr>
          <p:cNvSpPr txBox="1"/>
          <p:nvPr/>
        </p:nvSpPr>
        <p:spPr>
          <a:xfrm>
            <a:off x="4577957" y="2605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19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83EA6C-F806-6F58-1A1F-581A8A76EE5D}"/>
              </a:ext>
            </a:extLst>
          </p:cNvPr>
          <p:cNvSpPr txBox="1"/>
          <p:nvPr/>
        </p:nvSpPr>
        <p:spPr>
          <a:xfrm>
            <a:off x="5896953" y="3567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7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5FEF4B-7A41-6FF5-EF66-5B73D59FFFD0}"/>
              </a:ext>
            </a:extLst>
          </p:cNvPr>
          <p:cNvSpPr txBox="1"/>
          <p:nvPr/>
        </p:nvSpPr>
        <p:spPr>
          <a:xfrm>
            <a:off x="3483266" y="5345719"/>
            <a:ext cx="21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Gill Sans MT" panose="020B0502020104020203" pitchFamily="34" charset="0"/>
              </a:rPr>
              <a:t>Inedges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of Account C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ECE457-1013-7BBB-41D2-C47B0410559B}"/>
              </a:ext>
            </a:extLst>
          </p:cNvPr>
          <p:cNvSpPr txBox="1"/>
          <p:nvPr/>
        </p:nvSpPr>
        <p:spPr>
          <a:xfrm>
            <a:off x="6314731" y="5345719"/>
            <a:ext cx="23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Gill Sans MT" panose="020B0502020104020203" pitchFamily="34" charset="0"/>
              </a:rPr>
              <a:t>Outedges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of Account C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226</Words>
  <Application>Microsoft Macintosh PowerPoint</Application>
  <PresentationFormat>宽屏</PresentationFormat>
  <Paragraphs>81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Gill Sans MT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舒凯</dc:creator>
  <cp:lastModifiedBy>舒凯 龚</cp:lastModifiedBy>
  <cp:revision>3</cp:revision>
  <dcterms:created xsi:type="dcterms:W3CDTF">2023-12-07T13:44:44Z</dcterms:created>
  <dcterms:modified xsi:type="dcterms:W3CDTF">2023-12-14T17:06:07Z</dcterms:modified>
</cp:coreProperties>
</file>