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3C"/>
    <a:srgbClr val="B21D12"/>
    <a:srgbClr val="1F4D77"/>
    <a:srgbClr val="173A59"/>
    <a:srgbClr val="EA3529"/>
    <a:srgbClr val="F54E29"/>
    <a:srgbClr val="D9D8C2"/>
    <a:srgbClr val="F0F0E8"/>
    <a:srgbClr val="FF6600"/>
    <a:srgbClr val="159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636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5041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611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918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106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79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4536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9593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533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975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118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DD00-D22E-48F7-ADB3-EAE67C6CA6E3}" type="datetimeFigureOut">
              <a:rPr lang="es-VE" smtClean="0"/>
              <a:pPr/>
              <a:t>03/07/2018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9E48-FE25-4601-984F-8A9A3A480ACE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487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62152"/>
          </a:xfrm>
          <a:prstGeom prst="rect">
            <a:avLst/>
          </a:prstGeom>
          <a:solidFill>
            <a:srgbClr val="EA3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Triángulo isósceles 10"/>
          <p:cNvSpPr/>
          <p:nvPr/>
        </p:nvSpPr>
        <p:spPr>
          <a:xfrm rot="5400000">
            <a:off x="4811110" y="417792"/>
            <a:ext cx="2569779" cy="12375931"/>
          </a:xfrm>
          <a:prstGeom prst="triangle">
            <a:avLst>
              <a:gd name="adj" fmla="val 59203"/>
            </a:avLst>
          </a:prstGeom>
          <a:solidFill>
            <a:srgbClr val="F0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Triángulo isósceles 11"/>
          <p:cNvSpPr/>
          <p:nvPr/>
        </p:nvSpPr>
        <p:spPr>
          <a:xfrm rot="16200000">
            <a:off x="8928538" y="3594538"/>
            <a:ext cx="1797269" cy="4729655"/>
          </a:xfrm>
          <a:prstGeom prst="triangle">
            <a:avLst>
              <a:gd name="adj" fmla="val 33587"/>
            </a:avLst>
          </a:prstGeom>
          <a:solidFill>
            <a:srgbClr val="D9D8C2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97" y="3053912"/>
            <a:ext cx="4805803" cy="200681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" y="777336"/>
            <a:ext cx="806515" cy="788447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643614" y="780953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República Bolivariana de Venezuela </a:t>
            </a:r>
          </a:p>
          <a:p>
            <a:pPr algn="ctr"/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Ministerio del Poder Popular para la Educación Universitaria </a:t>
            </a:r>
          </a:p>
          <a:p>
            <a:pPr algn="ctr"/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 Valle del </a:t>
            </a:r>
            <a:r>
              <a:rPr lang="es-V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Momboy</a:t>
            </a:r>
            <a:endParaRPr lang="es-V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Facultad de Ingeniería – Sede </a:t>
            </a:r>
            <a:r>
              <a:rPr lang="es-V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Estovacuy</a:t>
            </a:r>
            <a:endParaRPr lang="es-V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Carvajal - Trujillo</a:t>
            </a:r>
            <a:endParaRPr lang="es-V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269013" y="5242911"/>
            <a:ext cx="2796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pPr marL="285750" indent="-285750" algn="ctr">
              <a:buFontTx/>
              <a:buChar char="-"/>
            </a:pPr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Barreto Erikson</a:t>
            </a:r>
          </a:p>
          <a:p>
            <a:pPr marL="285750" indent="-285750" algn="ctr">
              <a:buFontTx/>
              <a:buChar char="-"/>
            </a:pPr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Briceño </a:t>
            </a:r>
            <a:r>
              <a:rPr lang="es-V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Rosibel</a:t>
            </a:r>
            <a:endParaRPr lang="es-V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González David.</a:t>
            </a:r>
          </a:p>
          <a:p>
            <a:pPr marL="285750" indent="-285750" algn="ctr">
              <a:buFontTx/>
              <a:buChar char="-"/>
            </a:pPr>
            <a:r>
              <a:rPr lang="es-V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Gonzalez</a:t>
            </a:r>
            <a:r>
              <a:rPr lang="es-V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Josias</a:t>
            </a:r>
            <a:endParaRPr lang="es-V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62152"/>
          </a:xfrm>
          <a:prstGeom prst="rect">
            <a:avLst/>
          </a:prstGeom>
          <a:solidFill>
            <a:srgbClr val="EA3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160" y="793768"/>
            <a:ext cx="1212166" cy="50617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" y="777337"/>
            <a:ext cx="688517" cy="673092"/>
          </a:xfrm>
          <a:prstGeom prst="rect">
            <a:avLst/>
          </a:prstGeom>
        </p:spPr>
      </p:pic>
      <p:sp>
        <p:nvSpPr>
          <p:cNvPr id="13" name="Triángulo isósceles 12"/>
          <p:cNvSpPr/>
          <p:nvPr/>
        </p:nvSpPr>
        <p:spPr>
          <a:xfrm rot="5400000">
            <a:off x="3580568" y="946137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CuadroTexto 3"/>
          <p:cNvSpPr txBox="1"/>
          <p:nvPr/>
        </p:nvSpPr>
        <p:spPr>
          <a:xfrm>
            <a:off x="4174745" y="927209"/>
            <a:ext cx="356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¿QUÉ ES GIT?</a:t>
            </a:r>
            <a:endParaRPr lang="es-VE" sz="28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190514" y="895694"/>
            <a:ext cx="302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¿QUÉ ES GIT?</a:t>
            </a:r>
            <a:endParaRPr lang="es-VE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19379" y="1599390"/>
            <a:ext cx="9112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>
                <a:latin typeface="Century Gothic" panose="020B0502020202020204" pitchFamily="34" charset="0"/>
              </a:rPr>
              <a:t>E</a:t>
            </a:r>
            <a:r>
              <a:rPr lang="es-VE" dirty="0" smtClean="0">
                <a:latin typeface="Century Gothic" panose="020B0502020202020204" pitchFamily="34" charset="0"/>
              </a:rPr>
              <a:t>s un software de control de versiones diseñado por </a:t>
            </a:r>
            <a:r>
              <a:rPr lang="es-VE" dirty="0" err="1" smtClean="0">
                <a:latin typeface="Century Gothic" panose="020B0502020202020204" pitchFamily="34" charset="0"/>
              </a:rPr>
              <a:t>Linus</a:t>
            </a:r>
            <a:r>
              <a:rPr lang="es-VE" dirty="0" smtClean="0">
                <a:latin typeface="Century Gothic" panose="020B0502020202020204" pitchFamily="34" charset="0"/>
              </a:rPr>
              <a:t> </a:t>
            </a:r>
            <a:r>
              <a:rPr lang="es-VE" dirty="0" err="1" smtClean="0">
                <a:latin typeface="Century Gothic" panose="020B0502020202020204" pitchFamily="34" charset="0"/>
              </a:rPr>
              <a:t>Torvalds</a:t>
            </a:r>
            <a:r>
              <a:rPr lang="es-VE" dirty="0" smtClean="0">
                <a:latin typeface="Century Gothic" panose="020B0502020202020204" pitchFamily="34" charset="0"/>
              </a:rPr>
              <a:t>.</a:t>
            </a:r>
            <a:endParaRPr lang="es-VE" dirty="0">
              <a:latin typeface="Century Gothic" panose="020B0502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22" y="2567287"/>
            <a:ext cx="3207439" cy="1603720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4066064" y="4486353"/>
            <a:ext cx="3866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0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Flujo </a:t>
            </a:r>
            <a:r>
              <a:rPr lang="es-VE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 trabajo básico en </a:t>
            </a:r>
            <a:r>
              <a:rPr lang="es-VE" sz="20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20" name="Triángulo isósceles 19"/>
          <p:cNvSpPr/>
          <p:nvPr/>
        </p:nvSpPr>
        <p:spPr>
          <a:xfrm rot="5400000">
            <a:off x="3695763" y="941547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Rectángulo 23"/>
          <p:cNvSpPr/>
          <p:nvPr/>
        </p:nvSpPr>
        <p:spPr>
          <a:xfrm>
            <a:off x="8661652" y="5239597"/>
            <a:ext cx="3031671" cy="1297359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Rectángulo 24"/>
          <p:cNvSpPr/>
          <p:nvPr/>
        </p:nvSpPr>
        <p:spPr>
          <a:xfrm>
            <a:off x="8722086" y="5239597"/>
            <a:ext cx="2971237" cy="1297359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3" name="Rectángulo 22"/>
          <p:cNvSpPr/>
          <p:nvPr/>
        </p:nvSpPr>
        <p:spPr>
          <a:xfrm>
            <a:off x="8691868" y="5336626"/>
            <a:ext cx="3031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Confirmas los </a:t>
            </a:r>
            <a:r>
              <a:rPr lang="es-VE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cambios, y </a:t>
            </a:r>
            <a:r>
              <a:rPr lang="es-VE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almacena </a:t>
            </a:r>
            <a:r>
              <a:rPr lang="es-VE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es-VE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manera permanente en tu directorio de </a:t>
            </a:r>
            <a:r>
              <a:rPr lang="es-VE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s-VE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483419" y="5239596"/>
            <a:ext cx="3031671" cy="1297359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Rectángulo 26"/>
          <p:cNvSpPr/>
          <p:nvPr/>
        </p:nvSpPr>
        <p:spPr>
          <a:xfrm>
            <a:off x="4543853" y="5239597"/>
            <a:ext cx="2971237" cy="1297359"/>
          </a:xfrm>
          <a:prstGeom prst="rect">
            <a:avLst/>
          </a:prstGeom>
          <a:solidFill>
            <a:srgbClr val="EA352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8" name="Rectángulo 27"/>
          <p:cNvSpPr/>
          <p:nvPr/>
        </p:nvSpPr>
        <p:spPr>
          <a:xfrm>
            <a:off x="4543853" y="5426610"/>
            <a:ext cx="3031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Preparas los archivos, </a:t>
            </a:r>
            <a:r>
              <a:rPr lang="es-VE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añadiendolos</a:t>
            </a:r>
            <a:r>
              <a:rPr lang="es-VE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tu área de preparación.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86489" y="5239597"/>
            <a:ext cx="3031671" cy="1297359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Rectángulo 33"/>
          <p:cNvSpPr/>
          <p:nvPr/>
        </p:nvSpPr>
        <p:spPr>
          <a:xfrm>
            <a:off x="546923" y="5239597"/>
            <a:ext cx="2971237" cy="1297359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Rectángulo 34"/>
          <p:cNvSpPr/>
          <p:nvPr/>
        </p:nvSpPr>
        <p:spPr>
          <a:xfrm>
            <a:off x="516705" y="5475125"/>
            <a:ext cx="3031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Modificas una serie de archivos en tu directorio de trabajo.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Pentágono 36"/>
          <p:cNvSpPr/>
          <p:nvPr/>
        </p:nvSpPr>
        <p:spPr>
          <a:xfrm>
            <a:off x="271296" y="5039541"/>
            <a:ext cx="572403" cy="387069"/>
          </a:xfrm>
          <a:prstGeom prst="homePlate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 smtClean="0"/>
              <a:t>1</a:t>
            </a:r>
            <a:endParaRPr lang="es-VE" sz="2000" dirty="0"/>
          </a:p>
        </p:txBody>
      </p:sp>
      <p:sp>
        <p:nvSpPr>
          <p:cNvPr id="38" name="Pentágono 37"/>
          <p:cNvSpPr/>
          <p:nvPr/>
        </p:nvSpPr>
        <p:spPr>
          <a:xfrm>
            <a:off x="4174745" y="5066939"/>
            <a:ext cx="572403" cy="387069"/>
          </a:xfrm>
          <a:prstGeom prst="homePlate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 smtClean="0"/>
              <a:t>2</a:t>
            </a:r>
            <a:endParaRPr lang="es-VE" sz="2000" dirty="0"/>
          </a:p>
        </p:txBody>
      </p:sp>
      <p:sp>
        <p:nvSpPr>
          <p:cNvPr id="39" name="Pentágono 38"/>
          <p:cNvSpPr/>
          <p:nvPr/>
        </p:nvSpPr>
        <p:spPr>
          <a:xfrm>
            <a:off x="8254581" y="5058578"/>
            <a:ext cx="572403" cy="387069"/>
          </a:xfrm>
          <a:prstGeom prst="homePlate">
            <a:avLst/>
          </a:prstGeom>
          <a:solidFill>
            <a:srgbClr val="173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 smtClean="0"/>
              <a:t>3</a:t>
            </a:r>
            <a:endParaRPr lang="es-VE" sz="2000" dirty="0"/>
          </a:p>
        </p:txBody>
      </p:sp>
      <p:sp>
        <p:nvSpPr>
          <p:cNvPr id="40" name="Rectángulo 39"/>
          <p:cNvSpPr/>
          <p:nvPr/>
        </p:nvSpPr>
        <p:spPr>
          <a:xfrm>
            <a:off x="486488" y="2567287"/>
            <a:ext cx="30316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Su propósito es llevar registro de los cambios en archivos de computadora y coordinar el trabajo que varias personas realizan sobre </a:t>
            </a:r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archivos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compartidos.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8375572" y="2039496"/>
            <a:ext cx="3347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El mantenimiento del software.</a:t>
            </a:r>
            <a:endParaRPr lang="es-VE" sz="1400" dirty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066252" y="2427267"/>
            <a:ext cx="1966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6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Junio </a:t>
            </a:r>
            <a:r>
              <a:rPr lang="es-VE" sz="1600" dirty="0" err="1" smtClean="0">
                <a:solidFill>
                  <a:srgbClr val="1F4D77"/>
                </a:solidFill>
                <a:latin typeface="Century Gothic" panose="020B0502020202020204" pitchFamily="34" charset="0"/>
              </a:rPr>
              <a:t>Hamano</a:t>
            </a:r>
            <a:endParaRPr lang="es-VE" sz="1600" dirty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8151160" y="3004212"/>
            <a:ext cx="3796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Recibe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contribuciones al código de alrededor de 280 programadores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6949336" y="3736535"/>
            <a:ext cx="3807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Software libre</a:t>
            </a:r>
            <a:endParaRPr lang="es-VE" sz="1400" dirty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Flecha abajo 45"/>
          <p:cNvSpPr/>
          <p:nvPr/>
        </p:nvSpPr>
        <p:spPr>
          <a:xfrm>
            <a:off x="9776736" y="2864608"/>
            <a:ext cx="120991" cy="144699"/>
          </a:xfrm>
          <a:prstGeom prst="downArrow">
            <a:avLst/>
          </a:prstGeom>
          <a:solidFill>
            <a:srgbClr val="B21D12"/>
          </a:solidFill>
          <a:ln>
            <a:solidFill>
              <a:srgbClr val="B21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Flecha abajo 46"/>
          <p:cNvSpPr/>
          <p:nvPr/>
        </p:nvSpPr>
        <p:spPr>
          <a:xfrm>
            <a:off x="9776736" y="2340041"/>
            <a:ext cx="120991" cy="144699"/>
          </a:xfrm>
          <a:prstGeom prst="downArrow">
            <a:avLst/>
          </a:prstGeom>
          <a:solidFill>
            <a:srgbClr val="B21D12"/>
          </a:solidFill>
          <a:ln>
            <a:solidFill>
              <a:srgbClr val="B21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Flecha abajo 47"/>
          <p:cNvSpPr/>
          <p:nvPr/>
        </p:nvSpPr>
        <p:spPr>
          <a:xfrm>
            <a:off x="8766488" y="3616054"/>
            <a:ext cx="120991" cy="144699"/>
          </a:xfrm>
          <a:prstGeom prst="downArrow">
            <a:avLst/>
          </a:prstGeom>
          <a:solidFill>
            <a:srgbClr val="B21D12"/>
          </a:solidFill>
          <a:ln>
            <a:solidFill>
              <a:srgbClr val="B21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 48"/>
          <p:cNvSpPr/>
          <p:nvPr/>
        </p:nvSpPr>
        <p:spPr>
          <a:xfrm>
            <a:off x="9585434" y="3716361"/>
            <a:ext cx="2342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V</a:t>
            </a:r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ersión 2 de la      </a:t>
            </a:r>
          </a:p>
          <a:p>
            <a:pPr algn="ctr"/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Licencia Pública General de GNU</a:t>
            </a:r>
          </a:p>
        </p:txBody>
      </p:sp>
      <p:sp>
        <p:nvSpPr>
          <p:cNvPr id="50" name="Flecha abajo 49"/>
          <p:cNvSpPr/>
          <p:nvPr/>
        </p:nvSpPr>
        <p:spPr>
          <a:xfrm rot="16200000">
            <a:off x="9659849" y="3814182"/>
            <a:ext cx="174090" cy="180674"/>
          </a:xfrm>
          <a:prstGeom prst="downArrow">
            <a:avLst/>
          </a:prstGeom>
          <a:solidFill>
            <a:srgbClr val="B21D12"/>
          </a:solidFill>
          <a:ln>
            <a:solidFill>
              <a:srgbClr val="B21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429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62152"/>
          </a:xfrm>
          <a:prstGeom prst="rect">
            <a:avLst/>
          </a:prstGeom>
          <a:solidFill>
            <a:srgbClr val="EA3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160" y="793768"/>
            <a:ext cx="1212166" cy="50617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" y="777337"/>
            <a:ext cx="688517" cy="673092"/>
          </a:xfrm>
          <a:prstGeom prst="rect">
            <a:avLst/>
          </a:prstGeom>
        </p:spPr>
      </p:pic>
      <p:sp>
        <p:nvSpPr>
          <p:cNvPr id="13" name="Triángulo isósceles 12"/>
          <p:cNvSpPr/>
          <p:nvPr/>
        </p:nvSpPr>
        <p:spPr>
          <a:xfrm rot="5400000">
            <a:off x="3580568" y="946137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Rectángulo 18"/>
          <p:cNvSpPr/>
          <p:nvPr/>
        </p:nvSpPr>
        <p:spPr>
          <a:xfrm>
            <a:off x="624583" y="2749394"/>
            <a:ext cx="4646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Llevar </a:t>
            </a:r>
            <a:r>
              <a:rPr lang="es-V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registro de cada cambio (</a:t>
            </a:r>
            <a:r>
              <a:rPr lang="es-VE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commit</a:t>
            </a:r>
            <a:r>
              <a:rPr lang="es-V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) realizados a tus 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archivos.</a:t>
            </a:r>
            <a:endParaRPr lang="es-VE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Triángulo isósceles 19"/>
          <p:cNvSpPr/>
          <p:nvPr/>
        </p:nvSpPr>
        <p:spPr>
          <a:xfrm rot="5400000">
            <a:off x="3695763" y="941547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3" name="Rectángulo 42"/>
          <p:cNvSpPr/>
          <p:nvPr/>
        </p:nvSpPr>
        <p:spPr>
          <a:xfrm>
            <a:off x="6828217" y="2741766"/>
            <a:ext cx="4800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Puedes </a:t>
            </a:r>
            <a:r>
              <a:rPr lang="es-V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mantener el orden con los archivos que están en 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correcciones.</a:t>
            </a:r>
            <a:endParaRPr lang="es-VE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5" y="2769902"/>
            <a:ext cx="337553" cy="337553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17" y="2763881"/>
            <a:ext cx="337553" cy="337553"/>
          </a:xfrm>
          <a:prstGeom prst="rect">
            <a:avLst/>
          </a:prstGeom>
        </p:spPr>
      </p:pic>
      <p:sp>
        <p:nvSpPr>
          <p:cNvPr id="34" name="33 Rectángulo"/>
          <p:cNvSpPr/>
          <p:nvPr/>
        </p:nvSpPr>
        <p:spPr>
          <a:xfrm>
            <a:off x="1626208" y="1717706"/>
            <a:ext cx="8449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>
                <a:latin typeface="Century Gothic" pitchFamily="34" charset="0"/>
              </a:rPr>
              <a:t>Con el control de versiones de GIT, </a:t>
            </a:r>
            <a:r>
              <a:rPr lang="es-VE" dirty="0" smtClean="0">
                <a:latin typeface="Century Gothic" pitchFamily="34" charset="0"/>
              </a:rPr>
              <a:t>podrás:</a:t>
            </a:r>
            <a:endParaRPr lang="es-ES" sz="1400" dirty="0">
              <a:latin typeface="Century Gothic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174745" y="955049"/>
            <a:ext cx="490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¿PARA QUE SE USA?</a:t>
            </a:r>
            <a:endParaRPr lang="es-VE" sz="24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193369" y="938525"/>
            <a:ext cx="490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¿PARA QUE SE USA?</a:t>
            </a:r>
            <a:endParaRPr lang="es-VE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43087" y="3765386"/>
            <a:ext cx="4509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Puedes </a:t>
            </a:r>
            <a:r>
              <a:rPr lang="es-V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desplegar rápidamente a un servidor remoto de 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producción.</a:t>
            </a:r>
            <a:endParaRPr lang="es-VE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936356" y="3763885"/>
            <a:ext cx="458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Como </a:t>
            </a:r>
            <a:r>
              <a:rPr lang="es-V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es descentralizado varias personas pueden trabajar en un mismo 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archivo.</a:t>
            </a:r>
            <a:endParaRPr lang="es-VE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4" y="3750999"/>
            <a:ext cx="337553" cy="337553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17" y="3750999"/>
            <a:ext cx="337553" cy="337553"/>
          </a:xfrm>
          <a:prstGeom prst="rect">
            <a:avLst/>
          </a:prstGeom>
        </p:spPr>
      </p:pic>
      <p:sp>
        <p:nvSpPr>
          <p:cNvPr id="42" name="Rectángulo 41"/>
          <p:cNvSpPr/>
          <p:nvPr/>
        </p:nvSpPr>
        <p:spPr>
          <a:xfrm>
            <a:off x="885600" y="4986795"/>
            <a:ext cx="4169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Como </a:t>
            </a:r>
            <a:r>
              <a:rPr lang="es-V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es descentralizado varias personas pueden trabajar en un mismo 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archivo.</a:t>
            </a:r>
            <a:endParaRPr lang="es-VE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251544" y="4986079"/>
            <a:ext cx="4183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Puedes </a:t>
            </a:r>
            <a:r>
              <a:rPr lang="es-V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alojar archivos fácilmente en distintos 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servicios. </a:t>
            </a:r>
            <a:endParaRPr lang="es-VE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7" y="4986079"/>
            <a:ext cx="337553" cy="337553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78" y="5002276"/>
            <a:ext cx="337553" cy="337553"/>
          </a:xfrm>
          <a:prstGeom prst="rect">
            <a:avLst/>
          </a:prstGeom>
        </p:spPr>
      </p:pic>
      <p:sp>
        <p:nvSpPr>
          <p:cNvPr id="47" name="Rectángulo 46"/>
          <p:cNvSpPr/>
          <p:nvPr/>
        </p:nvSpPr>
        <p:spPr>
          <a:xfrm>
            <a:off x="4517088" y="6131643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Sirve </a:t>
            </a:r>
            <a:r>
              <a:rPr lang="es-VE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para código 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informático.</a:t>
            </a:r>
            <a:endParaRPr lang="es-VE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58" y="6147650"/>
            <a:ext cx="337553" cy="3375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443" y="5419287"/>
            <a:ext cx="1664390" cy="132895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34" y="1633769"/>
            <a:ext cx="1627118" cy="9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2144838" y="3742290"/>
            <a:ext cx="7972023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5"/>
          <p:cNvSpPr/>
          <p:nvPr/>
        </p:nvSpPr>
        <p:spPr>
          <a:xfrm>
            <a:off x="0" y="1"/>
            <a:ext cx="12192000" cy="662152"/>
          </a:xfrm>
          <a:prstGeom prst="rect">
            <a:avLst/>
          </a:prstGeom>
          <a:solidFill>
            <a:srgbClr val="EA3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160" y="793768"/>
            <a:ext cx="1212166" cy="506179"/>
          </a:xfrm>
          <a:prstGeom prst="rect">
            <a:avLst/>
          </a:prstGeom>
        </p:spPr>
      </p:pic>
      <p:pic>
        <p:nvPicPr>
          <p:cNvPr id="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" y="777337"/>
            <a:ext cx="688517" cy="673092"/>
          </a:xfrm>
          <a:prstGeom prst="rect">
            <a:avLst/>
          </a:prstGeom>
        </p:spPr>
      </p:pic>
      <p:sp>
        <p:nvSpPr>
          <p:cNvPr id="7" name="Triángulo isósceles 12"/>
          <p:cNvSpPr/>
          <p:nvPr/>
        </p:nvSpPr>
        <p:spPr>
          <a:xfrm rot="5400000">
            <a:off x="3580568" y="946137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Triángulo isósceles 19"/>
          <p:cNvSpPr/>
          <p:nvPr/>
        </p:nvSpPr>
        <p:spPr>
          <a:xfrm rot="5400000">
            <a:off x="3695763" y="941547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10 Rectángulo"/>
          <p:cNvSpPr/>
          <p:nvPr/>
        </p:nvSpPr>
        <p:spPr>
          <a:xfrm>
            <a:off x="4170330" y="971781"/>
            <a:ext cx="418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¿QUÉ PROBLEMAS RESUELVE?</a:t>
            </a:r>
          </a:p>
        </p:txBody>
      </p:sp>
      <p:sp>
        <p:nvSpPr>
          <p:cNvPr id="14" name="Rectángulo 33"/>
          <p:cNvSpPr/>
          <p:nvPr/>
        </p:nvSpPr>
        <p:spPr>
          <a:xfrm>
            <a:off x="3486729" y="1695610"/>
            <a:ext cx="4807264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6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0429" y="1532422"/>
            <a:ext cx="353825" cy="353825"/>
          </a:xfrm>
          <a:prstGeom prst="rect">
            <a:avLst/>
          </a:prstGeom>
          <a:noFill/>
        </p:spPr>
      </p:pic>
      <p:sp>
        <p:nvSpPr>
          <p:cNvPr id="24" name="23 Rectángulo"/>
          <p:cNvSpPr/>
          <p:nvPr/>
        </p:nvSpPr>
        <p:spPr>
          <a:xfrm>
            <a:off x="1946129" y="3750966"/>
            <a:ext cx="858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Elimina la dificultad de trabajar en un mismo proyecto varias personas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202414" y="1716509"/>
            <a:ext cx="3295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Mantiene tú código a salvo.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53634" y="2139988"/>
            <a:ext cx="30367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Si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nuestra </a:t>
            </a:r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máquina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se estropea y deja de funcionar, corrompiendo el disco duro, no hay problema, ya que sólo se perdió la información de nuestro proyecto que teníamos en local</a:t>
            </a:r>
            <a:endParaRPr lang="es-ES" sz="1400" dirty="0" smtClean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3324138" y="2224435"/>
            <a:ext cx="276112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Permite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tener control completo de todo tu código y permite el acceso y la posibilidad de estar conectado con tu equipo</a:t>
            </a:r>
            <a:r>
              <a:rPr lang="es-VE" dirty="0"/>
              <a:t>. </a:t>
            </a:r>
            <a:endParaRPr lang="es-ES" sz="1400" dirty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193453" y="2255212"/>
            <a:ext cx="25131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Antes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de hacer cualquier cambio en el código y subirlo al repositorio </a:t>
            </a:r>
            <a:r>
              <a:rPr lang="es-VE" sz="1400" dirty="0" err="1">
                <a:solidFill>
                  <a:srgbClr val="1F4D77"/>
                </a:solidFill>
                <a:latin typeface="Century Gothic" panose="020B0502020202020204" pitchFamily="34" charset="0"/>
              </a:rPr>
              <a:t>Git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 hace uso de sistemas de árbol SHA1</a:t>
            </a:r>
            <a:endParaRPr lang="es-ES" sz="1400" dirty="0" smtClean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8814795" y="2194352"/>
            <a:ext cx="30300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Se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puede hacer una compartición selectiva ya que tú decides a quien le compartes qué de tus archivos dentro de la red. </a:t>
            </a:r>
            <a:endParaRPr lang="es-ES" sz="1400" dirty="0" smtClean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10 Rectángulo"/>
          <p:cNvSpPr/>
          <p:nvPr/>
        </p:nvSpPr>
        <p:spPr>
          <a:xfrm>
            <a:off x="4184539" y="929556"/>
            <a:ext cx="418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¿QUÉ PROBLEMAS RESUELVE?</a:t>
            </a:r>
          </a:p>
        </p:txBody>
      </p:sp>
      <p:pic>
        <p:nvPicPr>
          <p:cNvPr id="22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7925" y="3574054"/>
            <a:ext cx="353825" cy="353825"/>
          </a:xfrm>
          <a:prstGeom prst="rect">
            <a:avLst/>
          </a:prstGeom>
          <a:noFill/>
        </p:spPr>
      </p:pic>
      <p:sp>
        <p:nvSpPr>
          <p:cNvPr id="39" name="39 Rectángulo"/>
          <p:cNvSpPr/>
          <p:nvPr/>
        </p:nvSpPr>
        <p:spPr>
          <a:xfrm>
            <a:off x="607459" y="4141197"/>
            <a:ext cx="30367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Sin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una herramienta como ésta, se hace muy difícil trabajar varias personas en un mismo proyecto, ya que por ejemplo, dos personas no pueden trabajar en un mismo archivo a la vez</a:t>
            </a:r>
            <a:endParaRPr lang="es-ES" sz="1400" dirty="0" smtClean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39 Rectángulo"/>
          <p:cNvSpPr/>
          <p:nvPr/>
        </p:nvSpPr>
        <p:spPr>
          <a:xfrm>
            <a:off x="4513098" y="4433046"/>
            <a:ext cx="30367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Al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trabajar en </a:t>
            </a:r>
            <a:r>
              <a:rPr lang="es-VE" sz="1400" dirty="0" err="1">
                <a:solidFill>
                  <a:srgbClr val="1F4D77"/>
                </a:solidFill>
                <a:latin typeface="Century Gothic" panose="020B0502020202020204" pitchFamily="34" charset="0"/>
              </a:rPr>
              <a:t>Github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, </a:t>
            </a:r>
            <a:r>
              <a:rPr lang="es-VE" sz="1400" dirty="0" err="1">
                <a:solidFill>
                  <a:srgbClr val="1F4D77"/>
                </a:solidFill>
                <a:latin typeface="Century Gothic" panose="020B0502020202020204" pitchFamily="34" charset="0"/>
              </a:rPr>
              <a:t>Bitbucket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, etc., si tenemos que crear una web con unos estilos concretos y una estructura que ya hemos </a:t>
            </a:r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definido.</a:t>
            </a:r>
            <a:endParaRPr lang="es-ES" sz="1400" dirty="0" smtClean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39 Rectángulo"/>
          <p:cNvSpPr/>
          <p:nvPr/>
        </p:nvSpPr>
        <p:spPr>
          <a:xfrm>
            <a:off x="8078509" y="4528978"/>
            <a:ext cx="30367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Cada 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Integrante puede trabajar desde cualquier lugar que se </a:t>
            </a:r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encuentre</a:t>
            </a:r>
            <a:r>
              <a:rPr lang="es-VE" sz="1400" dirty="0">
                <a:solidFill>
                  <a:srgbClr val="1F4D77"/>
                </a:solidFill>
                <a:latin typeface="Century Gothic" panose="020B0502020202020204" pitchFamily="34" charset="0"/>
              </a:rPr>
              <a:t>.</a:t>
            </a:r>
            <a:endParaRPr lang="es-ES" sz="1400" dirty="0" smtClean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570" y="3366808"/>
            <a:ext cx="1368598" cy="1137648"/>
          </a:xfrm>
          <a:prstGeom prst="rect">
            <a:avLst/>
          </a:prstGeom>
        </p:spPr>
      </p:pic>
      <p:sp>
        <p:nvSpPr>
          <p:cNvPr id="46" name="Rectángulo 33"/>
          <p:cNvSpPr/>
          <p:nvPr/>
        </p:nvSpPr>
        <p:spPr>
          <a:xfrm>
            <a:off x="2144838" y="5913098"/>
            <a:ext cx="8005732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47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1025" y="5723611"/>
            <a:ext cx="353825" cy="353825"/>
          </a:xfrm>
          <a:prstGeom prst="rect">
            <a:avLst/>
          </a:prstGeom>
          <a:noFill/>
        </p:spPr>
      </p:pic>
      <p:sp>
        <p:nvSpPr>
          <p:cNvPr id="48" name="28 Rectángulo"/>
          <p:cNvSpPr/>
          <p:nvPr/>
        </p:nvSpPr>
        <p:spPr>
          <a:xfrm>
            <a:off x="2498663" y="5909832"/>
            <a:ext cx="699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Permite conocer los cambios concretos que se han realizado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92" y="5558801"/>
            <a:ext cx="799048" cy="79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3"/>
          <p:cNvSpPr/>
          <p:nvPr/>
        </p:nvSpPr>
        <p:spPr>
          <a:xfrm>
            <a:off x="4262793" y="5096162"/>
            <a:ext cx="3092748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" name="Rectángulo 33"/>
          <p:cNvSpPr/>
          <p:nvPr/>
        </p:nvSpPr>
        <p:spPr>
          <a:xfrm>
            <a:off x="869652" y="2738444"/>
            <a:ext cx="1886995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EA3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160" y="793768"/>
            <a:ext cx="1212166" cy="50617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" y="777337"/>
            <a:ext cx="688517" cy="673092"/>
          </a:xfrm>
          <a:prstGeom prst="rect">
            <a:avLst/>
          </a:prstGeom>
        </p:spPr>
      </p:pic>
      <p:sp>
        <p:nvSpPr>
          <p:cNvPr id="13" name="Triángulo isósceles 12"/>
          <p:cNvSpPr/>
          <p:nvPr/>
        </p:nvSpPr>
        <p:spPr>
          <a:xfrm rot="5400000">
            <a:off x="3580568" y="946137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Triángulo isósceles 19"/>
          <p:cNvSpPr/>
          <p:nvPr/>
        </p:nvSpPr>
        <p:spPr>
          <a:xfrm rot="5400000">
            <a:off x="3695763" y="941547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11 Rectángulo"/>
          <p:cNvSpPr/>
          <p:nvPr/>
        </p:nvSpPr>
        <p:spPr>
          <a:xfrm>
            <a:off x="4156121" y="981174"/>
            <a:ext cx="4447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USO DE LAS RAMAS EN GIT.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197864" y="985836"/>
            <a:ext cx="4447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USO DE LAS RAMAS EN GIT.</a:t>
            </a:r>
            <a:endParaRPr lang="es-ES" sz="2400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14222" y="1680882"/>
            <a:ext cx="76892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VE" sz="16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Para una buena práctica se deben utilizar los siguientes tipos de ramas:</a:t>
            </a:r>
          </a:p>
        </p:txBody>
      </p:sp>
      <p:sp>
        <p:nvSpPr>
          <p:cNvPr id="25" name="Rectángulo 33"/>
          <p:cNvSpPr/>
          <p:nvPr/>
        </p:nvSpPr>
        <p:spPr>
          <a:xfrm>
            <a:off x="3630781" y="2729479"/>
            <a:ext cx="1954230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7" name="Rectángulo 33"/>
          <p:cNvSpPr/>
          <p:nvPr/>
        </p:nvSpPr>
        <p:spPr>
          <a:xfrm>
            <a:off x="6884969" y="2742926"/>
            <a:ext cx="1954230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33"/>
          <p:cNvSpPr/>
          <p:nvPr/>
        </p:nvSpPr>
        <p:spPr>
          <a:xfrm>
            <a:off x="9587829" y="2742927"/>
            <a:ext cx="1954230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31 Rectángulo"/>
          <p:cNvSpPr/>
          <p:nvPr/>
        </p:nvSpPr>
        <p:spPr>
          <a:xfrm>
            <a:off x="833718" y="2733346"/>
            <a:ext cx="196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Master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621742" y="2710934"/>
            <a:ext cx="196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Development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889377" y="2737828"/>
            <a:ext cx="196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Features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9605683" y="2737829"/>
            <a:ext cx="196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Hotfix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249271" y="5113475"/>
            <a:ext cx="3092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Release</a:t>
            </a:r>
            <a:r>
              <a:rPr lang="es-V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 o </a:t>
            </a:r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Stagebranch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050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152" y="2613492"/>
            <a:ext cx="353825" cy="353825"/>
          </a:xfrm>
          <a:prstGeom prst="rect">
            <a:avLst/>
          </a:prstGeom>
          <a:noFill/>
        </p:spPr>
      </p:pic>
      <p:pic>
        <p:nvPicPr>
          <p:cNvPr id="41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2388" y="2591080"/>
            <a:ext cx="353825" cy="353825"/>
          </a:xfrm>
          <a:prstGeom prst="rect">
            <a:avLst/>
          </a:prstGeom>
          <a:noFill/>
        </p:spPr>
      </p:pic>
      <p:pic>
        <p:nvPicPr>
          <p:cNvPr id="42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0364" y="2577633"/>
            <a:ext cx="353825" cy="353825"/>
          </a:xfrm>
          <a:prstGeom prst="rect">
            <a:avLst/>
          </a:prstGeom>
          <a:noFill/>
        </p:spPr>
      </p:pic>
      <p:pic>
        <p:nvPicPr>
          <p:cNvPr id="43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99776" y="2577633"/>
            <a:ext cx="353825" cy="353825"/>
          </a:xfrm>
          <a:prstGeom prst="rect">
            <a:avLst/>
          </a:prstGeom>
          <a:noFill/>
        </p:spPr>
      </p:pic>
      <p:pic>
        <p:nvPicPr>
          <p:cNvPr id="44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0952" y="4957762"/>
            <a:ext cx="353825" cy="353825"/>
          </a:xfrm>
          <a:prstGeom prst="rect">
            <a:avLst/>
          </a:prstGeom>
          <a:noFill/>
        </p:spPr>
      </p:pic>
      <p:sp>
        <p:nvSpPr>
          <p:cNvPr id="46" name="45 Rectángulo"/>
          <p:cNvSpPr/>
          <p:nvPr/>
        </p:nvSpPr>
        <p:spPr>
          <a:xfrm>
            <a:off x="614082" y="3509246"/>
            <a:ext cx="23039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Es la rama principal. Contiene el repositorio que se encuentra publicado en producción</a:t>
            </a:r>
            <a:endParaRPr lang="es-ES" sz="1400" dirty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3303495" y="3482352"/>
            <a:ext cx="27207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Es una rama sacada de </a:t>
            </a:r>
            <a:r>
              <a:rPr lang="es-VE" sz="1400" dirty="0" err="1" smtClean="0">
                <a:solidFill>
                  <a:srgbClr val="1F4D77"/>
                </a:solidFill>
                <a:latin typeface="Century Gothic" panose="020B0502020202020204" pitchFamily="34" charset="0"/>
              </a:rPr>
              <a:t>master</a:t>
            </a:r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. Es de integración, todas las nuevas funcionalidades se deben integrar en esta rama. </a:t>
            </a:r>
            <a:endParaRPr lang="es-ES" sz="1400" dirty="0" smtClean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6530789" y="3509247"/>
            <a:ext cx="25325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Cada nueva funcionalidad se debe realizar en una rama nueva, específica para esa funcionalidad. </a:t>
            </a:r>
            <a:endParaRPr lang="es-ES" sz="1400" dirty="0" smtClean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9300883" y="3576482"/>
            <a:ext cx="243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Son </a:t>
            </a:r>
            <a:r>
              <a:rPr lang="es-VE" sz="1400" dirty="0" err="1" smtClean="0">
                <a:solidFill>
                  <a:srgbClr val="1F4D77"/>
                </a:solidFill>
                <a:latin typeface="Century Gothic" panose="020B0502020202020204" pitchFamily="34" charset="0"/>
              </a:rPr>
              <a:t>bugs</a:t>
            </a:r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 que surgen en producción, por lo que se deben arreglar y publicar de forma urgente</a:t>
            </a:r>
            <a:endParaRPr lang="es-ES" sz="1400" dirty="0" smtClean="0">
              <a:solidFill>
                <a:srgbClr val="1F4D77"/>
              </a:solidFill>
              <a:latin typeface="Century Gothic" panose="020B0502020202020204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65929" y="5661212"/>
            <a:ext cx="57687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Es aquella rama en la cual los usuarios o el cliente realizan sus test de aceptación y validan aquellas funcionalidades que fueron desarrolladas o la resolución de algún </a:t>
            </a:r>
            <a:r>
              <a:rPr lang="es-VE" sz="1400" dirty="0" err="1" smtClean="0">
                <a:solidFill>
                  <a:srgbClr val="1F4D77"/>
                </a:solidFill>
                <a:latin typeface="Century Gothic" panose="020B0502020202020204" pitchFamily="34" charset="0"/>
              </a:rPr>
              <a:t>bug</a:t>
            </a:r>
            <a:r>
              <a:rPr lang="es-VE" sz="1400" dirty="0" smtClean="0">
                <a:solidFill>
                  <a:srgbClr val="1F4D77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5"/>
          <p:cNvSpPr/>
          <p:nvPr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EA3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160" y="793768"/>
            <a:ext cx="1212166" cy="506179"/>
          </a:xfrm>
          <a:prstGeom prst="rect">
            <a:avLst/>
          </a:prstGeom>
        </p:spPr>
      </p:pic>
      <p:pic>
        <p:nvPicPr>
          <p:cNvPr id="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" y="777337"/>
            <a:ext cx="688517" cy="673092"/>
          </a:xfrm>
          <a:prstGeom prst="rect">
            <a:avLst/>
          </a:prstGeom>
        </p:spPr>
      </p:pic>
      <p:sp>
        <p:nvSpPr>
          <p:cNvPr id="7" name="Triángulo isósceles 12"/>
          <p:cNvSpPr/>
          <p:nvPr/>
        </p:nvSpPr>
        <p:spPr>
          <a:xfrm rot="5400000">
            <a:off x="2948556" y="973031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Triángulo isósceles 19"/>
          <p:cNvSpPr/>
          <p:nvPr/>
        </p:nvSpPr>
        <p:spPr>
          <a:xfrm rot="5400000">
            <a:off x="3063751" y="968441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11 Rectángulo"/>
          <p:cNvSpPr/>
          <p:nvPr/>
        </p:nvSpPr>
        <p:spPr>
          <a:xfrm>
            <a:off x="3524109" y="1000633"/>
            <a:ext cx="4447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USO DE LAS RAMAS EN GIT.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10 Rectángulo"/>
          <p:cNvSpPr/>
          <p:nvPr/>
        </p:nvSpPr>
        <p:spPr>
          <a:xfrm>
            <a:off x="3524109" y="976094"/>
            <a:ext cx="4596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USO DE LAS RAMAS EN GIT.</a:t>
            </a:r>
            <a:endParaRPr lang="es-ES" sz="2400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Rectángulo 33"/>
          <p:cNvSpPr/>
          <p:nvPr/>
        </p:nvSpPr>
        <p:spPr>
          <a:xfrm>
            <a:off x="427692" y="2443777"/>
            <a:ext cx="1886995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4" name="Rectángulo 33"/>
          <p:cNvSpPr/>
          <p:nvPr/>
        </p:nvSpPr>
        <p:spPr>
          <a:xfrm>
            <a:off x="399379" y="4378398"/>
            <a:ext cx="1954230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Rectángulo 33"/>
          <p:cNvSpPr/>
          <p:nvPr/>
        </p:nvSpPr>
        <p:spPr>
          <a:xfrm>
            <a:off x="4532369" y="6083329"/>
            <a:ext cx="1954230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6" name="Rectángulo 33"/>
          <p:cNvSpPr/>
          <p:nvPr/>
        </p:nvSpPr>
        <p:spPr>
          <a:xfrm>
            <a:off x="9812904" y="2672650"/>
            <a:ext cx="1954230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31 Rectángulo"/>
          <p:cNvSpPr/>
          <p:nvPr/>
        </p:nvSpPr>
        <p:spPr>
          <a:xfrm>
            <a:off x="391758" y="2438679"/>
            <a:ext cx="196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Master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58" name="32 Rectángulo"/>
          <p:cNvSpPr/>
          <p:nvPr/>
        </p:nvSpPr>
        <p:spPr>
          <a:xfrm>
            <a:off x="390340" y="4359853"/>
            <a:ext cx="196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Development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5" name="33 Rectángulo"/>
          <p:cNvSpPr/>
          <p:nvPr/>
        </p:nvSpPr>
        <p:spPr>
          <a:xfrm>
            <a:off x="4536777" y="6078231"/>
            <a:ext cx="196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Features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6" name="35 Rectángulo"/>
          <p:cNvSpPr/>
          <p:nvPr/>
        </p:nvSpPr>
        <p:spPr>
          <a:xfrm>
            <a:off x="9830758" y="2667552"/>
            <a:ext cx="196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Hotfix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77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192" y="2318825"/>
            <a:ext cx="353825" cy="353825"/>
          </a:xfrm>
          <a:prstGeom prst="rect">
            <a:avLst/>
          </a:prstGeom>
          <a:noFill/>
        </p:spPr>
      </p:pic>
      <p:pic>
        <p:nvPicPr>
          <p:cNvPr id="78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986" y="4239999"/>
            <a:ext cx="353825" cy="353825"/>
          </a:xfrm>
          <a:prstGeom prst="rect">
            <a:avLst/>
          </a:prstGeom>
          <a:noFill/>
        </p:spPr>
      </p:pic>
      <p:pic>
        <p:nvPicPr>
          <p:cNvPr id="79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764" y="5918036"/>
            <a:ext cx="353825" cy="353825"/>
          </a:xfrm>
          <a:prstGeom prst="rect">
            <a:avLst/>
          </a:prstGeom>
          <a:noFill/>
        </p:spPr>
      </p:pic>
      <p:pic>
        <p:nvPicPr>
          <p:cNvPr id="80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24851" y="2507356"/>
            <a:ext cx="353825" cy="353825"/>
          </a:xfrm>
          <a:prstGeom prst="rect">
            <a:avLst/>
          </a:prstGeom>
          <a:noFill/>
        </p:spPr>
      </p:pic>
      <p:pic>
        <p:nvPicPr>
          <p:cNvPr id="49" name="Imagen 48" descr="https://www.paradigmadigital.com/wp-content/uploads/2016/08/Git4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21" y="1653831"/>
            <a:ext cx="7044744" cy="4262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1" name="Rectángulo 33"/>
          <p:cNvSpPr/>
          <p:nvPr/>
        </p:nvSpPr>
        <p:spPr>
          <a:xfrm>
            <a:off x="9830758" y="3594647"/>
            <a:ext cx="1374055" cy="381274"/>
          </a:xfrm>
          <a:prstGeom prst="rect">
            <a:avLst/>
          </a:prstGeom>
          <a:solidFill>
            <a:srgbClr val="EA3529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36 Rectángulo"/>
          <p:cNvSpPr/>
          <p:nvPr/>
        </p:nvSpPr>
        <p:spPr>
          <a:xfrm>
            <a:off x="9817237" y="3611960"/>
            <a:ext cx="1387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Release</a:t>
            </a:r>
            <a:endParaRPr lang="es-ES" dirty="0" smtClean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83" name="Picture 2" descr="C:\Users\Luz Marina\Downloads\Git-Icon-Bl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88917" y="3456247"/>
            <a:ext cx="353825" cy="35382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5"/>
          <p:cNvSpPr/>
          <p:nvPr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EA3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5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160" y="793768"/>
            <a:ext cx="1212166" cy="506179"/>
          </a:xfrm>
          <a:prstGeom prst="rect">
            <a:avLst/>
          </a:prstGeom>
        </p:spPr>
      </p:pic>
      <p:pic>
        <p:nvPicPr>
          <p:cNvPr id="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" y="777337"/>
            <a:ext cx="688517" cy="673092"/>
          </a:xfrm>
          <a:prstGeom prst="rect">
            <a:avLst/>
          </a:prstGeom>
        </p:spPr>
      </p:pic>
      <p:sp>
        <p:nvSpPr>
          <p:cNvPr id="7" name="Triángulo isósceles 12"/>
          <p:cNvSpPr/>
          <p:nvPr/>
        </p:nvSpPr>
        <p:spPr>
          <a:xfrm rot="5400000">
            <a:off x="2948556" y="973031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" name="Triángulo isósceles 19"/>
          <p:cNvSpPr/>
          <p:nvPr/>
        </p:nvSpPr>
        <p:spPr>
          <a:xfrm rot="5400000">
            <a:off x="3063751" y="968441"/>
            <a:ext cx="428166" cy="492550"/>
          </a:xfrm>
          <a:prstGeom prst="triangle">
            <a:avLst/>
          </a:prstGeom>
          <a:solidFill>
            <a:srgbClr val="F54E2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11 Rectángulo"/>
          <p:cNvSpPr/>
          <p:nvPr/>
        </p:nvSpPr>
        <p:spPr>
          <a:xfrm>
            <a:off x="3484029" y="971781"/>
            <a:ext cx="556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ÓRDENES O COMANDOS BÁSICOS.</a:t>
            </a:r>
            <a:endParaRPr lang="es-ES" sz="2400" dirty="0" smtClean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484029" y="971781"/>
            <a:ext cx="556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2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ÓRDENES O COMANDOS BÁSICOS.</a:t>
            </a:r>
            <a:endParaRPr lang="es-ES" sz="2400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780060" y="23971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init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2702070" y="2424065"/>
            <a:ext cx="3101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merge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&lt;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nombre_rama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&gt;</a:t>
            </a:r>
            <a:endParaRPr lang="es-ES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293223" y="2447365"/>
            <a:ext cx="15195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pull</a:t>
            </a:r>
            <a:endParaRPr lang="es-VE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8189258" y="2460813"/>
            <a:ext cx="35820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commit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 -m "&lt;mensaje&gt;"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31357" y="3173377"/>
            <a:ext cx="40610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VE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g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push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origin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&lt;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nombre_rama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&gt;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5317061" y="3108808"/>
            <a:ext cx="1216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status</a:t>
            </a:r>
            <a:endParaRPr lang="es-ES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73768" y="3133038"/>
            <a:ext cx="317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add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&lt;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nombre_archivo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&gt;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17116" y="3885015"/>
            <a:ext cx="4670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check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out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-b &lt;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nombre_rama_nueva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&gt;</a:t>
            </a:r>
            <a:endParaRPr lang="es-VE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341159" y="3856675"/>
            <a:ext cx="5015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remote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add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origin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&lt;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link_rama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&gt;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745041" y="4462711"/>
            <a:ext cx="135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branch</a:t>
            </a:r>
            <a:endParaRPr lang="es-ES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3016281" y="4455605"/>
            <a:ext cx="2302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branch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-a</a:t>
            </a:r>
            <a:endParaRPr lang="es-ES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6275788" y="4440901"/>
            <a:ext cx="351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branch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-d &lt;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nombre_rama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&gt;</a:t>
            </a:r>
            <a:endParaRPr lang="es-ES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-154547" y="4989603"/>
            <a:ext cx="54716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algn="just" fontAlgn="base">
              <a:spcBef>
                <a:spcPct val="0"/>
              </a:spcBef>
              <a:spcAft>
                <a:spcPct val="0"/>
              </a:spcAft>
            </a:pP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config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–-global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user.email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"&lt;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email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&gt;"</a:t>
            </a:r>
            <a:endParaRPr lang="es-VE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677955" y="5744939"/>
            <a:ext cx="25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reset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 --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hard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HEAD</a:t>
            </a:r>
            <a:endParaRPr lang="es-ES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9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55" y="3961578"/>
            <a:ext cx="216206" cy="216206"/>
          </a:xfrm>
          <a:prstGeom prst="rect">
            <a:avLst/>
          </a:prstGeom>
        </p:spPr>
      </p:pic>
      <p:pic>
        <p:nvPicPr>
          <p:cNvPr id="60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5110172"/>
            <a:ext cx="216206" cy="216206"/>
          </a:xfrm>
          <a:prstGeom prst="rect">
            <a:avLst/>
          </a:prstGeom>
        </p:spPr>
      </p:pic>
      <p:pic>
        <p:nvPicPr>
          <p:cNvPr id="61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54" y="5815756"/>
            <a:ext cx="216206" cy="216206"/>
          </a:xfrm>
          <a:prstGeom prst="rect">
            <a:avLst/>
          </a:prstGeom>
        </p:spPr>
      </p:pic>
      <p:pic>
        <p:nvPicPr>
          <p:cNvPr id="62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97" y="5855397"/>
            <a:ext cx="216206" cy="216206"/>
          </a:xfrm>
          <a:prstGeom prst="rect">
            <a:avLst/>
          </a:prstGeom>
        </p:spPr>
      </p:pic>
      <p:pic>
        <p:nvPicPr>
          <p:cNvPr id="63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5855106"/>
            <a:ext cx="216206" cy="216206"/>
          </a:xfrm>
          <a:prstGeom prst="rect">
            <a:avLst/>
          </a:prstGeom>
        </p:spPr>
      </p:pic>
      <p:pic>
        <p:nvPicPr>
          <p:cNvPr id="64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81" y="4553791"/>
            <a:ext cx="216206" cy="216206"/>
          </a:xfrm>
          <a:prstGeom prst="rect">
            <a:avLst/>
          </a:prstGeom>
        </p:spPr>
      </p:pic>
      <p:pic>
        <p:nvPicPr>
          <p:cNvPr id="65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18" y="4550987"/>
            <a:ext cx="216206" cy="216206"/>
          </a:xfrm>
          <a:prstGeom prst="rect">
            <a:avLst/>
          </a:prstGeom>
        </p:spPr>
      </p:pic>
      <p:pic>
        <p:nvPicPr>
          <p:cNvPr id="6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4" y="4513872"/>
            <a:ext cx="216206" cy="216206"/>
          </a:xfrm>
          <a:prstGeom prst="rect">
            <a:avLst/>
          </a:prstGeom>
        </p:spPr>
      </p:pic>
      <p:pic>
        <p:nvPicPr>
          <p:cNvPr id="67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9" y="3980188"/>
            <a:ext cx="216206" cy="216206"/>
          </a:xfrm>
          <a:prstGeom prst="rect">
            <a:avLst/>
          </a:prstGeom>
        </p:spPr>
      </p:pic>
      <p:pic>
        <p:nvPicPr>
          <p:cNvPr id="68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10" y="3301028"/>
            <a:ext cx="216206" cy="216206"/>
          </a:xfrm>
          <a:prstGeom prst="rect">
            <a:avLst/>
          </a:prstGeom>
        </p:spPr>
      </p:pic>
      <p:pic>
        <p:nvPicPr>
          <p:cNvPr id="69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95" y="3220346"/>
            <a:ext cx="216206" cy="216206"/>
          </a:xfrm>
          <a:prstGeom prst="rect">
            <a:avLst/>
          </a:prstGeom>
        </p:spPr>
      </p:pic>
      <p:pic>
        <p:nvPicPr>
          <p:cNvPr id="70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92" y="3247240"/>
            <a:ext cx="216206" cy="216206"/>
          </a:xfrm>
          <a:prstGeom prst="rect">
            <a:avLst/>
          </a:prstGeom>
        </p:spPr>
      </p:pic>
      <p:pic>
        <p:nvPicPr>
          <p:cNvPr id="71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8121"/>
            <a:ext cx="216206" cy="216206"/>
          </a:xfrm>
          <a:prstGeom prst="rect">
            <a:avLst/>
          </a:prstGeom>
        </p:spPr>
      </p:pic>
      <p:pic>
        <p:nvPicPr>
          <p:cNvPr id="72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29" y="2552604"/>
            <a:ext cx="216206" cy="216206"/>
          </a:xfrm>
          <a:prstGeom prst="rect">
            <a:avLst/>
          </a:prstGeom>
        </p:spPr>
      </p:pic>
      <p:pic>
        <p:nvPicPr>
          <p:cNvPr id="73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3" y="2539157"/>
            <a:ext cx="216206" cy="216206"/>
          </a:xfrm>
          <a:prstGeom prst="rect">
            <a:avLst/>
          </a:prstGeom>
        </p:spPr>
      </p:pic>
      <p:pic>
        <p:nvPicPr>
          <p:cNvPr id="74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2498816"/>
            <a:ext cx="216206" cy="216206"/>
          </a:xfrm>
          <a:prstGeom prst="rect">
            <a:avLst/>
          </a:prstGeom>
        </p:spPr>
      </p:pic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5338903" y="4964576"/>
            <a:ext cx="68749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algn="just" fontAlgn="base">
              <a:spcBef>
                <a:spcPct val="0"/>
              </a:spcBef>
              <a:spcAft>
                <a:spcPct val="0"/>
              </a:spcAft>
            </a:pP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config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–-global 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user.name "&lt;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name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&gt;"</a:t>
            </a:r>
            <a:endParaRPr lang="es-VE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3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81" y="5083491"/>
            <a:ext cx="216206" cy="216206"/>
          </a:xfrm>
          <a:prstGeom prst="rect">
            <a:avLst/>
          </a:prstGeom>
        </p:spPr>
      </p:pic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252339" y="5737297"/>
            <a:ext cx="68749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algn="just" fontAlgn="base">
              <a:spcBef>
                <a:spcPct val="0"/>
              </a:spcBef>
              <a:spcAft>
                <a:spcPct val="0"/>
              </a:spcAft>
            </a:pP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config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–-global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user.email</a:t>
            </a:r>
            <a:endParaRPr lang="es-VE" dirty="0" smtClean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6862093" y="5721877"/>
            <a:ext cx="5050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algn="just" fontAlgn="base">
              <a:spcBef>
                <a:spcPct val="0"/>
              </a:spcBef>
              <a:spcAft>
                <a:spcPct val="0"/>
              </a:spcAft>
            </a:pP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git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r>
              <a:rPr lang="es-VE" dirty="0" err="1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config</a:t>
            </a:r>
            <a:r>
              <a:rPr lang="es-V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–-global user.name</a:t>
            </a:r>
          </a:p>
        </p:txBody>
      </p:sp>
    </p:spTree>
    <p:extLst>
      <p:ext uri="{BB962C8B-B14F-4D97-AF65-F5344CB8AC3E}">
        <p14:creationId xmlns:p14="http://schemas.microsoft.com/office/powerpoint/2010/main" val="243415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703</Words>
  <Application>Microsoft Office PowerPoint</Application>
  <PresentationFormat>Personalizado</PresentationFormat>
  <Paragraphs>88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Luz</dc:creator>
  <cp:lastModifiedBy>SIRAGON MNS 50  I3</cp:lastModifiedBy>
  <cp:revision>170</cp:revision>
  <dcterms:created xsi:type="dcterms:W3CDTF">2018-06-30T23:56:54Z</dcterms:created>
  <dcterms:modified xsi:type="dcterms:W3CDTF">2018-07-04T03:08:27Z</dcterms:modified>
</cp:coreProperties>
</file>